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0" r:id="rId4"/>
    <p:sldId id="259" r:id="rId5"/>
    <p:sldId id="258" r:id="rId6"/>
    <p:sldId id="261" r:id="rId7"/>
    <p:sldId id="263" r:id="rId8"/>
    <p:sldId id="264" r:id="rId9"/>
    <p:sldId id="265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80" autoAdjust="0"/>
    <p:restoredTop sz="94660"/>
  </p:normalViewPr>
  <p:slideViewPr>
    <p:cSldViewPr snapToGrid="0">
      <p:cViewPr varScale="1">
        <p:scale>
          <a:sx n="80" d="100"/>
          <a:sy n="80" d="100"/>
        </p:scale>
        <p:origin x="60" y="1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illey Rees (2108310)" userId="f9ff0622-f029-462c-9607-3c80d04507af" providerId="ADAL" clId="{12F2E3C6-D2C5-47BD-8EB9-5B774AC0E2C0}"/>
    <pc:docChg chg="undo redo custSel delSld modSld">
      <pc:chgData name="Tilley Rees (2108310)" userId="f9ff0622-f029-462c-9607-3c80d04507af" providerId="ADAL" clId="{12F2E3C6-D2C5-47BD-8EB9-5B774AC0E2C0}" dt="2022-06-24T18:24:37.373" v="5001" actId="20577"/>
      <pc:docMkLst>
        <pc:docMk/>
      </pc:docMkLst>
      <pc:sldChg chg="modSp mod">
        <pc:chgData name="Tilley Rees (2108310)" userId="f9ff0622-f029-462c-9607-3c80d04507af" providerId="ADAL" clId="{12F2E3C6-D2C5-47BD-8EB9-5B774AC0E2C0}" dt="2022-06-22T12:57:43.024" v="456" actId="20577"/>
        <pc:sldMkLst>
          <pc:docMk/>
          <pc:sldMk cId="631370458" sldId="257"/>
        </pc:sldMkLst>
        <pc:spChg chg="mod">
          <ac:chgData name="Tilley Rees (2108310)" userId="f9ff0622-f029-462c-9607-3c80d04507af" providerId="ADAL" clId="{12F2E3C6-D2C5-47BD-8EB9-5B774AC0E2C0}" dt="2022-06-22T12:57:43.024" v="456" actId="20577"/>
          <ac:spMkLst>
            <pc:docMk/>
            <pc:sldMk cId="631370458" sldId="257"/>
            <ac:spMk id="3" creationId="{036D72C4-5AA9-4EA4-8CB0-33C9FB26191F}"/>
          </ac:spMkLst>
        </pc:spChg>
      </pc:sldChg>
      <pc:sldChg chg="modSp mod">
        <pc:chgData name="Tilley Rees (2108310)" userId="f9ff0622-f029-462c-9607-3c80d04507af" providerId="ADAL" clId="{12F2E3C6-D2C5-47BD-8EB9-5B774AC0E2C0}" dt="2022-06-23T09:43:11.630" v="3990" actId="1076"/>
        <pc:sldMkLst>
          <pc:docMk/>
          <pc:sldMk cId="3703642168" sldId="258"/>
        </pc:sldMkLst>
        <pc:spChg chg="mod">
          <ac:chgData name="Tilley Rees (2108310)" userId="f9ff0622-f029-462c-9607-3c80d04507af" providerId="ADAL" clId="{12F2E3C6-D2C5-47BD-8EB9-5B774AC0E2C0}" dt="2022-06-23T09:43:11.630" v="3990" actId="1076"/>
          <ac:spMkLst>
            <pc:docMk/>
            <pc:sldMk cId="3703642168" sldId="258"/>
            <ac:spMk id="3" creationId="{40BC91CC-BAF4-44B7-BEF1-6BF62E1AA174}"/>
          </ac:spMkLst>
        </pc:spChg>
      </pc:sldChg>
      <pc:sldChg chg="modSp mod">
        <pc:chgData name="Tilley Rees (2108310)" userId="f9ff0622-f029-462c-9607-3c80d04507af" providerId="ADAL" clId="{12F2E3C6-D2C5-47BD-8EB9-5B774AC0E2C0}" dt="2022-06-23T09:32:01.075" v="3134" actId="404"/>
        <pc:sldMkLst>
          <pc:docMk/>
          <pc:sldMk cId="1581933347" sldId="259"/>
        </pc:sldMkLst>
        <pc:spChg chg="mod">
          <ac:chgData name="Tilley Rees (2108310)" userId="f9ff0622-f029-462c-9607-3c80d04507af" providerId="ADAL" clId="{12F2E3C6-D2C5-47BD-8EB9-5B774AC0E2C0}" dt="2022-06-23T09:32:01.075" v="3134" actId="404"/>
          <ac:spMkLst>
            <pc:docMk/>
            <pc:sldMk cId="1581933347" sldId="259"/>
            <ac:spMk id="3" creationId="{CA0F6ACE-46CB-437A-B6C8-42C5C66ECD8D}"/>
          </ac:spMkLst>
        </pc:spChg>
      </pc:sldChg>
      <pc:sldChg chg="modSp mod">
        <pc:chgData name="Tilley Rees (2108310)" userId="f9ff0622-f029-462c-9607-3c80d04507af" providerId="ADAL" clId="{12F2E3C6-D2C5-47BD-8EB9-5B774AC0E2C0}" dt="2022-06-23T08:49:04.444" v="1706" actId="20577"/>
        <pc:sldMkLst>
          <pc:docMk/>
          <pc:sldMk cId="488656918" sldId="260"/>
        </pc:sldMkLst>
        <pc:spChg chg="mod">
          <ac:chgData name="Tilley Rees (2108310)" userId="f9ff0622-f029-462c-9607-3c80d04507af" providerId="ADAL" clId="{12F2E3C6-D2C5-47BD-8EB9-5B774AC0E2C0}" dt="2022-06-23T08:49:04.444" v="1706" actId="20577"/>
          <ac:spMkLst>
            <pc:docMk/>
            <pc:sldMk cId="488656918" sldId="260"/>
            <ac:spMk id="3" creationId="{65AA7F81-69EC-42A3-83B1-C3F1B5DFB609}"/>
          </ac:spMkLst>
        </pc:spChg>
      </pc:sldChg>
      <pc:sldChg chg="modSp mod">
        <pc:chgData name="Tilley Rees (2108310)" userId="f9ff0622-f029-462c-9607-3c80d04507af" providerId="ADAL" clId="{12F2E3C6-D2C5-47BD-8EB9-5B774AC0E2C0}" dt="2022-06-23T09:45:34.144" v="3992" actId="20577"/>
        <pc:sldMkLst>
          <pc:docMk/>
          <pc:sldMk cId="398962913" sldId="261"/>
        </pc:sldMkLst>
        <pc:spChg chg="mod">
          <ac:chgData name="Tilley Rees (2108310)" userId="f9ff0622-f029-462c-9607-3c80d04507af" providerId="ADAL" clId="{12F2E3C6-D2C5-47BD-8EB9-5B774AC0E2C0}" dt="2022-06-23T09:45:34.144" v="3992" actId="20577"/>
          <ac:spMkLst>
            <pc:docMk/>
            <pc:sldMk cId="398962913" sldId="261"/>
            <ac:spMk id="3" creationId="{794053D2-2D29-41E1-B8B3-4386328C21D4}"/>
          </ac:spMkLst>
        </pc:spChg>
      </pc:sldChg>
      <pc:sldChg chg="del">
        <pc:chgData name="Tilley Rees (2108310)" userId="f9ff0622-f029-462c-9607-3c80d04507af" providerId="ADAL" clId="{12F2E3C6-D2C5-47BD-8EB9-5B774AC0E2C0}" dt="2022-06-23T09:17:32.415" v="2464" actId="47"/>
        <pc:sldMkLst>
          <pc:docMk/>
          <pc:sldMk cId="3385735400" sldId="262"/>
        </pc:sldMkLst>
      </pc:sldChg>
      <pc:sldChg chg="modSp mod">
        <pc:chgData name="Tilley Rees (2108310)" userId="f9ff0622-f029-462c-9607-3c80d04507af" providerId="ADAL" clId="{12F2E3C6-D2C5-47BD-8EB9-5B774AC0E2C0}" dt="2022-06-23T09:48:41.839" v="4180" actId="20577"/>
        <pc:sldMkLst>
          <pc:docMk/>
          <pc:sldMk cId="4180904906" sldId="263"/>
        </pc:sldMkLst>
        <pc:spChg chg="mod">
          <ac:chgData name="Tilley Rees (2108310)" userId="f9ff0622-f029-462c-9607-3c80d04507af" providerId="ADAL" clId="{12F2E3C6-D2C5-47BD-8EB9-5B774AC0E2C0}" dt="2022-06-23T09:48:41.839" v="4180" actId="20577"/>
          <ac:spMkLst>
            <pc:docMk/>
            <pc:sldMk cId="4180904906" sldId="263"/>
            <ac:spMk id="3" creationId="{D1B94921-6EC4-4E1C-83F6-9F3718194669}"/>
          </ac:spMkLst>
        </pc:spChg>
      </pc:sldChg>
      <pc:sldChg chg="modSp mod">
        <pc:chgData name="Tilley Rees (2108310)" userId="f9ff0622-f029-462c-9607-3c80d04507af" providerId="ADAL" clId="{12F2E3C6-D2C5-47BD-8EB9-5B774AC0E2C0}" dt="2022-06-24T18:24:37.373" v="5001" actId="20577"/>
        <pc:sldMkLst>
          <pc:docMk/>
          <pc:sldMk cId="3025252443" sldId="265"/>
        </pc:sldMkLst>
        <pc:spChg chg="mod">
          <ac:chgData name="Tilley Rees (2108310)" userId="f9ff0622-f029-462c-9607-3c80d04507af" providerId="ADAL" clId="{12F2E3C6-D2C5-47BD-8EB9-5B774AC0E2C0}" dt="2022-06-24T18:24:37.373" v="5001" actId="20577"/>
          <ac:spMkLst>
            <pc:docMk/>
            <pc:sldMk cId="3025252443" sldId="265"/>
            <ac:spMk id="3" creationId="{6A5CF24C-979E-4E8C-9661-CF74E93063FC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F88BDB-7604-4A0E-8622-DED4DFFD5B5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AC24277-A4A3-4741-9846-16BF96F3733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2B94AD-21C9-4E3A-ADBA-30E3FD7F88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32798-F7A9-4E86-A004-D3A3DAD112D5}" type="datetimeFigureOut">
              <a:rPr lang="en-GB" smtClean="0"/>
              <a:t>24/06/2022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301382-33CE-4807-B332-207465EC27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0E71E3-A19B-4C86-AD96-76B73C570B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13025-B03D-45A9-A3BB-7283AAA94F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71055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1E2638-0954-4DBB-9CB0-5A59E318E2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371FC0-2D4E-4D3A-B0ED-A62603E87A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D980FF-855F-4BCB-9F77-3600028801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32798-F7A9-4E86-A004-D3A3DAD112D5}" type="datetimeFigureOut">
              <a:rPr lang="en-GB" smtClean="0"/>
              <a:t>24/06/2022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381C9D-41B4-4545-8A08-22865F6025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F7D6D1-F7F8-49B9-8EE9-1A3248028E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13025-B03D-45A9-A3BB-7283AAA94F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3208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C9DADA-6529-4F35-A91C-B47289ACCE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F82C7C7-80A5-4556-8EDE-C63A6B79F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BB4525-F896-4C32-92E8-C1C6A2CCA2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32798-F7A9-4E86-A004-D3A3DAD112D5}" type="datetimeFigureOut">
              <a:rPr lang="en-GB" smtClean="0"/>
              <a:t>24/06/2022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294F2C-7ECC-4964-99A1-9E0152DF6E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7E5995-4724-48E4-968C-390C52492C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13025-B03D-45A9-A3BB-7283AAA94F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56775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5F1B86-291B-45A3-B774-C3ABD049B4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00E418-57BA-4F9F-BCC3-663351E35BF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852F81-6554-47E1-9FE6-2DE6249F264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C12211-1977-4F86-BD45-F4F11C691A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32798-F7A9-4E86-A004-D3A3DAD112D5}" type="datetimeFigureOut">
              <a:rPr lang="en-GB" smtClean="0"/>
              <a:t>24/06/2022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0999AE-1F18-4E33-996B-79D9B1FC95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15670B-61D6-4D74-82D8-5FC2D61EAD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13025-B03D-45A9-A3BB-7283AAA94F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44528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2BEAA3-B793-4673-8FD4-17177C85FF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C44DCB-75BA-481A-8ABE-05DA451B62A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7BB7F41-DA2B-450C-A6F5-339DF1C73A1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AFD4337-A53D-4A31-A93A-1DD41750B89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118F840-3FCE-4CEC-A9E1-5F7D3671B26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4BD85B9-2723-4961-A88A-AACF98A5E8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32798-F7A9-4E86-A004-D3A3DAD112D5}" type="datetimeFigureOut">
              <a:rPr lang="en-GB" smtClean="0"/>
              <a:t>24/06/2022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F185E99-6F2D-4B78-94D0-90535F4156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072BA4A-C25A-4B5B-A296-B13FC5CB11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13025-B03D-45A9-A3BB-7283AAA94F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61701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F0B3C3-5B7D-479F-B85E-3727C38A4E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32D4CEE-EE84-49B0-8DE6-72EBFE14ED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32798-F7A9-4E86-A004-D3A3DAD112D5}" type="datetimeFigureOut">
              <a:rPr lang="en-GB" smtClean="0"/>
              <a:t>24/06/2022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C5F5789-A40B-4B77-BCBE-3EF3D99FB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F06F87D-CF82-4B42-AD28-EA7C5211E5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13025-B03D-45A9-A3BB-7283AAA94F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16405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95C1F73-A419-4984-884E-74BCED61B1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32798-F7A9-4E86-A004-D3A3DAD112D5}" type="datetimeFigureOut">
              <a:rPr lang="en-GB" smtClean="0"/>
              <a:t>24/06/2022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BF283A-B729-45DE-AC17-4B0BB647DC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11489E3-D093-43B4-BAF6-81ACC0556A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13025-B03D-45A9-A3BB-7283AAA94F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87927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64D8B1-53C7-4C31-A93E-9DEE82D091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840A9C-7498-4BC5-BE09-A51467723D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3EECAF0-1DCF-498C-AD76-E9B4E7D6B6A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1EFBF8-FB1A-4C15-B7C2-13399348D7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32798-F7A9-4E86-A004-D3A3DAD112D5}" type="datetimeFigureOut">
              <a:rPr lang="en-GB" smtClean="0"/>
              <a:t>24/06/2022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345DB6F-075E-48A2-8E1E-FF3A775712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4132472-C906-42AA-99D5-0126FDA949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13025-B03D-45A9-A3BB-7283AAA94F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3701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DC7991-7FD0-43BB-AEC9-A15AA9709F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6EF2267-5DA4-4EC0-81A0-99C28E0C03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C41B68A-C0F5-4C75-920C-FD2C02E31A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CA7DFFA-39C5-4AEB-9E6C-6229FD8341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32798-F7A9-4E86-A004-D3A3DAD112D5}" type="datetimeFigureOut">
              <a:rPr lang="en-GB" smtClean="0"/>
              <a:t>24/06/2022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881F777-042F-41A6-A34A-9D4552AE23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84E661-C497-4F23-8C56-F16E0EFF29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13025-B03D-45A9-A3BB-7283AAA94F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68205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B06C0E-CCDF-4461-9343-DAA75CC6AF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814EBEF-A1A4-407B-AF3A-0623A57F730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93A4B9-C821-4081-9929-297BD4A25E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32798-F7A9-4E86-A004-D3A3DAD112D5}" type="datetimeFigureOut">
              <a:rPr lang="en-GB" smtClean="0"/>
              <a:t>24/06/2022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4FE6A9-C408-45B5-9C5E-CDB5749DA7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77C159-CEE7-41D3-80BF-95741792CE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13025-B03D-45A9-A3BB-7283AAA94F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01421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6914597-E4C6-4F7E-A002-49CCE2EE91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A782817-E215-4743-8D61-55F1A633F2F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554613-0712-4C69-A3F6-C5251192B8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32798-F7A9-4E86-A004-D3A3DAD112D5}" type="datetimeFigureOut">
              <a:rPr lang="en-GB" smtClean="0"/>
              <a:t>24/06/2022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01C76A-B19D-423D-A4AC-E5FD9B5AE1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08257D-8848-4CF9-8A8E-DDF9180348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13025-B03D-45A9-A3BB-7283AAA94F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38523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1785E31-C861-4A43-AB18-A51BFF89AB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399CDC-FCAC-4A2D-8B5A-E8BD6D2677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A28655-1D07-49F1-8A98-DE570D10DED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B32798-F7A9-4E86-A004-D3A3DAD112D5}" type="datetimeFigureOut">
              <a:rPr lang="en-GB" smtClean="0"/>
              <a:t>24/06/2022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76FDDE-C59D-40DA-B79C-CE0D05C45D3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EECCA4-4D60-4E81-AB29-7214286F568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713025-B03D-45A9-A3BB-7283AAA94F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32319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43F1CC-CD4A-486F-AFDA-CA51206D92A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Historical Youth Work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46DC44C-A739-4024-B0A3-2105E71FF42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Tilley Rees</a:t>
            </a:r>
          </a:p>
        </p:txBody>
      </p:sp>
    </p:spTree>
    <p:extLst>
      <p:ext uri="{BB962C8B-B14F-4D97-AF65-F5344CB8AC3E}">
        <p14:creationId xmlns:p14="http://schemas.microsoft.com/office/powerpoint/2010/main" val="698359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7A1FB2-45C8-47DA-B6F8-E7597E0CAB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Aims and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6D72C4-5AA9-4EA4-8CB0-33C9FB2619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en-GB" dirty="0"/>
              <a:t>Explore the key historical milestones of Youth Work</a:t>
            </a:r>
          </a:p>
          <a:p>
            <a:pPr marL="514350" indent="-514350">
              <a:buAutoNum type="arabicPeriod"/>
            </a:pPr>
            <a:r>
              <a:rPr lang="en-GB" dirty="0"/>
              <a:t>Review the Key developments of Youth Work</a:t>
            </a:r>
          </a:p>
          <a:p>
            <a:pPr marL="514350" indent="-514350">
              <a:buAutoNum type="arabicPeriod"/>
            </a:pPr>
            <a:r>
              <a:rPr lang="en-GB" dirty="0"/>
              <a:t>Discuss what Youth Work was like in the 1960s</a:t>
            </a:r>
          </a:p>
          <a:p>
            <a:pPr marL="514350" indent="-514350">
              <a:buAutoNum type="arabicPeriod"/>
            </a:pPr>
            <a:r>
              <a:rPr lang="en-GB" dirty="0"/>
              <a:t>Present findings on the impact to Young people and Youth work practice.</a:t>
            </a:r>
          </a:p>
          <a:p>
            <a:pPr marL="0" indent="0">
              <a:buNone/>
            </a:pPr>
            <a:r>
              <a:rPr lang="en-GB" dirty="0"/>
              <a:t>Jeff and smith (1988) state that there are several different dynamics, philosophical and theoretical ways that are used to direct and deliver youth work.</a:t>
            </a:r>
          </a:p>
        </p:txBody>
      </p:sp>
    </p:spTree>
    <p:extLst>
      <p:ext uri="{BB962C8B-B14F-4D97-AF65-F5344CB8AC3E}">
        <p14:creationId xmlns:p14="http://schemas.microsoft.com/office/powerpoint/2010/main" val="6313704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94ED8E-20C1-49AB-A32C-663ACE6FCC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Developments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AA7F81-69EC-42A3-83B1-C3F1B5DFB6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18699"/>
            <a:ext cx="10439400" cy="4356114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9600" dirty="0"/>
              <a:t>1970s – Sunday schools, how was this impacting with society?</a:t>
            </a:r>
          </a:p>
          <a:p>
            <a:pPr marL="0" indent="0">
              <a:buNone/>
            </a:pPr>
            <a:r>
              <a:rPr lang="en-GB" sz="9600" dirty="0"/>
              <a:t>		- Margret Thatcher</a:t>
            </a:r>
          </a:p>
          <a:p>
            <a:pPr marL="0" indent="0">
              <a:buNone/>
            </a:pPr>
            <a:endParaRPr lang="en-GB" sz="9600" dirty="0"/>
          </a:p>
          <a:p>
            <a:pPr marL="0" indent="0">
              <a:buNone/>
            </a:pPr>
            <a:r>
              <a:rPr lang="en-GB" sz="9600" dirty="0"/>
              <a:t>1980s- Education act </a:t>
            </a:r>
          </a:p>
          <a:p>
            <a:pPr marL="0" indent="0">
              <a:buNone/>
            </a:pPr>
            <a:endParaRPr lang="en-GB" sz="9600" dirty="0"/>
          </a:p>
          <a:p>
            <a:pPr marL="0" indent="0">
              <a:buNone/>
            </a:pPr>
            <a:r>
              <a:rPr lang="en-GB" sz="9600" dirty="0"/>
              <a:t>1990s- Occupational and functional mapping of youth work lead to the National occupational Standards</a:t>
            </a:r>
          </a:p>
          <a:p>
            <a:pPr marL="0" indent="0">
              <a:buNone/>
            </a:pPr>
            <a:endParaRPr lang="en-GB" sz="9600" dirty="0"/>
          </a:p>
          <a:p>
            <a:pPr marL="0" indent="0">
              <a:buNone/>
            </a:pPr>
            <a:r>
              <a:rPr lang="en-GB" sz="9600" dirty="0"/>
              <a:t>2000s- Labour set up the Welsh assembly Government in 1999</a:t>
            </a:r>
          </a:p>
          <a:p>
            <a:pPr marL="0" indent="0">
              <a:buNone/>
            </a:pPr>
            <a:r>
              <a:rPr lang="en-GB" sz="9600" dirty="0"/>
              <a:t>National Youth Strategy which focused on the active participation , wider skills and       developments of enhanced emotional competence.</a:t>
            </a:r>
          </a:p>
          <a:p>
            <a:pPr marL="0" indent="0">
              <a:buNone/>
            </a:pPr>
            <a:endParaRPr lang="en-GB" sz="9600" dirty="0"/>
          </a:p>
          <a:p>
            <a:pPr marL="0" indent="0">
              <a:buNone/>
            </a:pPr>
            <a:r>
              <a:rPr lang="en-GB" sz="9600" dirty="0"/>
              <a:t>WAG, 2007 stated in their National Youth service strategy that youth work should be voluntary and utilise formal and non-formal education , however more emphasis on non-formal education.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86569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429116-4309-4AF0-BF4C-94E32A023B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1960s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0F6ACE-46CB-437A-B6C8-42C5C66ECD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18890"/>
            <a:ext cx="10515600" cy="4805763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9600" dirty="0"/>
              <a:t>WHAT HAPPENED? </a:t>
            </a:r>
          </a:p>
          <a:p>
            <a:pPr marL="0" indent="0">
              <a:buNone/>
            </a:pPr>
            <a:endParaRPr lang="en-GB" sz="9600" dirty="0"/>
          </a:p>
          <a:p>
            <a:pPr marL="0" indent="0">
              <a:buNone/>
            </a:pPr>
            <a:r>
              <a:rPr lang="en-GB" sz="9600" dirty="0"/>
              <a:t>‘Brighton is a mod town. Forays of rockers turned up throughout the two days and this caused running fights. There were several ugly scenes including hooliganism in the main shopping street. </a:t>
            </a:r>
          </a:p>
          <a:p>
            <a:pPr marL="0" indent="0">
              <a:buNone/>
            </a:pPr>
            <a:r>
              <a:rPr lang="en-GB" sz="9600" dirty="0"/>
              <a:t>It concludes with ‘most boys and girls on the loose in Brighton were looking for excitement , ‘kicks’ and adventure. Not violence.</a:t>
            </a:r>
          </a:p>
          <a:p>
            <a:pPr marL="0" indent="0">
              <a:buNone/>
            </a:pPr>
            <a:r>
              <a:rPr lang="en-GB" sz="9600" dirty="0"/>
              <a:t>(</a:t>
            </a:r>
            <a:r>
              <a:rPr lang="en-GB" sz="9600" dirty="0" err="1"/>
              <a:t>H.haywood</a:t>
            </a:r>
            <a:r>
              <a:rPr lang="en-GB" sz="9600" dirty="0"/>
              <a:t>, Education officer, 1965) </a:t>
            </a:r>
          </a:p>
          <a:p>
            <a:pPr marL="0" indent="0">
              <a:buNone/>
            </a:pPr>
            <a:r>
              <a:rPr lang="en-GB" sz="96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‘Vietnam Solidarity Campaign’ – Violent riots to due the way the world was being run and the ware being seen as a symbol of  unfairness in the work.</a:t>
            </a:r>
          </a:p>
          <a:p>
            <a:pPr marL="0" indent="0">
              <a:buNone/>
            </a:pPr>
            <a:r>
              <a:rPr lang="en-GB" sz="9600" dirty="0">
                <a:latin typeface="Arial" panose="020B0604020202020204" pitchFamily="34" charset="0"/>
              </a:rPr>
              <a:t>THERE WAS A CHANGE IN ATTITUDES</a:t>
            </a:r>
          </a:p>
          <a:p>
            <a:pPr marL="0" indent="0">
              <a:buNone/>
            </a:pPr>
            <a:endParaRPr lang="en-GB" sz="9600" dirty="0"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9600" dirty="0">
                <a:latin typeface="Arial" panose="020B0604020202020204" pitchFamily="34" charset="0"/>
              </a:rPr>
              <a:t>A Meeting took place on 27</a:t>
            </a:r>
            <a:r>
              <a:rPr lang="en-GB" sz="9600" baseline="30000" dirty="0">
                <a:latin typeface="Arial" panose="020B0604020202020204" pitchFamily="34" charset="0"/>
              </a:rPr>
              <a:t>th</a:t>
            </a:r>
            <a:r>
              <a:rPr lang="en-GB" sz="9600" dirty="0">
                <a:latin typeface="Arial" panose="020B0604020202020204" pitchFamily="34" charset="0"/>
              </a:rPr>
              <a:t> of January between the Government and the LSE after a boycott had taken place outside the London university of economics.</a:t>
            </a:r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5819333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365340-5D4F-4B13-A727-B30F23AA03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Formal and Non-Formal Education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BC91CC-BAF4-44B7-BEF1-6BF62E1AA1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4833" y="1690688"/>
            <a:ext cx="10515600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Informal education – meaning a moral or political approach that imposes cultural values and draws the attention of educators to the defining ‘functions’ of the practice rather than the theory.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Formal education – meaning written theories of social science on the  practice that is applied to situations that have empirical data on experiences such as race, class , gender…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36421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13E49A-764A-4DE3-A864-7FF3E608C3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Policies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4053D2-2D29-41E1-B8B3-4386328C21D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National Youth service strategy was created between 2014-2018 – </a:t>
            </a:r>
          </a:p>
          <a:p>
            <a:pPr marL="0" indent="0">
              <a:buNone/>
            </a:pPr>
            <a:r>
              <a:rPr lang="en-GB" dirty="0"/>
              <a:t>This enabled young people to reach their fullest potential by respecting their rights and supporting their transition.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Extending entitlement: supporting people in Wales (WAG, 2002) – offers all the support ,services and opportunities for young people aged 11-25 that contributes to their learning and development.</a:t>
            </a:r>
          </a:p>
        </p:txBody>
      </p:sp>
    </p:spTree>
    <p:extLst>
      <p:ext uri="{BB962C8B-B14F-4D97-AF65-F5344CB8AC3E}">
        <p14:creationId xmlns:p14="http://schemas.microsoft.com/office/powerpoint/2010/main" val="3989629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8B6883-B180-4E5A-A3D0-EE25B13FB0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B94921-6EC4-4E1C-83F6-9F37181946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YOUTH WORK MUST ONLY GET BETTER!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 do not feel that as a society we have not moved on very far in supporting young people. </a:t>
            </a:r>
          </a:p>
          <a:p>
            <a:pPr marL="0" indent="0">
              <a:buNone/>
            </a:pPr>
            <a:r>
              <a:rPr lang="en-GB" dirty="0"/>
              <a:t>I feel services lack the knowledgeable trained skills to adapt to the social pressures that young people are forced to deal with. </a:t>
            </a:r>
          </a:p>
          <a:p>
            <a:pPr marL="0" indent="0">
              <a:buNone/>
            </a:pPr>
            <a:r>
              <a:rPr lang="en-GB" dirty="0"/>
              <a:t>And </a:t>
            </a:r>
            <a:r>
              <a:rPr lang="en-GB"/>
              <a:t>so the </a:t>
            </a:r>
            <a:r>
              <a:rPr lang="en-GB" dirty="0"/>
              <a:t>use of formal learning is essential in youth work to ensure that social science is used when teaching around empirical data.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09049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9B1808-D345-4EE3-BCE1-BF01E738CC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THANK YOU!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A8B203-1156-4DDA-9293-22FC4E909D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15274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FB7DB6-AD40-41FD-A7B4-1CB118D046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5CF24C-979E-4E8C-9661-CF74E93063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Tony, J. and Mark , S. (1988) </a:t>
            </a:r>
            <a:r>
              <a:rPr lang="en-GB" i="1" dirty="0"/>
              <a:t>Welfare and Youth Work Practice , </a:t>
            </a:r>
            <a:r>
              <a:rPr lang="en-GB" dirty="0"/>
              <a:t>Macmillan Education: Hampshire</a:t>
            </a:r>
          </a:p>
          <a:p>
            <a:pPr marL="0" indent="0">
              <a:buNone/>
            </a:pPr>
            <a:r>
              <a:rPr lang="en-US" b="0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Sapin</a:t>
            </a:r>
            <a:r>
              <a:rPr lang="en-US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, K. (2009) </a:t>
            </a:r>
            <a:r>
              <a:rPr lang="en-US" b="0" i="1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Essential Skills for Youth Work Practice</a:t>
            </a:r>
            <a:r>
              <a:rPr lang="en-US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, London: Sage Publications.</a:t>
            </a:r>
            <a:endParaRPr lang="en-US" dirty="0"/>
          </a:p>
          <a:p>
            <a:pPr marL="0" indent="0">
              <a:buNone/>
            </a:pPr>
            <a:r>
              <a:rPr lang="en-US" dirty="0"/>
              <a:t>What was life like for young people in the 1960s in Britain- youtube.com. Available at: https://www.youtube.com/watch?v=2Ug_ZhYrxxI [Accessed 1 Jan. 1970].</a:t>
            </a:r>
          </a:p>
          <a:p>
            <a:pPr marL="0" indent="0" rtl="0">
              <a:buNone/>
            </a:pPr>
            <a:r>
              <a:rPr lang="en-US" dirty="0">
                <a:effectLst/>
                <a:latin typeface="-apple-system"/>
              </a:rPr>
              <a:t>CLD Standards Council Scotland. (2019) Youth Work National Occupational Standards, Glasgow: CLD Standards Council Scotland.</a:t>
            </a:r>
          </a:p>
          <a:p>
            <a:pPr marL="0" indent="0" rtl="0">
              <a:buNone/>
            </a:pPr>
            <a:r>
              <a:rPr lang="en-US" dirty="0">
                <a:effectLst/>
                <a:latin typeface="-apple-system"/>
              </a:rPr>
              <a:t>National Assembly for Wales, (2000) </a:t>
            </a:r>
            <a:r>
              <a:rPr lang="en-US" i="1" dirty="0">
                <a:effectLst/>
                <a:latin typeface="-apple-system"/>
              </a:rPr>
              <a:t>Extending </a:t>
            </a:r>
            <a:r>
              <a:rPr lang="en-US" i="1" dirty="0" err="1">
                <a:effectLst/>
                <a:latin typeface="-apple-system"/>
              </a:rPr>
              <a:t>Entitlment</a:t>
            </a:r>
            <a:r>
              <a:rPr lang="en-US" i="1" dirty="0">
                <a:latin typeface="-apple-system"/>
              </a:rPr>
              <a:t>. Supporting Young People in Wales, Cardiff: </a:t>
            </a:r>
            <a:r>
              <a:rPr lang="en-US" dirty="0">
                <a:latin typeface="-apple-system"/>
              </a:rPr>
              <a:t>National Assembly </a:t>
            </a:r>
            <a:r>
              <a:rPr lang="en-US">
                <a:latin typeface="-apple-system"/>
              </a:rPr>
              <a:t>for Wales</a:t>
            </a:r>
            <a:endParaRPr lang="en-US" dirty="0">
              <a:effectLst/>
              <a:latin typeface="-apple-system"/>
            </a:endParaRP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525244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1795</TotalTime>
  <Words>646</Words>
  <Application>Microsoft Office PowerPoint</Application>
  <PresentationFormat>Widescreen</PresentationFormat>
  <Paragraphs>55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-apple-system</vt:lpstr>
      <vt:lpstr>Arial</vt:lpstr>
      <vt:lpstr>Calibri</vt:lpstr>
      <vt:lpstr>Calibri Light</vt:lpstr>
      <vt:lpstr>Segoe UI</vt:lpstr>
      <vt:lpstr>Office Theme</vt:lpstr>
      <vt:lpstr>Historical Youth Work</vt:lpstr>
      <vt:lpstr>Aims and Objectives</vt:lpstr>
      <vt:lpstr>Key Developments</vt:lpstr>
      <vt:lpstr>The 1960s</vt:lpstr>
      <vt:lpstr>Formal and Non-Formal Education </vt:lpstr>
      <vt:lpstr>Policies</vt:lpstr>
      <vt:lpstr>Conclusion</vt:lpstr>
      <vt:lpstr>THANK YOU!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Historical Youth Work</dc:title>
  <dc:creator>Tilley Rees (2108310)</dc:creator>
  <cp:lastModifiedBy>Tilley Rees (2108310)</cp:lastModifiedBy>
  <cp:revision>1</cp:revision>
  <dcterms:created xsi:type="dcterms:W3CDTF">2022-06-21T19:42:40Z</dcterms:created>
  <dcterms:modified xsi:type="dcterms:W3CDTF">2022-06-24T18:24:39Z</dcterms:modified>
</cp:coreProperties>
</file>