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9"/>
  </p:notesMasterIdLst>
  <p:sldIdLst>
    <p:sldId id="257" r:id="rId2"/>
    <p:sldId id="297" r:id="rId3"/>
    <p:sldId id="272" r:id="rId4"/>
    <p:sldId id="298" r:id="rId5"/>
    <p:sldId id="273" r:id="rId6"/>
    <p:sldId id="302" r:id="rId7"/>
    <p:sldId id="305" r:id="rId8"/>
    <p:sldId id="315" r:id="rId9"/>
    <p:sldId id="316" r:id="rId10"/>
    <p:sldId id="317" r:id="rId11"/>
    <p:sldId id="312" r:id="rId12"/>
    <p:sldId id="303" r:id="rId13"/>
    <p:sldId id="307" r:id="rId14"/>
    <p:sldId id="313" r:id="rId15"/>
    <p:sldId id="308" r:id="rId16"/>
    <p:sldId id="314" r:id="rId17"/>
    <p:sldId id="309" r:id="rId18"/>
    <p:sldId id="310" r:id="rId19"/>
    <p:sldId id="299" r:id="rId20"/>
    <p:sldId id="306" r:id="rId21"/>
    <p:sldId id="290" r:id="rId22"/>
    <p:sldId id="294" r:id="rId23"/>
    <p:sldId id="300" r:id="rId24"/>
    <p:sldId id="304" r:id="rId25"/>
    <p:sldId id="296" r:id="rId26"/>
    <p:sldId id="301"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9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8/25/2018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3</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8/25/2018</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8/25/2018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8/25/2018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8/25/2018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8/25/2018</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8/25/2018</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8/25/2018</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8/25/2018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8/25/2018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8/25/2018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8/25/2018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8/25/2018</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0646"/>
          </a:xfrm>
        </p:spPr>
        <p:txBody>
          <a:bodyPr>
            <a:normAutofit/>
          </a:bodyPr>
          <a:lstStyle/>
          <a:p>
            <a:pPr algn="ctr"/>
            <a:r>
              <a:rPr lang="en-HK" sz="3200" dirty="0"/>
              <a:t>Assignment cover sheet</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01393284"/>
              </p:ext>
            </p:extLst>
          </p:nvPr>
        </p:nvGraphicFramePr>
        <p:xfrm>
          <a:off x="1017141" y="1109609"/>
          <a:ext cx="10736494" cy="5650787"/>
        </p:xfrm>
        <a:graphic>
          <a:graphicData uri="http://schemas.openxmlformats.org/drawingml/2006/table">
            <a:tbl>
              <a:tblPr firstRow="1" firstCol="1" bandRow="1" bandCol="1">
                <a:tableStyleId>{5C22544A-7EE6-4342-B048-85BDC9FD1C3A}</a:tableStyleId>
              </a:tblPr>
              <a:tblGrid>
                <a:gridCol w="1934942">
                  <a:extLst>
                    <a:ext uri="{9D8B030D-6E8A-4147-A177-3AD203B41FA5}">
                      <a16:colId xmlns:a16="http://schemas.microsoft.com/office/drawing/2014/main" val="3585796138"/>
                    </a:ext>
                  </a:extLst>
                </a:gridCol>
                <a:gridCol w="4015917">
                  <a:extLst>
                    <a:ext uri="{9D8B030D-6E8A-4147-A177-3AD203B41FA5}">
                      <a16:colId xmlns:a16="http://schemas.microsoft.com/office/drawing/2014/main" val="2486563943"/>
                    </a:ext>
                  </a:extLst>
                </a:gridCol>
                <a:gridCol w="2646855">
                  <a:extLst>
                    <a:ext uri="{9D8B030D-6E8A-4147-A177-3AD203B41FA5}">
                      <a16:colId xmlns:a16="http://schemas.microsoft.com/office/drawing/2014/main" val="1404737590"/>
                    </a:ext>
                  </a:extLst>
                </a:gridCol>
                <a:gridCol w="2138780">
                  <a:extLst>
                    <a:ext uri="{9D8B030D-6E8A-4147-A177-3AD203B41FA5}">
                      <a16:colId xmlns:a16="http://schemas.microsoft.com/office/drawing/2014/main" val="3158184362"/>
                    </a:ext>
                  </a:extLst>
                </a:gridCol>
              </a:tblGrid>
              <a:tr h="638039">
                <a:tc>
                  <a:txBody>
                    <a:bodyPr/>
                    <a:lstStyle/>
                    <a:p>
                      <a:pPr algn="just">
                        <a:lnSpc>
                          <a:spcPct val="115000"/>
                        </a:lnSpc>
                        <a:spcBef>
                          <a:spcPts val="600"/>
                        </a:spcBef>
                        <a:spcAft>
                          <a:spcPts val="600"/>
                        </a:spcAft>
                      </a:pPr>
                      <a:r>
                        <a:rPr lang="en-GB" sz="1800">
                          <a:effectLst/>
                        </a:rPr>
                        <a:t>Student name:</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 Chan Pui Luen</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a:effectLst/>
                        </a:rPr>
                        <a:t>Student number:</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 1715381</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3586591355"/>
                  </a:ext>
                </a:extLst>
              </a:tr>
              <a:tr h="638039">
                <a:tc>
                  <a:txBody>
                    <a:bodyPr/>
                    <a:lstStyle/>
                    <a:p>
                      <a:pPr algn="just">
                        <a:lnSpc>
                          <a:spcPct val="115000"/>
                        </a:lnSpc>
                        <a:spcBef>
                          <a:spcPts val="600"/>
                        </a:spcBef>
                        <a:spcAft>
                          <a:spcPts val="600"/>
                        </a:spcAft>
                      </a:pPr>
                      <a:r>
                        <a:rPr lang="en-GB" sz="1800">
                          <a:effectLst/>
                        </a:rPr>
                        <a:t>Programme:</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gridSpan="3">
                  <a:txBody>
                    <a:bodyPr/>
                    <a:lstStyle/>
                    <a:p>
                      <a:pPr algn="just">
                        <a:lnSpc>
                          <a:spcPct val="115000"/>
                        </a:lnSpc>
                        <a:spcBef>
                          <a:spcPts val="600"/>
                        </a:spcBef>
                        <a:spcAft>
                          <a:spcPts val="600"/>
                        </a:spcAft>
                      </a:pPr>
                      <a:r>
                        <a:rPr lang="en-GB" sz="1800" dirty="0">
                          <a:effectLst/>
                        </a:rPr>
                        <a:t>DBA</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hMerge="1">
                  <a:txBody>
                    <a:bodyPr/>
                    <a:lstStyle/>
                    <a:p>
                      <a:endParaRPr lang="en-HK"/>
                    </a:p>
                  </a:txBody>
                  <a:tcPr/>
                </a:tc>
                <a:tc hMerge="1">
                  <a:txBody>
                    <a:bodyPr/>
                    <a:lstStyle/>
                    <a:p>
                      <a:endParaRPr lang="en-HK"/>
                    </a:p>
                  </a:txBody>
                  <a:tcPr/>
                </a:tc>
                <a:extLst>
                  <a:ext uri="{0D108BD9-81ED-4DB2-BD59-A6C34878D82A}">
                    <a16:rowId xmlns:a16="http://schemas.microsoft.com/office/drawing/2014/main" val="3452909500"/>
                  </a:ext>
                </a:extLst>
              </a:tr>
              <a:tr h="1454179">
                <a:tc>
                  <a:txBody>
                    <a:bodyPr/>
                    <a:lstStyle/>
                    <a:p>
                      <a:pPr algn="just">
                        <a:lnSpc>
                          <a:spcPct val="115000"/>
                        </a:lnSpc>
                        <a:spcBef>
                          <a:spcPts val="600"/>
                        </a:spcBef>
                        <a:spcAft>
                          <a:spcPts val="600"/>
                        </a:spcAft>
                      </a:pPr>
                      <a:r>
                        <a:rPr lang="en-GB" sz="1800">
                          <a:effectLst/>
                        </a:rPr>
                        <a:t>Module:</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nSpc>
                          <a:spcPct val="115000"/>
                        </a:lnSpc>
                        <a:spcBef>
                          <a:spcPts val="600"/>
                        </a:spcBef>
                        <a:spcAft>
                          <a:spcPts val="600"/>
                        </a:spcAft>
                      </a:pPr>
                      <a:r>
                        <a:rPr kumimoji="0" lang="en-GB" sz="1800" b="1" kern="1200" dirty="0">
                          <a:solidFill>
                            <a:schemeClr val="dk1"/>
                          </a:solidFill>
                          <a:effectLst/>
                          <a:latin typeface="+mn-lt"/>
                          <a:ea typeface="+mn-ea"/>
                          <a:cs typeface="+mn-cs"/>
                        </a:rPr>
                        <a:t>Approaches to Research and Academic Communication </a:t>
                      </a:r>
                      <a:r>
                        <a:rPr lang="en-GB" sz="1800" dirty="0">
                          <a:effectLst/>
                        </a:rPr>
                        <a:t> </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a:effectLst/>
                        </a:rPr>
                        <a:t>Module Level:</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7</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1386312435"/>
                  </a:ext>
                </a:extLst>
              </a:tr>
              <a:tr h="1335092">
                <a:tc>
                  <a:txBody>
                    <a:bodyPr/>
                    <a:lstStyle/>
                    <a:p>
                      <a:pPr algn="just">
                        <a:lnSpc>
                          <a:spcPct val="115000"/>
                        </a:lnSpc>
                        <a:spcBef>
                          <a:spcPts val="600"/>
                        </a:spcBef>
                        <a:spcAft>
                          <a:spcPts val="600"/>
                        </a:spcAft>
                      </a:pPr>
                      <a:r>
                        <a:rPr lang="en-GB" sz="1800">
                          <a:effectLst/>
                        </a:rPr>
                        <a:t>Module code:</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US" sz="1800" dirty="0">
                          <a:effectLst/>
                        </a:rPr>
                        <a:t>SBPD700l</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nSpc>
                          <a:spcPct val="115000"/>
                        </a:lnSpc>
                        <a:spcBef>
                          <a:spcPts val="1200"/>
                        </a:spcBef>
                        <a:spcAft>
                          <a:spcPts val="300"/>
                        </a:spcAft>
                      </a:pPr>
                      <a:r>
                        <a:rPr lang="en-GB" sz="1800">
                          <a:effectLst/>
                        </a:rPr>
                        <a:t>Contribution to Overall </a:t>
                      </a:r>
                      <a:endParaRPr lang="en-US" sz="1800">
                        <a:effectLst/>
                      </a:endParaRPr>
                    </a:p>
                    <a:p>
                      <a:pPr>
                        <a:lnSpc>
                          <a:spcPct val="115000"/>
                        </a:lnSpc>
                        <a:spcAft>
                          <a:spcPts val="1000"/>
                        </a:spcAft>
                      </a:pPr>
                      <a:r>
                        <a:rPr lang="en-GB" sz="1800">
                          <a:effectLst/>
                        </a:rPr>
                        <a:t>Module Assessment (%):</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l">
                        <a:lnSpc>
                          <a:spcPct val="115000"/>
                        </a:lnSpc>
                        <a:spcBef>
                          <a:spcPts val="600"/>
                        </a:spcBef>
                        <a:spcAft>
                          <a:spcPts val="600"/>
                        </a:spcAft>
                      </a:pPr>
                      <a:r>
                        <a:rPr lang="en-GB" sz="1800" dirty="0">
                          <a:effectLst/>
                        </a:rPr>
                        <a:t>20% (Oral Presentation</a:t>
                      </a:r>
                      <a:r>
                        <a:rPr lang="en-GB" sz="1800" baseline="0" dirty="0">
                          <a:effectLst/>
                        </a:rPr>
                        <a:t>)</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1556565187"/>
                  </a:ext>
                </a:extLst>
              </a:tr>
              <a:tr h="309360">
                <a:tc>
                  <a:txBody>
                    <a:bodyPr/>
                    <a:lstStyle/>
                    <a:p>
                      <a:pPr algn="just">
                        <a:lnSpc>
                          <a:spcPct val="115000"/>
                        </a:lnSpc>
                        <a:spcBef>
                          <a:spcPts val="600"/>
                        </a:spcBef>
                        <a:spcAft>
                          <a:spcPts val="600"/>
                        </a:spcAft>
                      </a:pPr>
                      <a:r>
                        <a:rPr lang="en-GB" sz="1800">
                          <a:effectLst/>
                        </a:rPr>
                        <a:t>Lecturer:</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Dr </a:t>
                      </a:r>
                      <a:r>
                        <a:rPr lang="en-GB" sz="1800" dirty="0" err="1">
                          <a:effectLst/>
                        </a:rPr>
                        <a:t>Millissa</a:t>
                      </a:r>
                      <a:r>
                        <a:rPr lang="en-GB" sz="1800" dirty="0">
                          <a:effectLst/>
                        </a:rPr>
                        <a:t> Cheung</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a:effectLst/>
                        </a:rPr>
                        <a:t>Internal Verifier:</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a:effectLst/>
                        </a:rPr>
                        <a:t> </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049164755"/>
                  </a:ext>
                </a:extLst>
              </a:tr>
              <a:tr h="638039">
                <a:tc>
                  <a:txBody>
                    <a:bodyPr/>
                    <a:lstStyle/>
                    <a:p>
                      <a:pPr algn="just">
                        <a:lnSpc>
                          <a:spcPct val="115000"/>
                        </a:lnSpc>
                        <a:spcBef>
                          <a:spcPts val="600"/>
                        </a:spcBef>
                        <a:spcAft>
                          <a:spcPts val="600"/>
                        </a:spcAft>
                      </a:pPr>
                      <a:r>
                        <a:rPr lang="en-GB" sz="1800">
                          <a:effectLst/>
                        </a:rPr>
                        <a:t>Assignment Title:</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latin typeface="+mn-lt"/>
                          <a:ea typeface="+mn-ea"/>
                          <a:cs typeface="+mn-cs"/>
                        </a:rPr>
                        <a:t>Oral Presentation</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Assignment No :</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latin typeface="+mn-lt"/>
                          <a:ea typeface="+mn-ea"/>
                          <a:cs typeface="+mn-cs"/>
                        </a:rPr>
                        <a:t>2</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817806456"/>
                  </a:ext>
                </a:extLst>
              </a:tr>
              <a:tr h="638039">
                <a:tc>
                  <a:txBody>
                    <a:bodyPr/>
                    <a:lstStyle/>
                    <a:p>
                      <a:pPr algn="just">
                        <a:lnSpc>
                          <a:spcPct val="115000"/>
                        </a:lnSpc>
                        <a:spcBef>
                          <a:spcPts val="600"/>
                        </a:spcBef>
                        <a:spcAft>
                          <a:spcPts val="600"/>
                        </a:spcAft>
                      </a:pPr>
                      <a:r>
                        <a:rPr lang="en-GB" sz="1800">
                          <a:effectLst/>
                        </a:rPr>
                        <a:t>Hand Out Date:</a:t>
                      </a:r>
                      <a:endParaRPr lang="en-US" sz="180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26 Aug 2018</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Submission deadline:</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tc>
                  <a:txBody>
                    <a:bodyPr/>
                    <a:lstStyle/>
                    <a:p>
                      <a:pPr algn="just">
                        <a:lnSpc>
                          <a:spcPct val="115000"/>
                        </a:lnSpc>
                        <a:spcBef>
                          <a:spcPts val="600"/>
                        </a:spcBef>
                        <a:spcAft>
                          <a:spcPts val="600"/>
                        </a:spcAft>
                      </a:pPr>
                      <a:r>
                        <a:rPr lang="en-GB" sz="1800" dirty="0">
                          <a:effectLst/>
                        </a:rPr>
                        <a:t>26 Aug 2018</a:t>
                      </a:r>
                      <a:endParaRPr lang="en-US" sz="1800" dirty="0">
                        <a:effectLst/>
                        <a:latin typeface="Calibri" panose="020F0502020204030204" pitchFamily="34" charset="0"/>
                        <a:ea typeface="PMingLiU"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3900562803"/>
                  </a:ext>
                </a:extLst>
              </a:tr>
            </a:tbl>
          </a:graphicData>
        </a:graphic>
      </p:graphicFrame>
      <p:pic>
        <p:nvPicPr>
          <p:cNvPr id="5" name="Picture 4" descr="Z:\TSD\Assessments and Samples Docs\UWTSD Logo International.jpg"/>
          <p:cNvPicPr/>
          <p:nvPr/>
        </p:nvPicPr>
        <p:blipFill>
          <a:blip r:embed="rId2"/>
          <a:srcRect/>
          <a:stretch>
            <a:fillRect/>
          </a:stretch>
        </p:blipFill>
        <p:spPr bwMode="auto">
          <a:xfrm>
            <a:off x="838200" y="365125"/>
            <a:ext cx="2597150" cy="527050"/>
          </a:xfrm>
          <a:prstGeom prst="rect">
            <a:avLst/>
          </a:prstGeom>
          <a:noFill/>
          <a:ln w="9525">
            <a:noFill/>
            <a:miter lim="800000"/>
            <a:headEnd/>
            <a:tailEnd/>
          </a:ln>
        </p:spPr>
      </p:pic>
    </p:spTree>
    <p:extLst>
      <p:ext uri="{BB962C8B-B14F-4D97-AF65-F5344CB8AC3E}">
        <p14:creationId xmlns:p14="http://schemas.microsoft.com/office/powerpoint/2010/main" val="1255545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490462-2483-4A4A-A1ED-2B0C212B94EB}"/>
              </a:ext>
            </a:extLst>
          </p:cNvPr>
          <p:cNvPicPr>
            <a:picLocks noChangeAspect="1"/>
          </p:cNvPicPr>
          <p:nvPr/>
        </p:nvPicPr>
        <p:blipFill>
          <a:blip r:embed="rId2"/>
          <a:stretch>
            <a:fillRect/>
          </a:stretch>
        </p:blipFill>
        <p:spPr>
          <a:xfrm>
            <a:off x="676482" y="980424"/>
            <a:ext cx="10494479" cy="5996846"/>
          </a:xfrm>
          <a:prstGeom prst="rect">
            <a:avLst/>
          </a:prstGeom>
        </p:spPr>
      </p:pic>
    </p:spTree>
    <p:extLst>
      <p:ext uri="{BB962C8B-B14F-4D97-AF65-F5344CB8AC3E}">
        <p14:creationId xmlns:p14="http://schemas.microsoft.com/office/powerpoint/2010/main" val="2982485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10493" y="1893921"/>
            <a:ext cx="10468864" cy="1828800"/>
          </a:xfrm>
        </p:spPr>
        <p:txBody>
          <a:bodyPr>
            <a:normAutofit fontScale="90000"/>
          </a:bodyPr>
          <a:lstStyle/>
          <a:p>
            <a:r>
              <a:rPr lang="en-GB" dirty="0"/>
              <a:t>Approaches to Research and Academic Communication </a:t>
            </a:r>
            <a:br>
              <a:rPr lang="en-US" sz="3600" dirty="0"/>
            </a:br>
            <a:r>
              <a:rPr lang="en-US" sz="3600" dirty="0"/>
              <a:t>SBPD7001</a:t>
            </a:r>
          </a:p>
        </p:txBody>
      </p:sp>
      <p:sp>
        <p:nvSpPr>
          <p:cNvPr id="5" name="Subtitle 4"/>
          <p:cNvSpPr>
            <a:spLocks noGrp="1"/>
          </p:cNvSpPr>
          <p:nvPr>
            <p:ph type="subTitle" idx="1"/>
          </p:nvPr>
        </p:nvSpPr>
        <p:spPr>
          <a:xfrm>
            <a:off x="710493" y="3983909"/>
            <a:ext cx="10472928" cy="1752600"/>
          </a:xfrm>
        </p:spPr>
        <p:txBody>
          <a:bodyPr/>
          <a:lstStyle/>
          <a:p>
            <a:r>
              <a:rPr lang="en-US" dirty="0"/>
              <a:t> Student Name: Chan Pui Luen, Paul</a:t>
            </a:r>
          </a:p>
          <a:p>
            <a:r>
              <a:rPr lang="en-US" dirty="0"/>
              <a:t>Student Number: 1715381</a:t>
            </a:r>
          </a:p>
        </p:txBody>
      </p:sp>
      <p:pic>
        <p:nvPicPr>
          <p:cNvPr id="7" name="Picture 6" descr="Z:\TSD\Assessments and Samples Docs\UWTSD Logo International.jpg">
            <a:extLst>
              <a:ext uri="{FF2B5EF4-FFF2-40B4-BE49-F238E27FC236}">
                <a16:creationId xmlns:a16="http://schemas.microsoft.com/office/drawing/2014/main" id="{15D95818-E17D-45B8-9917-83C362A433B1}"/>
              </a:ext>
            </a:extLst>
          </p:cNvPr>
          <p:cNvPicPr/>
          <p:nvPr/>
        </p:nvPicPr>
        <p:blipFill>
          <a:blip r:embed="rId3"/>
          <a:srcRect/>
          <a:stretch>
            <a:fillRect/>
          </a:stretch>
        </p:blipFill>
        <p:spPr bwMode="auto">
          <a:xfrm>
            <a:off x="710493" y="972752"/>
            <a:ext cx="2597150" cy="527050"/>
          </a:xfrm>
          <a:prstGeom prst="rect">
            <a:avLst/>
          </a:prstGeom>
          <a:noFill/>
          <a:ln w="9525">
            <a:noFill/>
            <a:miter lim="800000"/>
            <a:headEnd/>
            <a:tailEnd/>
          </a:ln>
        </p:spPr>
      </p:pic>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E9975-FC77-4250-BC87-D851997A934E}"/>
              </a:ext>
            </a:extLst>
          </p:cNvPr>
          <p:cNvSpPr>
            <a:spLocks noGrp="1"/>
          </p:cNvSpPr>
          <p:nvPr>
            <p:ph type="title"/>
          </p:nvPr>
        </p:nvSpPr>
        <p:spPr>
          <a:xfrm>
            <a:off x="609600" y="940904"/>
            <a:ext cx="10972800" cy="906184"/>
          </a:xfrm>
        </p:spPr>
        <p:txBody>
          <a:bodyPr>
            <a:normAutofit/>
          </a:bodyPr>
          <a:lstStyle/>
          <a:p>
            <a:r>
              <a:rPr lang="en-GB" u="sng" dirty="0"/>
              <a:t>Content</a:t>
            </a:r>
            <a:endParaRPr lang="en-HK" dirty="0"/>
          </a:p>
        </p:txBody>
      </p:sp>
      <p:sp>
        <p:nvSpPr>
          <p:cNvPr id="3" name="Content Placeholder 2">
            <a:extLst>
              <a:ext uri="{FF2B5EF4-FFF2-40B4-BE49-F238E27FC236}">
                <a16:creationId xmlns:a16="http://schemas.microsoft.com/office/drawing/2014/main" id="{8CBAA133-08B9-4EEC-BC79-1FD032B25B8F}"/>
              </a:ext>
            </a:extLst>
          </p:cNvPr>
          <p:cNvSpPr>
            <a:spLocks noGrp="1"/>
          </p:cNvSpPr>
          <p:nvPr>
            <p:ph idx="1"/>
          </p:nvPr>
        </p:nvSpPr>
        <p:spPr>
          <a:xfrm>
            <a:off x="609600" y="2054087"/>
            <a:ext cx="10972800" cy="4641574"/>
          </a:xfrm>
        </p:spPr>
        <p:txBody>
          <a:bodyPr>
            <a:normAutofit fontScale="92500" lnSpcReduction="10000"/>
          </a:bodyPr>
          <a:lstStyle/>
          <a:p>
            <a:r>
              <a:rPr lang="en-GB" b="1" dirty="0"/>
              <a:t>Research Paper Review </a:t>
            </a:r>
          </a:p>
          <a:p>
            <a:pPr marL="0" indent="0">
              <a:buNone/>
            </a:pPr>
            <a:r>
              <a:rPr lang="en-GB" b="1" dirty="0"/>
              <a:t>    “Employees’ Performance in Islamic Banking” by Bambang Bernanthos</a:t>
            </a:r>
            <a:endParaRPr lang="en-HK" dirty="0"/>
          </a:p>
          <a:p>
            <a:r>
              <a:rPr lang="en-GB" dirty="0"/>
              <a:t>Introduction</a:t>
            </a:r>
          </a:p>
          <a:p>
            <a:r>
              <a:rPr lang="en-GB" dirty="0"/>
              <a:t>Theory and Framework</a:t>
            </a:r>
            <a:endParaRPr lang="en-HK" dirty="0"/>
          </a:p>
          <a:p>
            <a:r>
              <a:rPr lang="en-GB" dirty="0"/>
              <a:t>Methodology</a:t>
            </a:r>
          </a:p>
          <a:p>
            <a:r>
              <a:rPr lang="en-GB" dirty="0"/>
              <a:t>Result</a:t>
            </a:r>
          </a:p>
          <a:p>
            <a:r>
              <a:rPr lang="en-GB" dirty="0"/>
              <a:t>Research Gaps</a:t>
            </a:r>
          </a:p>
          <a:p>
            <a:r>
              <a:rPr lang="en-GB" dirty="0"/>
              <a:t>Ethical issues and others</a:t>
            </a:r>
            <a:endParaRPr lang="en-HK" dirty="0"/>
          </a:p>
          <a:p>
            <a:r>
              <a:rPr lang="en-GB" dirty="0"/>
              <a:t>New Research Framework</a:t>
            </a:r>
            <a:endParaRPr lang="en-HK" dirty="0"/>
          </a:p>
          <a:p>
            <a:r>
              <a:rPr lang="en-GB" b="1" dirty="0"/>
              <a:t>Conclusions</a:t>
            </a:r>
            <a:endParaRPr lang="en-HK" dirty="0"/>
          </a:p>
          <a:p>
            <a:r>
              <a:rPr lang="en-GB" b="1" dirty="0"/>
              <a:t>References</a:t>
            </a:r>
            <a:endParaRPr lang="en-HK" dirty="0"/>
          </a:p>
          <a:p>
            <a:endParaRPr lang="en-HK" dirty="0"/>
          </a:p>
        </p:txBody>
      </p:sp>
    </p:spTree>
    <p:extLst>
      <p:ext uri="{BB962C8B-B14F-4D97-AF65-F5344CB8AC3E}">
        <p14:creationId xmlns:p14="http://schemas.microsoft.com/office/powerpoint/2010/main" val="29862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0087" y="1232452"/>
            <a:ext cx="11211339" cy="3284705"/>
          </a:xfrm>
        </p:spPr>
        <p:txBody>
          <a:bodyPr>
            <a:normAutofit fontScale="90000"/>
          </a:bodyPr>
          <a:lstStyle/>
          <a:p>
            <a:r>
              <a:rPr lang="en-US" u="sng" dirty="0"/>
              <a:t>Introduction</a:t>
            </a:r>
            <a:br>
              <a:rPr lang="en-US" b="1" dirty="0"/>
            </a:br>
            <a:br>
              <a:rPr lang="en-US" dirty="0"/>
            </a:br>
            <a:r>
              <a:rPr lang="en-GB" sz="4200" b="1" dirty="0"/>
              <a:t>Research Paper Review</a:t>
            </a:r>
            <a:br>
              <a:rPr lang="en-HK" sz="4200" dirty="0"/>
            </a:br>
            <a:r>
              <a:rPr lang="en-GB" sz="4200" b="1" dirty="0"/>
              <a:t>“Employees’ Performance in Islamic Banking” by Bambang Bernanthos</a:t>
            </a:r>
            <a:endParaRPr lang="en-US" sz="4200"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EA65FC92-3489-434E-BAFC-01E9F284A375}"/>
              </a:ext>
            </a:extLst>
          </p:cNvPr>
          <p:cNvSpPr/>
          <p:nvPr/>
        </p:nvSpPr>
        <p:spPr>
          <a:xfrm>
            <a:off x="530087" y="4964244"/>
            <a:ext cx="11105322" cy="872034"/>
          </a:xfrm>
          <a:prstGeom prst="rect">
            <a:avLst/>
          </a:prstGeom>
        </p:spPr>
        <p:txBody>
          <a:bodyPr wrap="square">
            <a:spAutoFit/>
          </a:bodyPr>
          <a:lstStyle/>
          <a:p>
            <a:pPr marL="285750" indent="-285750">
              <a:lnSpc>
                <a:spcPct val="150000"/>
              </a:lnSpc>
              <a:buFont typeface="Arial" panose="020B0604020202020204" pitchFamily="34" charset="0"/>
              <a:buChar char="•"/>
            </a:pPr>
            <a:r>
              <a:rPr lang="en-GB" b="1" dirty="0">
                <a:latin typeface="Arial" panose="020B0604020202020204" pitchFamily="34" charset="0"/>
                <a:cs typeface="Arial" panose="020B0604020202020204" pitchFamily="34" charset="0"/>
              </a:rPr>
              <a:t>Bernanthos, B. 2018,’Employees’ Performance in Islamic Banking’, </a:t>
            </a:r>
            <a:r>
              <a:rPr lang="en-GB" b="1" i="1" dirty="0">
                <a:latin typeface="Arial" panose="020B0604020202020204" pitchFamily="34" charset="0"/>
                <a:cs typeface="Arial" panose="020B0604020202020204" pitchFamily="34" charset="0"/>
              </a:rPr>
              <a:t>European Research Studies</a:t>
            </a:r>
            <a:r>
              <a:rPr lang="en-GB" b="1" dirty="0">
                <a:latin typeface="Arial" panose="020B0604020202020204" pitchFamily="34" charset="0"/>
                <a:cs typeface="Arial" panose="020B0604020202020204" pitchFamily="34" charset="0"/>
              </a:rPr>
              <a:t>, vol. 21, no. 1, pp 1-42.</a:t>
            </a:r>
            <a:endParaRPr lang="en-HK"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6888-2330-420A-82F6-B7CFDEA1B90F}"/>
              </a:ext>
            </a:extLst>
          </p:cNvPr>
          <p:cNvSpPr>
            <a:spLocks noGrp="1"/>
          </p:cNvSpPr>
          <p:nvPr>
            <p:ph type="title"/>
          </p:nvPr>
        </p:nvSpPr>
        <p:spPr>
          <a:xfrm>
            <a:off x="609600" y="145773"/>
            <a:ext cx="10972800" cy="1436271"/>
          </a:xfrm>
        </p:spPr>
        <p:txBody>
          <a:bodyPr>
            <a:normAutofit/>
          </a:bodyPr>
          <a:lstStyle/>
          <a:p>
            <a:r>
              <a:rPr lang="en-GB" u="sng" dirty="0"/>
              <a:t>Theory and Framework</a:t>
            </a:r>
            <a:endParaRPr lang="en-HK" dirty="0"/>
          </a:p>
        </p:txBody>
      </p:sp>
      <p:pic>
        <p:nvPicPr>
          <p:cNvPr id="4" name="Content Placeholder 3">
            <a:extLst>
              <a:ext uri="{FF2B5EF4-FFF2-40B4-BE49-F238E27FC236}">
                <a16:creationId xmlns:a16="http://schemas.microsoft.com/office/drawing/2014/main" id="{AB526E8A-69A6-477C-B6C7-D8748FBC4DB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66425" y="2869360"/>
            <a:ext cx="6693229" cy="3534336"/>
          </a:xfrm>
          <a:prstGeom prst="rect">
            <a:avLst/>
          </a:prstGeom>
          <a:noFill/>
          <a:ln>
            <a:solidFill>
              <a:schemeClr val="accent1"/>
            </a:solidFill>
          </a:ln>
        </p:spPr>
      </p:pic>
      <p:sp>
        <p:nvSpPr>
          <p:cNvPr id="6" name="Rectangle 5">
            <a:extLst>
              <a:ext uri="{FF2B5EF4-FFF2-40B4-BE49-F238E27FC236}">
                <a16:creationId xmlns:a16="http://schemas.microsoft.com/office/drawing/2014/main" id="{F83BBEC6-941A-496B-913F-5E6E5F85C5DD}"/>
              </a:ext>
            </a:extLst>
          </p:cNvPr>
          <p:cNvSpPr/>
          <p:nvPr/>
        </p:nvSpPr>
        <p:spPr>
          <a:xfrm>
            <a:off x="609600" y="1582044"/>
            <a:ext cx="10853530" cy="1160831"/>
          </a:xfrm>
          <a:prstGeom prst="rect">
            <a:avLst/>
          </a:prstGeom>
        </p:spPr>
        <p:txBody>
          <a:bodyPr wrap="square">
            <a:spAutoFit/>
          </a:bodyPr>
          <a:lstStyle/>
          <a:p>
            <a:pPr indent="457200" algn="just">
              <a:lnSpc>
                <a:spcPct val="150000"/>
              </a:lnSpc>
              <a:spcAft>
                <a:spcPts val="0"/>
              </a:spcAft>
            </a:pPr>
            <a:r>
              <a:rPr lang="en-GB" sz="1600" dirty="0">
                <a:latin typeface="Times New Roman" panose="02020603050405020304" pitchFamily="18" charset="0"/>
                <a:ea typeface="PMingLiU" panose="02020500000000000000" pitchFamily="18" charset="-120"/>
                <a:cs typeface="Times New Roman" panose="02020603050405020304" pitchFamily="18" charset="0"/>
              </a:rPr>
              <a:t>The framework of the research study as below shown called Research Thinking Framework. The Research Thinking Framework is including the independent variables is the factors (X): leadership, organizational culture, motivation and intelligence and the dependent variable is the performance (Y). The performance result on the salary (Z1) and job satisfaction (Z2). </a:t>
            </a:r>
            <a:endParaRPr lang="en-HK" sz="1600" dirty="0">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3469191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6888-2330-420A-82F6-B7CFDEA1B90F}"/>
              </a:ext>
            </a:extLst>
          </p:cNvPr>
          <p:cNvSpPr>
            <a:spLocks noGrp="1"/>
          </p:cNvSpPr>
          <p:nvPr>
            <p:ph type="title"/>
          </p:nvPr>
        </p:nvSpPr>
        <p:spPr>
          <a:xfrm>
            <a:off x="609599" y="112644"/>
            <a:ext cx="10972800" cy="1436271"/>
          </a:xfrm>
        </p:spPr>
        <p:txBody>
          <a:bodyPr>
            <a:normAutofit/>
          </a:bodyPr>
          <a:lstStyle/>
          <a:p>
            <a:r>
              <a:rPr lang="en-GB" u="sng" dirty="0"/>
              <a:t>Theory and Framework</a:t>
            </a:r>
            <a:endParaRPr lang="en-HK" dirty="0"/>
          </a:p>
        </p:txBody>
      </p:sp>
      <p:sp>
        <p:nvSpPr>
          <p:cNvPr id="7" name="Content Placeholder 6">
            <a:extLst>
              <a:ext uri="{FF2B5EF4-FFF2-40B4-BE49-F238E27FC236}">
                <a16:creationId xmlns:a16="http://schemas.microsoft.com/office/drawing/2014/main" id="{68D58578-54CE-4CCC-B3AA-64E267E3A666}"/>
              </a:ext>
            </a:extLst>
          </p:cNvPr>
          <p:cNvSpPr>
            <a:spLocks noGrp="1"/>
          </p:cNvSpPr>
          <p:nvPr>
            <p:ph idx="1"/>
          </p:nvPr>
        </p:nvSpPr>
        <p:spPr>
          <a:xfrm>
            <a:off x="404190" y="5449957"/>
            <a:ext cx="11178209" cy="1295399"/>
          </a:xfrm>
        </p:spPr>
        <p:txBody>
          <a:bodyPr>
            <a:normAutofit fontScale="92500" lnSpcReduction="20000"/>
          </a:bodyPr>
          <a:lstStyle/>
          <a:p>
            <a:pPr algn="just">
              <a:lnSpc>
                <a:spcPct val="120000"/>
              </a:lnSpc>
            </a:pPr>
            <a:r>
              <a:rPr lang="en-GB" dirty="0"/>
              <a:t>Leadership – it can drive to achieve in the implementation of tasks effectively in an organization. The good leadership can implement the work in pleasant conditions for the employees to produce good performance.</a:t>
            </a:r>
          </a:p>
          <a:p>
            <a:endParaRPr lang="en-HK" dirty="0"/>
          </a:p>
        </p:txBody>
      </p:sp>
      <p:pic>
        <p:nvPicPr>
          <p:cNvPr id="3" name="Picture 2">
            <a:extLst>
              <a:ext uri="{FF2B5EF4-FFF2-40B4-BE49-F238E27FC236}">
                <a16:creationId xmlns:a16="http://schemas.microsoft.com/office/drawing/2014/main" id="{A0217F6B-42B9-4357-8D23-72BFACBACC99}"/>
              </a:ext>
            </a:extLst>
          </p:cNvPr>
          <p:cNvPicPr>
            <a:picLocks noChangeAspect="1"/>
          </p:cNvPicPr>
          <p:nvPr/>
        </p:nvPicPr>
        <p:blipFill>
          <a:blip r:embed="rId2"/>
          <a:stretch>
            <a:fillRect/>
          </a:stretch>
        </p:blipFill>
        <p:spPr>
          <a:xfrm>
            <a:off x="3008244" y="1697453"/>
            <a:ext cx="5214316" cy="3463093"/>
          </a:xfrm>
          <a:prstGeom prst="rect">
            <a:avLst/>
          </a:prstGeom>
          <a:ln>
            <a:solidFill>
              <a:schemeClr val="tx1"/>
            </a:solidFill>
          </a:ln>
        </p:spPr>
      </p:pic>
    </p:spTree>
    <p:extLst>
      <p:ext uri="{BB962C8B-B14F-4D97-AF65-F5344CB8AC3E}">
        <p14:creationId xmlns:p14="http://schemas.microsoft.com/office/powerpoint/2010/main" val="3471168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6888-2330-420A-82F6-B7CFDEA1B90F}"/>
              </a:ext>
            </a:extLst>
          </p:cNvPr>
          <p:cNvSpPr>
            <a:spLocks noGrp="1"/>
          </p:cNvSpPr>
          <p:nvPr>
            <p:ph type="title"/>
          </p:nvPr>
        </p:nvSpPr>
        <p:spPr>
          <a:xfrm>
            <a:off x="609599" y="112644"/>
            <a:ext cx="10972800" cy="1436271"/>
          </a:xfrm>
        </p:spPr>
        <p:txBody>
          <a:bodyPr>
            <a:normAutofit/>
          </a:bodyPr>
          <a:lstStyle/>
          <a:p>
            <a:r>
              <a:rPr lang="en-GB" u="sng" dirty="0"/>
              <a:t>Theory and Framework</a:t>
            </a:r>
            <a:endParaRPr lang="en-HK" dirty="0"/>
          </a:p>
        </p:txBody>
      </p:sp>
      <p:sp>
        <p:nvSpPr>
          <p:cNvPr id="7" name="Content Placeholder 6">
            <a:extLst>
              <a:ext uri="{FF2B5EF4-FFF2-40B4-BE49-F238E27FC236}">
                <a16:creationId xmlns:a16="http://schemas.microsoft.com/office/drawing/2014/main" id="{68D58578-54CE-4CCC-B3AA-64E267E3A666}"/>
              </a:ext>
            </a:extLst>
          </p:cNvPr>
          <p:cNvSpPr>
            <a:spLocks noGrp="1"/>
          </p:cNvSpPr>
          <p:nvPr>
            <p:ph idx="1"/>
          </p:nvPr>
        </p:nvSpPr>
        <p:spPr>
          <a:xfrm>
            <a:off x="609599" y="4797950"/>
            <a:ext cx="11131827" cy="1947406"/>
          </a:xfrm>
        </p:spPr>
        <p:txBody>
          <a:bodyPr>
            <a:normAutofit fontScale="70000" lnSpcReduction="20000"/>
          </a:bodyPr>
          <a:lstStyle/>
          <a:p>
            <a:pPr algn="just">
              <a:lnSpc>
                <a:spcPct val="120000"/>
              </a:lnSpc>
            </a:pPr>
            <a:r>
              <a:rPr lang="en-GB" dirty="0"/>
              <a:t>Organizational Culture – it grows and develops by being formed through the process of learning and experience. Through the organizational culture, it can establish the synergic cooperation among the existing employees. The successful of the organization achieve its goals is determined by the employees’ performance. </a:t>
            </a:r>
          </a:p>
          <a:p>
            <a:pPr algn="just">
              <a:lnSpc>
                <a:spcPct val="120000"/>
              </a:lnSpc>
            </a:pPr>
            <a:r>
              <a:rPr lang="en-GB" dirty="0"/>
              <a:t>The organizational culture is not as only the organizational identity and it also can improve performance and development of the organization.</a:t>
            </a:r>
          </a:p>
          <a:p>
            <a:endParaRPr lang="en-HK" dirty="0"/>
          </a:p>
        </p:txBody>
      </p:sp>
      <p:pic>
        <p:nvPicPr>
          <p:cNvPr id="3" name="Picture 2">
            <a:extLst>
              <a:ext uri="{FF2B5EF4-FFF2-40B4-BE49-F238E27FC236}">
                <a16:creationId xmlns:a16="http://schemas.microsoft.com/office/drawing/2014/main" id="{C73FBCA0-0A01-427D-8C53-2A54D541A5AA}"/>
              </a:ext>
            </a:extLst>
          </p:cNvPr>
          <p:cNvPicPr>
            <a:picLocks noChangeAspect="1"/>
          </p:cNvPicPr>
          <p:nvPr/>
        </p:nvPicPr>
        <p:blipFill>
          <a:blip r:embed="rId2"/>
          <a:stretch>
            <a:fillRect/>
          </a:stretch>
        </p:blipFill>
        <p:spPr>
          <a:xfrm>
            <a:off x="2880278" y="1609431"/>
            <a:ext cx="5534852" cy="3128003"/>
          </a:xfrm>
          <a:prstGeom prst="rect">
            <a:avLst/>
          </a:prstGeom>
        </p:spPr>
      </p:pic>
    </p:spTree>
    <p:extLst>
      <p:ext uri="{BB962C8B-B14F-4D97-AF65-F5344CB8AC3E}">
        <p14:creationId xmlns:p14="http://schemas.microsoft.com/office/powerpoint/2010/main" val="1531496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6888-2330-420A-82F6-B7CFDEA1B90F}"/>
              </a:ext>
            </a:extLst>
          </p:cNvPr>
          <p:cNvSpPr>
            <a:spLocks noGrp="1"/>
          </p:cNvSpPr>
          <p:nvPr>
            <p:ph type="title"/>
          </p:nvPr>
        </p:nvSpPr>
        <p:spPr>
          <a:xfrm>
            <a:off x="609599" y="112644"/>
            <a:ext cx="10972800" cy="1436271"/>
          </a:xfrm>
        </p:spPr>
        <p:txBody>
          <a:bodyPr>
            <a:normAutofit/>
          </a:bodyPr>
          <a:lstStyle/>
          <a:p>
            <a:r>
              <a:rPr lang="en-GB" u="sng" dirty="0"/>
              <a:t>Theory and Framework</a:t>
            </a:r>
            <a:endParaRPr lang="en-HK" dirty="0"/>
          </a:p>
        </p:txBody>
      </p:sp>
      <p:sp>
        <p:nvSpPr>
          <p:cNvPr id="7" name="Content Placeholder 6">
            <a:extLst>
              <a:ext uri="{FF2B5EF4-FFF2-40B4-BE49-F238E27FC236}">
                <a16:creationId xmlns:a16="http://schemas.microsoft.com/office/drawing/2014/main" id="{68D58578-54CE-4CCC-B3AA-64E267E3A666}"/>
              </a:ext>
            </a:extLst>
          </p:cNvPr>
          <p:cNvSpPr>
            <a:spLocks noGrp="1"/>
          </p:cNvSpPr>
          <p:nvPr>
            <p:ph idx="1"/>
          </p:nvPr>
        </p:nvSpPr>
        <p:spPr>
          <a:xfrm>
            <a:off x="609599" y="5016610"/>
            <a:ext cx="11184836" cy="1841390"/>
          </a:xfrm>
        </p:spPr>
        <p:txBody>
          <a:bodyPr>
            <a:normAutofit fontScale="70000" lnSpcReduction="20000"/>
          </a:bodyPr>
          <a:lstStyle/>
          <a:p>
            <a:pPr algn="just">
              <a:lnSpc>
                <a:spcPct val="120000"/>
              </a:lnSpc>
            </a:pPr>
            <a:r>
              <a:rPr lang="en-GB" dirty="0"/>
              <a:t>Motivation – it related to the level of effort made by someone to pursue a goal, the employee motivation is closely related to job satisfaction and employee’s performance. The research paper has applied the Maslow’s hierarchy of needs theory. The Maslow’s theory introduced five different levels of human needs: </a:t>
            </a:r>
            <a:r>
              <a:rPr lang="en-US" dirty="0"/>
              <a:t>Physiological needs, Safety needs, Love and Belonging, Esteem, Self-actualization. Maslow also quoted those needs can apply to everyone and structured according to the hierarchy of needs. (Maslow 1943) </a:t>
            </a:r>
          </a:p>
        </p:txBody>
      </p:sp>
      <p:pic>
        <p:nvPicPr>
          <p:cNvPr id="4" name="Picture 3">
            <a:extLst>
              <a:ext uri="{FF2B5EF4-FFF2-40B4-BE49-F238E27FC236}">
                <a16:creationId xmlns:a16="http://schemas.microsoft.com/office/drawing/2014/main" id="{8E1F947A-197A-4F99-A7F3-DA95E9896EFF}"/>
              </a:ext>
            </a:extLst>
          </p:cNvPr>
          <p:cNvPicPr>
            <a:picLocks noChangeAspect="1"/>
          </p:cNvPicPr>
          <p:nvPr/>
        </p:nvPicPr>
        <p:blipFill>
          <a:blip r:embed="rId2"/>
          <a:stretch>
            <a:fillRect/>
          </a:stretch>
        </p:blipFill>
        <p:spPr>
          <a:xfrm>
            <a:off x="3086528" y="1750785"/>
            <a:ext cx="5090063" cy="2817188"/>
          </a:xfrm>
          <a:prstGeom prst="rect">
            <a:avLst/>
          </a:prstGeom>
        </p:spPr>
      </p:pic>
      <p:sp>
        <p:nvSpPr>
          <p:cNvPr id="5" name="TextBox 4">
            <a:extLst>
              <a:ext uri="{FF2B5EF4-FFF2-40B4-BE49-F238E27FC236}">
                <a16:creationId xmlns:a16="http://schemas.microsoft.com/office/drawing/2014/main" id="{AD896528-8059-431E-9673-D0E0235E7CA7}"/>
              </a:ext>
            </a:extLst>
          </p:cNvPr>
          <p:cNvSpPr txBox="1"/>
          <p:nvPr/>
        </p:nvSpPr>
        <p:spPr>
          <a:xfrm>
            <a:off x="3086528" y="4567973"/>
            <a:ext cx="5341855" cy="338554"/>
          </a:xfrm>
          <a:prstGeom prst="rect">
            <a:avLst/>
          </a:prstGeom>
          <a:noFill/>
          <a:ln>
            <a:solidFill>
              <a:schemeClr val="bg2"/>
            </a:solidFill>
          </a:ln>
        </p:spPr>
        <p:txBody>
          <a:bodyPr wrap="square" rtlCol="0">
            <a:spAutoFit/>
          </a:bodyPr>
          <a:lstStyle/>
          <a:p>
            <a:r>
              <a:rPr lang="en-HK" sz="1600" dirty="0"/>
              <a:t>Source  </a:t>
            </a:r>
            <a:r>
              <a:rPr lang="en-HK" sz="1600" u="sng" dirty="0"/>
              <a:t>https://www.simplypsychology.org/maslow.html</a:t>
            </a:r>
          </a:p>
        </p:txBody>
      </p:sp>
    </p:spTree>
    <p:extLst>
      <p:ext uri="{BB962C8B-B14F-4D97-AF65-F5344CB8AC3E}">
        <p14:creationId xmlns:p14="http://schemas.microsoft.com/office/powerpoint/2010/main" val="2131698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36888-2330-420A-82F6-B7CFDEA1B90F}"/>
              </a:ext>
            </a:extLst>
          </p:cNvPr>
          <p:cNvSpPr>
            <a:spLocks noGrp="1"/>
          </p:cNvSpPr>
          <p:nvPr>
            <p:ph type="title"/>
          </p:nvPr>
        </p:nvSpPr>
        <p:spPr>
          <a:xfrm>
            <a:off x="609599" y="112644"/>
            <a:ext cx="10972800" cy="1436271"/>
          </a:xfrm>
        </p:spPr>
        <p:txBody>
          <a:bodyPr>
            <a:normAutofit/>
          </a:bodyPr>
          <a:lstStyle/>
          <a:p>
            <a:r>
              <a:rPr lang="en-GB" u="sng" dirty="0"/>
              <a:t>Theory and Framework</a:t>
            </a:r>
            <a:endParaRPr lang="en-HK" dirty="0"/>
          </a:p>
        </p:txBody>
      </p:sp>
      <p:sp>
        <p:nvSpPr>
          <p:cNvPr id="7" name="Content Placeholder 6">
            <a:extLst>
              <a:ext uri="{FF2B5EF4-FFF2-40B4-BE49-F238E27FC236}">
                <a16:creationId xmlns:a16="http://schemas.microsoft.com/office/drawing/2014/main" id="{68D58578-54CE-4CCC-B3AA-64E267E3A666}"/>
              </a:ext>
            </a:extLst>
          </p:cNvPr>
          <p:cNvSpPr>
            <a:spLocks noGrp="1"/>
          </p:cNvSpPr>
          <p:nvPr>
            <p:ph idx="1"/>
          </p:nvPr>
        </p:nvSpPr>
        <p:spPr>
          <a:xfrm>
            <a:off x="609599" y="5309084"/>
            <a:ext cx="11383617" cy="1330255"/>
          </a:xfrm>
        </p:spPr>
        <p:txBody>
          <a:bodyPr>
            <a:normAutofit fontScale="92500" lnSpcReduction="20000"/>
          </a:bodyPr>
          <a:lstStyle/>
          <a:p>
            <a:pPr algn="just"/>
            <a:r>
              <a:rPr lang="en-GB" dirty="0"/>
              <a:t>Intelligence – is the development of the advanced technology, information developments, the availability of capital and the adequacy materials in the organization. The organization will be hard to achieve its goals, if there have no information technology resources development.</a:t>
            </a:r>
            <a:endParaRPr lang="en-HK" dirty="0"/>
          </a:p>
        </p:txBody>
      </p:sp>
      <p:pic>
        <p:nvPicPr>
          <p:cNvPr id="3" name="Picture 2">
            <a:extLst>
              <a:ext uri="{FF2B5EF4-FFF2-40B4-BE49-F238E27FC236}">
                <a16:creationId xmlns:a16="http://schemas.microsoft.com/office/drawing/2014/main" id="{39A3DC5B-6A97-42F2-9786-46A1D3478061}"/>
              </a:ext>
            </a:extLst>
          </p:cNvPr>
          <p:cNvPicPr>
            <a:picLocks noChangeAspect="1"/>
          </p:cNvPicPr>
          <p:nvPr/>
        </p:nvPicPr>
        <p:blipFill>
          <a:blip r:embed="rId2"/>
          <a:stretch>
            <a:fillRect/>
          </a:stretch>
        </p:blipFill>
        <p:spPr>
          <a:xfrm>
            <a:off x="2847768" y="1776412"/>
            <a:ext cx="5648325" cy="3305175"/>
          </a:xfrm>
          <a:prstGeom prst="rect">
            <a:avLst/>
          </a:prstGeom>
        </p:spPr>
      </p:pic>
    </p:spTree>
    <p:extLst>
      <p:ext uri="{BB962C8B-B14F-4D97-AF65-F5344CB8AC3E}">
        <p14:creationId xmlns:p14="http://schemas.microsoft.com/office/powerpoint/2010/main" val="385950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0FEE2-1E6D-48AB-B939-2B9442AF152C}"/>
              </a:ext>
            </a:extLst>
          </p:cNvPr>
          <p:cNvSpPr>
            <a:spLocks noGrp="1"/>
          </p:cNvSpPr>
          <p:nvPr>
            <p:ph type="title"/>
          </p:nvPr>
        </p:nvSpPr>
        <p:spPr>
          <a:xfrm>
            <a:off x="609600" y="607014"/>
            <a:ext cx="10972800" cy="1143000"/>
          </a:xfrm>
        </p:spPr>
        <p:txBody>
          <a:bodyPr/>
          <a:lstStyle/>
          <a:p>
            <a:r>
              <a:rPr lang="en-GB" u="sng" dirty="0"/>
              <a:t>Theory and Framework</a:t>
            </a:r>
            <a:endParaRPr lang="en-HK" dirty="0"/>
          </a:p>
        </p:txBody>
      </p:sp>
      <p:sp>
        <p:nvSpPr>
          <p:cNvPr id="3" name="Content Placeholder 2">
            <a:extLst>
              <a:ext uri="{FF2B5EF4-FFF2-40B4-BE49-F238E27FC236}">
                <a16:creationId xmlns:a16="http://schemas.microsoft.com/office/drawing/2014/main" id="{ADF23974-E69A-4D11-8BE4-7C9D2BD0C48D}"/>
              </a:ext>
            </a:extLst>
          </p:cNvPr>
          <p:cNvSpPr>
            <a:spLocks noGrp="1"/>
          </p:cNvSpPr>
          <p:nvPr>
            <p:ph idx="1"/>
          </p:nvPr>
        </p:nvSpPr>
        <p:spPr>
          <a:xfrm>
            <a:off x="609600" y="1750014"/>
            <a:ext cx="10972800" cy="4014746"/>
          </a:xfrm>
        </p:spPr>
        <p:txBody>
          <a:bodyPr>
            <a:normAutofit fontScale="77500" lnSpcReduction="20000"/>
          </a:bodyPr>
          <a:lstStyle/>
          <a:p>
            <a:pPr algn="just">
              <a:lnSpc>
                <a:spcPct val="120000"/>
              </a:lnSpc>
            </a:pPr>
            <a:r>
              <a:rPr lang="en-GB" dirty="0"/>
              <a:t>The banking industry is the very competitive industry and the industry is facing many challenges on today and the future. Therefore, the banks demand to develop their employees carrying out the good performance to achieve the organization’s goals. The progress of bank can go on by the sustainable employee development progress. </a:t>
            </a:r>
          </a:p>
          <a:p>
            <a:pPr algn="just">
              <a:lnSpc>
                <a:spcPct val="120000"/>
              </a:lnSpc>
            </a:pPr>
            <a:endParaRPr lang="en-GB" dirty="0"/>
          </a:p>
          <a:p>
            <a:pPr algn="just">
              <a:lnSpc>
                <a:spcPct val="120000"/>
              </a:lnSpc>
            </a:pPr>
            <a:r>
              <a:rPr lang="en-GB" dirty="0"/>
              <a:t>The research studies have found t</a:t>
            </a:r>
            <a:r>
              <a:rPr lang="en-US" dirty="0"/>
              <a:t>he employee motivation has a positive impact on employee performance. And it related to </a:t>
            </a:r>
            <a:r>
              <a:rPr lang="en-GB" dirty="0"/>
              <a:t>the employee job satisfaction are including the salary and staff retention. The important of the organization strategy management to cover the factors of employee motivation. The theory and framework from the research papers are provide the positive relationship between the employee motivation and the employee performance with the employee job satisfaction in salary and staff retention.</a:t>
            </a:r>
          </a:p>
          <a:p>
            <a:endParaRPr lang="en-HK" dirty="0"/>
          </a:p>
        </p:txBody>
      </p:sp>
      <p:pic>
        <p:nvPicPr>
          <p:cNvPr id="5" name="Picture 4">
            <a:extLst>
              <a:ext uri="{FF2B5EF4-FFF2-40B4-BE49-F238E27FC236}">
                <a16:creationId xmlns:a16="http://schemas.microsoft.com/office/drawing/2014/main" id="{7D59841A-5EAE-4519-9E9A-A9E1A2690756}"/>
              </a:ext>
            </a:extLst>
          </p:cNvPr>
          <p:cNvPicPr>
            <a:picLocks noChangeAspect="1"/>
          </p:cNvPicPr>
          <p:nvPr/>
        </p:nvPicPr>
        <p:blipFill>
          <a:blip r:embed="rId2"/>
          <a:stretch>
            <a:fillRect/>
          </a:stretch>
        </p:blipFill>
        <p:spPr>
          <a:xfrm>
            <a:off x="8550092" y="5217618"/>
            <a:ext cx="2873282" cy="1640382"/>
          </a:xfrm>
          <a:prstGeom prst="rect">
            <a:avLst/>
          </a:prstGeom>
        </p:spPr>
      </p:pic>
    </p:spTree>
    <p:extLst>
      <p:ext uri="{BB962C8B-B14F-4D97-AF65-F5344CB8AC3E}">
        <p14:creationId xmlns:p14="http://schemas.microsoft.com/office/powerpoint/2010/main" val="3838679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4D22E-6ACE-4F53-B58B-60EF962A3F3A}"/>
              </a:ext>
            </a:extLst>
          </p:cNvPr>
          <p:cNvSpPr>
            <a:spLocks noGrp="1"/>
          </p:cNvSpPr>
          <p:nvPr>
            <p:ph type="title"/>
          </p:nvPr>
        </p:nvSpPr>
        <p:spPr>
          <a:xfrm>
            <a:off x="609600" y="533400"/>
            <a:ext cx="10972800" cy="1143000"/>
          </a:xfrm>
        </p:spPr>
        <p:txBody>
          <a:bodyPr>
            <a:normAutofit/>
          </a:bodyPr>
          <a:lstStyle/>
          <a:p>
            <a:r>
              <a:rPr lang="en-GB" u="sng" dirty="0"/>
              <a:t>Methodology</a:t>
            </a:r>
            <a:endParaRPr lang="en-HK" u="sng" dirty="0"/>
          </a:p>
        </p:txBody>
      </p:sp>
      <p:sp>
        <p:nvSpPr>
          <p:cNvPr id="3" name="Content Placeholder 2">
            <a:extLst>
              <a:ext uri="{FF2B5EF4-FFF2-40B4-BE49-F238E27FC236}">
                <a16:creationId xmlns:a16="http://schemas.microsoft.com/office/drawing/2014/main" id="{6F2E8770-95BD-4690-9B22-38775503B4EA}"/>
              </a:ext>
            </a:extLst>
          </p:cNvPr>
          <p:cNvSpPr>
            <a:spLocks noGrp="1"/>
          </p:cNvSpPr>
          <p:nvPr>
            <p:ph idx="1"/>
          </p:nvPr>
        </p:nvSpPr>
        <p:spPr>
          <a:xfrm>
            <a:off x="609600" y="1789706"/>
            <a:ext cx="10972800" cy="4389120"/>
          </a:xfrm>
        </p:spPr>
        <p:txBody>
          <a:bodyPr>
            <a:normAutofit fontScale="92500" lnSpcReduction="20000"/>
          </a:bodyPr>
          <a:lstStyle/>
          <a:p>
            <a:pPr algn="just">
              <a:lnSpc>
                <a:spcPct val="110000"/>
              </a:lnSpc>
            </a:pPr>
            <a:r>
              <a:rPr lang="en-GB" dirty="0"/>
              <a:t>This research study is using the quantitative research from the research data analysis and measurement. The quantitative research analysed by statistical techniques from the research data are provided in number. This research carries out to understand and explain the impact on the independent variable factors which are leadership (X1), organizational culture (X2), motivation (X3) and intelligence (X4) to dependent variable which is performance (Y). </a:t>
            </a:r>
          </a:p>
          <a:p>
            <a:pPr algn="just">
              <a:lnSpc>
                <a:spcPct val="110000"/>
              </a:lnSpc>
            </a:pPr>
            <a:endParaRPr lang="en-GB" dirty="0"/>
          </a:p>
          <a:p>
            <a:pPr algn="just">
              <a:lnSpc>
                <a:spcPct val="110000"/>
              </a:lnSpc>
            </a:pPr>
            <a:r>
              <a:rPr lang="en-GB" dirty="0"/>
              <a:t>The research</a:t>
            </a:r>
            <a:r>
              <a:rPr lang="en-HK" dirty="0"/>
              <a:t> hypothesis accuracy testing, the data quality using in the test affect the relationship of research variables in the data analysis. The test uses the research data is reliable and accurately describe the concept measured then the research hypothesis testing will hit the target. Therefore, the validity test is tested and the reliability test on the instrument is also tested.</a:t>
            </a:r>
          </a:p>
          <a:p>
            <a:endParaRPr lang="en-HK" dirty="0"/>
          </a:p>
        </p:txBody>
      </p:sp>
    </p:spTree>
    <p:extLst>
      <p:ext uri="{BB962C8B-B14F-4D97-AF65-F5344CB8AC3E}">
        <p14:creationId xmlns:p14="http://schemas.microsoft.com/office/powerpoint/2010/main" val="1495607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4D22E-6ACE-4F53-B58B-60EF962A3F3A}"/>
              </a:ext>
            </a:extLst>
          </p:cNvPr>
          <p:cNvSpPr>
            <a:spLocks noGrp="1"/>
          </p:cNvSpPr>
          <p:nvPr>
            <p:ph type="title"/>
          </p:nvPr>
        </p:nvSpPr>
        <p:spPr>
          <a:xfrm>
            <a:off x="609600" y="495659"/>
            <a:ext cx="10972800" cy="1143000"/>
          </a:xfrm>
        </p:spPr>
        <p:txBody>
          <a:bodyPr>
            <a:normAutofit/>
          </a:bodyPr>
          <a:lstStyle/>
          <a:p>
            <a:r>
              <a:rPr lang="en-GB" u="sng" dirty="0"/>
              <a:t>Methodology</a:t>
            </a:r>
            <a:endParaRPr lang="en-HK" u="sng" dirty="0"/>
          </a:p>
        </p:txBody>
      </p:sp>
      <p:pic>
        <p:nvPicPr>
          <p:cNvPr id="4" name="Content Placeholder 3">
            <a:extLst>
              <a:ext uri="{FF2B5EF4-FFF2-40B4-BE49-F238E27FC236}">
                <a16:creationId xmlns:a16="http://schemas.microsoft.com/office/drawing/2014/main" id="{8ED9C131-3BCB-4C87-AACF-0537E17A059D}"/>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00454" y="2642687"/>
            <a:ext cx="5164103" cy="1329980"/>
          </a:xfrm>
          <a:prstGeom prst="rect">
            <a:avLst/>
          </a:prstGeom>
          <a:noFill/>
          <a:ln>
            <a:solidFill>
              <a:schemeClr val="tx1"/>
            </a:solidFill>
          </a:ln>
        </p:spPr>
      </p:pic>
      <p:sp>
        <p:nvSpPr>
          <p:cNvPr id="5" name="Rectangle 4">
            <a:extLst>
              <a:ext uri="{FF2B5EF4-FFF2-40B4-BE49-F238E27FC236}">
                <a16:creationId xmlns:a16="http://schemas.microsoft.com/office/drawing/2014/main" id="{37A7D695-235D-4366-8EBF-8DA5E7F8BD93}"/>
              </a:ext>
            </a:extLst>
          </p:cNvPr>
          <p:cNvSpPr/>
          <p:nvPr/>
        </p:nvSpPr>
        <p:spPr>
          <a:xfrm>
            <a:off x="609600" y="1638659"/>
            <a:ext cx="11277602" cy="923330"/>
          </a:xfrm>
          <a:prstGeom prst="rect">
            <a:avLst/>
          </a:prstGeom>
        </p:spPr>
        <p:txBody>
          <a:bodyPr wrap="square">
            <a:spAutoFit/>
          </a:bodyPr>
          <a:lstStyle/>
          <a:p>
            <a:pPr indent="457200" algn="just">
              <a:spcAft>
                <a:spcPts val="0"/>
              </a:spcAft>
            </a:pPr>
            <a:r>
              <a:rPr lang="en-HK" dirty="0">
                <a:latin typeface="Times New Roman" panose="02020603050405020304" pitchFamily="18" charset="0"/>
                <a:ea typeface="PMingLiU" panose="02020500000000000000" pitchFamily="18" charset="-120"/>
                <a:cs typeface="Times New Roman" panose="02020603050405020304" pitchFamily="18" charset="0"/>
              </a:rPr>
              <a:t>The result of the calculation is using SPSS Version 22, the value of multiple linear regression equation between the independent variables X, which are leadership (X1), organizational culture (X2), motivation (X3), intelligence (X4) and dependent variable is performance (Y). The variable Z, which are the salary (Z1) and the job satisfaction (Z2). </a:t>
            </a:r>
            <a:endParaRPr lang="en-HK" dirty="0">
              <a:effectLst/>
              <a:latin typeface="Calibri" panose="020F0502020204030204" pitchFamily="34" charset="0"/>
              <a:ea typeface="PMingLiU" panose="02020500000000000000" pitchFamily="18" charset="-120"/>
              <a:cs typeface="Times New Roman" panose="02020603050405020304" pitchFamily="18" charset="0"/>
            </a:endParaRPr>
          </a:p>
        </p:txBody>
      </p:sp>
      <p:pic>
        <p:nvPicPr>
          <p:cNvPr id="6" name="Picture 5">
            <a:extLst>
              <a:ext uri="{FF2B5EF4-FFF2-40B4-BE49-F238E27FC236}">
                <a16:creationId xmlns:a16="http://schemas.microsoft.com/office/drawing/2014/main" id="{9A0980CE-6743-4262-A4EC-6B044DBB7042}"/>
              </a:ext>
            </a:extLst>
          </p:cNvPr>
          <p:cNvPicPr>
            <a:picLocks noChangeAspect="1"/>
          </p:cNvPicPr>
          <p:nvPr/>
        </p:nvPicPr>
        <p:blipFill>
          <a:blip r:embed="rId3"/>
          <a:stretch>
            <a:fillRect/>
          </a:stretch>
        </p:blipFill>
        <p:spPr>
          <a:xfrm>
            <a:off x="2800454" y="4053365"/>
            <a:ext cx="5164103" cy="1155826"/>
          </a:xfrm>
          <a:prstGeom prst="rect">
            <a:avLst/>
          </a:prstGeom>
          <a:ln>
            <a:solidFill>
              <a:schemeClr val="tx1"/>
            </a:solidFill>
          </a:ln>
        </p:spPr>
      </p:pic>
      <p:pic>
        <p:nvPicPr>
          <p:cNvPr id="7" name="Picture 6">
            <a:extLst>
              <a:ext uri="{FF2B5EF4-FFF2-40B4-BE49-F238E27FC236}">
                <a16:creationId xmlns:a16="http://schemas.microsoft.com/office/drawing/2014/main" id="{8693D5F6-FCFE-4685-BC26-4D5D02F6B607}"/>
              </a:ext>
            </a:extLst>
          </p:cNvPr>
          <p:cNvPicPr>
            <a:picLocks noChangeAspect="1"/>
          </p:cNvPicPr>
          <p:nvPr/>
        </p:nvPicPr>
        <p:blipFill>
          <a:blip r:embed="rId4"/>
          <a:stretch>
            <a:fillRect/>
          </a:stretch>
        </p:blipFill>
        <p:spPr>
          <a:xfrm>
            <a:off x="2804698" y="5289888"/>
            <a:ext cx="2374276" cy="923330"/>
          </a:xfrm>
          <a:prstGeom prst="rect">
            <a:avLst/>
          </a:prstGeom>
        </p:spPr>
      </p:pic>
      <p:pic>
        <p:nvPicPr>
          <p:cNvPr id="8" name="Picture 7">
            <a:extLst>
              <a:ext uri="{FF2B5EF4-FFF2-40B4-BE49-F238E27FC236}">
                <a16:creationId xmlns:a16="http://schemas.microsoft.com/office/drawing/2014/main" id="{185C4F51-50A8-432C-A5AD-F59E7C3E036A}"/>
              </a:ext>
            </a:extLst>
          </p:cNvPr>
          <p:cNvPicPr>
            <a:picLocks noChangeAspect="1"/>
          </p:cNvPicPr>
          <p:nvPr/>
        </p:nvPicPr>
        <p:blipFill>
          <a:blip r:embed="rId5"/>
          <a:stretch>
            <a:fillRect/>
          </a:stretch>
        </p:blipFill>
        <p:spPr>
          <a:xfrm>
            <a:off x="5590282" y="5289888"/>
            <a:ext cx="2374276" cy="923330"/>
          </a:xfrm>
          <a:prstGeom prst="rect">
            <a:avLst/>
          </a:prstGeom>
        </p:spPr>
      </p:pic>
    </p:spTree>
    <p:extLst>
      <p:ext uri="{BB962C8B-B14F-4D97-AF65-F5344CB8AC3E}">
        <p14:creationId xmlns:p14="http://schemas.microsoft.com/office/powerpoint/2010/main" val="32543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23DFE-891C-4A3A-BDA4-CB407834BA1A}"/>
              </a:ext>
            </a:extLst>
          </p:cNvPr>
          <p:cNvSpPr>
            <a:spLocks noGrp="1"/>
          </p:cNvSpPr>
          <p:nvPr>
            <p:ph type="title"/>
          </p:nvPr>
        </p:nvSpPr>
        <p:spPr>
          <a:xfrm>
            <a:off x="609600" y="584819"/>
            <a:ext cx="10972800" cy="1143000"/>
          </a:xfrm>
        </p:spPr>
        <p:txBody>
          <a:bodyPr/>
          <a:lstStyle/>
          <a:p>
            <a:r>
              <a:rPr lang="en-GB" u="sng" dirty="0"/>
              <a:t>Methodology</a:t>
            </a:r>
            <a:endParaRPr lang="en-HK" dirty="0"/>
          </a:p>
        </p:txBody>
      </p:sp>
      <p:sp>
        <p:nvSpPr>
          <p:cNvPr id="4" name="Rectangle 3">
            <a:extLst>
              <a:ext uri="{FF2B5EF4-FFF2-40B4-BE49-F238E27FC236}">
                <a16:creationId xmlns:a16="http://schemas.microsoft.com/office/drawing/2014/main" id="{323D6FEC-A994-41C1-835C-1795A6965DBD}"/>
              </a:ext>
            </a:extLst>
          </p:cNvPr>
          <p:cNvSpPr/>
          <p:nvPr/>
        </p:nvSpPr>
        <p:spPr>
          <a:xfrm>
            <a:off x="609600" y="1847088"/>
            <a:ext cx="10972799" cy="4801314"/>
          </a:xfrm>
          <a:prstGeom prst="rect">
            <a:avLst/>
          </a:prstGeom>
        </p:spPr>
        <p:txBody>
          <a:bodyPr wrap="square">
            <a:spAutoFit/>
          </a:bodyPr>
          <a:lstStyle/>
          <a:p>
            <a:pPr algn="just"/>
            <a:r>
              <a:rPr lang="en-HK" dirty="0"/>
              <a:t>For leadership (X1): 0.576 means that if leadership variables increase 1 unit then it will improve the performance of 0.576 units. </a:t>
            </a:r>
          </a:p>
          <a:p>
            <a:pPr algn="just"/>
            <a:r>
              <a:rPr lang="en-HK" dirty="0"/>
              <a:t> </a:t>
            </a:r>
          </a:p>
          <a:p>
            <a:pPr algn="just"/>
            <a:r>
              <a:rPr lang="en-HK" dirty="0"/>
              <a:t>For organizational culture (X2): 0.086 means that if organizational culture variable increases 1 unit then will improve the performance (Y) of 0.086 units. </a:t>
            </a:r>
          </a:p>
          <a:p>
            <a:pPr algn="just"/>
            <a:r>
              <a:rPr lang="en-HK" dirty="0"/>
              <a:t> </a:t>
            </a:r>
          </a:p>
          <a:p>
            <a:pPr algn="just"/>
            <a:r>
              <a:rPr lang="en-HK" dirty="0"/>
              <a:t>For motivation (X3): 0.078 means that if motivation variable increases 1 unit then will increase the performance (Y) of 0.078 units. </a:t>
            </a:r>
          </a:p>
          <a:p>
            <a:pPr algn="just"/>
            <a:r>
              <a:rPr lang="en-HK" dirty="0"/>
              <a:t> </a:t>
            </a:r>
          </a:p>
          <a:p>
            <a:pPr algn="just"/>
            <a:r>
              <a:rPr lang="en-HK" dirty="0"/>
              <a:t>For intelligence (X4): 0.674 means that if intelligence variable increases 1 unit it will increase the performance (Y) of 0.674 units. </a:t>
            </a:r>
          </a:p>
          <a:p>
            <a:pPr algn="just"/>
            <a:endParaRPr lang="en-HK" dirty="0"/>
          </a:p>
          <a:p>
            <a:pPr algn="just"/>
            <a:r>
              <a:rPr lang="en-US" dirty="0"/>
              <a:t>For variable salary (Z1): 0.674 means if the salary variable increase 1 unit hence will increase performance equal to 0.674 unit. </a:t>
            </a:r>
          </a:p>
          <a:p>
            <a:endParaRPr lang="en-US" dirty="0"/>
          </a:p>
          <a:p>
            <a:r>
              <a:rPr lang="en-US" dirty="0"/>
              <a:t>For the satisfaction variable (Z2): 0.479 means that if the performance variable increases 1 unit then it will increase the satisfaction of 0.479 units. </a:t>
            </a:r>
            <a:endParaRPr lang="en-HK" dirty="0"/>
          </a:p>
        </p:txBody>
      </p:sp>
    </p:spTree>
    <p:extLst>
      <p:ext uri="{BB962C8B-B14F-4D97-AF65-F5344CB8AC3E}">
        <p14:creationId xmlns:p14="http://schemas.microsoft.com/office/powerpoint/2010/main" val="2040856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B8D5E-D9C4-4999-B735-539D5D6C9AC5}"/>
              </a:ext>
            </a:extLst>
          </p:cNvPr>
          <p:cNvSpPr>
            <a:spLocks noGrp="1"/>
          </p:cNvSpPr>
          <p:nvPr>
            <p:ph type="title"/>
          </p:nvPr>
        </p:nvSpPr>
        <p:spPr>
          <a:xfrm>
            <a:off x="609600" y="366463"/>
            <a:ext cx="10972800" cy="1143000"/>
          </a:xfrm>
        </p:spPr>
        <p:txBody>
          <a:bodyPr/>
          <a:lstStyle/>
          <a:p>
            <a:r>
              <a:rPr lang="en-GB" u="sng" dirty="0"/>
              <a:t>Result</a:t>
            </a:r>
            <a:endParaRPr lang="en-HK" dirty="0"/>
          </a:p>
        </p:txBody>
      </p:sp>
      <p:sp>
        <p:nvSpPr>
          <p:cNvPr id="3" name="Content Placeholder 2">
            <a:extLst>
              <a:ext uri="{FF2B5EF4-FFF2-40B4-BE49-F238E27FC236}">
                <a16:creationId xmlns:a16="http://schemas.microsoft.com/office/drawing/2014/main" id="{20438F4F-566A-485B-9218-7C30C2AE23D5}"/>
              </a:ext>
            </a:extLst>
          </p:cNvPr>
          <p:cNvSpPr>
            <a:spLocks noGrp="1"/>
          </p:cNvSpPr>
          <p:nvPr>
            <p:ph idx="1"/>
          </p:nvPr>
        </p:nvSpPr>
        <p:spPr>
          <a:xfrm>
            <a:off x="609600" y="1481673"/>
            <a:ext cx="11347938" cy="5343197"/>
          </a:xfrm>
        </p:spPr>
        <p:txBody>
          <a:bodyPr>
            <a:noAutofit/>
          </a:bodyPr>
          <a:lstStyle/>
          <a:p>
            <a:pPr marL="0" indent="0">
              <a:lnSpc>
                <a:spcPct val="120000"/>
              </a:lnSpc>
              <a:buNone/>
            </a:pPr>
            <a:r>
              <a:rPr lang="en-GB" sz="1600" dirty="0"/>
              <a:t>The following five points are the conclusions of the research:</a:t>
            </a:r>
            <a:endParaRPr lang="en-HK" sz="1600" dirty="0"/>
          </a:p>
          <a:p>
            <a:pPr marL="514350" lvl="0" indent="-514350" algn="just">
              <a:lnSpc>
                <a:spcPct val="120000"/>
              </a:lnSpc>
              <a:buFont typeface="+mj-lt"/>
              <a:buAutoNum type="arabicPeriod"/>
            </a:pPr>
            <a:r>
              <a:rPr lang="en-GB" sz="1600" dirty="0"/>
              <a:t>The research results have found the parameters of the organization are leadership, organizational culture, motivation and intelligence and there have a significant effect on employee’s performance in the National banking in Indonesia. The leadership, organizational culture, motivation and intelligence have a positive impact on employee’s performance.</a:t>
            </a:r>
          </a:p>
          <a:p>
            <a:pPr marL="514350" lvl="0" indent="-514350" algn="just">
              <a:lnSpc>
                <a:spcPct val="120000"/>
              </a:lnSpc>
              <a:buFont typeface="+mj-lt"/>
              <a:buAutoNum type="arabicPeriod"/>
            </a:pPr>
            <a:r>
              <a:rPr lang="en-GB" sz="1600" dirty="0"/>
              <a:t>According to the factors of leadership, organizational culture, motivation and intelligence have a great effect on employee’s performance. Therefore, it recommend the National banking in Indonesia address this issue seriously.</a:t>
            </a:r>
          </a:p>
          <a:p>
            <a:pPr marL="514350" lvl="0" indent="-514350" algn="just">
              <a:lnSpc>
                <a:spcPct val="120000"/>
              </a:lnSpc>
              <a:buFont typeface="+mj-lt"/>
              <a:buAutoNum type="arabicPeriod"/>
            </a:pPr>
            <a:r>
              <a:rPr lang="en-GB" sz="1600" dirty="0"/>
              <a:t>The management is required to implement the leadership and organizational culture in National banking in Indonesia. It can result to increase the innovation and aggressiveness of employees, so that there will have a positive impact on the occurrence of active increase in the working environment. The leadership and organizational culture can certainly affect the employee’s performance.</a:t>
            </a:r>
          </a:p>
          <a:p>
            <a:pPr marL="514350" lvl="0" indent="-514350" algn="just">
              <a:lnSpc>
                <a:spcPct val="120000"/>
              </a:lnSpc>
              <a:buFont typeface="+mj-lt"/>
              <a:buAutoNum type="arabicPeriod"/>
            </a:pPr>
            <a:r>
              <a:rPr lang="en-GB" sz="1600" dirty="0"/>
              <a:t>The leadership can able to motivate subordinates and can establish positive work and become a role model for employees. The leadership can be able to drive the employees to improve their performance.</a:t>
            </a:r>
          </a:p>
          <a:p>
            <a:pPr marL="514350" lvl="0" indent="-514350" algn="just">
              <a:lnSpc>
                <a:spcPct val="120000"/>
              </a:lnSpc>
              <a:buFont typeface="+mj-lt"/>
              <a:buAutoNum type="arabicPeriod"/>
            </a:pPr>
            <a:r>
              <a:rPr lang="en-GB" sz="1600" dirty="0"/>
              <a:t>The employee motivation became a driven for employees to carry out their duties and responsibilities, therefore the salary and job satisfaction increase. The higher employee motivation will able to improve the employee’s performance achievement for the national banks in Indonesia.</a:t>
            </a:r>
            <a:endParaRPr lang="en-HK" sz="1600" dirty="0"/>
          </a:p>
        </p:txBody>
      </p:sp>
    </p:spTree>
    <p:extLst>
      <p:ext uri="{BB962C8B-B14F-4D97-AF65-F5344CB8AC3E}">
        <p14:creationId xmlns:p14="http://schemas.microsoft.com/office/powerpoint/2010/main" val="133447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D0E2-0676-4A90-83F7-5CB64C78B2EC}"/>
              </a:ext>
            </a:extLst>
          </p:cNvPr>
          <p:cNvSpPr>
            <a:spLocks noGrp="1"/>
          </p:cNvSpPr>
          <p:nvPr>
            <p:ph type="title"/>
          </p:nvPr>
        </p:nvSpPr>
        <p:spPr/>
        <p:txBody>
          <a:bodyPr/>
          <a:lstStyle/>
          <a:p>
            <a:r>
              <a:rPr lang="en-HK" u="sng" dirty="0"/>
              <a:t>Research Gaps</a:t>
            </a:r>
          </a:p>
        </p:txBody>
      </p:sp>
      <p:sp>
        <p:nvSpPr>
          <p:cNvPr id="3" name="Content Placeholder 2">
            <a:extLst>
              <a:ext uri="{FF2B5EF4-FFF2-40B4-BE49-F238E27FC236}">
                <a16:creationId xmlns:a16="http://schemas.microsoft.com/office/drawing/2014/main" id="{C85E8F89-E798-4DB7-B0CA-42A885A6A4BF}"/>
              </a:ext>
            </a:extLst>
          </p:cNvPr>
          <p:cNvSpPr>
            <a:spLocks noGrp="1"/>
          </p:cNvSpPr>
          <p:nvPr>
            <p:ph idx="1"/>
          </p:nvPr>
        </p:nvSpPr>
        <p:spPr/>
        <p:txBody>
          <a:bodyPr>
            <a:normAutofit fontScale="92500"/>
          </a:bodyPr>
          <a:lstStyle/>
          <a:p>
            <a:pPr algn="just"/>
            <a:r>
              <a:rPr lang="en-GB" dirty="0"/>
              <a:t>Refer to Research Thinking Framework of the research framework, the author of this research has justified the research gap that the factors are clear located in the research paper. In the framework, the factors leadership, organizational culture, motivation and intelligence impact on employee’s performance and the influence on the salary and job satisfaction. </a:t>
            </a:r>
          </a:p>
          <a:p>
            <a:pPr algn="just"/>
            <a:endParaRPr lang="en-GB" dirty="0"/>
          </a:p>
          <a:p>
            <a:pPr algn="just"/>
            <a:r>
              <a:rPr lang="en-GB" dirty="0"/>
              <a:t>The research questions has logically derived from the research gap. The topic of the paper “Employee’s Performance in Islamic Banking” which is the research ideas to study the influence factors impact on the employee’s performance in specific industry in banking. The research has provided a spectrum on perspective of look at the studied issue. </a:t>
            </a:r>
            <a:endParaRPr lang="en-HK" dirty="0"/>
          </a:p>
          <a:p>
            <a:endParaRPr lang="en-HK" dirty="0"/>
          </a:p>
        </p:txBody>
      </p:sp>
    </p:spTree>
    <p:extLst>
      <p:ext uri="{BB962C8B-B14F-4D97-AF65-F5344CB8AC3E}">
        <p14:creationId xmlns:p14="http://schemas.microsoft.com/office/powerpoint/2010/main" val="447353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D9221-C8EC-4529-88A1-CD1DA2C59114}"/>
              </a:ext>
            </a:extLst>
          </p:cNvPr>
          <p:cNvSpPr>
            <a:spLocks noGrp="1"/>
          </p:cNvSpPr>
          <p:nvPr>
            <p:ph type="title"/>
          </p:nvPr>
        </p:nvSpPr>
        <p:spPr>
          <a:xfrm>
            <a:off x="609600" y="1181166"/>
            <a:ext cx="10972800" cy="1143000"/>
          </a:xfrm>
        </p:spPr>
        <p:txBody>
          <a:bodyPr>
            <a:normAutofit fontScale="90000"/>
          </a:bodyPr>
          <a:lstStyle/>
          <a:p>
            <a:r>
              <a:rPr lang="en-GB" u="sng" dirty="0"/>
              <a:t>Ethical issues and others</a:t>
            </a:r>
            <a:br>
              <a:rPr lang="en-HK" dirty="0"/>
            </a:br>
            <a:endParaRPr lang="en-HK" dirty="0"/>
          </a:p>
        </p:txBody>
      </p:sp>
      <p:sp>
        <p:nvSpPr>
          <p:cNvPr id="3" name="Content Placeholder 2">
            <a:extLst>
              <a:ext uri="{FF2B5EF4-FFF2-40B4-BE49-F238E27FC236}">
                <a16:creationId xmlns:a16="http://schemas.microsoft.com/office/drawing/2014/main" id="{6C1E3C5B-D16B-41F6-83CD-58A5088A7C45}"/>
              </a:ext>
            </a:extLst>
          </p:cNvPr>
          <p:cNvSpPr>
            <a:spLocks noGrp="1"/>
          </p:cNvSpPr>
          <p:nvPr>
            <p:ph idx="1"/>
          </p:nvPr>
        </p:nvSpPr>
        <p:spPr>
          <a:xfrm>
            <a:off x="609600" y="1752666"/>
            <a:ext cx="11145078" cy="5254487"/>
          </a:xfrm>
        </p:spPr>
        <p:txBody>
          <a:bodyPr>
            <a:normAutofit fontScale="70000" lnSpcReduction="20000"/>
          </a:bodyPr>
          <a:lstStyle/>
          <a:p>
            <a:pPr algn="just">
              <a:lnSpc>
                <a:spcPct val="120000"/>
              </a:lnSpc>
            </a:pPr>
            <a:r>
              <a:rPr lang="en-GB" dirty="0"/>
              <a:t>The research design is rigorous; however, there have no research questionnaire details quoted in the research paper or in appendix. Therefore, we do not know the samples have a good representative or not. We cannot treat the researcher has mentioned on promoting and respecting for research ethics and we cannot see the research paper has mentioned any consent letters have been sent out and mentioned how to protect the confidentiality of responses. </a:t>
            </a:r>
          </a:p>
          <a:p>
            <a:pPr algn="just">
              <a:lnSpc>
                <a:spcPct val="120000"/>
              </a:lnSpc>
            </a:pPr>
            <a:endParaRPr lang="en-GB" dirty="0"/>
          </a:p>
          <a:p>
            <a:pPr algn="just">
              <a:lnSpc>
                <a:spcPct val="120000"/>
              </a:lnSpc>
            </a:pPr>
            <a:r>
              <a:rPr lang="en-US" dirty="0"/>
              <a:t>The employee motivation, employee’s performance and job satisfaction are related to the organization’s performance and the organization’s strategy management in visions, strategies and objectives. </a:t>
            </a:r>
            <a:r>
              <a:rPr lang="en-GB" dirty="0"/>
              <a:t>The employee gender, age and the working departments (the frontline employees and the back-office employees). Those are the factors should be considered in the questionnaire.</a:t>
            </a:r>
            <a:endParaRPr lang="en-HK" dirty="0"/>
          </a:p>
          <a:p>
            <a:pPr algn="just">
              <a:lnSpc>
                <a:spcPct val="120000"/>
              </a:lnSpc>
            </a:pPr>
            <a:endParaRPr lang="en-GB" dirty="0"/>
          </a:p>
          <a:p>
            <a:pPr algn="just">
              <a:lnSpc>
                <a:spcPct val="120000"/>
              </a:lnSpc>
            </a:pPr>
            <a:r>
              <a:rPr lang="en-GB" dirty="0"/>
              <a:t>A </a:t>
            </a:r>
            <a:r>
              <a:rPr lang="en-US" dirty="0"/>
              <a:t>good working conditions and a good working environment is very important. The working environment is one of the motivation factors can enhance the employees’ productivity and increase their performance in Syndicate Bank in India.  (Johri and Vashistha 2015) However, the working environment factor may not apply to well-developed cities like Frankfurt, Hong Kong, London, New York and Tokyo…etc. or the countries since the basic requirement of the working environment has been fulfilled. </a:t>
            </a:r>
          </a:p>
          <a:p>
            <a:pPr algn="just">
              <a:lnSpc>
                <a:spcPct val="120000"/>
              </a:lnSpc>
            </a:pPr>
            <a:endParaRPr lang="en-US" dirty="0"/>
          </a:p>
          <a:p>
            <a:pPr marL="0" indent="0">
              <a:buNone/>
            </a:pPr>
            <a:endParaRPr lang="en-HK" dirty="0"/>
          </a:p>
        </p:txBody>
      </p:sp>
    </p:spTree>
    <p:extLst>
      <p:ext uri="{BB962C8B-B14F-4D97-AF65-F5344CB8AC3E}">
        <p14:creationId xmlns:p14="http://schemas.microsoft.com/office/powerpoint/2010/main" val="181145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5A6CA-5441-475D-ABE7-79B35635ABEF}"/>
              </a:ext>
            </a:extLst>
          </p:cNvPr>
          <p:cNvSpPr>
            <a:spLocks noGrp="1"/>
          </p:cNvSpPr>
          <p:nvPr>
            <p:ph type="title"/>
          </p:nvPr>
        </p:nvSpPr>
        <p:spPr>
          <a:xfrm>
            <a:off x="609600" y="1085684"/>
            <a:ext cx="10972800" cy="1143000"/>
          </a:xfrm>
        </p:spPr>
        <p:txBody>
          <a:bodyPr>
            <a:normAutofit fontScale="90000"/>
          </a:bodyPr>
          <a:lstStyle/>
          <a:p>
            <a:r>
              <a:rPr lang="en-GB" u="sng" dirty="0"/>
              <a:t>Ethical issues and others</a:t>
            </a:r>
            <a:br>
              <a:rPr lang="en-HK" dirty="0"/>
            </a:br>
            <a:endParaRPr lang="en-HK" dirty="0"/>
          </a:p>
        </p:txBody>
      </p:sp>
      <p:sp>
        <p:nvSpPr>
          <p:cNvPr id="3" name="Content Placeholder 2">
            <a:extLst>
              <a:ext uri="{FF2B5EF4-FFF2-40B4-BE49-F238E27FC236}">
                <a16:creationId xmlns:a16="http://schemas.microsoft.com/office/drawing/2014/main" id="{2DA4DDC3-0A82-403A-BB14-6BE063EEBD66}"/>
              </a:ext>
            </a:extLst>
          </p:cNvPr>
          <p:cNvSpPr>
            <a:spLocks noGrp="1"/>
          </p:cNvSpPr>
          <p:nvPr>
            <p:ph idx="1"/>
          </p:nvPr>
        </p:nvSpPr>
        <p:spPr>
          <a:xfrm>
            <a:off x="609600" y="1657184"/>
            <a:ext cx="11207262" cy="4922520"/>
          </a:xfrm>
        </p:spPr>
        <p:txBody>
          <a:bodyPr>
            <a:normAutofit fontScale="92500" lnSpcReduction="10000"/>
          </a:bodyPr>
          <a:lstStyle/>
          <a:p>
            <a:pPr algn="just"/>
            <a:r>
              <a:rPr lang="en-HK" dirty="0"/>
              <a:t>There have no research questionnaire details in the paper, that suggest mentioning the research questionnaire details in the paper or in appendix. On the other hand, suggest the Alpha Cronbach values that the reliable alpha count is greater than or equal to 0.70 instead of 0.60. The good standard of instrument could have a higher degree of reliability in higher Alpha Cronbach values.</a:t>
            </a:r>
          </a:p>
          <a:p>
            <a:pPr algn="just"/>
            <a:endParaRPr lang="en-HK" dirty="0"/>
          </a:p>
          <a:p>
            <a:pPr algn="just"/>
            <a:r>
              <a:rPr lang="en-HK" dirty="0"/>
              <a:t>The research paper has a clarity of structure and coherence. The framework of the research is clearly quoted, and the methodology of the research is also explained clearly. There have a consistency of within text and references section. </a:t>
            </a:r>
          </a:p>
          <a:p>
            <a:pPr algn="just"/>
            <a:endParaRPr lang="en-HK" dirty="0"/>
          </a:p>
          <a:p>
            <a:pPr algn="just"/>
            <a:r>
              <a:rPr lang="en-HK" dirty="0"/>
              <a:t>However, there will have some improvement areas, the red highlight boxes are the careless mistakes found in the research paper. </a:t>
            </a:r>
          </a:p>
        </p:txBody>
      </p:sp>
    </p:spTree>
    <p:extLst>
      <p:ext uri="{BB962C8B-B14F-4D97-AF65-F5344CB8AC3E}">
        <p14:creationId xmlns:p14="http://schemas.microsoft.com/office/powerpoint/2010/main" val="3349801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0778A13-0F8F-4015-8DB6-5DE3EAF14B61}"/>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138" y="318052"/>
            <a:ext cx="7477672" cy="6539948"/>
          </a:xfrm>
          <a:prstGeom prst="rect">
            <a:avLst/>
          </a:prstGeom>
          <a:noFill/>
          <a:ln>
            <a:noFill/>
          </a:ln>
        </p:spPr>
      </p:pic>
    </p:spTree>
    <p:extLst>
      <p:ext uri="{BB962C8B-B14F-4D97-AF65-F5344CB8AC3E}">
        <p14:creationId xmlns:p14="http://schemas.microsoft.com/office/powerpoint/2010/main" val="1680418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BC486-A090-4809-BAE3-BA2ED7EE8624}"/>
              </a:ext>
            </a:extLst>
          </p:cNvPr>
          <p:cNvSpPr>
            <a:spLocks noGrp="1"/>
          </p:cNvSpPr>
          <p:nvPr>
            <p:ph type="title"/>
          </p:nvPr>
        </p:nvSpPr>
        <p:spPr>
          <a:xfrm>
            <a:off x="609600" y="677583"/>
            <a:ext cx="10972800" cy="1143000"/>
          </a:xfrm>
        </p:spPr>
        <p:txBody>
          <a:bodyPr>
            <a:normAutofit/>
          </a:bodyPr>
          <a:lstStyle/>
          <a:p>
            <a:r>
              <a:rPr lang="en-GB" u="sng" dirty="0"/>
              <a:t>New Research Framework</a:t>
            </a:r>
            <a:endParaRPr lang="en-HK" u="sng" dirty="0"/>
          </a:p>
        </p:txBody>
      </p:sp>
      <p:sp>
        <p:nvSpPr>
          <p:cNvPr id="5" name="Content Placeholder 4">
            <a:extLst>
              <a:ext uri="{FF2B5EF4-FFF2-40B4-BE49-F238E27FC236}">
                <a16:creationId xmlns:a16="http://schemas.microsoft.com/office/drawing/2014/main" id="{2BCEAE65-653D-41F2-BC5F-C1648B76C566}"/>
              </a:ext>
            </a:extLst>
          </p:cNvPr>
          <p:cNvSpPr>
            <a:spLocks noGrp="1"/>
          </p:cNvSpPr>
          <p:nvPr>
            <p:ph idx="1"/>
          </p:nvPr>
        </p:nvSpPr>
        <p:spPr>
          <a:xfrm>
            <a:off x="609600" y="1935480"/>
            <a:ext cx="10972800" cy="4756868"/>
          </a:xfrm>
        </p:spPr>
        <p:txBody>
          <a:bodyPr>
            <a:normAutofit fontScale="92500" lnSpcReduction="20000"/>
          </a:bodyPr>
          <a:lstStyle/>
          <a:p>
            <a:pPr algn="just"/>
            <a:r>
              <a:rPr lang="en-GB" dirty="0"/>
              <a:t>After the </a:t>
            </a:r>
            <a:r>
              <a:rPr lang="en-HK" dirty="0"/>
              <a:t>literature review on the topic of ‘Employee Motivation and Employee’s Performance in Banking Industry’ over the last ten years and the journal paper review on “</a:t>
            </a:r>
            <a:r>
              <a:rPr lang="en-US" dirty="0"/>
              <a:t>Employees’ Performance in Islamic Banking”. </a:t>
            </a:r>
            <a:r>
              <a:rPr lang="en-GB" dirty="0"/>
              <a:t>(</a:t>
            </a:r>
            <a:r>
              <a:rPr lang="en-US" dirty="0"/>
              <a:t>Bernanthos 2018) </a:t>
            </a:r>
          </a:p>
          <a:p>
            <a:pPr algn="just"/>
            <a:endParaRPr lang="en-US" dirty="0"/>
          </a:p>
          <a:p>
            <a:pPr algn="just"/>
            <a:r>
              <a:rPr lang="en-HK" dirty="0"/>
              <a:t>The relationship between employee motivation and employee’s performance that t</a:t>
            </a:r>
            <a:r>
              <a:rPr lang="en-US" dirty="0"/>
              <a:t>he employee motivation has a </a:t>
            </a:r>
            <a:r>
              <a:rPr lang="en-US" b="1" dirty="0"/>
              <a:t>positive impact </a:t>
            </a:r>
            <a:r>
              <a:rPr lang="en-US" dirty="0"/>
              <a:t>on the employee’s performance as well as organization’s performance. The increase of the employee motivation drive to increases the employee productivity as well as job satisfaction on staff retention for the organization. (Alnasrallah 2016, Bernanthos 2018, Dartey-Baah 2010, Springer 2011) The employee motivation, employee’s performance and employee job satisfaction are related to the organization’s performance and the organization’s strategy management in visions, strategies and objectives.</a:t>
            </a:r>
            <a:endParaRPr lang="en-HK" dirty="0"/>
          </a:p>
          <a:p>
            <a:endParaRPr lang="en-HK" dirty="0"/>
          </a:p>
        </p:txBody>
      </p:sp>
    </p:spTree>
    <p:extLst>
      <p:ext uri="{BB962C8B-B14F-4D97-AF65-F5344CB8AC3E}">
        <p14:creationId xmlns:p14="http://schemas.microsoft.com/office/powerpoint/2010/main" val="314333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Research Review</a:t>
            </a:r>
          </a:p>
        </p:txBody>
      </p:sp>
      <p:sp>
        <p:nvSpPr>
          <p:cNvPr id="2" name="Content Placeholder 1"/>
          <p:cNvSpPr>
            <a:spLocks noGrp="1"/>
          </p:cNvSpPr>
          <p:nvPr>
            <p:ph idx="1"/>
          </p:nvPr>
        </p:nvSpPr>
        <p:spPr>
          <a:xfrm>
            <a:off x="609600" y="3816626"/>
            <a:ext cx="10972800" cy="3041374"/>
          </a:xfrm>
        </p:spPr>
        <p:txBody>
          <a:bodyPr>
            <a:normAutofit fontScale="85000" lnSpcReduction="20000"/>
          </a:bodyPr>
          <a:lstStyle/>
          <a:p>
            <a:r>
              <a:rPr lang="en-US" dirty="0"/>
              <a:t>Motivators</a:t>
            </a:r>
          </a:p>
          <a:p>
            <a:pPr lvl="1"/>
            <a:r>
              <a:rPr lang="en-US" dirty="0"/>
              <a:t>Vision and Goal</a:t>
            </a:r>
          </a:p>
          <a:p>
            <a:pPr lvl="1"/>
            <a:r>
              <a:rPr lang="en-US" dirty="0"/>
              <a:t>Communications &amp; Information sharing </a:t>
            </a:r>
          </a:p>
          <a:p>
            <a:pPr lvl="1"/>
            <a:r>
              <a:rPr lang="en-US" dirty="0"/>
              <a:t>Team work &amp; Social network</a:t>
            </a:r>
          </a:p>
          <a:p>
            <a:pPr lvl="1"/>
            <a:endParaRPr lang="en-US" dirty="0"/>
          </a:p>
          <a:p>
            <a:r>
              <a:rPr lang="en-US" dirty="0"/>
              <a:t>Hygiene Factors </a:t>
            </a:r>
          </a:p>
          <a:p>
            <a:pPr lvl="1"/>
            <a:r>
              <a:rPr lang="en-US" dirty="0"/>
              <a:t>Salary and incentive</a:t>
            </a:r>
          </a:p>
          <a:p>
            <a:pPr lvl="1"/>
            <a:r>
              <a:rPr lang="en-US" dirty="0"/>
              <a:t>Number of days of annual leave</a:t>
            </a:r>
          </a:p>
          <a:p>
            <a:pPr lvl="1"/>
            <a:r>
              <a:rPr lang="en-US" dirty="0"/>
              <a:t>Work-life balance</a:t>
            </a:r>
          </a:p>
          <a:p>
            <a:pPr lvl="1"/>
            <a:endParaRPr lang="en-US" dirty="0"/>
          </a:p>
        </p:txBody>
      </p:sp>
      <p:pic>
        <p:nvPicPr>
          <p:cNvPr id="4" name="Picture 3">
            <a:extLst>
              <a:ext uri="{FF2B5EF4-FFF2-40B4-BE49-F238E27FC236}">
                <a16:creationId xmlns:a16="http://schemas.microsoft.com/office/drawing/2014/main" id="{D593D397-3CCD-4606-887C-28D6569346AF}"/>
              </a:ext>
            </a:extLst>
          </p:cNvPr>
          <p:cNvPicPr>
            <a:picLocks noChangeAspect="1"/>
          </p:cNvPicPr>
          <p:nvPr/>
        </p:nvPicPr>
        <p:blipFill>
          <a:blip r:embed="rId2"/>
          <a:stretch>
            <a:fillRect/>
          </a:stretch>
        </p:blipFill>
        <p:spPr>
          <a:xfrm>
            <a:off x="6800738" y="1715709"/>
            <a:ext cx="5353878" cy="3777894"/>
          </a:xfrm>
          <a:prstGeom prst="rect">
            <a:avLst/>
          </a:prstGeom>
        </p:spPr>
      </p:pic>
      <p:sp>
        <p:nvSpPr>
          <p:cNvPr id="5" name="TextBox 4">
            <a:extLst>
              <a:ext uri="{FF2B5EF4-FFF2-40B4-BE49-F238E27FC236}">
                <a16:creationId xmlns:a16="http://schemas.microsoft.com/office/drawing/2014/main" id="{5F46D063-9E54-449D-85AB-CFFD5A55AEF3}"/>
              </a:ext>
            </a:extLst>
          </p:cNvPr>
          <p:cNvSpPr txBox="1"/>
          <p:nvPr/>
        </p:nvSpPr>
        <p:spPr>
          <a:xfrm>
            <a:off x="6904381" y="5674227"/>
            <a:ext cx="5146591" cy="830997"/>
          </a:xfrm>
          <a:prstGeom prst="rect">
            <a:avLst/>
          </a:prstGeom>
          <a:noFill/>
          <a:ln>
            <a:solidFill>
              <a:schemeClr val="bg2"/>
            </a:solidFill>
          </a:ln>
        </p:spPr>
        <p:txBody>
          <a:bodyPr wrap="square" rtlCol="0">
            <a:spAutoFit/>
          </a:bodyPr>
          <a:lstStyle/>
          <a:p>
            <a:r>
              <a:rPr lang="en-HK" sz="1600" dirty="0"/>
              <a:t>Source</a:t>
            </a:r>
          </a:p>
          <a:p>
            <a:r>
              <a:rPr lang="en-HK" sz="1600" u="sng" dirty="0"/>
              <a:t>https://www.slideshare.net/doranegoda/frederick-herzbergs-two-factor-theory-of-motivation</a:t>
            </a:r>
          </a:p>
        </p:txBody>
      </p:sp>
      <p:sp>
        <p:nvSpPr>
          <p:cNvPr id="6" name="Rectangle 5">
            <a:extLst>
              <a:ext uri="{FF2B5EF4-FFF2-40B4-BE49-F238E27FC236}">
                <a16:creationId xmlns:a16="http://schemas.microsoft.com/office/drawing/2014/main" id="{6957137A-0686-45EB-95AB-D2DE1E562995}"/>
              </a:ext>
            </a:extLst>
          </p:cNvPr>
          <p:cNvSpPr/>
          <p:nvPr/>
        </p:nvSpPr>
        <p:spPr>
          <a:xfrm>
            <a:off x="609600" y="1850330"/>
            <a:ext cx="7593496" cy="1754326"/>
          </a:xfrm>
          <a:prstGeom prst="rect">
            <a:avLst/>
          </a:prstGeom>
        </p:spPr>
        <p:txBody>
          <a:bodyPr wrap="square">
            <a:spAutoFit/>
          </a:bodyPr>
          <a:lstStyle/>
          <a:p>
            <a:pPr algn="just"/>
            <a:r>
              <a:rPr lang="en-GB" dirty="0"/>
              <a:t>The last ten years research studies have found the common factors of the motivation. The social support, employee training and development are the human resource factors benefit on employee job satisfaction and staff retention. The communication, empowerment, leadership influence, salary and incentives are the strategy management factors on employee performance and benefit to the organization’s performance</a:t>
            </a:r>
            <a:endParaRPr lang="en-HK" dirty="0"/>
          </a:p>
        </p:txBody>
      </p:sp>
    </p:spTree>
    <p:extLst>
      <p:ext uri="{BB962C8B-B14F-4D97-AF65-F5344CB8AC3E}">
        <p14:creationId xmlns:p14="http://schemas.microsoft.com/office/powerpoint/2010/main" val="3797031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454190"/>
            <a:ext cx="10972800" cy="1143000"/>
          </a:xfrm>
        </p:spPr>
        <p:txBody>
          <a:bodyPr/>
          <a:lstStyle/>
          <a:p>
            <a:r>
              <a:rPr lang="en-US" dirty="0"/>
              <a:t>Research Review</a:t>
            </a:r>
          </a:p>
        </p:txBody>
      </p:sp>
      <p:sp>
        <p:nvSpPr>
          <p:cNvPr id="2" name="Content Placeholder 1"/>
          <p:cNvSpPr>
            <a:spLocks noGrp="1"/>
          </p:cNvSpPr>
          <p:nvPr>
            <p:ph idx="1"/>
          </p:nvPr>
        </p:nvSpPr>
        <p:spPr>
          <a:xfrm>
            <a:off x="609600" y="1597190"/>
            <a:ext cx="9925879" cy="1143001"/>
          </a:xfrm>
        </p:spPr>
        <p:txBody>
          <a:bodyPr>
            <a:normAutofit/>
          </a:bodyPr>
          <a:lstStyle/>
          <a:p>
            <a:r>
              <a:rPr lang="en-US" dirty="0"/>
              <a:t>Management by Objectives (MBO) (</a:t>
            </a:r>
            <a:r>
              <a:rPr lang="en-GB" dirty="0"/>
              <a:t>Drucker 1954)</a:t>
            </a:r>
            <a:endParaRPr lang="en-US" dirty="0"/>
          </a:p>
          <a:p>
            <a:r>
              <a:rPr lang="en-US" dirty="0"/>
              <a:t>Apply to the New Research Framework</a:t>
            </a:r>
          </a:p>
        </p:txBody>
      </p:sp>
      <p:pic>
        <p:nvPicPr>
          <p:cNvPr id="5" name="Picture 4">
            <a:extLst>
              <a:ext uri="{FF2B5EF4-FFF2-40B4-BE49-F238E27FC236}">
                <a16:creationId xmlns:a16="http://schemas.microsoft.com/office/drawing/2014/main" id="{93A30511-9240-4D69-B86E-FBB4AC7E4161}"/>
              </a:ext>
            </a:extLst>
          </p:cNvPr>
          <p:cNvPicPr>
            <a:picLocks noChangeAspect="1"/>
          </p:cNvPicPr>
          <p:nvPr/>
        </p:nvPicPr>
        <p:blipFill>
          <a:blip r:embed="rId2"/>
          <a:stretch>
            <a:fillRect/>
          </a:stretch>
        </p:blipFill>
        <p:spPr>
          <a:xfrm>
            <a:off x="2057400" y="2574760"/>
            <a:ext cx="4038600" cy="3829050"/>
          </a:xfrm>
          <a:prstGeom prst="rect">
            <a:avLst/>
          </a:prstGeom>
          <a:ln w="28575">
            <a:solidFill>
              <a:schemeClr val="tx1"/>
            </a:solidFill>
          </a:ln>
        </p:spPr>
      </p:pic>
      <p:sp>
        <p:nvSpPr>
          <p:cNvPr id="4" name="TextBox 3">
            <a:extLst>
              <a:ext uri="{FF2B5EF4-FFF2-40B4-BE49-F238E27FC236}">
                <a16:creationId xmlns:a16="http://schemas.microsoft.com/office/drawing/2014/main" id="{63001DE5-DD4C-4B12-B410-598EDE5BB289}"/>
              </a:ext>
            </a:extLst>
          </p:cNvPr>
          <p:cNvSpPr txBox="1"/>
          <p:nvPr/>
        </p:nvSpPr>
        <p:spPr>
          <a:xfrm>
            <a:off x="6213457" y="5566461"/>
            <a:ext cx="4706334" cy="830997"/>
          </a:xfrm>
          <a:prstGeom prst="rect">
            <a:avLst/>
          </a:prstGeom>
          <a:noFill/>
          <a:ln>
            <a:solidFill>
              <a:schemeClr val="bg2"/>
            </a:solidFill>
          </a:ln>
        </p:spPr>
        <p:txBody>
          <a:bodyPr wrap="square" rtlCol="0">
            <a:spAutoFit/>
          </a:bodyPr>
          <a:lstStyle/>
          <a:p>
            <a:r>
              <a:rPr lang="en-HK" sz="1600" dirty="0"/>
              <a:t>Source</a:t>
            </a:r>
          </a:p>
          <a:p>
            <a:r>
              <a:rPr lang="en-HK" sz="1600" u="sng" dirty="0"/>
              <a:t>https://www.communicationtheory.org/management-by-objectives-drucker/</a:t>
            </a:r>
          </a:p>
        </p:txBody>
      </p:sp>
    </p:spTree>
    <p:extLst>
      <p:ext uri="{BB962C8B-B14F-4D97-AF65-F5344CB8AC3E}">
        <p14:creationId xmlns:p14="http://schemas.microsoft.com/office/powerpoint/2010/main" val="3721379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BC486-A090-4809-BAE3-BA2ED7EE8624}"/>
              </a:ext>
            </a:extLst>
          </p:cNvPr>
          <p:cNvSpPr>
            <a:spLocks noGrp="1"/>
          </p:cNvSpPr>
          <p:nvPr>
            <p:ph type="title"/>
          </p:nvPr>
        </p:nvSpPr>
        <p:spPr>
          <a:xfrm>
            <a:off x="874644" y="717340"/>
            <a:ext cx="10972800" cy="1143000"/>
          </a:xfrm>
        </p:spPr>
        <p:txBody>
          <a:bodyPr>
            <a:normAutofit/>
          </a:bodyPr>
          <a:lstStyle/>
          <a:p>
            <a:r>
              <a:rPr lang="en-GB" u="sng" dirty="0"/>
              <a:t>New Research Framework</a:t>
            </a:r>
            <a:endParaRPr lang="en-HK" u="sng" dirty="0"/>
          </a:p>
        </p:txBody>
      </p:sp>
      <p:pic>
        <p:nvPicPr>
          <p:cNvPr id="4" name="Content Placeholder 3">
            <a:extLst>
              <a:ext uri="{FF2B5EF4-FFF2-40B4-BE49-F238E27FC236}">
                <a16:creationId xmlns:a16="http://schemas.microsoft.com/office/drawing/2014/main" id="{4F973BD7-7D4C-4A43-B201-B4AC60BB3235}"/>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76916" y="2040010"/>
            <a:ext cx="7202667" cy="4651428"/>
          </a:xfrm>
          <a:prstGeom prst="rect">
            <a:avLst/>
          </a:prstGeom>
          <a:noFill/>
          <a:ln>
            <a:noFill/>
          </a:ln>
        </p:spPr>
      </p:pic>
    </p:spTree>
    <p:extLst>
      <p:ext uri="{BB962C8B-B14F-4D97-AF65-F5344CB8AC3E}">
        <p14:creationId xmlns:p14="http://schemas.microsoft.com/office/powerpoint/2010/main" val="2323675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4D22E-6ACE-4F53-B58B-60EF962A3F3A}"/>
              </a:ext>
            </a:extLst>
          </p:cNvPr>
          <p:cNvSpPr>
            <a:spLocks noGrp="1"/>
          </p:cNvSpPr>
          <p:nvPr>
            <p:ph type="title"/>
          </p:nvPr>
        </p:nvSpPr>
        <p:spPr>
          <a:xfrm>
            <a:off x="609599" y="400402"/>
            <a:ext cx="10972800" cy="1143000"/>
          </a:xfrm>
        </p:spPr>
        <p:txBody>
          <a:bodyPr>
            <a:normAutofit/>
          </a:bodyPr>
          <a:lstStyle/>
          <a:p>
            <a:r>
              <a:rPr lang="en-GB" u="sng" dirty="0"/>
              <a:t>Conclusions</a:t>
            </a:r>
            <a:endParaRPr lang="en-HK" u="sng" dirty="0"/>
          </a:p>
        </p:txBody>
      </p:sp>
      <p:sp>
        <p:nvSpPr>
          <p:cNvPr id="3" name="Content Placeholder 2">
            <a:extLst>
              <a:ext uri="{FF2B5EF4-FFF2-40B4-BE49-F238E27FC236}">
                <a16:creationId xmlns:a16="http://schemas.microsoft.com/office/drawing/2014/main" id="{6F2E8770-95BD-4690-9B22-38775503B4EA}"/>
              </a:ext>
            </a:extLst>
          </p:cNvPr>
          <p:cNvSpPr>
            <a:spLocks noGrp="1"/>
          </p:cNvSpPr>
          <p:nvPr>
            <p:ph idx="1"/>
          </p:nvPr>
        </p:nvSpPr>
        <p:spPr>
          <a:xfrm>
            <a:off x="609599" y="1574648"/>
            <a:ext cx="10972800" cy="3567195"/>
          </a:xfrm>
        </p:spPr>
        <p:txBody>
          <a:bodyPr>
            <a:normAutofit fontScale="70000" lnSpcReduction="20000"/>
          </a:bodyPr>
          <a:lstStyle/>
          <a:p>
            <a:pPr algn="just">
              <a:lnSpc>
                <a:spcPct val="120000"/>
              </a:lnSpc>
            </a:pPr>
            <a:r>
              <a:rPr lang="en-HK" dirty="0"/>
              <a:t>The relationship between employee motivation and employee’s performance that t</a:t>
            </a:r>
            <a:r>
              <a:rPr lang="en-US" dirty="0"/>
              <a:t>he employee motivation has a </a:t>
            </a:r>
            <a:r>
              <a:rPr lang="en-US" b="1" dirty="0"/>
              <a:t>positive impact </a:t>
            </a:r>
            <a:r>
              <a:rPr lang="en-US" dirty="0"/>
              <a:t>on the employee’s performance as well as organization’s performance. </a:t>
            </a:r>
          </a:p>
          <a:p>
            <a:pPr algn="just">
              <a:lnSpc>
                <a:spcPct val="120000"/>
              </a:lnSpc>
            </a:pPr>
            <a:endParaRPr lang="en-US" dirty="0"/>
          </a:p>
          <a:p>
            <a:pPr algn="just">
              <a:lnSpc>
                <a:spcPct val="120000"/>
              </a:lnSpc>
            </a:pPr>
            <a:r>
              <a:rPr lang="en-GB" dirty="0"/>
              <a:t>The new research framework idea is from Research Thinking Framework in Employees’ Performance in Islamic Banking by Bernanthos. In the framework, all factors are become motivation factors impact on employee’s performance under the organization’s strategy and objective. </a:t>
            </a:r>
          </a:p>
          <a:p>
            <a:pPr algn="just">
              <a:lnSpc>
                <a:spcPct val="120000"/>
              </a:lnSpc>
            </a:pPr>
            <a:endParaRPr lang="en-GB" dirty="0"/>
          </a:p>
          <a:p>
            <a:pPr algn="just">
              <a:lnSpc>
                <a:spcPct val="120000"/>
              </a:lnSpc>
            </a:pPr>
            <a:r>
              <a:rPr lang="en-GB" dirty="0"/>
              <a:t>The suggest research topic would be </a:t>
            </a:r>
            <a:r>
              <a:rPr lang="en-GB" b="1" dirty="0"/>
              <a:t>“The employee motivation and employee’s performance with job satisfaction in banking industry”</a:t>
            </a:r>
            <a:r>
              <a:rPr lang="en-GB" dirty="0"/>
              <a:t>. </a:t>
            </a:r>
            <a:endParaRPr lang="en-HK" dirty="0"/>
          </a:p>
        </p:txBody>
      </p:sp>
      <p:pic>
        <p:nvPicPr>
          <p:cNvPr id="4" name="Picture 3">
            <a:extLst>
              <a:ext uri="{FF2B5EF4-FFF2-40B4-BE49-F238E27FC236}">
                <a16:creationId xmlns:a16="http://schemas.microsoft.com/office/drawing/2014/main" id="{355C5CAA-D01C-4C7E-9484-A2C254ECC026}"/>
              </a:ext>
            </a:extLst>
          </p:cNvPr>
          <p:cNvPicPr>
            <a:picLocks noChangeAspect="1"/>
          </p:cNvPicPr>
          <p:nvPr/>
        </p:nvPicPr>
        <p:blipFill>
          <a:blip r:embed="rId2"/>
          <a:stretch>
            <a:fillRect/>
          </a:stretch>
        </p:blipFill>
        <p:spPr>
          <a:xfrm>
            <a:off x="7937085" y="4373217"/>
            <a:ext cx="3433278" cy="2365513"/>
          </a:xfrm>
          <a:prstGeom prst="rect">
            <a:avLst/>
          </a:prstGeom>
        </p:spPr>
      </p:pic>
    </p:spTree>
    <p:extLst>
      <p:ext uri="{BB962C8B-B14F-4D97-AF65-F5344CB8AC3E}">
        <p14:creationId xmlns:p14="http://schemas.microsoft.com/office/powerpoint/2010/main" val="313208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70452" y="422030"/>
            <a:ext cx="10972800" cy="1143000"/>
          </a:xfrm>
        </p:spPr>
        <p:txBody>
          <a:bodyPr>
            <a:normAutofit/>
          </a:bodyPr>
          <a:lstStyle/>
          <a:p>
            <a:r>
              <a:rPr lang="en-US" sz="3600" dirty="0"/>
              <a:t>References</a:t>
            </a:r>
          </a:p>
        </p:txBody>
      </p:sp>
      <p:sp>
        <p:nvSpPr>
          <p:cNvPr id="4" name="Rectangle 3">
            <a:extLst>
              <a:ext uri="{FF2B5EF4-FFF2-40B4-BE49-F238E27FC236}">
                <a16:creationId xmlns:a16="http://schemas.microsoft.com/office/drawing/2014/main" id="{AE510E44-1E01-4802-B1A6-AC01ED0CCE4F}"/>
              </a:ext>
            </a:extLst>
          </p:cNvPr>
          <p:cNvSpPr/>
          <p:nvPr/>
        </p:nvSpPr>
        <p:spPr>
          <a:xfrm>
            <a:off x="470452" y="1565030"/>
            <a:ext cx="11251096" cy="5546198"/>
          </a:xfrm>
          <a:prstGeom prst="rect">
            <a:avLst/>
          </a:prstGeom>
        </p:spPr>
        <p:txBody>
          <a:bodyPr wrap="square">
            <a:spAutoFit/>
          </a:bodyPr>
          <a:lstStyle/>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Adyasha, R. 2013,’A Motivated Employee: A Qualitative Study on Various Motivational Practices used in Organizations’, </a:t>
            </a:r>
            <a:r>
              <a:rPr lang="en-GB" sz="1400" i="1" dirty="0">
                <a:latin typeface="Arial" panose="020B0604020202020204" pitchFamily="34" charset="0"/>
                <a:cs typeface="Arial" panose="020B0604020202020204" pitchFamily="34" charset="0"/>
              </a:rPr>
              <a:t>Aweshkar Research Journal</a:t>
            </a:r>
            <a:r>
              <a:rPr lang="en-GB" sz="1400" dirty="0">
                <a:latin typeface="Arial" panose="020B0604020202020204" pitchFamily="34" charset="0"/>
                <a:cs typeface="Arial" panose="020B0604020202020204" pitchFamily="34" charset="0"/>
              </a:rPr>
              <a:t>, 15, 1, pp. 98-103, Business Source Complete, EBSCO</a:t>
            </a:r>
            <a:r>
              <a:rPr lang="en-GB" sz="1400" i="1" dirty="0">
                <a:latin typeface="Arial" panose="020B0604020202020204" pitchFamily="34" charset="0"/>
                <a:cs typeface="Arial" panose="020B0604020202020204" pitchFamily="34" charset="0"/>
              </a:rPr>
              <a:t>host</a:t>
            </a:r>
            <a:r>
              <a:rPr lang="en-GB" sz="1400" dirty="0">
                <a:latin typeface="Arial" panose="020B0604020202020204" pitchFamily="34" charset="0"/>
                <a:cs typeface="Arial" panose="020B0604020202020204" pitchFamily="34" charset="0"/>
              </a:rPr>
              <a:t>, viewed 15 July 2018.</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Alnasrallah, Y. 2016,’Employee Motivation and Performance’, </a:t>
            </a:r>
            <a:r>
              <a:rPr lang="en-GB" sz="1400" i="1" dirty="0">
                <a:latin typeface="Arial" panose="020B0604020202020204" pitchFamily="34" charset="0"/>
                <a:cs typeface="Arial" panose="020B0604020202020204" pitchFamily="34" charset="0"/>
              </a:rPr>
              <a:t>International Journal of Scientific &amp; Engineering Research</a:t>
            </a:r>
            <a:r>
              <a:rPr lang="en-GB" sz="1400" dirty="0">
                <a:latin typeface="Arial" panose="020B0604020202020204" pitchFamily="34" charset="0"/>
                <a:cs typeface="Arial" panose="020B0604020202020204" pitchFamily="34" charset="0"/>
              </a:rPr>
              <a:t>, 7(1).</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Bernanthos, B. 2018,’Employees’ Performance in Islamic Banking’, </a:t>
            </a:r>
            <a:r>
              <a:rPr lang="en-GB" sz="1400" i="1" dirty="0">
                <a:latin typeface="Arial" panose="020B0604020202020204" pitchFamily="34" charset="0"/>
                <a:cs typeface="Arial" panose="020B0604020202020204" pitchFamily="34" charset="0"/>
              </a:rPr>
              <a:t>European Research Studies</a:t>
            </a:r>
            <a:r>
              <a:rPr lang="en-GB" sz="1400" dirty="0">
                <a:latin typeface="Arial" panose="020B0604020202020204" pitchFamily="34" charset="0"/>
                <a:cs typeface="Arial" panose="020B0604020202020204" pitchFamily="34" charset="0"/>
              </a:rPr>
              <a:t>, vol. 21, no. 1, pp 1-42.</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Dartey-Baah, K. 2010,’Job Satisfaction and Motivation: Understanding its impact on employee commitment and organizational performance’, </a:t>
            </a:r>
            <a:r>
              <a:rPr lang="en-GB" sz="1400" i="1" dirty="0">
                <a:latin typeface="Arial" panose="020B0604020202020204" pitchFamily="34" charset="0"/>
                <a:cs typeface="Arial" panose="020B0604020202020204" pitchFamily="34" charset="0"/>
              </a:rPr>
              <a:t>Academic Leadership (15337812)</a:t>
            </a:r>
            <a:r>
              <a:rPr lang="en-GB" sz="1400" dirty="0">
                <a:latin typeface="Arial" panose="020B0604020202020204" pitchFamily="34" charset="0"/>
                <a:cs typeface="Arial" panose="020B0604020202020204" pitchFamily="34" charset="0"/>
              </a:rPr>
              <a:t>, 8, 4, Education Source, EBSCO</a:t>
            </a:r>
            <a:r>
              <a:rPr lang="en-GB" sz="1400" i="1" dirty="0">
                <a:latin typeface="Arial" panose="020B0604020202020204" pitchFamily="34" charset="0"/>
                <a:cs typeface="Arial" panose="020B0604020202020204" pitchFamily="34" charset="0"/>
              </a:rPr>
              <a:t>host</a:t>
            </a:r>
            <a:r>
              <a:rPr lang="en-GB" sz="1400" dirty="0">
                <a:latin typeface="Arial" panose="020B0604020202020204" pitchFamily="34" charset="0"/>
                <a:cs typeface="Arial" panose="020B0604020202020204" pitchFamily="34" charset="0"/>
              </a:rPr>
              <a:t>, viewed 15 July 2018.</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Drucker, P. 1954,’Management by objectives and self-control’, </a:t>
            </a:r>
            <a:r>
              <a:rPr lang="en-GB" sz="1400" i="1" dirty="0">
                <a:latin typeface="Arial" panose="020B0604020202020204" pitchFamily="34" charset="0"/>
                <a:cs typeface="Arial" panose="020B0604020202020204" pitchFamily="34" charset="0"/>
              </a:rPr>
              <a:t>Practice of Management</a:t>
            </a:r>
            <a:r>
              <a:rPr lang="en-GB" sz="1400" dirty="0">
                <a:latin typeface="Arial" panose="020B0604020202020204" pitchFamily="34" charset="0"/>
                <a:cs typeface="Arial" panose="020B0604020202020204" pitchFamily="34" charset="0"/>
              </a:rPr>
              <a:t>.</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Gebczynska, A. 2016,’Strategy implementation efficiency on the process level’, </a:t>
            </a:r>
            <a:r>
              <a:rPr lang="en-GB" sz="1400" i="1" dirty="0">
                <a:latin typeface="Arial" panose="020B0604020202020204" pitchFamily="34" charset="0"/>
                <a:cs typeface="Arial" panose="020B0604020202020204" pitchFamily="34" charset="0"/>
              </a:rPr>
              <a:t>Business Process Management Journal</a:t>
            </a:r>
            <a:r>
              <a:rPr lang="en-GB" sz="1400" dirty="0">
                <a:latin typeface="Arial" panose="020B0604020202020204" pitchFamily="34" charset="0"/>
                <a:cs typeface="Arial" panose="020B0604020202020204" pitchFamily="34" charset="0"/>
              </a:rPr>
              <a:t>, vol. 22, no. 6, pp. 1079-1098.</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Johri, R, &amp; Vashistha, N. 2015,’IMPACT OF WORKING ENVIRONMENT AS A MOTIVATINAL FACTOR FOR EMPLOYEES &amp; ITS EFFECT ON THRIE PERFORMANCE: CASE STUDY OF SYDICATE BANK OF INDIA’, </a:t>
            </a:r>
            <a:r>
              <a:rPr lang="en-GB" sz="1400" i="1" dirty="0">
                <a:latin typeface="Arial" panose="020B0604020202020204" pitchFamily="34" charset="0"/>
                <a:cs typeface="Arial" panose="020B0604020202020204" pitchFamily="34" charset="0"/>
              </a:rPr>
              <a:t>CLEAR International Journal Of Research In Commerce &amp; Management</a:t>
            </a:r>
            <a:r>
              <a:rPr lang="en-GB" sz="1400" dirty="0">
                <a:latin typeface="Arial" panose="020B0604020202020204" pitchFamily="34" charset="0"/>
                <a:cs typeface="Arial" panose="020B0604020202020204" pitchFamily="34" charset="0"/>
              </a:rPr>
              <a:t>, 6, 3, pp. 40-44, Business Source Complete, EBSCO</a:t>
            </a:r>
            <a:r>
              <a:rPr lang="en-GB" sz="1400" i="1" dirty="0">
                <a:latin typeface="Arial" panose="020B0604020202020204" pitchFamily="34" charset="0"/>
                <a:cs typeface="Arial" panose="020B0604020202020204" pitchFamily="34" charset="0"/>
              </a:rPr>
              <a:t>host</a:t>
            </a:r>
            <a:r>
              <a:rPr lang="en-GB" sz="1400" dirty="0">
                <a:latin typeface="Arial" panose="020B0604020202020204" pitchFamily="34" charset="0"/>
                <a:cs typeface="Arial" panose="020B0604020202020204" pitchFamily="34" charset="0"/>
              </a:rPr>
              <a:t>, viewed 15 July 2018. </a:t>
            </a: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Kaplan, Robert, S, &amp; Norton D P. 1992,’The Balanced Scorecard – Measures That Drive Performance’, </a:t>
            </a:r>
            <a:r>
              <a:rPr lang="en-GB" sz="1400" i="1" dirty="0">
                <a:latin typeface="Arial" panose="020B0604020202020204" pitchFamily="34" charset="0"/>
                <a:cs typeface="Arial" panose="020B0604020202020204" pitchFamily="34" charset="0"/>
              </a:rPr>
              <a:t>Harvard Business Review</a:t>
            </a:r>
            <a:r>
              <a:rPr lang="en-GB" sz="1400" dirty="0">
                <a:latin typeface="Arial" panose="020B0604020202020204" pitchFamily="34" charset="0"/>
                <a:cs typeface="Arial" panose="020B0604020202020204" pitchFamily="34" charset="0"/>
              </a:rPr>
              <a:t>, January-February, pp. 71-79.</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Kopia, J., Kompalla, A., Buchuller, M &amp; Heinemann, B. 2017,’PERFORMANCE MEASUREMENT OF MANAGEMENT SYSTEM STANDARDS USING THE BALANCED SCORECARD’, </a:t>
            </a:r>
            <a:r>
              <a:rPr lang="en-GB" sz="1400" i="1" dirty="0">
                <a:latin typeface="Arial" panose="020B0604020202020204" pitchFamily="34" charset="0"/>
                <a:cs typeface="Arial" panose="020B0604020202020204" pitchFamily="34" charset="0"/>
              </a:rPr>
              <a:t>Amfiteatru Economic</a:t>
            </a:r>
            <a:r>
              <a:rPr lang="en-GB" sz="1400" dirty="0">
                <a:latin typeface="Arial" panose="020B0604020202020204" pitchFamily="34" charset="0"/>
                <a:cs typeface="Arial" panose="020B0604020202020204" pitchFamily="34" charset="0"/>
              </a:rPr>
              <a:t>, vol. 19, no.11, pp. 981-1002.</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HK"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1701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478301"/>
            <a:ext cx="10972800" cy="1143000"/>
          </a:xfrm>
        </p:spPr>
        <p:txBody>
          <a:bodyPr>
            <a:normAutofit/>
          </a:bodyPr>
          <a:lstStyle/>
          <a:p>
            <a:r>
              <a:rPr lang="en-US" sz="3600" dirty="0"/>
              <a:t>References</a:t>
            </a:r>
          </a:p>
        </p:txBody>
      </p:sp>
      <p:sp>
        <p:nvSpPr>
          <p:cNvPr id="4" name="Rectangle 3">
            <a:extLst>
              <a:ext uri="{FF2B5EF4-FFF2-40B4-BE49-F238E27FC236}">
                <a16:creationId xmlns:a16="http://schemas.microsoft.com/office/drawing/2014/main" id="{AE510E44-1E01-4802-B1A6-AC01ED0CCE4F}"/>
              </a:ext>
            </a:extLst>
          </p:cNvPr>
          <p:cNvSpPr/>
          <p:nvPr/>
        </p:nvSpPr>
        <p:spPr>
          <a:xfrm>
            <a:off x="609600" y="1719775"/>
            <a:ext cx="11251096" cy="4899868"/>
          </a:xfrm>
          <a:prstGeom prst="rect">
            <a:avLst/>
          </a:prstGeom>
        </p:spPr>
        <p:txBody>
          <a:bodyPr wrap="square">
            <a:spAutoFit/>
          </a:bodyPr>
          <a:lstStyle/>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Lazaroiu, G. 2015, ‘EMPLOYEE MOTIVATION AND JOB PERFORMANCE’, </a:t>
            </a:r>
            <a:r>
              <a:rPr lang="en-GB" sz="1400" i="1" dirty="0">
                <a:latin typeface="Arial" panose="020B0604020202020204" pitchFamily="34" charset="0"/>
                <a:cs typeface="Arial" panose="020B0604020202020204" pitchFamily="34" charset="0"/>
              </a:rPr>
              <a:t>Linguistic and Philosophical Investigations</a:t>
            </a:r>
            <a:r>
              <a:rPr lang="en-GB" sz="1400" dirty="0">
                <a:latin typeface="Arial" panose="020B0604020202020204" pitchFamily="34" charset="0"/>
                <a:cs typeface="Arial" panose="020B0604020202020204" pitchFamily="34" charset="0"/>
              </a:rPr>
              <a:t>, vol. 14, pp. 97-102.</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Law, M Y., &amp; Gunasekaran, A. 2009,’Dynamic organizational learning: A conceptual framework’, </a:t>
            </a:r>
            <a:r>
              <a:rPr lang="en-GB" sz="1400" i="1" dirty="0">
                <a:latin typeface="Arial" panose="020B0604020202020204" pitchFamily="34" charset="0"/>
                <a:cs typeface="Arial" panose="020B0604020202020204" pitchFamily="34" charset="0"/>
              </a:rPr>
              <a:t>Industrial and Commercial Training</a:t>
            </a:r>
            <a:r>
              <a:rPr lang="en-GB" sz="1400" dirty="0">
                <a:latin typeface="Arial" panose="020B0604020202020204" pitchFamily="34" charset="0"/>
                <a:cs typeface="Arial" panose="020B0604020202020204" pitchFamily="34" charset="0"/>
              </a:rPr>
              <a:t>, 41(6), 314-320. </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Maslow, A H. 1943,’A theory of human motivation’, </a:t>
            </a:r>
            <a:r>
              <a:rPr lang="en-GB" sz="1400" i="1" dirty="0">
                <a:latin typeface="Arial" panose="020B0604020202020204" pitchFamily="34" charset="0"/>
                <a:cs typeface="Arial" panose="020B0604020202020204" pitchFamily="34" charset="0"/>
              </a:rPr>
              <a:t>Psychological review</a:t>
            </a:r>
            <a:r>
              <a:rPr lang="en-GB" sz="1400" dirty="0">
                <a:latin typeface="Arial" panose="020B0604020202020204" pitchFamily="34" charset="0"/>
                <a:cs typeface="Arial" panose="020B0604020202020204" pitchFamily="34" charset="0"/>
              </a:rPr>
              <a:t>, 50(4), pp. 370.</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McGregor, D. 1960,’Theory X and theory Y’, </a:t>
            </a:r>
            <a:r>
              <a:rPr lang="en-GB" sz="1400" i="1" dirty="0">
                <a:latin typeface="Arial" panose="020B0604020202020204" pitchFamily="34" charset="0"/>
                <a:cs typeface="Arial" panose="020B0604020202020204" pitchFamily="34" charset="0"/>
              </a:rPr>
              <a:t>Organization theory</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358374</a:t>
            </a:r>
            <a:r>
              <a:rPr lang="en-GB" sz="1400" dirty="0">
                <a:latin typeface="Arial" panose="020B0604020202020204" pitchFamily="34" charset="0"/>
                <a:cs typeface="Arial" panose="020B0604020202020204" pitchFamily="34" charset="0"/>
              </a:rPr>
              <a:t>.</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McGregor, D. 1967,’The Professional Manager’, </a:t>
            </a:r>
            <a:r>
              <a:rPr lang="en-GB" sz="1400" i="1" dirty="0">
                <a:latin typeface="Arial" panose="020B0604020202020204" pitchFamily="34" charset="0"/>
                <a:cs typeface="Arial" panose="020B0604020202020204" pitchFamily="34" charset="0"/>
              </a:rPr>
              <a:t>New York, NY: McGraw-Hill</a:t>
            </a:r>
            <a:r>
              <a:rPr lang="en-GB" sz="1400" dirty="0">
                <a:latin typeface="Arial" panose="020B0604020202020204" pitchFamily="34" charset="0"/>
                <a:cs typeface="Arial" panose="020B0604020202020204" pitchFamily="34" charset="0"/>
              </a:rPr>
              <a:t>.</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Springer, G J. 2011,’A Study of Job Motivation, Satisfaction, and Performance among Bank Employees’, </a:t>
            </a:r>
            <a:r>
              <a:rPr lang="en-GB" sz="1400" i="1" dirty="0">
                <a:latin typeface="Arial" panose="020B0604020202020204" pitchFamily="34" charset="0"/>
                <a:cs typeface="Arial" panose="020B0604020202020204" pitchFamily="34" charset="0"/>
              </a:rPr>
              <a:t>Journal Of Global Business Issues</a:t>
            </a:r>
            <a:r>
              <a:rPr lang="en-GB" sz="1400" dirty="0">
                <a:latin typeface="Arial" panose="020B0604020202020204" pitchFamily="34" charset="0"/>
                <a:cs typeface="Arial" panose="020B0604020202020204" pitchFamily="34" charset="0"/>
              </a:rPr>
              <a:t>, 5,1, pp. 29-42, Business Source Complete, EBSCO</a:t>
            </a:r>
            <a:r>
              <a:rPr lang="en-GB" sz="1400" i="1" dirty="0">
                <a:latin typeface="Arial" panose="020B0604020202020204" pitchFamily="34" charset="0"/>
                <a:cs typeface="Arial" panose="020B0604020202020204" pitchFamily="34" charset="0"/>
              </a:rPr>
              <a:t>host</a:t>
            </a:r>
            <a:r>
              <a:rPr lang="en-GB" sz="1400" dirty="0">
                <a:latin typeface="Arial" panose="020B0604020202020204" pitchFamily="34" charset="0"/>
                <a:cs typeface="Arial" panose="020B0604020202020204" pitchFamily="34" charset="0"/>
              </a:rPr>
              <a:t>, viewed 15 July 2018.</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Tran, T. 2008,’A conceptual model of learning culture and innovation schema’, </a:t>
            </a:r>
            <a:r>
              <a:rPr lang="en-GB" sz="1400" i="1" dirty="0">
                <a:latin typeface="Arial" panose="020B0604020202020204" pitchFamily="34" charset="0"/>
                <a:cs typeface="Arial" panose="020B0604020202020204" pitchFamily="34" charset="0"/>
              </a:rPr>
              <a:t>Competitiveness Review: An International Business Journal incorporating Journal of Global Competitiveness</a:t>
            </a:r>
            <a:r>
              <a:rPr lang="en-GB" sz="1400" dirty="0">
                <a:latin typeface="Arial" panose="020B0604020202020204" pitchFamily="34" charset="0"/>
                <a:cs typeface="Arial" panose="020B0604020202020204" pitchFamily="34" charset="0"/>
              </a:rPr>
              <a:t>, 18(3), 287-299.</a:t>
            </a:r>
            <a:endParaRPr lang="en-HK" sz="14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HK" sz="1400" dirty="0">
                <a:latin typeface="Arial" panose="020B0604020202020204" pitchFamily="34" charset="0"/>
                <a:cs typeface="Arial" panose="020B0604020202020204" pitchFamily="34" charset="0"/>
              </a:rPr>
              <a:t>Viorel, L, Aurel, M, Virgil, M, &amp; Stefania, P. 2009,’EMPLOYEES MOTIVATION THEORIES DEVELOPED AT AN INTERNATIONAL LEVEL’, </a:t>
            </a:r>
            <a:r>
              <a:rPr lang="en-HK" sz="1400" i="1" dirty="0">
                <a:latin typeface="Arial" panose="020B0604020202020204" pitchFamily="34" charset="0"/>
                <a:cs typeface="Arial" panose="020B0604020202020204" pitchFamily="34" charset="0"/>
              </a:rPr>
              <a:t>Annals Of The University Of Oradea, Economic Science Series</a:t>
            </a:r>
            <a:r>
              <a:rPr lang="en-HK" sz="1400" dirty="0">
                <a:latin typeface="Arial" panose="020B0604020202020204" pitchFamily="34" charset="0"/>
                <a:cs typeface="Arial" panose="020B0604020202020204" pitchFamily="34" charset="0"/>
              </a:rPr>
              <a:t>, 18, 4, pp. 324-328, Business Source Complete, EBSCO</a:t>
            </a:r>
            <a:r>
              <a:rPr lang="en-HK" sz="1400" i="1" dirty="0">
                <a:latin typeface="Arial" panose="020B0604020202020204" pitchFamily="34" charset="0"/>
                <a:cs typeface="Arial" panose="020B0604020202020204" pitchFamily="34" charset="0"/>
              </a:rPr>
              <a:t>host</a:t>
            </a:r>
            <a:r>
              <a:rPr lang="en-HK" sz="1400" dirty="0">
                <a:latin typeface="Arial" panose="020B0604020202020204" pitchFamily="34" charset="0"/>
                <a:cs typeface="Arial" panose="020B0604020202020204" pitchFamily="34" charset="0"/>
              </a:rPr>
              <a:t>, viewed 15 July 2018.</a:t>
            </a:r>
          </a:p>
          <a:p>
            <a:pPr marL="285750" indent="-285750">
              <a:lnSpc>
                <a:spcPct val="150000"/>
              </a:lnSpc>
              <a:buFont typeface="Arial" panose="020B0604020202020204" pitchFamily="34" charset="0"/>
              <a:buChar char="•"/>
            </a:pPr>
            <a:r>
              <a:rPr lang="en-GB" sz="1400" dirty="0">
                <a:latin typeface="Arial" panose="020B0604020202020204" pitchFamily="34" charset="0"/>
                <a:cs typeface="Arial" panose="020B0604020202020204" pitchFamily="34" charset="0"/>
              </a:rPr>
              <a:t>Vroom, V H. (1964), ‘Work and motivation’, </a:t>
            </a:r>
            <a:r>
              <a:rPr lang="en-GB" sz="1400" i="1" dirty="0">
                <a:latin typeface="Arial" panose="020B0604020202020204" pitchFamily="34" charset="0"/>
                <a:cs typeface="Arial" panose="020B0604020202020204" pitchFamily="34" charset="0"/>
              </a:rPr>
              <a:t>NY: John Wiley &amp;sons</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45</a:t>
            </a:r>
            <a:r>
              <a:rPr lang="en-GB" sz="1400" dirty="0">
                <a:latin typeface="Arial" panose="020B0604020202020204" pitchFamily="34" charset="0"/>
                <a:cs typeface="Arial" panose="020B0604020202020204" pitchFamily="34" charset="0"/>
              </a:rPr>
              <a:t>.</a:t>
            </a:r>
            <a:endParaRPr lang="en-HK"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2520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704087"/>
            <a:ext cx="10972800" cy="3263001"/>
          </a:xfrm>
        </p:spPr>
        <p:txBody>
          <a:bodyPr>
            <a:normAutofit/>
          </a:bodyPr>
          <a:lstStyle/>
          <a:p>
            <a:pPr algn="ctr"/>
            <a:r>
              <a:rPr lang="en-US" sz="8800" dirty="0"/>
              <a:t>Thank You</a:t>
            </a:r>
          </a:p>
        </p:txBody>
      </p:sp>
    </p:spTree>
    <p:extLst>
      <p:ext uri="{BB962C8B-B14F-4D97-AF65-F5344CB8AC3E}">
        <p14:creationId xmlns:p14="http://schemas.microsoft.com/office/powerpoint/2010/main" val="929761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3823</TotalTime>
  <Words>2481</Words>
  <Application>Microsoft Office PowerPoint</Application>
  <PresentationFormat>Widescreen</PresentationFormat>
  <Paragraphs>153</Paragraphs>
  <Slides>27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PMingLiU</vt:lpstr>
      <vt:lpstr>Arial</vt:lpstr>
      <vt:lpstr>Calibri</vt:lpstr>
      <vt:lpstr>Century Gothic</vt:lpstr>
      <vt:lpstr>Palatino Linotype</vt:lpstr>
      <vt:lpstr>Times New Roman</vt:lpstr>
      <vt:lpstr>Wingdings 2</vt:lpstr>
      <vt:lpstr>Presentation on brainstorming</vt:lpstr>
      <vt:lpstr>Assignment cover sheet</vt:lpstr>
      <vt:lpstr>PowerPoint Presentation</vt:lpstr>
      <vt:lpstr>Approaches to Research and Academic Communication  SBPD7001</vt:lpstr>
      <vt:lpstr>Content</vt:lpstr>
      <vt:lpstr>Introduction  Research Paper Review “Employees’ Performance in Islamic Banking” by Bambang Bernanthos</vt:lpstr>
      <vt:lpstr>Theory and Framework</vt:lpstr>
      <vt:lpstr>Theory and Framework</vt:lpstr>
      <vt:lpstr>Theory and Framework</vt:lpstr>
      <vt:lpstr>Theory and Framework</vt:lpstr>
      <vt:lpstr>Theory and Framework</vt:lpstr>
      <vt:lpstr>Theory and Framework</vt:lpstr>
      <vt:lpstr>Methodology</vt:lpstr>
      <vt:lpstr>Methodology</vt:lpstr>
      <vt:lpstr>Methodology</vt:lpstr>
      <vt:lpstr>Result</vt:lpstr>
      <vt:lpstr>Research Gaps</vt:lpstr>
      <vt:lpstr>Ethical issues and others </vt:lpstr>
      <vt:lpstr>Ethical issues and others </vt:lpstr>
      <vt:lpstr>PowerPoint Presentation</vt:lpstr>
      <vt:lpstr>New Research Framework</vt:lpstr>
      <vt:lpstr>Research Review</vt:lpstr>
      <vt:lpstr>Research Review</vt:lpstr>
      <vt:lpstr>New Research Framework</vt:lpstr>
      <vt:lpstr>Conclusions</vt:lpstr>
      <vt:lpstr>References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Visions for the Future: Theoretical Perspectives on Management SBPD7004</dc:title>
  <dc:creator>Tsz Him CHAN</dc:creator>
  <cp:lastModifiedBy>Tsz Him CHAN</cp:lastModifiedBy>
  <cp:revision>121</cp:revision>
  <dcterms:created xsi:type="dcterms:W3CDTF">2018-06-02T14:14:24Z</dcterms:created>
  <dcterms:modified xsi:type="dcterms:W3CDTF">2018-08-24T17:20:21Z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