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mp" ContentType="image/png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5.xml" ContentType="application/vnd.openxmlformats-officedocument.theme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theme/theme8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9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10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11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12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13.xml" ContentType="application/vnd.openxmlformats-officedocument.theme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4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theme/theme15.xml" ContentType="application/vnd.openxmlformats-officedocument.theme+xml"/>
  <Override PartName="/ppt/slideLayouts/slideLayout61.xml" ContentType="application/vnd.openxmlformats-officedocument.presentationml.slideLayout+xml"/>
  <Override PartName="/ppt/theme/theme16.xml" ContentType="application/vnd.openxmlformats-officedocument.theme+xml"/>
  <Override PartName="/ppt/slideLayouts/slideLayout62.xml" ContentType="application/vnd.openxmlformats-officedocument.presentationml.slideLayout+xml"/>
  <Override PartName="/ppt/theme/theme17.xml" ContentType="application/vnd.openxmlformats-officedocument.theme+xml"/>
  <Override PartName="/ppt/theme/theme18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60" r:id="rId4"/>
    <p:sldMasterId id="2147483758" r:id="rId5"/>
    <p:sldMasterId id="2147483666" r:id="rId6"/>
    <p:sldMasterId id="2147483668" r:id="rId7"/>
    <p:sldMasterId id="2147483669" r:id="rId8"/>
    <p:sldMasterId id="2147483754" r:id="rId9"/>
    <p:sldMasterId id="2147483755" r:id="rId10"/>
    <p:sldMasterId id="2147483676" r:id="rId11"/>
    <p:sldMasterId id="2147483680" r:id="rId12"/>
    <p:sldMasterId id="2147483692" r:id="rId13"/>
    <p:sldMasterId id="2147483704" r:id="rId14"/>
    <p:sldMasterId id="2147483724" r:id="rId15"/>
    <p:sldMasterId id="2147483712" r:id="rId16"/>
    <p:sldMasterId id="2147483728" r:id="rId17"/>
    <p:sldMasterId id="2147483740" r:id="rId18"/>
    <p:sldMasterId id="2147483672" r:id="rId19"/>
    <p:sldMasterId id="2147483681" r:id="rId20"/>
  </p:sldMasterIdLst>
  <p:notesMasterIdLst>
    <p:notesMasterId r:id="rId62"/>
  </p:notesMasterIdLst>
  <p:sldIdLst>
    <p:sldId id="257" r:id="rId21"/>
    <p:sldId id="325" r:id="rId22"/>
    <p:sldId id="350" r:id="rId23"/>
    <p:sldId id="342" r:id="rId24"/>
    <p:sldId id="290" r:id="rId25"/>
    <p:sldId id="381" r:id="rId26"/>
    <p:sldId id="380" r:id="rId27"/>
    <p:sldId id="355" r:id="rId28"/>
    <p:sldId id="362" r:id="rId29"/>
    <p:sldId id="361" r:id="rId30"/>
    <p:sldId id="259" r:id="rId31"/>
    <p:sldId id="360" r:id="rId32"/>
    <p:sldId id="328" r:id="rId33"/>
    <p:sldId id="364" r:id="rId34"/>
    <p:sldId id="327" r:id="rId35"/>
    <p:sldId id="354" r:id="rId36"/>
    <p:sldId id="329" r:id="rId37"/>
    <p:sldId id="337" r:id="rId38"/>
    <p:sldId id="323" r:id="rId39"/>
    <p:sldId id="274" r:id="rId40"/>
    <p:sldId id="353" r:id="rId41"/>
    <p:sldId id="275" r:id="rId42"/>
    <p:sldId id="330" r:id="rId43"/>
    <p:sldId id="356" r:id="rId44"/>
    <p:sldId id="331" r:id="rId45"/>
    <p:sldId id="359" r:id="rId46"/>
    <p:sldId id="260" r:id="rId47"/>
    <p:sldId id="365" r:id="rId48"/>
    <p:sldId id="301" r:id="rId49"/>
    <p:sldId id="345" r:id="rId50"/>
    <p:sldId id="347" r:id="rId51"/>
    <p:sldId id="348" r:id="rId52"/>
    <p:sldId id="305" r:id="rId53"/>
    <p:sldId id="343" r:id="rId54"/>
    <p:sldId id="339" r:id="rId55"/>
    <p:sldId id="341" r:id="rId56"/>
    <p:sldId id="277" r:id="rId57"/>
    <p:sldId id="322" r:id="rId58"/>
    <p:sldId id="379" r:id="rId59"/>
    <p:sldId id="382" r:id="rId60"/>
    <p:sldId id="368" r:id="rId6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BF7F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C27DDF6-54B4-4267-86F1-34B2C1625D3F}" v="3" dt="2023-09-18T11:03:16.9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763" autoAdjust="0"/>
    <p:restoredTop sz="94830"/>
  </p:normalViewPr>
  <p:slideViewPr>
    <p:cSldViewPr snapToGrid="0" snapToObjects="1">
      <p:cViewPr varScale="1">
        <p:scale>
          <a:sx n="100" d="100"/>
          <a:sy n="100" d="100"/>
        </p:scale>
        <p:origin x="816" y="5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6.xml"/><Relationship Id="rId21" Type="http://schemas.openxmlformats.org/officeDocument/2006/relationships/slide" Target="slides/slide1.xml"/><Relationship Id="rId34" Type="http://schemas.openxmlformats.org/officeDocument/2006/relationships/slide" Target="slides/slide14.xml"/><Relationship Id="rId42" Type="http://schemas.openxmlformats.org/officeDocument/2006/relationships/slide" Target="slides/slide22.xml"/><Relationship Id="rId47" Type="http://schemas.openxmlformats.org/officeDocument/2006/relationships/slide" Target="slides/slide27.xml"/><Relationship Id="rId50" Type="http://schemas.openxmlformats.org/officeDocument/2006/relationships/slide" Target="slides/slide30.xml"/><Relationship Id="rId55" Type="http://schemas.openxmlformats.org/officeDocument/2006/relationships/slide" Target="slides/slide35.xml"/><Relationship Id="rId63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9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4.xml"/><Relationship Id="rId32" Type="http://schemas.openxmlformats.org/officeDocument/2006/relationships/slide" Target="slides/slide12.xml"/><Relationship Id="rId37" Type="http://schemas.openxmlformats.org/officeDocument/2006/relationships/slide" Target="slides/slide17.xml"/><Relationship Id="rId40" Type="http://schemas.openxmlformats.org/officeDocument/2006/relationships/slide" Target="slides/slide20.xml"/><Relationship Id="rId45" Type="http://schemas.openxmlformats.org/officeDocument/2006/relationships/slide" Target="slides/slide25.xml"/><Relationship Id="rId53" Type="http://schemas.openxmlformats.org/officeDocument/2006/relationships/slide" Target="slides/slide33.xml"/><Relationship Id="rId58" Type="http://schemas.openxmlformats.org/officeDocument/2006/relationships/slide" Target="slides/slide38.xml"/><Relationship Id="rId66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41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2.xml"/><Relationship Id="rId27" Type="http://schemas.openxmlformats.org/officeDocument/2006/relationships/slide" Target="slides/slide7.xml"/><Relationship Id="rId30" Type="http://schemas.openxmlformats.org/officeDocument/2006/relationships/slide" Target="slides/slide10.xml"/><Relationship Id="rId35" Type="http://schemas.openxmlformats.org/officeDocument/2006/relationships/slide" Target="slides/slide15.xml"/><Relationship Id="rId43" Type="http://schemas.openxmlformats.org/officeDocument/2006/relationships/slide" Target="slides/slide23.xml"/><Relationship Id="rId48" Type="http://schemas.openxmlformats.org/officeDocument/2006/relationships/slide" Target="slides/slide28.xml"/><Relationship Id="rId56" Type="http://schemas.openxmlformats.org/officeDocument/2006/relationships/slide" Target="slides/slide36.xml"/><Relationship Id="rId64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31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5.xml"/><Relationship Id="rId33" Type="http://schemas.openxmlformats.org/officeDocument/2006/relationships/slide" Target="slides/slide13.xml"/><Relationship Id="rId38" Type="http://schemas.openxmlformats.org/officeDocument/2006/relationships/slide" Target="slides/slide18.xml"/><Relationship Id="rId46" Type="http://schemas.openxmlformats.org/officeDocument/2006/relationships/slide" Target="slides/slide26.xml"/><Relationship Id="rId59" Type="http://schemas.openxmlformats.org/officeDocument/2006/relationships/slide" Target="slides/slide39.xml"/><Relationship Id="rId67" Type="http://schemas.microsoft.com/office/2015/10/relationships/revisionInfo" Target="revisionInfo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21.xml"/><Relationship Id="rId54" Type="http://schemas.openxmlformats.org/officeDocument/2006/relationships/slide" Target="slides/slide34.xml"/><Relationship Id="rId62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3.xml"/><Relationship Id="rId28" Type="http://schemas.openxmlformats.org/officeDocument/2006/relationships/slide" Target="slides/slide8.xml"/><Relationship Id="rId36" Type="http://schemas.openxmlformats.org/officeDocument/2006/relationships/slide" Target="slides/slide16.xml"/><Relationship Id="rId49" Type="http://schemas.openxmlformats.org/officeDocument/2006/relationships/slide" Target="slides/slide29.xml"/><Relationship Id="rId57" Type="http://schemas.openxmlformats.org/officeDocument/2006/relationships/slide" Target="slides/slide37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11.xml"/><Relationship Id="rId44" Type="http://schemas.openxmlformats.org/officeDocument/2006/relationships/slide" Target="slides/slide24.xml"/><Relationship Id="rId52" Type="http://schemas.openxmlformats.org/officeDocument/2006/relationships/slide" Target="slides/slide32.xml"/><Relationship Id="rId60" Type="http://schemas.openxmlformats.org/officeDocument/2006/relationships/slide" Target="slides/slide40.xml"/><Relationship Id="rId65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10/3/2023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5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5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5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5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5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5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5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5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Master" Target="../slideMasters/slideMaster1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EAA79-7DCE-46C3-9004-2EDC6E6655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1957E2-D01A-4EE5-98A0-6EF2B07EDD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8680802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484BA-3CDD-4CBE-B8ED-A5FF1D64E3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E0E428-53E1-4CD8-9933-11FC7D6E74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7619563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26483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3A74712-E683-8D4A-897E-564DD5A5F4C0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16161775-7EDC-3249-8DBB-B8547B34CE0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72742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10/3/2023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10/3/2023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10/3/2023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13553-AB8B-C341-93A5-5CC82D843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CB8C6-8818-9C4E-9A49-B521788745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2035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71949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7033D-9F3E-8248-9B9F-E98406770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138" y="365125"/>
            <a:ext cx="8395138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8C34B-9896-0E40-BD81-61E38533FA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4138" y="1825625"/>
            <a:ext cx="4101662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8F99B9-D9F3-D448-81A1-3C9FA0DB51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13688" y="1825625"/>
            <a:ext cx="4375588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951733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2010243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08889-95C7-C547-A1EA-A22929CE9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5581E7-B6AD-1144-AFF7-D87531D220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201"/>
            <a:ext cx="4629150" cy="450105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FC0E95-E99E-4C48-9AA8-DCB1302800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3474729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81500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24129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3564564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10/3/2023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10/3/2023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10/3/2023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64054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74035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25835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89236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10/3/2023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36212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10/3/2023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4443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10/3/2023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11797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78321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92823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31749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06410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3280217D-976E-4701-B677-C6175AAE263B}" type="datetime1">
              <a:rPr lang="en-GB" smtClean="0"/>
              <a:t>03/10/2023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5742201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51710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7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9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.xml"/><Relationship Id="rId13" Type="http://schemas.openxmlformats.org/officeDocument/2006/relationships/image" Target="../media/image9.png"/><Relationship Id="rId3" Type="http://schemas.openxmlformats.org/officeDocument/2006/relationships/slideLayout" Target="../slideLayouts/slideLayout12.xml"/><Relationship Id="rId7" Type="http://schemas.openxmlformats.org/officeDocument/2006/relationships/slideLayout" Target="../slideLayouts/slideLayout16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slideLayout" Target="../slideLayouts/slideLayout15.xml"/><Relationship Id="rId11" Type="http://schemas.openxmlformats.org/officeDocument/2006/relationships/slideLayout" Target="../slideLayouts/slideLayout20.xml"/><Relationship Id="rId5" Type="http://schemas.openxmlformats.org/officeDocument/2006/relationships/slideLayout" Target="../slideLayouts/slideLayout14.xml"/><Relationship Id="rId10" Type="http://schemas.openxmlformats.org/officeDocument/2006/relationships/slideLayout" Target="../slideLayouts/slideLayout19.xml"/><Relationship Id="rId4" Type="http://schemas.openxmlformats.org/officeDocument/2006/relationships/slideLayout" Target="../slideLayouts/slideLayout13.xml"/><Relationship Id="rId9" Type="http://schemas.openxmlformats.org/officeDocument/2006/relationships/slideLayout" Target="../slideLayouts/slideLayout18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3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10.png"/><Relationship Id="rId5" Type="http://schemas.openxmlformats.org/officeDocument/2006/relationships/theme" Target="../theme/theme10.xml"/><Relationship Id="rId4" Type="http://schemas.openxmlformats.org/officeDocument/2006/relationships/slideLayout" Target="../slideLayouts/slideLayout24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5" Type="http://schemas.openxmlformats.org/officeDocument/2006/relationships/image" Target="../media/image11.png"/><Relationship Id="rId4" Type="http://schemas.openxmlformats.org/officeDocument/2006/relationships/theme" Target="../theme/theme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5" Type="http://schemas.openxmlformats.org/officeDocument/2006/relationships/image" Target="../media/image12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8.xml"/><Relationship Id="rId13" Type="http://schemas.openxmlformats.org/officeDocument/2006/relationships/image" Target="../media/image13.png"/><Relationship Id="rId3" Type="http://schemas.openxmlformats.org/officeDocument/2006/relationships/slideLayout" Target="../slideLayouts/slideLayout33.xml"/><Relationship Id="rId7" Type="http://schemas.openxmlformats.org/officeDocument/2006/relationships/slideLayout" Target="../slideLayouts/slideLayout37.xml"/><Relationship Id="rId12" Type="http://schemas.openxmlformats.org/officeDocument/2006/relationships/theme" Target="../theme/theme13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Relationship Id="rId6" Type="http://schemas.openxmlformats.org/officeDocument/2006/relationships/slideLayout" Target="../slideLayouts/slideLayout36.xml"/><Relationship Id="rId11" Type="http://schemas.openxmlformats.org/officeDocument/2006/relationships/slideLayout" Target="../slideLayouts/slideLayout41.xml"/><Relationship Id="rId5" Type="http://schemas.openxmlformats.org/officeDocument/2006/relationships/slideLayout" Target="../slideLayouts/slideLayout35.xml"/><Relationship Id="rId10" Type="http://schemas.openxmlformats.org/officeDocument/2006/relationships/slideLayout" Target="../slideLayouts/slideLayout40.xml"/><Relationship Id="rId4" Type="http://schemas.openxmlformats.org/officeDocument/2006/relationships/slideLayout" Target="../slideLayouts/slideLayout34.xml"/><Relationship Id="rId9" Type="http://schemas.openxmlformats.org/officeDocument/2006/relationships/slideLayout" Target="../slideLayouts/slideLayout39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9.xml"/><Relationship Id="rId13" Type="http://schemas.openxmlformats.org/officeDocument/2006/relationships/image" Target="../media/image14.png"/><Relationship Id="rId3" Type="http://schemas.openxmlformats.org/officeDocument/2006/relationships/slideLayout" Target="../slideLayouts/slideLayout44.xml"/><Relationship Id="rId7" Type="http://schemas.openxmlformats.org/officeDocument/2006/relationships/slideLayout" Target="../slideLayouts/slideLayout48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43.xml"/><Relationship Id="rId1" Type="http://schemas.openxmlformats.org/officeDocument/2006/relationships/slideLayout" Target="../slideLayouts/slideLayout42.xml"/><Relationship Id="rId6" Type="http://schemas.openxmlformats.org/officeDocument/2006/relationships/slideLayout" Target="../slideLayouts/slideLayout47.xml"/><Relationship Id="rId11" Type="http://schemas.openxmlformats.org/officeDocument/2006/relationships/slideLayout" Target="../slideLayouts/slideLayout52.xml"/><Relationship Id="rId5" Type="http://schemas.openxmlformats.org/officeDocument/2006/relationships/slideLayout" Target="../slideLayouts/slideLayout46.xml"/><Relationship Id="rId10" Type="http://schemas.openxmlformats.org/officeDocument/2006/relationships/slideLayout" Target="../slideLayouts/slideLayout51.xml"/><Relationship Id="rId4" Type="http://schemas.openxmlformats.org/officeDocument/2006/relationships/slideLayout" Target="../slideLayouts/slideLayout45.xml"/><Relationship Id="rId9" Type="http://schemas.openxmlformats.org/officeDocument/2006/relationships/slideLayout" Target="../slideLayouts/slideLayout50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7.xml"/><Relationship Id="rId4" Type="http://schemas.openxmlformats.org/officeDocument/2006/relationships/slideLayout" Target="../slideLayouts/slideLayout56.xml"/><Relationship Id="rId9" Type="http://schemas.openxmlformats.org/officeDocument/2006/relationships/theme" Target="../theme/theme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61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6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outdoor, sky, grass&#10;&#10;Description automatically generated">
            <a:extLst>
              <a:ext uri="{FF2B5EF4-FFF2-40B4-BE49-F238E27FC236}">
                <a16:creationId xmlns:a16="http://schemas.microsoft.com/office/drawing/2014/main" id="{6F6BDCC3-68A5-F445-88C0-DAB78F462C8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0C1BDC32-D4F1-3049-91DC-0E2B06EFA56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BE69152-AADC-5147-A851-5818AE827F0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44BC08C-2962-454D-849E-17D2822D138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9471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204EC72-2D01-394B-9A9E-F65E10B37F4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7D91359-67D2-A247-898E-E5E6274F864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78956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682" r:id="rId2"/>
    <p:sldLayoutId id="2147483757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82E4C30-7575-D148-87A5-842F6A4E7C8C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1684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6" r:id="rId2"/>
    <p:sldLayoutId id="2147483699" r:id="rId3"/>
    <p:sldLayoutId id="2147483701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B4127EB-145A-B946-9EF1-43A59ADB3403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5559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8" r:id="rId2"/>
    <p:sldLayoutId id="2147483711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A81A8AB-655B-9F44-A0B6-888AE8CA54F2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ext&#10;&#10;Description automatically generated with low confidence">
            <a:extLst>
              <a:ext uri="{FF2B5EF4-FFF2-40B4-BE49-F238E27FC236}">
                <a16:creationId xmlns:a16="http://schemas.microsoft.com/office/drawing/2014/main" id="{CD47BF98-06ED-7B44-BEB7-FB20FA299010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461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61" r:id="rId4"/>
    <p:sldLayoutId id="2147483733" r:id="rId5"/>
    <p:sldLayoutId id="2147483762" r:id="rId6"/>
    <p:sldLayoutId id="2147483735" r:id="rId7"/>
    <p:sldLayoutId id="2147483736" r:id="rId8"/>
    <p:sldLayoutId id="2147483737" r:id="rId9"/>
    <p:sldLayoutId id="2147483738" r:id="rId10"/>
    <p:sldLayoutId id="214748373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75512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1831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bursaries/undergraduate/" TargetMode="External"/><Relationship Id="rId2" Type="http://schemas.openxmlformats.org/officeDocument/2006/relationships/hyperlink" Target="https://eur01.safelinks.protection.outlook.com/?url=https%3A%2F%2Fforms.office.com%2Fr%2Fgm1AAY3tjY&amp;data=05%7C01%7Cd.lewis%40uwtsd.ac.uk%7C5d7a9bddf8434fcd0fce08da7306ba41%7C4e0f11f9046e45059cb8db2152311e21%7C0%7C0%7C637948769968773792%7CUnknown%7CTWFpbGZsb3d8eyJWIjoiMC4wLjAwMDAiLCJQIjoiV2luMzIiLCJBTiI6Ik1haWwiLCJXVCI6Mn0%3D%7C3000%7C%7C%7C&amp;sdata=CaPHsnIPKGbii1X48FlZICF1Q719w88%2Be51eH%2BTp6rU%3D&amp;reserved=0" TargetMode="External"/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slideLayout" Target="../slideLayouts/slideLayout16.xml"/><Relationship Id="rId1" Type="http://schemas.openxmlformats.org/officeDocument/2006/relationships/video" Target="https://www.youtube.com/embed/bjSBXTtroxc?feature=oembed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1.xml"/><Relationship Id="rId5" Type="http://schemas.microsoft.com/office/2007/relationships/hdphoto" Target="../media/hdphoto2.wdp"/><Relationship Id="rId4" Type="http://schemas.openxmlformats.org/officeDocument/2006/relationships/image" Target="../media/image2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hyperlink" Target="https://www.uwtsd.ac.uk/quick-links/" TargetMode="External"/><Relationship Id="rId1" Type="http://schemas.openxmlformats.org/officeDocument/2006/relationships/slideLayout" Target="../slideLayouts/slideLayout11.xml"/><Relationship Id="rId6" Type="http://schemas.microsoft.com/office/2007/relationships/hdphoto" Target="../media/hdphoto4.wdp"/><Relationship Id="rId5" Type="http://schemas.openxmlformats.org/officeDocument/2006/relationships/image" Target="../media/image30.png"/><Relationship Id="rId4" Type="http://schemas.microsoft.com/office/2007/relationships/hdphoto" Target="../media/hdphoto3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hyperlink" Target="https://www.uwtsd.ac.uk/quick-links/" TargetMode="External"/><Relationship Id="rId1" Type="http://schemas.openxmlformats.org/officeDocument/2006/relationships/slideLayout" Target="../slideLayouts/slideLayout11.xml"/><Relationship Id="rId4" Type="http://schemas.microsoft.com/office/2007/relationships/hdphoto" Target="../media/hdphoto5.wdp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hyperlink" Target="https://www.uwtsd.ac.uk/hwb/" TargetMode="External"/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tmp"/><Relationship Id="rId1" Type="http://schemas.openxmlformats.org/officeDocument/2006/relationships/slideLayout" Target="../slideLayouts/slideLayout1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mytsd.uwtsd.ac.uk/urd/sits.urd/run/siw_lgn?refresh" TargetMode="External"/><Relationship Id="rId1" Type="http://schemas.openxmlformats.org/officeDocument/2006/relationships/slideLayout" Target="../slideLayouts/slideLayout1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mailto:123456@studnt.uwtsd.ac.uk" TargetMode="External"/><Relationship Id="rId2" Type="http://schemas.openxmlformats.org/officeDocument/2006/relationships/hyperlink" Target="https://moodle.uwtsd.ac.uk/" TargetMode="External"/><Relationship Id="rId1" Type="http://schemas.openxmlformats.org/officeDocument/2006/relationships/slideLayout" Target="../slideLayouts/slideLayout13.xml"/><Relationship Id="rId5" Type="http://schemas.microsoft.com/office/2007/relationships/hdphoto" Target="../media/hdphoto7.wdp"/><Relationship Id="rId4" Type="http://schemas.openxmlformats.org/officeDocument/2006/relationships/image" Target="../media/image36.png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1.xml"/></Relationships>
</file>

<file path=ppt/slides/_rels/slide21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hyperlink" Target="https://www.uwtsd.ac.uk/quick-links/" TargetMode="External"/><Relationship Id="rId1" Type="http://schemas.openxmlformats.org/officeDocument/2006/relationships/slideLayout" Target="../slideLayouts/slideLayout11.xml"/><Relationship Id="rId4" Type="http://schemas.microsoft.com/office/2007/relationships/hdphoto" Target="../media/hdphoto5.wdp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6.xml.rels><?xml version="1.0" encoding="UTF-8" standalone="yes"?>
<Relationships xmlns="http://schemas.openxmlformats.org/package/2006/relationships"><Relationship Id="rId3" Type="http://schemas.microsoft.com/office/2007/relationships/hdphoto" Target="../media/hdphoto10.wdp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support.office.com/en-gb/article/download-and-install-or-reinstall-office-365-or-office-2019-on-a-pc-or-mac-4414eaaf-0478-48be-9c42-23adc4716658#InstallSteps=Install_on_a_PC" TargetMode="External"/><Relationship Id="rId2" Type="http://schemas.openxmlformats.org/officeDocument/2006/relationships/hyperlink" Target="http://www.office.com/" TargetMode="External"/><Relationship Id="rId1" Type="http://schemas.openxmlformats.org/officeDocument/2006/relationships/slideLayout" Target="../slideLayouts/slideLayout11.xml"/><Relationship Id="rId4" Type="http://schemas.openxmlformats.org/officeDocument/2006/relationships/hyperlink" Target="https://support.office.com/en-gb/Article/install-office-apps-from-office-365-dcf2d841-dac7-455b-9a77-fc8f7ee92702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microsoft.com/office/2007/relationships/hdphoto" Target="../media/hdphoto11.wdp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wtsdunion.co.uk/extenuating-circumstances" TargetMode="External"/><Relationship Id="rId1" Type="http://schemas.openxmlformats.org/officeDocument/2006/relationships/slideLayout" Target="../slideLayouts/slideLayout6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5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9004F-BFD6-4ADC-A0B5-89A9E2C7C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6708" y="1584691"/>
            <a:ext cx="4033479" cy="4983266"/>
          </a:xfrm>
        </p:spPr>
        <p:txBody>
          <a:bodyPr/>
          <a:lstStyle/>
          <a:p>
            <a:r>
              <a:rPr lang="en-GB" sz="2400" dirty="0"/>
              <a:t>Business Skills for the Hospitality Industry</a:t>
            </a:r>
            <a:br>
              <a:rPr lang="en-GB" sz="2400" dirty="0"/>
            </a:br>
            <a:r>
              <a:rPr lang="en-GB" sz="2400" dirty="0"/>
              <a:t>Module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Week 1: Becoming an Independent Learner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Welcome to Global Events and Tourism Management </a:t>
            </a:r>
            <a:br>
              <a:rPr lang="en-GB" sz="2400" dirty="0"/>
            </a:br>
            <a:br>
              <a:rPr lang="en-GB" sz="2400" dirty="0"/>
            </a:b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3706002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9E366A4-AD54-4EE4-A011-A682162F7C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5793665" cy="828974"/>
          </a:xfrm>
        </p:spPr>
        <p:txBody>
          <a:bodyPr/>
          <a:lstStyle/>
          <a:p>
            <a:r>
              <a:rPr lang="en-GB" sz="4000" b="1" dirty="0"/>
              <a:t>Digital Connectivity Bursary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EA6ED7A-C1DF-4D2B-95F6-BDADAB4B7C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073" y="1253331"/>
            <a:ext cx="7886700" cy="4351338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2000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386438-7743-327E-162E-E1380B42E204}"/>
              </a:ext>
            </a:extLst>
          </p:cNvPr>
          <p:cNvSpPr txBox="1"/>
          <p:nvPr/>
        </p:nvSpPr>
        <p:spPr>
          <a:xfrm>
            <a:off x="628650" y="1105287"/>
            <a:ext cx="8074286" cy="46474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/>
              <a:t>What can I get?</a:t>
            </a:r>
            <a:br>
              <a:rPr lang="en-GB" sz="2800" b="1" dirty="0"/>
            </a:br>
            <a:endParaRPr lang="en-GB" sz="2800" b="1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/>
              <a:t>A UWTSD </a:t>
            </a:r>
            <a:r>
              <a:rPr lang="en-GB" sz="2400" i="1" dirty="0"/>
              <a:t>Microsoft Surface Go </a:t>
            </a:r>
            <a:r>
              <a:rPr lang="en-GB" sz="2400" dirty="0"/>
              <a:t>laptop with keyboard case will be provided to qualifying students for the duration of their course.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/>
              <a:t>Device ownership will be retained by the University and will be managed by IT&amp;S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/>
              <a:t>At the end of a period of study, students who have completed over 240 credits are eligible to take over ownership of the device allocated to them.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/>
              <a:t>Up to £100 grant per annum to support the purchase and installation of home or mobile broadband</a:t>
            </a:r>
          </a:p>
        </p:txBody>
      </p:sp>
    </p:spTree>
    <p:extLst>
      <p:ext uri="{BB962C8B-B14F-4D97-AF65-F5344CB8AC3E}">
        <p14:creationId xmlns:p14="http://schemas.microsoft.com/office/powerpoint/2010/main" val="39159734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9E366A4-AD54-4EE4-A011-A682162F7C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5793665" cy="828974"/>
          </a:xfrm>
        </p:spPr>
        <p:txBody>
          <a:bodyPr/>
          <a:lstStyle/>
          <a:p>
            <a:r>
              <a:rPr lang="en-GB" sz="4000" b="1" dirty="0"/>
              <a:t>Digital Connectivity Bursary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EA6ED7A-C1DF-4D2B-95F6-BDADAB4B7C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073" y="1253331"/>
            <a:ext cx="7886700" cy="4351338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2000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386438-7743-327E-162E-E1380B42E204}"/>
              </a:ext>
            </a:extLst>
          </p:cNvPr>
          <p:cNvSpPr txBox="1"/>
          <p:nvPr/>
        </p:nvSpPr>
        <p:spPr>
          <a:xfrm>
            <a:off x="521073" y="1415891"/>
            <a:ext cx="7994277" cy="38472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/>
              <a:t>How do I apply? </a:t>
            </a:r>
            <a:br>
              <a:rPr lang="en-GB" sz="2800" b="1" dirty="0"/>
            </a:br>
            <a:br>
              <a:rPr lang="en-GB" sz="2400" b="1" dirty="0"/>
            </a:br>
            <a:endParaRPr lang="en-GB" sz="2400" b="1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b="1" dirty="0"/>
              <a:t>Complete the  </a:t>
            </a:r>
            <a:r>
              <a:rPr lang="en-GB" sz="2400" dirty="0">
                <a:hlinkClick r:id="rId2"/>
              </a:rPr>
              <a:t>Digital Connectivity Bursary Application Form</a:t>
            </a:r>
            <a:endParaRPr lang="en-GB" sz="2400" dirty="0"/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2400" b="1" dirty="0"/>
          </a:p>
          <a:p>
            <a:endParaRPr lang="en-GB" sz="2400" b="1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b="1" dirty="0"/>
              <a:t>Read more about </a:t>
            </a:r>
            <a:r>
              <a:rPr lang="en-GB" sz="2400" b="1" dirty="0">
                <a:hlinkClick r:id="rId3"/>
              </a:rPr>
              <a:t>Undergraduate Bursaries</a:t>
            </a:r>
            <a:r>
              <a:rPr lang="en-GB" sz="2400" b="1" dirty="0"/>
              <a:t> in general.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9442535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94B52-6369-4EB7-A20E-5BB724D7B1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/>
              <a:t>Learning Outcome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175DC7-B915-4F91-A055-96E78085FD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0224" y="2578894"/>
            <a:ext cx="7886700" cy="1325563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By the end of this session, you should be able to demonstrate an understanding of where to locate key resources and further information.</a:t>
            </a:r>
          </a:p>
        </p:txBody>
      </p:sp>
    </p:spTree>
    <p:extLst>
      <p:ext uri="{BB962C8B-B14F-4D97-AF65-F5344CB8AC3E}">
        <p14:creationId xmlns:p14="http://schemas.microsoft.com/office/powerpoint/2010/main" val="24546506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8201EA-7B23-4CE8-9CF1-B39441E487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b">
            <a:normAutofit/>
          </a:bodyPr>
          <a:lstStyle/>
          <a:p>
            <a:r>
              <a:rPr lang="en-US" sz="4200" b="1" kern="1200" dirty="0">
                <a:solidFill>
                  <a:srgbClr val="FFFFFF"/>
                </a:solidFill>
                <a:latin typeface="+mj-lt"/>
                <a:cs typeface="+mj-cs"/>
              </a:rPr>
              <a:t>Welcome!</a:t>
            </a:r>
            <a:br>
              <a:rPr lang="en-US" sz="4200" b="1" kern="1200" dirty="0">
                <a:solidFill>
                  <a:srgbClr val="FFFFFF"/>
                </a:solidFill>
                <a:latin typeface="+mj-lt"/>
                <a:cs typeface="+mj-cs"/>
              </a:rPr>
            </a:br>
            <a:br>
              <a:rPr lang="en-US" sz="4200" b="1" dirty="0">
                <a:solidFill>
                  <a:srgbClr val="FFFFFF"/>
                </a:solidFill>
                <a:latin typeface="+mj-lt"/>
                <a:cs typeface="+mj-cs"/>
              </a:rPr>
            </a:br>
            <a:endParaRPr lang="en-US" sz="4200" b="1" kern="1200" dirty="0">
              <a:solidFill>
                <a:srgbClr val="FFFFFF"/>
              </a:solidFill>
              <a:latin typeface="+mj-lt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25C42F-07DB-47E7-8D19-1E4A77BD64D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108175" y="1516008"/>
            <a:ext cx="4491314" cy="360844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indent="0" algn="r">
              <a:buNone/>
            </a:pPr>
            <a:endParaRPr lang="en-US" sz="2800" kern="1200" dirty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  <a:p>
            <a:pPr marL="0" indent="0" algn="r">
              <a:buNone/>
            </a:pPr>
            <a:endParaRPr lang="en-US" sz="2800" dirty="0">
              <a:solidFill>
                <a:srgbClr val="FFFFFF"/>
              </a:solidFill>
              <a:latin typeface="+mn-lt"/>
              <a:cs typeface="+mn-cs"/>
            </a:endParaRPr>
          </a:p>
          <a:p>
            <a:pPr marL="0" indent="0">
              <a:buNone/>
            </a:pPr>
            <a:r>
              <a:rPr lang="en-US" sz="28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Let's take some time to explore….</a:t>
            </a:r>
          </a:p>
          <a:p>
            <a:pPr marL="0" indent="0" algn="r">
              <a:buNone/>
            </a:pPr>
            <a:endParaRPr lang="en-US" sz="2400" kern="1200" dirty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113A4588-EB60-4531-9236-DA7E23561FF9}"/>
              </a:ext>
            </a:extLst>
          </p:cNvPr>
          <p:cNvSpPr/>
          <p:nvPr/>
        </p:nvSpPr>
        <p:spPr>
          <a:xfrm>
            <a:off x="5736967" y="3696286"/>
            <a:ext cx="2384219" cy="791308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75191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DigiCentre - DigiSkills">
            <a:hlinkClick r:id="" action="ppaction://media"/>
            <a:extLst>
              <a:ext uri="{FF2B5EF4-FFF2-40B4-BE49-F238E27FC236}">
                <a16:creationId xmlns:a16="http://schemas.microsoft.com/office/drawing/2014/main" id="{9FC90CE8-042D-4B10-ACDE-434AF53A010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10343" y="941614"/>
            <a:ext cx="7064540" cy="45230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4624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8C27C19-B3F4-45EB-9BD0-6557C11643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4386" y="183566"/>
            <a:ext cx="6701122" cy="568681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35D51B3-9CB3-4969-B765-919EAF44D85E}"/>
              </a:ext>
            </a:extLst>
          </p:cNvPr>
          <p:cNvSpPr txBox="1"/>
          <p:nvPr/>
        </p:nvSpPr>
        <p:spPr>
          <a:xfrm>
            <a:off x="122947" y="5577904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https://digitalskills.uwtsd.ac.uk/students/</a:t>
            </a:r>
          </a:p>
        </p:txBody>
      </p:sp>
      <p:sp>
        <p:nvSpPr>
          <p:cNvPr id="8" name="Arrow: Left 7">
            <a:extLst>
              <a:ext uri="{FF2B5EF4-FFF2-40B4-BE49-F238E27FC236}">
                <a16:creationId xmlns:a16="http://schemas.microsoft.com/office/drawing/2014/main" id="{5A87EA73-0848-4985-A4A9-0B9B0217558A}"/>
              </a:ext>
            </a:extLst>
          </p:cNvPr>
          <p:cNvSpPr/>
          <p:nvPr/>
        </p:nvSpPr>
        <p:spPr>
          <a:xfrm>
            <a:off x="5589814" y="5169299"/>
            <a:ext cx="1709057" cy="631371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19508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B97321-09DC-4F47-A6F1-BDF6EC27AA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9181" y="128458"/>
            <a:ext cx="6105638" cy="635336"/>
          </a:xfrm>
        </p:spPr>
        <p:txBody>
          <a:bodyPr/>
          <a:lstStyle/>
          <a:p>
            <a:r>
              <a:rPr lang="en-GB" sz="4000" b="1" dirty="0"/>
              <a:t>Find UWTSD on the web</a:t>
            </a:r>
            <a:endParaRPr lang="en-GB" sz="2400" b="1" i="1" dirty="0"/>
          </a:p>
        </p:txBody>
      </p:sp>
      <p:pic>
        <p:nvPicPr>
          <p:cNvPr id="9" name="Picture 8" descr="A screenshot of a video game&#10;&#10;Description automatically generated">
            <a:extLst>
              <a:ext uri="{FF2B5EF4-FFF2-40B4-BE49-F238E27FC236}">
                <a16:creationId xmlns:a16="http://schemas.microsoft.com/office/drawing/2014/main" id="{827D680F-0C09-36C0-A289-68925B652A0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447298" y="911394"/>
            <a:ext cx="6029384" cy="324880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1" name="Picture 10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732F6AEE-CC06-4D1D-7A84-264E581C225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20206" t="53590" b="8579"/>
          <a:stretch/>
        </p:blipFill>
        <p:spPr>
          <a:xfrm>
            <a:off x="1027363" y="4307802"/>
            <a:ext cx="7346358" cy="140925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045011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B97321-09DC-4F47-A6F1-BDF6EC27AA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49" y="128458"/>
            <a:ext cx="8388974" cy="635336"/>
          </a:xfrm>
        </p:spPr>
        <p:txBody>
          <a:bodyPr/>
          <a:lstStyle/>
          <a:p>
            <a:r>
              <a:rPr lang="en-GB" sz="4000" b="1" dirty="0">
                <a:hlinkClick r:id="rId2"/>
              </a:rPr>
              <a:t>Quick Links</a:t>
            </a:r>
            <a:r>
              <a:rPr lang="en-GB" sz="4000" b="1" dirty="0"/>
              <a:t> </a:t>
            </a:r>
            <a:r>
              <a:rPr lang="en-GB" sz="2400" b="1" i="1" dirty="0"/>
              <a:t>(available at top of UWTSD website home page)</a:t>
            </a:r>
          </a:p>
        </p:txBody>
      </p:sp>
      <p:pic>
        <p:nvPicPr>
          <p:cNvPr id="7" name="Picture 6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FB34598E-1CAB-4E76-8D86-66598EB2CD1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310822" y="3107021"/>
            <a:ext cx="4706801" cy="185419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" name="Picture 3" descr="Graphical user interface&#10;&#10;Description automatically generated">
            <a:extLst>
              <a:ext uri="{FF2B5EF4-FFF2-40B4-BE49-F238E27FC236}">
                <a16:creationId xmlns:a16="http://schemas.microsoft.com/office/drawing/2014/main" id="{9E2ABB21-F174-0995-6E1E-4E90DB6829FF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13547" r="3271"/>
          <a:stretch/>
        </p:blipFill>
        <p:spPr>
          <a:xfrm>
            <a:off x="473337" y="1447628"/>
            <a:ext cx="3657600" cy="396274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2EBF5EB-1525-2E24-E6B9-DFE0EAB761D3}"/>
              </a:ext>
            </a:extLst>
          </p:cNvPr>
          <p:cNvCxnSpPr>
            <a:cxnSpLocks/>
          </p:cNvCxnSpPr>
          <p:nvPr/>
        </p:nvCxnSpPr>
        <p:spPr>
          <a:xfrm>
            <a:off x="2194560" y="1667435"/>
            <a:ext cx="4066391" cy="1439586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C506C04E-5F3B-18C3-5F35-D9CE0CA542F0}"/>
              </a:ext>
            </a:extLst>
          </p:cNvPr>
          <p:cNvSpPr/>
          <p:nvPr/>
        </p:nvSpPr>
        <p:spPr>
          <a:xfrm>
            <a:off x="5572461" y="3126597"/>
            <a:ext cx="1376979" cy="464518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44339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B97321-09DC-4F47-A6F1-BDF6EC27AA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48" y="128458"/>
            <a:ext cx="8267925" cy="635336"/>
          </a:xfrm>
        </p:spPr>
        <p:txBody>
          <a:bodyPr/>
          <a:lstStyle/>
          <a:p>
            <a:r>
              <a:rPr lang="en-GB" sz="4000" b="1" dirty="0">
                <a:hlinkClick r:id="rId2"/>
              </a:rPr>
              <a:t>Quick Links</a:t>
            </a:r>
            <a:r>
              <a:rPr lang="en-GB" sz="4000" b="1" dirty="0"/>
              <a:t> </a:t>
            </a:r>
            <a:r>
              <a:rPr lang="en-GB" sz="2400" b="1" i="1" dirty="0"/>
              <a:t>(available at top of UWTSD website home page)</a:t>
            </a:r>
          </a:p>
        </p:txBody>
      </p:sp>
      <p:pic>
        <p:nvPicPr>
          <p:cNvPr id="5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A55D7260-49FF-A75B-AC88-A853BC5A06B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r="24117"/>
          <a:stretch/>
        </p:blipFill>
        <p:spPr>
          <a:xfrm>
            <a:off x="628649" y="880350"/>
            <a:ext cx="7896113" cy="50973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422869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9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7" name="Rectangle 11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0" y="1904672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3500">
                <a:solidFill>
                  <a:srgbClr val="FFFFFF"/>
                </a:solidFill>
              </a:rPr>
              <a:t>The Hwb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3B317C-E34B-1BB3-237F-8B4615A653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78985" y="507010"/>
            <a:ext cx="4589266" cy="4351338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You can access MyTSD, Moodle, Teams and much more, via the </a:t>
            </a:r>
            <a:r>
              <a:rPr lang="en-GB" sz="2800" dirty="0">
                <a:hlinkClick r:id="rId2"/>
              </a:rPr>
              <a:t>Hwb</a:t>
            </a:r>
            <a:r>
              <a:rPr lang="en-GB" sz="2800" dirty="0"/>
              <a:t> - available on any device with internet.</a:t>
            </a:r>
          </a:p>
          <a:p>
            <a:pPr marL="0" indent="0">
              <a:buNone/>
            </a:pPr>
            <a:r>
              <a:rPr lang="en-GB" dirty="0"/>
              <a:t>Download the app for your phone/tablet from the App store or Google Play store.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Picture 6" descr="Icon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9AC3D0C8-3AD5-0AFF-6C5F-1D5682B8C8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62779" y="3490516"/>
            <a:ext cx="3211725" cy="3220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75980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B97321-09DC-4F47-A6F1-BDF6EC27AA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8724" y="295951"/>
            <a:ext cx="6460640" cy="689124"/>
          </a:xfrm>
        </p:spPr>
        <p:txBody>
          <a:bodyPr/>
          <a:lstStyle/>
          <a:p>
            <a:r>
              <a:rPr lang="en-GB" sz="4000" b="1" dirty="0"/>
              <a:t>Click on Teams from the HWB </a:t>
            </a:r>
            <a:br>
              <a:rPr lang="en-GB" sz="4000" b="1" dirty="0"/>
            </a:br>
            <a:endParaRPr lang="en-GB" sz="4000" b="1" dirty="0"/>
          </a:p>
        </p:txBody>
      </p:sp>
      <p:pic>
        <p:nvPicPr>
          <p:cNvPr id="4" name="Picture 3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E0DF82DC-AF2A-5AEA-D9D4-1B3A7C69AF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293992" y="1541110"/>
            <a:ext cx="4079992" cy="37757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" name="Arrow: Right 8">
            <a:extLst>
              <a:ext uri="{FF2B5EF4-FFF2-40B4-BE49-F238E27FC236}">
                <a16:creationId xmlns:a16="http://schemas.microsoft.com/office/drawing/2014/main" id="{F2ABC6E6-61E0-30C1-C4D3-6C06ACC69B53}"/>
              </a:ext>
            </a:extLst>
          </p:cNvPr>
          <p:cNvSpPr/>
          <p:nvPr/>
        </p:nvSpPr>
        <p:spPr>
          <a:xfrm rot="11621754">
            <a:off x="5836668" y="3507809"/>
            <a:ext cx="1452283" cy="451821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92398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B97321-09DC-4F47-A6F1-BDF6EC27AA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/>
              <a:t>Teams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B71FCD7-B720-4675-AD91-EE68A1E126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3422" y="1275161"/>
            <a:ext cx="8177156" cy="4490937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400" b="1" dirty="0">
                <a:solidFill>
                  <a:srgbClr val="FF0000"/>
                </a:solidFill>
              </a:rPr>
              <a:t>Please make sure you are using your student/university account to sign into Microsoft Teams and not your personal account.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 Click the circle on the top right of your screen (top left if on   phone!).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 It will tell you which account is logged in.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 It needs to display your student/university account, not your personal one.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 You will need to sign-out and then sign-in using your student details if not in the correct account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COMMUNICATION ONLY – Lecturing note only on Moodle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3560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B97321-09DC-4F47-A6F1-BDF6EC27AA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6664" y="336446"/>
            <a:ext cx="7998984" cy="1302471"/>
          </a:xfrm>
        </p:spPr>
        <p:txBody>
          <a:bodyPr/>
          <a:lstStyle/>
          <a:p>
            <a:r>
              <a:rPr lang="en-GB" sz="4000" b="1" dirty="0"/>
              <a:t>Download Teams for Desktop </a:t>
            </a:r>
            <a:br>
              <a:rPr lang="en-GB" sz="4000" b="1" dirty="0"/>
            </a:br>
            <a:r>
              <a:rPr lang="en-GB" sz="3600" b="1" i="1" dirty="0"/>
              <a:t>(it works better than on the web)</a:t>
            </a:r>
          </a:p>
        </p:txBody>
      </p:sp>
      <p:pic>
        <p:nvPicPr>
          <p:cNvPr id="4" name="Picture 3" descr="Graphical user interface, application, Teams&#10;&#10;Description automatically generated">
            <a:extLst>
              <a:ext uri="{FF2B5EF4-FFF2-40B4-BE49-F238E27FC236}">
                <a16:creationId xmlns:a16="http://schemas.microsoft.com/office/drawing/2014/main" id="{115D3BB8-AAF3-2CD6-C907-EE5071467CC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190"/>
          <a:stretch/>
        </p:blipFill>
        <p:spPr>
          <a:xfrm>
            <a:off x="525429" y="1936376"/>
            <a:ext cx="8093141" cy="336730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3AF64E20-CC26-7B5C-BB6F-DB3E0ACB1ACE}"/>
              </a:ext>
            </a:extLst>
          </p:cNvPr>
          <p:cNvCxnSpPr/>
          <p:nvPr/>
        </p:nvCxnSpPr>
        <p:spPr>
          <a:xfrm>
            <a:off x="817581" y="3786692"/>
            <a:ext cx="4055633" cy="168895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21B1B9C9-D9F1-B24D-CD14-744AE553BF64}"/>
              </a:ext>
            </a:extLst>
          </p:cNvPr>
          <p:cNvCxnSpPr/>
          <p:nvPr/>
        </p:nvCxnSpPr>
        <p:spPr>
          <a:xfrm flipH="1">
            <a:off x="860611" y="3684494"/>
            <a:ext cx="3711388" cy="1893346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Arrow: Right 8">
            <a:extLst>
              <a:ext uri="{FF2B5EF4-FFF2-40B4-BE49-F238E27FC236}">
                <a16:creationId xmlns:a16="http://schemas.microsoft.com/office/drawing/2014/main" id="{F2ABC6E6-61E0-30C1-C4D3-6C06ACC69B53}"/>
              </a:ext>
            </a:extLst>
          </p:cNvPr>
          <p:cNvSpPr/>
          <p:nvPr/>
        </p:nvSpPr>
        <p:spPr>
          <a:xfrm rot="12040901">
            <a:off x="7636329" y="4959358"/>
            <a:ext cx="1484601" cy="688647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790A153-F301-1836-BA31-125A4481D6A4}"/>
              </a:ext>
            </a:extLst>
          </p:cNvPr>
          <p:cNvSpPr txBox="1"/>
          <p:nvPr/>
        </p:nvSpPr>
        <p:spPr>
          <a:xfrm>
            <a:off x="5776857" y="2165347"/>
            <a:ext cx="2710927" cy="954107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Choose work or school option!</a:t>
            </a:r>
          </a:p>
        </p:txBody>
      </p:sp>
    </p:spTree>
    <p:extLst>
      <p:ext uri="{BB962C8B-B14F-4D97-AF65-F5344CB8AC3E}">
        <p14:creationId xmlns:p14="http://schemas.microsoft.com/office/powerpoint/2010/main" val="33288243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CC652C-600F-46A1-B44F-B31B01D5EA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 err="1"/>
              <a:t>MyTSD</a:t>
            </a:r>
            <a:r>
              <a:rPr lang="en-GB" sz="4000" b="1" dirty="0"/>
              <a:t>: Access via web, Hwb or Quick Links </a:t>
            </a:r>
            <a:br>
              <a:rPr lang="en-GB" sz="4000" b="1" dirty="0"/>
            </a:br>
            <a:endParaRPr lang="en-GB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69B8FE-945B-442C-9A27-F7EFFB5A8F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882" y="1927356"/>
            <a:ext cx="8283388" cy="3472983"/>
          </a:xfrm>
        </p:spPr>
        <p:txBody>
          <a:bodyPr/>
          <a:lstStyle/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sz="2400" b="1" dirty="0"/>
              <a:t>Let’s log on to the portal: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You need you type in your student NUMBER and PASSWORD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Your username is your </a:t>
            </a:r>
            <a:r>
              <a:rPr lang="en-GB" sz="2400" b="1" dirty="0"/>
              <a:t>student number </a:t>
            </a:r>
            <a:r>
              <a:rPr lang="en-GB" sz="2400" dirty="0"/>
              <a:t>e.g.;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1234567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Password is based on your date of birth by default (e.g. “dob - 17.06.87”)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89507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Graphical user interface&#10;&#10;Description automatically generated">
            <a:extLst>
              <a:ext uri="{FF2B5EF4-FFF2-40B4-BE49-F238E27FC236}">
                <a16:creationId xmlns:a16="http://schemas.microsoft.com/office/drawing/2014/main" id="{1AA449D8-C1CA-410B-A97A-1494EC87E7A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58" b="5468"/>
          <a:stretch/>
        </p:blipFill>
        <p:spPr>
          <a:xfrm>
            <a:off x="204293" y="542417"/>
            <a:ext cx="8735413" cy="527747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71946078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AC76B-19E4-4A6D-90C3-E10B4EEA92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 err="1">
                <a:hlinkClick r:id="rId2"/>
              </a:rPr>
              <a:t>MyTSD</a:t>
            </a:r>
            <a:endParaRPr lang="en-GB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F497D5-D1A2-422A-9944-3F6D11AE68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455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Here you will find:</a:t>
            </a:r>
          </a:p>
          <a:p>
            <a:r>
              <a:rPr lang="en-GB" sz="2400" dirty="0"/>
              <a:t>Enrolment details</a:t>
            </a:r>
          </a:p>
          <a:p>
            <a:r>
              <a:rPr lang="en-GB" sz="2400" dirty="0"/>
              <a:t>Results and progression</a:t>
            </a:r>
          </a:p>
          <a:p>
            <a:r>
              <a:rPr lang="en-GB" sz="2400" dirty="0"/>
              <a:t>Access to forms such as extenuating circumstances </a:t>
            </a:r>
          </a:p>
          <a:p>
            <a:r>
              <a:rPr lang="en-GB" sz="2400" dirty="0"/>
              <a:t>Useful links such as student services and bursaries </a:t>
            </a:r>
          </a:p>
          <a:p>
            <a:pPr marL="0" indent="0">
              <a:buNone/>
            </a:pPr>
            <a:endParaRPr lang="en-GB" sz="2400" b="1" dirty="0"/>
          </a:p>
          <a:p>
            <a:pPr marL="0" indent="0">
              <a:buNone/>
            </a:pPr>
            <a:r>
              <a:rPr lang="en-GB" sz="2400" b="1" dirty="0"/>
              <a:t>Let’s take five minutes to navigate this page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068031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/>
              <a:t>Login to </a:t>
            </a:r>
            <a:r>
              <a:rPr lang="en-GB" sz="4000" b="1" dirty="0">
                <a:hlinkClick r:id="rId2"/>
              </a:rPr>
              <a:t>UWTSD Moodle</a:t>
            </a:r>
            <a:endParaRPr lang="en-GB" sz="4000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4730" y="1668746"/>
            <a:ext cx="4187270" cy="3270752"/>
          </a:xfrm>
        </p:spPr>
        <p:txBody>
          <a:bodyPr/>
          <a:lstStyle/>
          <a:p>
            <a:r>
              <a:rPr lang="en-US" sz="2400" dirty="0"/>
              <a:t>Access through MyTSD, Quick Links or Hwb </a:t>
            </a:r>
          </a:p>
          <a:p>
            <a:r>
              <a:rPr lang="en-US" sz="2400" dirty="0"/>
              <a:t>Login with your </a:t>
            </a:r>
            <a:r>
              <a:rPr lang="en-US" sz="2400" b="1" dirty="0"/>
              <a:t>Student email address </a:t>
            </a:r>
            <a:r>
              <a:rPr lang="en-US" sz="2400" dirty="0">
                <a:hlinkClick r:id="rId3"/>
              </a:rPr>
              <a:t>123456@student.uwtsd.ac.uk</a:t>
            </a:r>
            <a:endParaRPr lang="en-US" sz="2400" dirty="0"/>
          </a:p>
          <a:p>
            <a:r>
              <a:rPr lang="en-GB" sz="2400" dirty="0"/>
              <a:t>Password is based on your date of birth by default (e.g., “dob 17.06.87”)</a:t>
            </a:r>
          </a:p>
          <a:p>
            <a:pPr marL="0" indent="0">
              <a:buNone/>
            </a:pPr>
            <a:endParaRPr lang="en-GB" sz="2400" b="1" dirty="0"/>
          </a:p>
          <a:p>
            <a:endParaRPr lang="en-GB" dirty="0"/>
          </a:p>
        </p:txBody>
      </p:sp>
      <p:pic>
        <p:nvPicPr>
          <p:cNvPr id="8" name="Content Placeholder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C12CEC45-EF15-AD59-F7F7-CA3F580F9BF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700612" y="1690688"/>
            <a:ext cx="4187271" cy="271250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49544057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50668C2A-1818-F904-98DC-3CBDCF886BF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6244" y="389357"/>
            <a:ext cx="8651511" cy="53121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6437435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9" y="3752849"/>
            <a:ext cx="2468166" cy="2452687"/>
          </a:xfrm>
        </p:spPr>
        <p:txBody>
          <a:bodyPr anchor="ctr">
            <a:normAutofit/>
          </a:bodyPr>
          <a:lstStyle/>
          <a:p>
            <a:r>
              <a:rPr lang="en-GB" sz="3100" b="1" dirty="0"/>
              <a:t>Accessing Your Modules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FDE3683-B0F8-4B9D-87FD-8472157C60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268" b="10365"/>
          <a:stretch/>
        </p:blipFill>
        <p:spPr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3167986" y="3752850"/>
            <a:ext cx="5614060" cy="2452687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Modules that you’re currently enrolled on will appear in</a:t>
            </a:r>
            <a:br>
              <a:rPr lang="en-GB" dirty="0"/>
            </a:br>
            <a:r>
              <a:rPr lang="en-GB" b="1" dirty="0"/>
              <a:t>My modules</a:t>
            </a:r>
            <a:br>
              <a:rPr lang="en-GB" sz="1600" b="1" dirty="0"/>
            </a:br>
            <a:endParaRPr lang="en-GB" sz="1600" b="1" dirty="0"/>
          </a:p>
          <a:p>
            <a:pPr marL="0" indent="0">
              <a:buNone/>
            </a:pPr>
            <a:endParaRPr lang="en-GB" sz="1600" dirty="0"/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56159748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574E9-0C2E-40A4-8474-64B325BF0B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2002155"/>
          </a:xfrm>
        </p:spPr>
        <p:txBody>
          <a:bodyPr/>
          <a:lstStyle/>
          <a:p>
            <a:r>
              <a:rPr lang="en-GB" sz="4000" b="1" dirty="0"/>
              <a:t>Accessing the Library via Moodle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E09BA3-5358-4524-A42F-5686B9547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0239" y="1027906"/>
            <a:ext cx="7886700" cy="4181882"/>
          </a:xfrm>
        </p:spPr>
        <p:txBody>
          <a:bodyPr/>
          <a:lstStyle/>
          <a:p>
            <a:pPr marL="0" indent="0">
              <a:buNone/>
            </a:pPr>
            <a:br>
              <a:rPr lang="en-GB" sz="2400" dirty="0"/>
            </a:br>
            <a:r>
              <a:rPr lang="en-GB" sz="2400" dirty="0"/>
              <a:t>Click on ‘Useful Links’ at the top of the Moodle page and then ‘Library &amp; Learning Resources’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8FF6B3B-6FD3-33A7-D034-614ABF26DAC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31060" t="185" r="28909" b="56052"/>
          <a:stretch/>
        </p:blipFill>
        <p:spPr>
          <a:xfrm>
            <a:off x="2398953" y="2433483"/>
            <a:ext cx="4249271" cy="30840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Arrow: Right 4">
            <a:extLst>
              <a:ext uri="{FF2B5EF4-FFF2-40B4-BE49-F238E27FC236}">
                <a16:creationId xmlns:a16="http://schemas.microsoft.com/office/drawing/2014/main" id="{52DD00F9-3A32-2EBB-9390-265DBA87AE5B}"/>
              </a:ext>
            </a:extLst>
          </p:cNvPr>
          <p:cNvSpPr/>
          <p:nvPr/>
        </p:nvSpPr>
        <p:spPr>
          <a:xfrm rot="11400412">
            <a:off x="5936208" y="4050255"/>
            <a:ext cx="882127" cy="247426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FF0000"/>
                </a:solidFill>
              </a:ln>
              <a:solidFill>
                <a:srgbClr val="FF0000"/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9805861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00386" y="375248"/>
            <a:ext cx="8343228" cy="785943"/>
          </a:xfrm>
        </p:spPr>
        <p:txBody>
          <a:bodyPr/>
          <a:lstStyle/>
          <a:p>
            <a:r>
              <a:rPr lang="en-GB" sz="4000" b="1" dirty="0"/>
              <a:t>Each module page on Moodle contains: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1171406" y="1568291"/>
            <a:ext cx="6060123" cy="3521869"/>
          </a:xfrm>
        </p:spPr>
        <p:txBody>
          <a:bodyPr/>
          <a:lstStyle/>
          <a:p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Details of course lecturer/s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Module Handbook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Programme Study Handbook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Assessment submission links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Lecture content and supporting materials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Useful links</a:t>
            </a:r>
          </a:p>
          <a:p>
            <a:pPr marL="0" indent="0">
              <a:buNone/>
            </a:pPr>
            <a:endParaRPr lang="en-GB" sz="2400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36156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332F2-6C66-4D57-B12A-58AF84EE8E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/>
              <a:t>Student email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3DC24B-5DE1-4D85-8AFE-97F26CC101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407733"/>
            <a:ext cx="8060787" cy="3981848"/>
          </a:xfrm>
        </p:spPr>
        <p:txBody>
          <a:bodyPr/>
          <a:lstStyle/>
          <a:p>
            <a:pPr marL="0" indent="0">
              <a:buNone/>
            </a:pPr>
            <a:r>
              <a:rPr lang="en-GB" sz="2400" b="1" dirty="0"/>
              <a:t>Let’s practice</a:t>
            </a:r>
          </a:p>
          <a:p>
            <a:r>
              <a:rPr lang="en-GB" sz="2400" dirty="0"/>
              <a:t>You can access this via Moodle or Quick Links. </a:t>
            </a:r>
          </a:p>
          <a:p>
            <a:r>
              <a:rPr lang="en-US" sz="2400" dirty="0"/>
              <a:t>Login with your email address (e.g., 1234567@student.uwtsd.ac.uk)</a:t>
            </a:r>
          </a:p>
          <a:p>
            <a:r>
              <a:rPr lang="en-GB" sz="2400" dirty="0"/>
              <a:t>Password is based on your date of birth by default (e.g., “dob17.06.87”)</a:t>
            </a:r>
          </a:p>
          <a:p>
            <a:pPr marL="0" indent="0">
              <a:buNone/>
            </a:pPr>
            <a:r>
              <a:rPr lang="en-GB" sz="2400" b="1" dirty="0"/>
              <a:t>You should check this email address regularly, at least 3 times a week, because this is where we will send all communication to you and it is your responsibility to make sure that you receive and understand what is sent. </a:t>
            </a:r>
          </a:p>
          <a:p>
            <a:pPr marL="0" indent="0">
              <a:buNone/>
            </a:pPr>
            <a:endParaRPr lang="en-GB" sz="2400" b="1" i="0" dirty="0">
              <a:effectLst/>
              <a:latin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772772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B97321-09DC-4F47-A6F1-BDF6EC27AA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28458"/>
            <a:ext cx="2426522" cy="635336"/>
          </a:xfrm>
        </p:spPr>
        <p:txBody>
          <a:bodyPr/>
          <a:lstStyle/>
          <a:p>
            <a:r>
              <a:rPr lang="en-GB" sz="4000" b="1" dirty="0">
                <a:hlinkClick r:id="rId2"/>
              </a:rPr>
              <a:t>Quick Links</a:t>
            </a:r>
            <a:endParaRPr lang="en-GB" sz="4000" b="1" dirty="0"/>
          </a:p>
        </p:txBody>
      </p:sp>
      <p:pic>
        <p:nvPicPr>
          <p:cNvPr id="5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A55D7260-49FF-A75B-AC88-A853BC5A06B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r="24117"/>
          <a:stretch/>
        </p:blipFill>
        <p:spPr>
          <a:xfrm>
            <a:off x="774550" y="880350"/>
            <a:ext cx="7896113" cy="50973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5315356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9FFC0F-265C-43DD-95B7-4F6C32F091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/>
              <a:t>Student email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35B518-25BF-4053-9085-FCDFDAE1FB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</a:rPr>
              <a:t>Y</a:t>
            </a:r>
            <a:r>
              <a:rPr lang="en-GB" sz="2400" i="0" dirty="0">
                <a:effectLst/>
                <a:latin typeface="Calibri" panose="020F0502020204030204" pitchFamily="34" charset="0"/>
              </a:rPr>
              <a:t>ou should use your student email address and not use your personal email address when emailing anyone at the university.</a:t>
            </a:r>
          </a:p>
          <a:p>
            <a:r>
              <a:rPr lang="en-GB" sz="2400" dirty="0"/>
              <a:t>Please ensure that you check your student email regularly for updates or important information. (The Team chat is not a substitute for this.)</a:t>
            </a:r>
          </a:p>
          <a:p>
            <a:r>
              <a:rPr lang="en-GB" sz="2400" dirty="0"/>
              <a:t>If you cannot attend, please </a:t>
            </a:r>
            <a:r>
              <a:rPr lang="en-GB" sz="2400" dirty="0">
                <a:solidFill>
                  <a:srgbClr val="FF0000"/>
                </a:solidFill>
              </a:rPr>
              <a:t>email your lecturer.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50103847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0" y="1904672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anchor="b">
            <a:normAutofit/>
          </a:bodyPr>
          <a:lstStyle/>
          <a:p>
            <a:pPr algn="ctr"/>
            <a:r>
              <a:rPr lang="en-GB" sz="3500" b="1" dirty="0">
                <a:solidFill>
                  <a:srgbClr val="FFFFFF"/>
                </a:solidFill>
              </a:rPr>
              <a:t>More on Microsoft Office 365</a:t>
            </a:r>
            <a:endParaRPr lang="en-GB" sz="3500" dirty="0">
              <a:solidFill>
                <a:srgbClr val="FFFFFF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CBCA7D1-630F-94A3-1398-78613E1A0E52}"/>
              </a:ext>
            </a:extLst>
          </p:cNvPr>
          <p:cNvSpPr txBox="1"/>
          <p:nvPr/>
        </p:nvSpPr>
        <p:spPr>
          <a:xfrm>
            <a:off x="3284906" y="426908"/>
            <a:ext cx="5577423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Please click on the Microsoft Office 365 tile on the </a:t>
            </a:r>
            <a:r>
              <a:rPr lang="en-GB" sz="2400" i="1" dirty="0"/>
              <a:t>Digital Support Hospitality and Tourism </a:t>
            </a:r>
            <a:r>
              <a:rPr lang="en-GB" sz="2400" dirty="0"/>
              <a:t>Moodle page for a detailed guide on how to install Office 365 - as well as a number of tutorials on how to use Office apps (Word, PowerPoint, Excel) effectively</a:t>
            </a:r>
          </a:p>
          <a:p>
            <a:endParaRPr lang="en-GB" dirty="0"/>
          </a:p>
        </p:txBody>
      </p:sp>
      <p:pic>
        <p:nvPicPr>
          <p:cNvPr id="4" name="Picture 3" descr="Graphical user interface, text&#10;&#10;Description automatically generated with medium confidence">
            <a:extLst>
              <a:ext uri="{FF2B5EF4-FFF2-40B4-BE49-F238E27FC236}">
                <a16:creationId xmlns:a16="http://schemas.microsoft.com/office/drawing/2014/main" id="{750CBAD6-AEF2-F9C8-D63B-7256DCF3D5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652774" y="3059197"/>
            <a:ext cx="4564499" cy="322199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1207013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0" y="1904672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3500" b="1">
                <a:solidFill>
                  <a:srgbClr val="FFFFFF"/>
                </a:solidFill>
              </a:rPr>
              <a:t>Microsoft Office 365 can be installed for free</a:t>
            </a:r>
            <a:endParaRPr lang="en-GB" sz="3500">
              <a:solidFill>
                <a:srgbClr val="FFFFFF"/>
              </a:solidFill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3607694" y="649480"/>
            <a:ext cx="4916510" cy="5546047"/>
          </a:xfrm>
        </p:spPr>
        <p:txBody>
          <a:bodyPr anchor="ctr">
            <a:normAutofit/>
          </a:bodyPr>
          <a:lstStyle/>
          <a:p>
            <a:r>
              <a:rPr lang="en-GB" sz="2400" dirty="0"/>
              <a:t>Once installed on your personal device, you can login with your university account and access Microsoft Office 365.</a:t>
            </a:r>
          </a:p>
          <a:p>
            <a:r>
              <a:rPr lang="en-GB" sz="2400" b="1" dirty="0"/>
              <a:t>Windows &amp; Apple Mac Laptops &amp; Computers</a:t>
            </a:r>
          </a:p>
          <a:p>
            <a:pPr lvl="1"/>
            <a:r>
              <a:rPr lang="en-GB" dirty="0"/>
              <a:t>Visit </a:t>
            </a:r>
            <a:r>
              <a:rPr lang="en-GB" u="sng" dirty="0">
                <a:hlinkClick r:id="rId2"/>
              </a:rPr>
              <a:t>www.office.com</a:t>
            </a:r>
            <a:r>
              <a:rPr lang="en-GB" dirty="0"/>
              <a:t> and login with your university email address and password</a:t>
            </a:r>
          </a:p>
          <a:p>
            <a:pPr lvl="1"/>
            <a:r>
              <a:rPr lang="en-GB" dirty="0"/>
              <a:t>Follow the instructions to install Office 365</a:t>
            </a:r>
          </a:p>
          <a:p>
            <a:pPr lvl="1"/>
            <a:r>
              <a:rPr lang="en-GB" dirty="0"/>
              <a:t>More detailed instructions can be found on the </a:t>
            </a:r>
            <a:r>
              <a:rPr lang="en-GB" u="sng" dirty="0">
                <a:hlinkClick r:id="rId3"/>
              </a:rPr>
              <a:t>Microsoft Website</a:t>
            </a:r>
            <a:r>
              <a:rPr lang="en-GB" dirty="0"/>
              <a:t> or you can watch a short </a:t>
            </a:r>
            <a:r>
              <a:rPr lang="en-GB" u="sng" dirty="0">
                <a:hlinkClick r:id="rId4"/>
              </a:rPr>
              <a:t>Microsoft video guide</a:t>
            </a:r>
            <a:r>
              <a:rPr lang="en-GB" dirty="0"/>
              <a:t>.</a:t>
            </a:r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80058819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0" y="1904672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anchor="b">
            <a:normAutofit/>
          </a:bodyPr>
          <a:lstStyle/>
          <a:p>
            <a:pPr algn="ctr"/>
            <a:r>
              <a:rPr lang="en-GB" sz="3500" b="1" dirty="0">
                <a:solidFill>
                  <a:srgbClr val="FFFFFF"/>
                </a:solidFill>
              </a:rPr>
              <a:t>More on Microsoft Office 365</a:t>
            </a:r>
            <a:endParaRPr lang="en-GB" sz="3500" dirty="0">
              <a:solidFill>
                <a:srgbClr val="FFFFFF"/>
              </a:solidFill>
            </a:endParaRPr>
          </a:p>
        </p:txBody>
      </p:sp>
      <p:pic>
        <p:nvPicPr>
          <p:cNvPr id="6" name="Picture 5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1487805B-6EFB-0627-C97F-A137E77695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616185" y="315089"/>
            <a:ext cx="4645688" cy="642249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74744933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448E9AC-00BE-4F5B-AAA0-AFEF326C7A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1530" y="2348670"/>
            <a:ext cx="7886700" cy="1702825"/>
          </a:xfrm>
        </p:spPr>
        <p:txBody>
          <a:bodyPr/>
          <a:lstStyle/>
          <a:p>
            <a:r>
              <a:rPr lang="en-GB" sz="4000" b="1" dirty="0"/>
              <a:t>Understanding Assessment and Locating Resources and Further Information</a:t>
            </a:r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5547D24A-5846-46B8-A827-7FC85EAFC382}"/>
              </a:ext>
            </a:extLst>
          </p:cNvPr>
          <p:cNvSpPr/>
          <p:nvPr/>
        </p:nvSpPr>
        <p:spPr>
          <a:xfrm>
            <a:off x="3840479" y="3674233"/>
            <a:ext cx="3516923" cy="82999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356424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E65CB1-3322-F4B3-C702-709B837C41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/>
              <a:t>Assessments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9CB19B-4EE1-ACE6-F7CC-C2C6E201B1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530203"/>
            <a:ext cx="7886700" cy="4351338"/>
          </a:xfrm>
        </p:spPr>
        <p:txBody>
          <a:bodyPr/>
          <a:lstStyle/>
          <a:p>
            <a:r>
              <a:rPr lang="en-GB" sz="2400" dirty="0"/>
              <a:t>Throughout the academic year you will be expected to submit assessments for all 6 modules. </a:t>
            </a:r>
            <a:r>
              <a:rPr lang="en-GB" sz="2400" b="1" i="1" dirty="0"/>
              <a:t>Your final mark for each module contributes to your final grade for level 4.</a:t>
            </a:r>
          </a:p>
          <a:p>
            <a:r>
              <a:rPr lang="en-GB" sz="2400" b="1" i="1" dirty="0"/>
              <a:t>Failure to submit may result in you failing the year and being withdrawn from the course.</a:t>
            </a:r>
          </a:p>
          <a:p>
            <a:r>
              <a:rPr lang="en-GB" sz="2400" dirty="0"/>
              <a:t>The mode of assessment for Business Skills is a portfolio made up of 4 elements (4 small assignments). It is important that you attempt all elements to pass the module.</a:t>
            </a:r>
          </a:p>
        </p:txBody>
      </p:sp>
    </p:spTree>
    <p:extLst>
      <p:ext uri="{BB962C8B-B14F-4D97-AF65-F5344CB8AC3E}">
        <p14:creationId xmlns:p14="http://schemas.microsoft.com/office/powerpoint/2010/main" val="305676309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A55DA7-3278-63E3-DCC7-AEC5D4CA92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/>
              <a:t>Extenuating Circumstances: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BFC541-FD6A-1A1A-D903-5AD7858246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711" y="1501933"/>
            <a:ext cx="7886700" cy="4145832"/>
          </a:xfrm>
        </p:spPr>
        <p:txBody>
          <a:bodyPr/>
          <a:lstStyle/>
          <a:p>
            <a:r>
              <a:rPr lang="en-GB" sz="2400" dirty="0"/>
              <a:t>Tutor cannot provide extensions to deadlines. There is an expectation that you manage your time in order to meet the deadlines throughout the term. </a:t>
            </a:r>
          </a:p>
          <a:p>
            <a:r>
              <a:rPr lang="en-GB" sz="2400" dirty="0"/>
              <a:t>Exceptional Circumstances – this is something that affects your ability to do the assignment. Supporting evidence required. You can apply for Extenuating Circumstances which is reviewed by the Academic Office. </a:t>
            </a:r>
          </a:p>
        </p:txBody>
      </p:sp>
    </p:spTree>
    <p:extLst>
      <p:ext uri="{BB962C8B-B14F-4D97-AF65-F5344CB8AC3E}">
        <p14:creationId xmlns:p14="http://schemas.microsoft.com/office/powerpoint/2010/main" val="247200114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40D451-2F0D-6098-EE89-32B237C514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/>
              <a:t>Extenuating Circumstances: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78B785-6871-1CF2-A91F-FD444183FA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2146215"/>
            <a:ext cx="7886700" cy="3243365"/>
          </a:xfrm>
        </p:spPr>
        <p:txBody>
          <a:bodyPr/>
          <a:lstStyle/>
          <a:p>
            <a:r>
              <a:rPr lang="en-GB" sz="2400" dirty="0"/>
              <a:t>You can apply for Extenuating Circumstances through mytsd.uwtsd.ac.uk  Please see the programme study handbook for guidance.</a:t>
            </a:r>
          </a:p>
          <a:p>
            <a:r>
              <a:rPr lang="en-GB" sz="2400" dirty="0"/>
              <a:t>If you need help with gathering evidence, you can contact the </a:t>
            </a:r>
            <a:r>
              <a:rPr lang="en-GB" sz="2400" dirty="0">
                <a:hlinkClick r:id="rId2"/>
              </a:rPr>
              <a:t>Students’ Union </a:t>
            </a:r>
            <a:r>
              <a:rPr lang="en-GB" sz="2400" dirty="0"/>
              <a:t>for guidance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216247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solidFill>
                  <a:srgbClr val="000000"/>
                </a:solidFill>
              </a:rPr>
              <a:t>Module Handbook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9828" y="1209821"/>
            <a:ext cx="8037048" cy="476894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2400" b="1" i="1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sz="2400" b="1" i="1" dirty="0">
                <a:solidFill>
                  <a:srgbClr val="000000"/>
                </a:solidFill>
              </a:rPr>
              <a:t>Developing an understanding of the criteria used to assess your work is critical for producing a high-quality piece of work. </a:t>
            </a:r>
            <a:endParaRPr lang="en-GB" sz="3200" b="1" i="1" dirty="0">
              <a:cs typeface="Calibri"/>
            </a:endParaRPr>
          </a:p>
          <a:p>
            <a:pPr marL="0" indent="0">
              <a:buNone/>
            </a:pPr>
            <a:r>
              <a:rPr lang="en-GB" sz="2400" dirty="0"/>
              <a:t>You will have a different handbook for each module. </a:t>
            </a:r>
          </a:p>
          <a:p>
            <a:pPr marL="0" indent="0">
              <a:buNone/>
            </a:pPr>
            <a:r>
              <a:rPr lang="en-GB" sz="2400" dirty="0"/>
              <a:t>Individual Activity: </a:t>
            </a:r>
          </a:p>
          <a:p>
            <a:pPr marL="0" indent="0">
              <a:buNone/>
            </a:pPr>
            <a:r>
              <a:rPr lang="en-GB" sz="2400" dirty="0"/>
              <a:t>Go to your </a:t>
            </a:r>
            <a:r>
              <a:rPr lang="en-GB" sz="2400" b="1" dirty="0"/>
              <a:t>Business Skills Moodle Page, </a:t>
            </a:r>
            <a:r>
              <a:rPr lang="en-GB" sz="2400" dirty="0"/>
              <a:t>click on the </a:t>
            </a:r>
            <a:r>
              <a:rPr lang="en-GB" sz="2400" b="1" dirty="0"/>
              <a:t>Module Information Tab a</a:t>
            </a:r>
            <a:r>
              <a:rPr lang="en-GB" sz="2400" dirty="0"/>
              <a:t>nd scroll down to the Business Skills module handbook and download.</a:t>
            </a:r>
          </a:p>
          <a:p>
            <a:pPr marL="0" indent="0">
              <a:buNone/>
            </a:pPr>
            <a:r>
              <a:rPr lang="en-GB" sz="2400" dirty="0"/>
              <a:t>We will now explore the 12-week teaching plan, assignments and assessment criteria together.</a:t>
            </a:r>
          </a:p>
          <a:p>
            <a:pPr marL="0" indent="0">
              <a:buNone/>
            </a:pPr>
            <a:endParaRPr lang="en-GB" sz="2400" b="1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GB" sz="1050" b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331036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F195AE-A361-42F6-944C-88E9D5988F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/>
              <a:t>Any Questions?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410CAB-16DC-4BFC-90BE-B0D5CA48CE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4330"/>
            <a:ext cx="7886700" cy="3174389"/>
          </a:xfrm>
        </p:spPr>
        <p:txBody>
          <a:bodyPr/>
          <a:lstStyle/>
          <a:p>
            <a:r>
              <a:rPr lang="en-GB" sz="2800" b="1" i="1" dirty="0"/>
              <a:t>Your lecturers are here offer academic support. </a:t>
            </a:r>
          </a:p>
          <a:p>
            <a:r>
              <a:rPr lang="en-GB" b="1" i="1" dirty="0"/>
              <a:t>Please </a:t>
            </a:r>
            <a:r>
              <a:rPr lang="en-GB" sz="2800" b="1" i="1" dirty="0"/>
              <a:t>refer to the module handbook regularly for information about the module, assessments and assessment criteria. </a:t>
            </a:r>
          </a:p>
          <a:p>
            <a:r>
              <a:rPr lang="en-GB" b="1" i="1" dirty="0"/>
              <a:t>Assessment Criteria and Learning Outcomes will be explained and discussed in more detail next week.</a:t>
            </a:r>
            <a:endParaRPr lang="en-GB" sz="2800" b="1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534977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CAAE0A-B57A-4F68-AE16-91FB62F1AE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/>
              <a:t>Level 4 Programme Study handbook.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3EFF18-824D-4348-A066-65422D5BFB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6108" y="1763517"/>
            <a:ext cx="7886700" cy="3330965"/>
          </a:xfrm>
        </p:spPr>
        <p:txBody>
          <a:bodyPr/>
          <a:lstStyle/>
          <a:p>
            <a:r>
              <a:rPr lang="en-GB" sz="2400" dirty="0"/>
              <a:t>This is an important document as it provides information about all 6 modules, assessment writing guidelines, and resources and further information.</a:t>
            </a:r>
            <a:br>
              <a:rPr lang="en-GB" sz="2400" dirty="0"/>
            </a:br>
            <a:endParaRPr lang="en-GB" sz="2400" dirty="0"/>
          </a:p>
          <a:p>
            <a:r>
              <a:rPr lang="en-GB" sz="2400" dirty="0"/>
              <a:t>Go to your </a:t>
            </a:r>
            <a:r>
              <a:rPr lang="en-GB" sz="2400" b="1" dirty="0"/>
              <a:t>Business Skills Moodle Page, </a:t>
            </a:r>
            <a:r>
              <a:rPr lang="en-GB" sz="2400" dirty="0"/>
              <a:t>click on the </a:t>
            </a:r>
            <a:r>
              <a:rPr lang="en-GB" sz="2400" b="1" dirty="0"/>
              <a:t>Module Information Tab a</a:t>
            </a:r>
            <a:r>
              <a:rPr lang="en-GB" sz="2400" dirty="0"/>
              <a:t>nd scroll down to the </a:t>
            </a:r>
            <a:r>
              <a:rPr lang="en-GB" sz="2400" b="1" dirty="0"/>
              <a:t>Level 4 Guidebook PDF</a:t>
            </a:r>
          </a:p>
          <a:p>
            <a:endParaRPr lang="en-GB" sz="2400" b="1" dirty="0"/>
          </a:p>
          <a:p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662716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10D6E6-CBB1-4607-8828-53486AB104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/>
              <a:t>Any Questions?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5CFD4B-4BFA-4BD3-B926-863B2218AD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966717"/>
            <a:ext cx="7886700" cy="2924566"/>
          </a:xfrm>
        </p:spPr>
        <p:txBody>
          <a:bodyPr/>
          <a:lstStyle/>
          <a:p>
            <a:pPr marL="0" indent="0">
              <a:buNone/>
            </a:pPr>
            <a:r>
              <a:rPr lang="en-GB" sz="2400" b="1" i="1" dirty="0"/>
              <a:t>Your lecturers are here to help but you should refer to the programme study handbook for information about:</a:t>
            </a:r>
          </a:p>
          <a:p>
            <a:r>
              <a:rPr lang="en-GB" sz="2400" dirty="0"/>
              <a:t>Your modules</a:t>
            </a:r>
          </a:p>
          <a:p>
            <a:r>
              <a:rPr lang="en-GB" sz="2400" dirty="0"/>
              <a:t>Assessment writing guidelines</a:t>
            </a:r>
          </a:p>
          <a:p>
            <a:r>
              <a:rPr lang="en-GB" sz="2400" dirty="0"/>
              <a:t>University resources and further information.</a:t>
            </a:r>
          </a:p>
          <a:p>
            <a:pPr marL="0" indent="0"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48268489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/>
              <a:t>Turnitin - A brief overview…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20505" y="1502067"/>
            <a:ext cx="7994845" cy="4195347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You will submit your assessments via Turnitin.</a:t>
            </a:r>
          </a:p>
          <a:p>
            <a:pPr marL="0" indent="0">
              <a:buNone/>
            </a:pPr>
            <a:r>
              <a:rPr lang="en-GB" sz="2400" dirty="0"/>
              <a:t>This is an online service that enables universities and lecturers to compare their students' assignments with a range of electronic sources, including other students' work.</a:t>
            </a:r>
          </a:p>
          <a:p>
            <a:pPr marL="0" indent="0">
              <a:buNone/>
            </a:pPr>
            <a:r>
              <a:rPr lang="en-GB" sz="2400" dirty="0"/>
              <a:t>The service is a valuable tool to help institutions, staff and students prevent and detect plagiarism (the taking of someone else’s work or ideas and passing it off as one’s own). </a:t>
            </a:r>
          </a:p>
          <a:p>
            <a:pPr marL="0" indent="0">
              <a:buNone/>
            </a:pPr>
            <a:endParaRPr lang="en-GB" sz="2400" b="1" dirty="0"/>
          </a:p>
          <a:p>
            <a:pPr marL="0" indent="0">
              <a:buNone/>
            </a:pPr>
            <a:r>
              <a:rPr lang="en-GB" sz="2400" b="1" dirty="0"/>
              <a:t>We will be covering Turnitin and plagiarism in more detail during week 3.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557569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89F0F8B-A17A-4ABE-B18B-8A543B4B2F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404941"/>
            <a:ext cx="7886700" cy="1325563"/>
          </a:xfrm>
        </p:spPr>
        <p:txBody>
          <a:bodyPr/>
          <a:lstStyle/>
          <a:p>
            <a:pPr algn="ctr"/>
            <a:r>
              <a:rPr lang="en-GB" sz="4000" b="1" dirty="0"/>
              <a:t>Any Questions?</a:t>
            </a:r>
            <a:br>
              <a:rPr lang="en-GB" sz="4000" b="1" dirty="0"/>
            </a:br>
            <a:endParaRPr lang="en-GB" sz="4000" b="1" dirty="0"/>
          </a:p>
        </p:txBody>
      </p:sp>
    </p:spTree>
    <p:extLst>
      <p:ext uri="{BB962C8B-B14F-4D97-AF65-F5344CB8AC3E}">
        <p14:creationId xmlns:p14="http://schemas.microsoft.com/office/powerpoint/2010/main" val="97733738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>
            <a:extLst>
              <a:ext uri="{FF2B5EF4-FFF2-40B4-BE49-F238E27FC236}">
                <a16:creationId xmlns:a16="http://schemas.microsoft.com/office/drawing/2014/main" id="{7AE275E0-DD89-22C2-32F4-462A50305643}"/>
              </a:ext>
            </a:extLst>
          </p:cNvPr>
          <p:cNvSpPr txBox="1">
            <a:spLocks/>
          </p:cNvSpPr>
          <p:nvPr/>
        </p:nvSpPr>
        <p:spPr>
          <a:xfrm>
            <a:off x="1522995" y="2108458"/>
            <a:ext cx="5954765" cy="1320542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000">
                <a:latin typeface="Arial Rounded MT Bold" panose="020F0704030504030204" pitchFamily="34" charset="0"/>
              </a:rPr>
              <a:t>Activity </a:t>
            </a:r>
          </a:p>
          <a:p>
            <a:pPr algn="ctr"/>
            <a:r>
              <a:rPr lang="en-GB" sz="4000">
                <a:latin typeface="Arial Rounded MT Bold" panose="020F0704030504030204" pitchFamily="34" charset="0"/>
              </a:rPr>
              <a:t>Digital </a:t>
            </a:r>
            <a:r>
              <a:rPr lang="en-GB" sz="4000" dirty="0">
                <a:latin typeface="Arial Rounded MT Bold" panose="020F0704030504030204" pitchFamily="34" charset="0"/>
              </a:rPr>
              <a:t>Learning and Development :</a:t>
            </a:r>
          </a:p>
        </p:txBody>
      </p:sp>
    </p:spTree>
    <p:extLst>
      <p:ext uri="{BB962C8B-B14F-4D97-AF65-F5344CB8AC3E}">
        <p14:creationId xmlns:p14="http://schemas.microsoft.com/office/powerpoint/2010/main" val="390410675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F3FA4BF-08F9-46D2-981C-CB28C91959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6138" y="3225452"/>
            <a:ext cx="4967861" cy="255442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459DBDB-31C2-4CAA-92AE-AC26D35C1F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078" y="109603"/>
            <a:ext cx="3654327" cy="3319397"/>
          </a:xfrm>
          <a:prstGeom prst="rect">
            <a:avLst/>
          </a:prstGeom>
        </p:spPr>
      </p:pic>
      <p:sp>
        <p:nvSpPr>
          <p:cNvPr id="7" name="Arrow: Left 6">
            <a:extLst>
              <a:ext uri="{FF2B5EF4-FFF2-40B4-BE49-F238E27FC236}">
                <a16:creationId xmlns:a16="http://schemas.microsoft.com/office/drawing/2014/main" id="{68EB4F8C-03F7-4C2A-B177-2C3230215126}"/>
              </a:ext>
            </a:extLst>
          </p:cNvPr>
          <p:cNvSpPr/>
          <p:nvPr/>
        </p:nvSpPr>
        <p:spPr>
          <a:xfrm>
            <a:off x="1622121" y="2592888"/>
            <a:ext cx="1590805" cy="576197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Arrow: Down 7">
            <a:extLst>
              <a:ext uri="{FF2B5EF4-FFF2-40B4-BE49-F238E27FC236}">
                <a16:creationId xmlns:a16="http://schemas.microsoft.com/office/drawing/2014/main" id="{2A5E8A39-9204-467B-B5AF-43E51051EAE9}"/>
              </a:ext>
            </a:extLst>
          </p:cNvPr>
          <p:cNvSpPr/>
          <p:nvPr/>
        </p:nvSpPr>
        <p:spPr>
          <a:xfrm>
            <a:off x="6498771" y="1899557"/>
            <a:ext cx="598715" cy="180158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AF9C7D7-3746-47F6-B67D-AE6E3FD9DAB2}"/>
              </a:ext>
            </a:extLst>
          </p:cNvPr>
          <p:cNvSpPr txBox="1"/>
          <p:nvPr/>
        </p:nvSpPr>
        <p:spPr>
          <a:xfrm>
            <a:off x="4680857" y="816429"/>
            <a:ext cx="37555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Select the Digital Learning and Development tile and complete the workshop.. 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87D29C6-8C19-4917-8C07-A436300C8498}"/>
              </a:ext>
            </a:extLst>
          </p:cNvPr>
          <p:cNvSpPr txBox="1"/>
          <p:nvPr/>
        </p:nvSpPr>
        <p:spPr>
          <a:xfrm flipH="1">
            <a:off x="747848" y="4103914"/>
            <a:ext cx="26539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You will be awarded a certificate ! </a:t>
            </a:r>
          </a:p>
        </p:txBody>
      </p:sp>
    </p:spTree>
    <p:extLst>
      <p:ext uri="{BB962C8B-B14F-4D97-AF65-F5344CB8AC3E}">
        <p14:creationId xmlns:p14="http://schemas.microsoft.com/office/powerpoint/2010/main" val="131035507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9B75BF-6E57-4457-A66B-A96A652911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2884" y="2573753"/>
            <a:ext cx="7886700" cy="1325563"/>
          </a:xfrm>
        </p:spPr>
        <p:txBody>
          <a:bodyPr/>
          <a:lstStyle/>
          <a:p>
            <a:r>
              <a:rPr lang="en-GB" b="1" dirty="0"/>
              <a:t>See you next week! </a:t>
            </a:r>
            <a:r>
              <a:rPr lang="en-GB" b="1" dirty="0">
                <a:sym typeface="Wingdings" panose="05000000000000000000" pitchFamily="2" charset="2"/>
              </a:rPr>
              <a:t>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58957064"/>
      </p:ext>
    </p:extLst>
  </p:cSld>
  <p:clrMapOvr>
    <a:masterClrMapping/>
  </p:clrMapOvr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Sub 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 Template" id="{28FE3AF7-755B-9B47-84B0-0BA3BC7278CE}" vid="{A74E8C80-3EC1-ED4E-A762-50C940174F41}"/>
    </a:ext>
  </a:extLst>
</a:theme>
</file>

<file path=ppt/theme/theme17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02BADA621A38D4687FF6123381C64DF" ma:contentTypeVersion="13" ma:contentTypeDescription="Create a new document." ma:contentTypeScope="" ma:versionID="5285deccbbd58d31ff707d1a3f91f5cb">
  <xsd:schema xmlns:xsd="http://www.w3.org/2001/XMLSchema" xmlns:xs="http://www.w3.org/2001/XMLSchema" xmlns:p="http://schemas.microsoft.com/office/2006/metadata/properties" xmlns:ns2="3e7a15d4-c698-4f99-9f68-49b1414f3841" xmlns:ns3="6e64d6fd-104f-4775-b027-3bb9d4227659" targetNamespace="http://schemas.microsoft.com/office/2006/metadata/properties" ma:root="true" ma:fieldsID="8fe1701e233f48fe774b778d5a8b69a2" ns2:_="" ns3:_="">
    <xsd:import namespace="3e7a15d4-c698-4f99-9f68-49b1414f3841"/>
    <xsd:import namespace="6e64d6fd-104f-4775-b027-3bb9d422765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LengthInSecond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7a15d4-c698-4f99-9f68-49b1414f384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e64d6fd-104f-4775-b027-3bb9d4227659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7928cb23-5615-40cd-b4dc-3e154f2c5758}" ma:internalName="TaxCatchAll" ma:showField="CatchAllData" ma:web="6e64d6fd-104f-4775-b027-3bb9d4227659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6e64d6fd-104f-4775-b027-3bb9d4227659" xsi:nil="true"/>
    <lcf76f155ced4ddcb4097134ff3c332f xmlns="3e7a15d4-c698-4f99-9f68-49b1414f3841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BAE1112E-EDC2-4AC9-9B76-EB457A03CEA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842FC72-B148-4D40-9658-C646FC7EBC3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7a15d4-c698-4f99-9f68-49b1414f3841"/>
    <ds:schemaRef ds:uri="6e64d6fd-104f-4775-b027-3bb9d422765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547D3B3-2CEC-47BE-8F2F-5C3164EBC5A8}">
  <ds:schemaRefs>
    <ds:schemaRef ds:uri="21d196cf-f9af-4479-8112-17ef11d165e4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purl.org/dc/terms/"/>
    <ds:schemaRef ds:uri="577b6c5c-d293-49e3-9c3b-c98474d6b631"/>
    <ds:schemaRef ds:uri="http://www.w3.org/XML/1998/namespace"/>
    <ds:schemaRef ds:uri="http://purl.org/dc/dcmitype/"/>
    <ds:schemaRef ds:uri="6e64d6fd-104f-4775-b027-3bb9d4227659"/>
    <ds:schemaRef ds:uri="3e7a15d4-c698-4f99-9f68-49b1414f3841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1422</Words>
  <Application>Microsoft Office PowerPoint</Application>
  <PresentationFormat>On-screen Show (4:3)</PresentationFormat>
  <Paragraphs>139</Paragraphs>
  <Slides>41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17</vt:i4>
      </vt:variant>
      <vt:variant>
        <vt:lpstr>Slide Titles</vt:lpstr>
      </vt:variant>
      <vt:variant>
        <vt:i4>41</vt:i4>
      </vt:variant>
    </vt:vector>
  </HeadingPairs>
  <TitlesOfParts>
    <vt:vector size="63" baseType="lpstr">
      <vt:lpstr>Arial</vt:lpstr>
      <vt:lpstr>Arial Rounded MT Bold</vt:lpstr>
      <vt:lpstr>Calibri</vt:lpstr>
      <vt:lpstr>Calibri Light</vt:lpstr>
      <vt:lpstr>Wingdings</vt:lpstr>
      <vt:lpstr>Title Slide 1</vt:lpstr>
      <vt:lpstr>Title Slide 2</vt:lpstr>
      <vt:lpstr>Title Slide 3</vt:lpstr>
      <vt:lpstr>Title Slide 4</vt:lpstr>
      <vt:lpstr>Sub Title 1</vt:lpstr>
      <vt:lpstr>Sub Title 2</vt:lpstr>
      <vt:lpstr>Sub Title 3</vt:lpstr>
      <vt:lpstr>Sub Title 4</vt:lpstr>
      <vt:lpstr>Text 1</vt:lpstr>
      <vt:lpstr>Text 2</vt:lpstr>
      <vt:lpstr>Text 3</vt:lpstr>
      <vt:lpstr>Text 4</vt:lpstr>
      <vt:lpstr>Text Break / Info Slide 1</vt:lpstr>
      <vt:lpstr>Text Break Info Slide 2</vt:lpstr>
      <vt:lpstr>UWTSD Logo Only_Image Bkgrnd</vt:lpstr>
      <vt:lpstr>Custom Design</vt:lpstr>
      <vt:lpstr>Text 1</vt:lpstr>
      <vt:lpstr>Business Skills for the Hospitality Industry Module  Week 1: Becoming an Independent Learner  Welcome to Global Events and Tourism Management   </vt:lpstr>
      <vt:lpstr>Digital Connectivity Bursary</vt:lpstr>
      <vt:lpstr>Digital Connectivity Bursary</vt:lpstr>
      <vt:lpstr>Learning Outcome</vt:lpstr>
      <vt:lpstr>Welcome!  </vt:lpstr>
      <vt:lpstr>PowerPoint Presentation</vt:lpstr>
      <vt:lpstr>PowerPoint Presentation</vt:lpstr>
      <vt:lpstr>Find UWTSD on the web</vt:lpstr>
      <vt:lpstr>Quick Links (available at top of UWTSD website home page)</vt:lpstr>
      <vt:lpstr>Quick Links (available at top of UWTSD website home page)</vt:lpstr>
      <vt:lpstr>The Hwb</vt:lpstr>
      <vt:lpstr>Click on Teams from the HWB  </vt:lpstr>
      <vt:lpstr>Teams</vt:lpstr>
      <vt:lpstr>Download Teams for Desktop  (it works better than on the web)</vt:lpstr>
      <vt:lpstr>MyTSD: Access via web, Hwb or Quick Links  </vt:lpstr>
      <vt:lpstr>PowerPoint Presentation</vt:lpstr>
      <vt:lpstr>MyTSD</vt:lpstr>
      <vt:lpstr>Login to UWTSD Moodle</vt:lpstr>
      <vt:lpstr>PowerPoint Presentation</vt:lpstr>
      <vt:lpstr>Accessing Your Modules</vt:lpstr>
      <vt:lpstr>Accessing the Library via Moodle</vt:lpstr>
      <vt:lpstr>Each module page on Moodle contains:</vt:lpstr>
      <vt:lpstr>Student email</vt:lpstr>
      <vt:lpstr>Quick Links</vt:lpstr>
      <vt:lpstr>Student email</vt:lpstr>
      <vt:lpstr>More on Microsoft Office 365</vt:lpstr>
      <vt:lpstr>Microsoft Office 365 can be installed for free</vt:lpstr>
      <vt:lpstr>More on Microsoft Office 365</vt:lpstr>
      <vt:lpstr>Understanding Assessment and Locating Resources and Further Information</vt:lpstr>
      <vt:lpstr>Assessments</vt:lpstr>
      <vt:lpstr>Extenuating Circumstances:</vt:lpstr>
      <vt:lpstr>Extenuating Circumstances:</vt:lpstr>
      <vt:lpstr>Module Handbook</vt:lpstr>
      <vt:lpstr>Any Questions?</vt:lpstr>
      <vt:lpstr>Level 4 Programme Study handbook. </vt:lpstr>
      <vt:lpstr>Any Questions?</vt:lpstr>
      <vt:lpstr>Turnitin - A brief overview…</vt:lpstr>
      <vt:lpstr>Any Questions? </vt:lpstr>
      <vt:lpstr>PowerPoint Presentation</vt:lpstr>
      <vt:lpstr>PowerPoint Presentation</vt:lpstr>
      <vt:lpstr>See you next week! 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Skills for the Hospitality Industry Module  Week 1: Becoming an Independent Learner  Welcome to Global Events and Tourism Management   </dc:title>
  <dc:creator>Helen Evans (Institute of Management and Health)</dc:creator>
  <cp:lastModifiedBy>Helen Evans (Institute of Management and Health)</cp:lastModifiedBy>
  <cp:revision>1</cp:revision>
  <dcterms:created xsi:type="dcterms:W3CDTF">2023-10-03T10:02:48Z</dcterms:created>
  <dcterms:modified xsi:type="dcterms:W3CDTF">2023-10-03T10:05:06Z</dcterms:modified>
</cp:coreProperties>
</file>