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6" r:id="rId3"/>
    <p:sldId id="257" r:id="rId4"/>
    <p:sldId id="258" r:id="rId5"/>
  </p:sldIdLst>
  <p:sldSz cx="7953375" cy="11610975"/>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DE33B7-D63B-E259-9226-F8A864A5C8A6}" v="866" dt="2026-04-20T16:44:08.5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94173" y="1900223"/>
            <a:ext cx="5965031" cy="4042339"/>
          </a:xfrm>
        </p:spPr>
        <p:txBody>
          <a:bodyPr anchor="b"/>
          <a:lstStyle>
            <a:lvl1pPr algn="ctr">
              <a:defRPr sz="657"/>
            </a:lvl1pPr>
          </a:lstStyle>
          <a:p>
            <a:r>
              <a:rPr lang="en-GB"/>
              <a:t>Click to edit Master title style</a:t>
            </a:r>
            <a:endParaRPr lang="en-GB" dirty="0"/>
          </a:p>
        </p:txBody>
      </p:sp>
      <p:sp>
        <p:nvSpPr>
          <p:cNvPr id="3" name="Subtitle 2"/>
          <p:cNvSpPr>
            <a:spLocks noGrp="1"/>
          </p:cNvSpPr>
          <p:nvPr>
            <p:ph type="subTitle" idx="1"/>
          </p:nvPr>
        </p:nvSpPr>
        <p:spPr>
          <a:xfrm>
            <a:off x="994173" y="6098450"/>
            <a:ext cx="5965031" cy="2803297"/>
          </a:xfrm>
        </p:spPr>
        <p:txBody>
          <a:bodyPr/>
          <a:lstStyle>
            <a:lvl1pPr marL="0" indent="0" algn="ctr">
              <a:buNone/>
              <a:defRPr sz="263"/>
            </a:lvl1pPr>
            <a:lvl2pPr marL="50067" indent="0" algn="ctr">
              <a:buNone/>
              <a:defRPr sz="219"/>
            </a:lvl2pPr>
            <a:lvl3pPr marL="100134" indent="0" algn="ctr">
              <a:buNone/>
              <a:defRPr sz="197"/>
            </a:lvl3pPr>
            <a:lvl4pPr marL="150201" indent="0" algn="ctr">
              <a:buNone/>
              <a:defRPr sz="175"/>
            </a:lvl4pPr>
            <a:lvl5pPr marL="200267" indent="0" algn="ctr">
              <a:buNone/>
              <a:defRPr sz="175"/>
            </a:lvl5pPr>
            <a:lvl6pPr marL="250334" indent="0" algn="ctr">
              <a:buNone/>
              <a:defRPr sz="175"/>
            </a:lvl6pPr>
            <a:lvl7pPr marL="300400" indent="0" algn="ctr">
              <a:buNone/>
              <a:defRPr sz="175"/>
            </a:lvl7pPr>
            <a:lvl8pPr marL="350467" indent="0" algn="ctr">
              <a:buNone/>
              <a:defRPr sz="175"/>
            </a:lvl8pPr>
            <a:lvl9pPr marL="400534" indent="0" algn="ctr">
              <a:buNone/>
              <a:defRPr sz="175"/>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2652" y="2894686"/>
            <a:ext cx="6859786" cy="4829842"/>
          </a:xfrm>
        </p:spPr>
        <p:txBody>
          <a:bodyPr anchor="b"/>
          <a:lstStyle>
            <a:lvl1pPr>
              <a:defRPr sz="657"/>
            </a:lvl1pPr>
          </a:lstStyle>
          <a:p>
            <a:r>
              <a:rPr lang="en-GB"/>
              <a:t>Click to edit Master title style</a:t>
            </a:r>
            <a:endParaRPr lang="en-GB" dirty="0"/>
          </a:p>
        </p:txBody>
      </p:sp>
      <p:sp>
        <p:nvSpPr>
          <p:cNvPr id="3" name="Text Placeholder 2"/>
          <p:cNvSpPr>
            <a:spLocks noGrp="1"/>
          </p:cNvSpPr>
          <p:nvPr>
            <p:ph type="body" idx="1"/>
          </p:nvPr>
        </p:nvSpPr>
        <p:spPr>
          <a:xfrm>
            <a:off x="542652" y="7770220"/>
            <a:ext cx="6859786" cy="2539900"/>
          </a:xfrm>
        </p:spPr>
        <p:txBody>
          <a:bodyPr/>
          <a:lstStyle>
            <a:lvl1pPr marL="0" indent="0">
              <a:buNone/>
              <a:defRPr sz="263">
                <a:solidFill>
                  <a:schemeClr val="tx1">
                    <a:tint val="82000"/>
                  </a:schemeClr>
                </a:solidFill>
              </a:defRPr>
            </a:lvl1pPr>
            <a:lvl2pPr marL="50067" indent="0">
              <a:buNone/>
              <a:defRPr sz="219">
                <a:solidFill>
                  <a:schemeClr val="tx1">
                    <a:tint val="82000"/>
                  </a:schemeClr>
                </a:solidFill>
              </a:defRPr>
            </a:lvl2pPr>
            <a:lvl3pPr marL="100134" indent="0">
              <a:buNone/>
              <a:defRPr sz="197">
                <a:solidFill>
                  <a:schemeClr val="tx1">
                    <a:tint val="82000"/>
                  </a:schemeClr>
                </a:solidFill>
              </a:defRPr>
            </a:lvl3pPr>
            <a:lvl4pPr marL="150201" indent="0">
              <a:buNone/>
              <a:defRPr sz="175">
                <a:solidFill>
                  <a:schemeClr val="tx1">
                    <a:tint val="82000"/>
                  </a:schemeClr>
                </a:solidFill>
              </a:defRPr>
            </a:lvl4pPr>
            <a:lvl5pPr marL="200267" indent="0">
              <a:buNone/>
              <a:defRPr sz="175">
                <a:solidFill>
                  <a:schemeClr val="tx1">
                    <a:tint val="82000"/>
                  </a:schemeClr>
                </a:solidFill>
              </a:defRPr>
            </a:lvl5pPr>
            <a:lvl6pPr marL="250334" indent="0">
              <a:buNone/>
              <a:defRPr sz="175">
                <a:solidFill>
                  <a:schemeClr val="tx1">
                    <a:tint val="82000"/>
                  </a:schemeClr>
                </a:solidFill>
              </a:defRPr>
            </a:lvl6pPr>
            <a:lvl7pPr marL="300400" indent="0">
              <a:buNone/>
              <a:defRPr sz="175">
                <a:solidFill>
                  <a:schemeClr val="tx1">
                    <a:tint val="82000"/>
                  </a:schemeClr>
                </a:solidFill>
              </a:defRPr>
            </a:lvl7pPr>
            <a:lvl8pPr marL="350467" indent="0">
              <a:buNone/>
              <a:defRPr sz="175">
                <a:solidFill>
                  <a:schemeClr val="tx1">
                    <a:tint val="82000"/>
                  </a:schemeClr>
                </a:solidFill>
              </a:defRPr>
            </a:lvl8pPr>
            <a:lvl9pPr marL="400534" indent="0">
              <a:buNone/>
              <a:defRPr sz="175">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546795" y="3090885"/>
            <a:ext cx="3380184" cy="73670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4026396" y="3090885"/>
            <a:ext cx="3380184" cy="73670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7830" y="618181"/>
            <a:ext cx="6859786" cy="2244252"/>
          </a:xfrm>
        </p:spPr>
        <p:txBody>
          <a:bodyPr/>
          <a:lstStyle/>
          <a:p>
            <a:r>
              <a:rPr lang="en-GB"/>
              <a:t>Click to edit Master title style</a:t>
            </a:r>
            <a:endParaRPr lang="en-GB" dirty="0"/>
          </a:p>
        </p:txBody>
      </p:sp>
      <p:sp>
        <p:nvSpPr>
          <p:cNvPr id="3" name="Text Placeholder 2"/>
          <p:cNvSpPr>
            <a:spLocks noGrp="1"/>
          </p:cNvSpPr>
          <p:nvPr>
            <p:ph type="body" idx="1"/>
          </p:nvPr>
        </p:nvSpPr>
        <p:spPr>
          <a:xfrm>
            <a:off x="547832" y="2846302"/>
            <a:ext cx="3364650" cy="1394929"/>
          </a:xfrm>
        </p:spPr>
        <p:txBody>
          <a:bodyPr anchor="b"/>
          <a:lstStyle>
            <a:lvl1pPr marL="0" indent="0">
              <a:buNone/>
              <a:defRPr sz="263" b="1"/>
            </a:lvl1pPr>
            <a:lvl2pPr marL="50067" indent="0">
              <a:buNone/>
              <a:defRPr sz="219" b="1"/>
            </a:lvl2pPr>
            <a:lvl3pPr marL="100134" indent="0">
              <a:buNone/>
              <a:defRPr sz="197" b="1"/>
            </a:lvl3pPr>
            <a:lvl4pPr marL="150201" indent="0">
              <a:buNone/>
              <a:defRPr sz="175" b="1"/>
            </a:lvl4pPr>
            <a:lvl5pPr marL="200267" indent="0">
              <a:buNone/>
              <a:defRPr sz="175" b="1"/>
            </a:lvl5pPr>
            <a:lvl6pPr marL="250334" indent="0">
              <a:buNone/>
              <a:defRPr sz="175" b="1"/>
            </a:lvl6pPr>
            <a:lvl7pPr marL="300400" indent="0">
              <a:buNone/>
              <a:defRPr sz="175" b="1"/>
            </a:lvl7pPr>
            <a:lvl8pPr marL="350467" indent="0">
              <a:buNone/>
              <a:defRPr sz="175" b="1"/>
            </a:lvl8pPr>
            <a:lvl9pPr marL="400534" indent="0">
              <a:buNone/>
              <a:defRPr sz="175" b="1"/>
            </a:lvl9pPr>
          </a:lstStyle>
          <a:p>
            <a:pPr lvl="0"/>
            <a:r>
              <a:rPr lang="en-GB"/>
              <a:t>Click to edit Master text styles</a:t>
            </a:r>
          </a:p>
        </p:txBody>
      </p:sp>
      <p:sp>
        <p:nvSpPr>
          <p:cNvPr id="4" name="Content Placeholder 3"/>
          <p:cNvSpPr>
            <a:spLocks noGrp="1"/>
          </p:cNvSpPr>
          <p:nvPr>
            <p:ph sz="half" idx="2"/>
          </p:nvPr>
        </p:nvSpPr>
        <p:spPr>
          <a:xfrm>
            <a:off x="547832" y="4241231"/>
            <a:ext cx="3364650" cy="62382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4026397" y="2846302"/>
            <a:ext cx="3381220" cy="1394929"/>
          </a:xfrm>
        </p:spPr>
        <p:txBody>
          <a:bodyPr anchor="b"/>
          <a:lstStyle>
            <a:lvl1pPr marL="0" indent="0">
              <a:buNone/>
              <a:defRPr sz="263" b="1"/>
            </a:lvl1pPr>
            <a:lvl2pPr marL="50067" indent="0">
              <a:buNone/>
              <a:defRPr sz="219" b="1"/>
            </a:lvl2pPr>
            <a:lvl3pPr marL="100134" indent="0">
              <a:buNone/>
              <a:defRPr sz="197" b="1"/>
            </a:lvl3pPr>
            <a:lvl4pPr marL="150201" indent="0">
              <a:buNone/>
              <a:defRPr sz="175" b="1"/>
            </a:lvl4pPr>
            <a:lvl5pPr marL="200267" indent="0">
              <a:buNone/>
              <a:defRPr sz="175" b="1"/>
            </a:lvl5pPr>
            <a:lvl6pPr marL="250334" indent="0">
              <a:buNone/>
              <a:defRPr sz="175" b="1"/>
            </a:lvl6pPr>
            <a:lvl7pPr marL="300400" indent="0">
              <a:buNone/>
              <a:defRPr sz="175" b="1"/>
            </a:lvl7pPr>
            <a:lvl8pPr marL="350467" indent="0">
              <a:buNone/>
              <a:defRPr sz="175" b="1"/>
            </a:lvl8pPr>
            <a:lvl9pPr marL="400534" indent="0">
              <a:buNone/>
              <a:defRPr sz="175" b="1"/>
            </a:lvl9pPr>
          </a:lstStyle>
          <a:p>
            <a:pPr lvl="0"/>
            <a:r>
              <a:rPr lang="en-GB"/>
              <a:t>Click to edit Master text styles</a:t>
            </a:r>
          </a:p>
        </p:txBody>
      </p:sp>
      <p:sp>
        <p:nvSpPr>
          <p:cNvPr id="6" name="Content Placeholder 5"/>
          <p:cNvSpPr>
            <a:spLocks noGrp="1"/>
          </p:cNvSpPr>
          <p:nvPr>
            <p:ph sz="quarter" idx="4"/>
          </p:nvPr>
        </p:nvSpPr>
        <p:spPr>
          <a:xfrm>
            <a:off x="4026397" y="4241231"/>
            <a:ext cx="3381220" cy="62382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7832" y="774065"/>
            <a:ext cx="2565170" cy="2709228"/>
          </a:xfrm>
        </p:spPr>
        <p:txBody>
          <a:bodyPr anchor="b"/>
          <a:lstStyle>
            <a:lvl1pPr>
              <a:defRPr sz="350"/>
            </a:lvl1pPr>
          </a:lstStyle>
          <a:p>
            <a:r>
              <a:rPr lang="en-GB"/>
              <a:t>Click to edit Master title style</a:t>
            </a:r>
            <a:endParaRPr lang="en-GB" dirty="0"/>
          </a:p>
        </p:txBody>
      </p:sp>
      <p:sp>
        <p:nvSpPr>
          <p:cNvPr id="3" name="Content Placeholder 2"/>
          <p:cNvSpPr>
            <a:spLocks noGrp="1"/>
          </p:cNvSpPr>
          <p:nvPr>
            <p:ph idx="1"/>
          </p:nvPr>
        </p:nvSpPr>
        <p:spPr>
          <a:xfrm>
            <a:off x="3381220" y="1671768"/>
            <a:ext cx="4026396" cy="8251318"/>
          </a:xfrm>
        </p:spPr>
        <p:txBody>
          <a:bodyPr/>
          <a:lstStyle>
            <a:lvl1pPr>
              <a:defRPr sz="350"/>
            </a:lvl1pPr>
            <a:lvl2pPr>
              <a:defRPr sz="307"/>
            </a:lvl2pPr>
            <a:lvl3pPr>
              <a:defRPr sz="263"/>
            </a:lvl3pPr>
            <a:lvl4pPr>
              <a:defRPr sz="219"/>
            </a:lvl4pPr>
            <a:lvl5pPr>
              <a:defRPr sz="219"/>
            </a:lvl5pPr>
            <a:lvl6pPr>
              <a:defRPr sz="219"/>
            </a:lvl6pPr>
            <a:lvl7pPr>
              <a:defRPr sz="219"/>
            </a:lvl7pPr>
            <a:lvl8pPr>
              <a:defRPr sz="219"/>
            </a:lvl8pPr>
            <a:lvl9pPr>
              <a:defRPr sz="21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547832" y="3483293"/>
            <a:ext cx="2565170" cy="6453230"/>
          </a:xfrm>
        </p:spPr>
        <p:txBody>
          <a:bodyPr/>
          <a:lstStyle>
            <a:lvl1pPr marL="0" indent="0">
              <a:buNone/>
              <a:defRPr sz="175"/>
            </a:lvl1pPr>
            <a:lvl2pPr marL="50067" indent="0">
              <a:buNone/>
              <a:defRPr sz="153"/>
            </a:lvl2pPr>
            <a:lvl3pPr marL="100134" indent="0">
              <a:buNone/>
              <a:defRPr sz="131"/>
            </a:lvl3pPr>
            <a:lvl4pPr marL="150201" indent="0">
              <a:buNone/>
              <a:defRPr sz="110"/>
            </a:lvl4pPr>
            <a:lvl5pPr marL="200267" indent="0">
              <a:buNone/>
              <a:defRPr sz="110"/>
            </a:lvl5pPr>
            <a:lvl6pPr marL="250334" indent="0">
              <a:buNone/>
              <a:defRPr sz="110"/>
            </a:lvl6pPr>
            <a:lvl7pPr marL="300400" indent="0">
              <a:buNone/>
              <a:defRPr sz="110"/>
            </a:lvl7pPr>
            <a:lvl8pPr marL="350467" indent="0">
              <a:buNone/>
              <a:defRPr sz="110"/>
            </a:lvl8pPr>
            <a:lvl9pPr marL="400534" indent="0">
              <a:buNone/>
              <a:defRPr sz="11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7832" y="774065"/>
            <a:ext cx="2565170" cy="2709228"/>
          </a:xfrm>
        </p:spPr>
        <p:txBody>
          <a:bodyPr anchor="b"/>
          <a:lstStyle>
            <a:lvl1pPr>
              <a:defRPr sz="350"/>
            </a:lvl1pPr>
          </a:lstStyle>
          <a:p>
            <a:r>
              <a:rPr lang="en-GB"/>
              <a:t>Click to edit Master title style</a:t>
            </a:r>
            <a:endParaRPr lang="en-GB" dirty="0"/>
          </a:p>
        </p:txBody>
      </p:sp>
      <p:sp>
        <p:nvSpPr>
          <p:cNvPr id="3" name="Picture Placeholder 2"/>
          <p:cNvSpPr>
            <a:spLocks noGrp="1" noChangeAspect="1"/>
          </p:cNvSpPr>
          <p:nvPr>
            <p:ph type="pic" idx="1"/>
          </p:nvPr>
        </p:nvSpPr>
        <p:spPr>
          <a:xfrm>
            <a:off x="3381220" y="1671768"/>
            <a:ext cx="4026396" cy="8251318"/>
          </a:xfrm>
        </p:spPr>
        <p:txBody>
          <a:bodyPr anchor="t"/>
          <a:lstStyle>
            <a:lvl1pPr marL="0" indent="0">
              <a:buNone/>
              <a:defRPr sz="350"/>
            </a:lvl1pPr>
            <a:lvl2pPr marL="50067" indent="0">
              <a:buNone/>
              <a:defRPr sz="307"/>
            </a:lvl2pPr>
            <a:lvl3pPr marL="100134" indent="0">
              <a:buNone/>
              <a:defRPr sz="263"/>
            </a:lvl3pPr>
            <a:lvl4pPr marL="150201" indent="0">
              <a:buNone/>
              <a:defRPr sz="219"/>
            </a:lvl4pPr>
            <a:lvl5pPr marL="200267" indent="0">
              <a:buNone/>
              <a:defRPr sz="219"/>
            </a:lvl5pPr>
            <a:lvl6pPr marL="250334" indent="0">
              <a:buNone/>
              <a:defRPr sz="219"/>
            </a:lvl6pPr>
            <a:lvl7pPr marL="300400" indent="0">
              <a:buNone/>
              <a:defRPr sz="219"/>
            </a:lvl7pPr>
            <a:lvl8pPr marL="350467" indent="0">
              <a:buNone/>
              <a:defRPr sz="219"/>
            </a:lvl8pPr>
            <a:lvl9pPr marL="400534" indent="0">
              <a:buNone/>
              <a:defRPr sz="219"/>
            </a:lvl9pPr>
          </a:lstStyle>
          <a:p>
            <a:r>
              <a:rPr lang="en-GB"/>
              <a:t>Click icon to add picture</a:t>
            </a:r>
            <a:endParaRPr lang="en-GB" dirty="0"/>
          </a:p>
        </p:txBody>
      </p:sp>
      <p:sp>
        <p:nvSpPr>
          <p:cNvPr id="4" name="Text Placeholder 3"/>
          <p:cNvSpPr>
            <a:spLocks noGrp="1"/>
          </p:cNvSpPr>
          <p:nvPr>
            <p:ph type="body" sz="half" idx="2"/>
          </p:nvPr>
        </p:nvSpPr>
        <p:spPr>
          <a:xfrm>
            <a:off x="547832" y="3483293"/>
            <a:ext cx="2565170" cy="6453230"/>
          </a:xfrm>
        </p:spPr>
        <p:txBody>
          <a:bodyPr/>
          <a:lstStyle>
            <a:lvl1pPr marL="0" indent="0">
              <a:buNone/>
              <a:defRPr sz="175"/>
            </a:lvl1pPr>
            <a:lvl2pPr marL="50067" indent="0">
              <a:buNone/>
              <a:defRPr sz="153"/>
            </a:lvl2pPr>
            <a:lvl3pPr marL="100134" indent="0">
              <a:buNone/>
              <a:defRPr sz="131"/>
            </a:lvl3pPr>
            <a:lvl4pPr marL="150201" indent="0">
              <a:buNone/>
              <a:defRPr sz="110"/>
            </a:lvl4pPr>
            <a:lvl5pPr marL="200267" indent="0">
              <a:buNone/>
              <a:defRPr sz="110"/>
            </a:lvl5pPr>
            <a:lvl6pPr marL="250334" indent="0">
              <a:buNone/>
              <a:defRPr sz="110"/>
            </a:lvl6pPr>
            <a:lvl7pPr marL="300400" indent="0">
              <a:buNone/>
              <a:defRPr sz="110"/>
            </a:lvl7pPr>
            <a:lvl8pPr marL="350467" indent="0">
              <a:buNone/>
              <a:defRPr sz="110"/>
            </a:lvl8pPr>
            <a:lvl9pPr marL="400534" indent="0">
              <a:buNone/>
              <a:defRPr sz="11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691634" y="618177"/>
            <a:ext cx="1714946" cy="9839765"/>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546795" y="618177"/>
            <a:ext cx="5045422" cy="983976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6796" y="618181"/>
            <a:ext cx="6859786" cy="2244252"/>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546796" y="3090885"/>
            <a:ext cx="6859786" cy="736705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546796" y="10761656"/>
            <a:ext cx="1789509" cy="618177"/>
          </a:xfrm>
          <a:prstGeom prst="rect">
            <a:avLst/>
          </a:prstGeom>
        </p:spPr>
        <p:txBody>
          <a:bodyPr vert="horz" lIns="91440" tIns="45720" rIns="91440" bIns="45720" rtlCol="0" anchor="ctr"/>
          <a:lstStyle>
            <a:lvl1pPr algn="l">
              <a:defRPr sz="131">
                <a:solidFill>
                  <a:schemeClr val="tx1">
                    <a:tint val="82000"/>
                  </a:schemeClr>
                </a:solidFill>
              </a:defRPr>
            </a:lvl1pPr>
          </a:lstStyle>
          <a:p>
            <a:fld id="{846CE7D5-CF57-46EF-B807-FDD0502418D4}" type="datetimeFigureOut">
              <a:rPr lang="en-GB" smtClean="0"/>
              <a:t>20/04/2026</a:t>
            </a:fld>
            <a:endParaRPr lang="en-GB"/>
          </a:p>
        </p:txBody>
      </p:sp>
      <p:sp>
        <p:nvSpPr>
          <p:cNvPr id="5" name="Footer Placeholder 4"/>
          <p:cNvSpPr>
            <a:spLocks noGrp="1"/>
          </p:cNvSpPr>
          <p:nvPr>
            <p:ph type="ftr" sz="quarter" idx="3"/>
          </p:nvPr>
        </p:nvSpPr>
        <p:spPr>
          <a:xfrm>
            <a:off x="2634557" y="10761656"/>
            <a:ext cx="2684264" cy="618177"/>
          </a:xfrm>
          <a:prstGeom prst="rect">
            <a:avLst/>
          </a:prstGeom>
        </p:spPr>
        <p:txBody>
          <a:bodyPr vert="horz" lIns="91440" tIns="45720" rIns="91440" bIns="45720" rtlCol="0" anchor="ctr"/>
          <a:lstStyle>
            <a:lvl1pPr algn="ctr">
              <a:defRPr sz="131">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5617071" y="10761656"/>
            <a:ext cx="1789509" cy="618177"/>
          </a:xfrm>
          <a:prstGeom prst="rect">
            <a:avLst/>
          </a:prstGeom>
        </p:spPr>
        <p:txBody>
          <a:bodyPr vert="horz" lIns="91440" tIns="45720" rIns="91440" bIns="45720" rtlCol="0" anchor="ctr"/>
          <a:lstStyle>
            <a:lvl1pPr algn="r">
              <a:defRPr sz="131">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www.geograph.org.uk/photo/4867820" TargetMode="External"/><Relationship Id="rId3" Type="http://schemas.openxmlformats.org/officeDocument/2006/relationships/hyperlink" Target="https://en.wikipedia.org/wiki/Geriatrics" TargetMode="External"/><Relationship Id="rId7"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jpeg"/><Relationship Id="rId5" Type="http://schemas.openxmlformats.org/officeDocument/2006/relationships/hyperlink" Target="https://www.geograph.org.uk/photo/1091150" TargetMode="Externa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9309A-CF23-498C-B44F-AB8B82EA311D}"/>
              </a:ext>
            </a:extLst>
          </p:cNvPr>
          <p:cNvSpPr>
            <a:spLocks noGrp="1"/>
          </p:cNvSpPr>
          <p:nvPr>
            <p:ph type="title"/>
          </p:nvPr>
        </p:nvSpPr>
        <p:spPr>
          <a:xfrm>
            <a:off x="546796" y="1881242"/>
            <a:ext cx="6859786" cy="3648805"/>
          </a:xfrm>
        </p:spPr>
        <p:txBody>
          <a:bodyPr vert="horz" lIns="91440" tIns="45720" rIns="91440" bIns="45720" rtlCol="0" anchor="ctr">
            <a:noAutofit/>
          </a:bodyPr>
          <a:lstStyle/>
          <a:p>
            <a:r>
              <a:rPr lang="en-GB" sz="2400" b="1">
                <a:solidFill>
                  <a:srgbClr val="222222"/>
                </a:solidFill>
                <a:highlight>
                  <a:srgbClr val="FFFFFF"/>
                </a:highlight>
                <a:latin typeface="Arial"/>
                <a:cs typeface="Arial"/>
              </a:rPr>
              <a:t>Student: Olaide Ibikunle</a:t>
            </a:r>
            <a:endParaRPr lang="en-GB" sz="2400" b="1">
              <a:highlight>
                <a:srgbClr val="FFFFFF"/>
              </a:highlight>
              <a:latin typeface="Arial"/>
              <a:cs typeface="Arial"/>
            </a:endParaRPr>
          </a:p>
          <a:p>
            <a:r>
              <a:rPr lang="en-GB" sz="2400" b="1">
                <a:solidFill>
                  <a:srgbClr val="222222"/>
                </a:solidFill>
                <a:highlight>
                  <a:srgbClr val="FFFFFF"/>
                </a:highlight>
                <a:latin typeface="Arial"/>
                <a:cs typeface="Arial"/>
              </a:rPr>
              <a:t>Student Number: (2442778)</a:t>
            </a:r>
            <a:br>
              <a:rPr lang="en-GB" sz="2400" b="1" dirty="0">
                <a:solidFill>
                  <a:srgbClr val="222222"/>
                </a:solidFill>
                <a:highlight>
                  <a:srgbClr val="FFFFFF"/>
                </a:highlight>
                <a:latin typeface="Arial"/>
                <a:cs typeface="Arial"/>
              </a:rPr>
            </a:br>
            <a:endParaRPr lang="en-GB" sz="2400">
              <a:solidFill>
                <a:srgbClr val="222222"/>
              </a:solidFill>
              <a:highlight>
                <a:srgbClr val="C6C6C6"/>
              </a:highlight>
              <a:latin typeface="Arial"/>
              <a:cs typeface="Arial"/>
            </a:endParaRPr>
          </a:p>
          <a:p>
            <a:r>
              <a:rPr lang="en-GB" sz="2400" b="1">
                <a:solidFill>
                  <a:srgbClr val="222222"/>
                </a:solidFill>
                <a:highlight>
                  <a:srgbClr val="FFFFFF"/>
                </a:highlight>
                <a:latin typeface="Arial"/>
                <a:cs typeface="Arial"/>
              </a:rPr>
              <a:t>Module: Introduction to Health and Social Care</a:t>
            </a:r>
            <a:br>
              <a:rPr lang="en-GB" sz="2400" b="1" dirty="0">
                <a:solidFill>
                  <a:srgbClr val="222222"/>
                </a:solidFill>
                <a:highlight>
                  <a:srgbClr val="FFFFFF"/>
                </a:highlight>
                <a:latin typeface="Arial"/>
                <a:cs typeface="Arial"/>
              </a:rPr>
            </a:br>
            <a:endParaRPr lang="en-GB" sz="2400">
              <a:solidFill>
                <a:srgbClr val="222222"/>
              </a:solidFill>
              <a:highlight>
                <a:srgbClr val="C6C6C6"/>
              </a:highlight>
              <a:latin typeface="Arial"/>
              <a:cs typeface="Arial"/>
            </a:endParaRPr>
          </a:p>
          <a:p>
            <a:r>
              <a:rPr lang="en-GB" sz="2400" b="1">
                <a:solidFill>
                  <a:srgbClr val="222222"/>
                </a:solidFill>
                <a:highlight>
                  <a:srgbClr val="FFFFFF"/>
                </a:highlight>
                <a:latin typeface="Arial"/>
                <a:cs typeface="Arial"/>
              </a:rPr>
              <a:t>Lecturer: Muhammad Aliyu</a:t>
            </a:r>
            <a:br>
              <a:rPr lang="en-GB" sz="2400" b="1" dirty="0">
                <a:solidFill>
                  <a:srgbClr val="222222"/>
                </a:solidFill>
                <a:highlight>
                  <a:srgbClr val="FFFFFF"/>
                </a:highlight>
                <a:latin typeface="Arial"/>
                <a:cs typeface="Arial"/>
              </a:rPr>
            </a:br>
            <a:endParaRPr lang="en-GB" sz="2400">
              <a:solidFill>
                <a:srgbClr val="222222"/>
              </a:solidFill>
              <a:highlight>
                <a:srgbClr val="C6C6C6"/>
              </a:highlight>
              <a:latin typeface="Arial"/>
              <a:cs typeface="Arial"/>
            </a:endParaRPr>
          </a:p>
          <a:p>
            <a:r>
              <a:rPr lang="en-GB" sz="2400" b="1">
                <a:solidFill>
                  <a:srgbClr val="222222"/>
                </a:solidFill>
                <a:highlight>
                  <a:srgbClr val="FFFFFF"/>
                </a:highlight>
                <a:latin typeface="Arial"/>
                <a:cs typeface="Arial"/>
              </a:rPr>
              <a:t>Course Code: LCHS4003</a:t>
            </a:r>
            <a:endParaRPr lang="en-GB" sz="2400">
              <a:solidFill>
                <a:srgbClr val="222222"/>
              </a:solidFill>
              <a:highlight>
                <a:srgbClr val="C6C6C6"/>
              </a:highlight>
              <a:latin typeface="Arial"/>
              <a:cs typeface="Arial"/>
            </a:endParaRPr>
          </a:p>
          <a:p>
            <a:br>
              <a:rPr lang="en-GB" sz="2400" b="1" dirty="0">
                <a:highlight>
                  <a:srgbClr val="FFFFFF"/>
                </a:highlight>
                <a:latin typeface="Arial"/>
                <a:cs typeface="Arial"/>
              </a:rPr>
            </a:br>
            <a:r>
              <a:rPr lang="en-GB" sz="2400" b="1">
                <a:highlight>
                  <a:srgbClr val="FFFFFF"/>
                </a:highlight>
                <a:latin typeface="Arial"/>
                <a:cs typeface="Arial"/>
              </a:rPr>
              <a:t>USAGE OF AI</a:t>
            </a:r>
            <a:endParaRPr lang="en-GB" sz="2400">
              <a:highlight>
                <a:srgbClr val="C6C6C6"/>
              </a:highlight>
              <a:latin typeface="Arial"/>
              <a:cs typeface="Arial"/>
            </a:endParaRPr>
          </a:p>
          <a:p>
            <a:r>
              <a:rPr lang="en-GB" sz="2400" b="1">
                <a:highlight>
                  <a:srgbClr val="FFFFFF"/>
                </a:highlight>
                <a:latin typeface="Arial"/>
                <a:cs typeface="Arial"/>
              </a:rPr>
              <a:t>Developed with the support of Artificial</a:t>
            </a:r>
            <a:r>
              <a:rPr lang="en-GB" sz="2400" b="1" dirty="0">
                <a:highlight>
                  <a:srgbClr val="FFFFFF"/>
                </a:highlight>
                <a:latin typeface="Arial"/>
                <a:cs typeface="Arial"/>
              </a:rPr>
              <a:t> </a:t>
            </a:r>
            <a:r>
              <a:rPr lang="en-GB" sz="2400" b="1">
                <a:highlight>
                  <a:srgbClr val="FFFFFF"/>
                </a:highlight>
                <a:latin typeface="Arial"/>
                <a:cs typeface="Arial"/>
              </a:rPr>
              <a:t>Intelligence tools, focused on:</a:t>
            </a:r>
            <a:br>
              <a:rPr lang="en-GB" sz="2400" b="1" dirty="0">
                <a:highlight>
                  <a:srgbClr val="FFFFFF"/>
                </a:highlight>
                <a:latin typeface="Arial"/>
                <a:cs typeface="Arial"/>
              </a:rPr>
            </a:br>
            <a:endParaRPr lang="en-GB" sz="2400" dirty="0">
              <a:highlight>
                <a:srgbClr val="C6C6C6"/>
              </a:highlight>
              <a:latin typeface="Arial"/>
              <a:cs typeface="Arial"/>
            </a:endParaRPr>
          </a:p>
          <a:p>
            <a:r>
              <a:rPr lang="en-GB" sz="2400" b="1">
                <a:highlight>
                  <a:srgbClr val="FFFFFF"/>
                </a:highlight>
                <a:latin typeface="Arial"/>
                <a:cs typeface="Arial"/>
              </a:rPr>
              <a:t>Structuring ideas,</a:t>
            </a:r>
            <a:br>
              <a:rPr lang="en-GB" sz="2400" b="1" dirty="0">
                <a:highlight>
                  <a:srgbClr val="FFFFFF"/>
                </a:highlight>
                <a:latin typeface="Arial"/>
                <a:cs typeface="Arial"/>
              </a:rPr>
            </a:br>
            <a:endParaRPr lang="en-GB" sz="2400">
              <a:highlight>
                <a:srgbClr val="C6C6C6"/>
              </a:highlight>
              <a:latin typeface="Arial"/>
              <a:cs typeface="Arial"/>
            </a:endParaRPr>
          </a:p>
          <a:p>
            <a:r>
              <a:rPr lang="en-GB" sz="2400" b="1">
                <a:highlight>
                  <a:srgbClr val="FFFFFF"/>
                </a:highlight>
                <a:latin typeface="Arial"/>
                <a:cs typeface="Arial"/>
              </a:rPr>
              <a:t>Grammatic errors</a:t>
            </a:r>
            <a:br>
              <a:rPr lang="en-GB" sz="2400" b="1" dirty="0">
                <a:highlight>
                  <a:srgbClr val="FFFFFF"/>
                </a:highlight>
                <a:latin typeface="Arial"/>
                <a:cs typeface="Arial"/>
              </a:rPr>
            </a:br>
            <a:endParaRPr lang="en-GB" sz="2400">
              <a:highlight>
                <a:srgbClr val="C6C6C6"/>
              </a:highlight>
              <a:latin typeface="Arial"/>
              <a:cs typeface="Arial"/>
            </a:endParaRPr>
          </a:p>
          <a:p>
            <a:r>
              <a:rPr lang="en-GB" sz="2400" b="1">
                <a:highlight>
                  <a:srgbClr val="FFFFFF"/>
                </a:highlight>
                <a:latin typeface="Arial"/>
                <a:cs typeface="Arial"/>
              </a:rPr>
              <a:t>All content was reviewed edited and understood by the student.</a:t>
            </a:r>
            <a:endParaRPr lang="en-GB" sz="2400">
              <a:highlight>
                <a:srgbClr val="C6C6C6"/>
              </a:highlight>
              <a:latin typeface="Arial"/>
              <a:cs typeface="Arial"/>
            </a:endParaRPr>
          </a:p>
          <a:p>
            <a:endParaRPr lang="en-GB" sz="2400" dirty="0"/>
          </a:p>
        </p:txBody>
      </p:sp>
    </p:spTree>
    <p:extLst>
      <p:ext uri="{BB962C8B-B14F-4D97-AF65-F5344CB8AC3E}">
        <p14:creationId xmlns:p14="http://schemas.microsoft.com/office/powerpoint/2010/main" val="993451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E5C216F-97F9-6E5B-54DB-15132E0C8E40}"/>
              </a:ext>
            </a:extLst>
          </p:cNvPr>
          <p:cNvSpPr/>
          <p:nvPr/>
        </p:nvSpPr>
        <p:spPr>
          <a:xfrm>
            <a:off x="-3915" y="-5041"/>
            <a:ext cx="7944279" cy="7824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solidFill>
                  <a:schemeClr val="tx1"/>
                </a:solidFill>
                <a:latin typeface="Arial"/>
                <a:cs typeface="Arial"/>
              </a:rPr>
              <a:t>Residential</a:t>
            </a:r>
            <a:r>
              <a:rPr lang="en-GB" sz="2400" dirty="0">
                <a:solidFill>
                  <a:schemeClr val="tx1"/>
                </a:solidFill>
                <a:latin typeface="Arial"/>
                <a:cs typeface="Arial"/>
              </a:rPr>
              <a:t> Care Home Services</a:t>
            </a:r>
            <a:endParaRPr lang="en-US" sz="2400" dirty="0">
              <a:solidFill>
                <a:schemeClr val="tx1"/>
              </a:solidFill>
              <a:latin typeface="Arial"/>
              <a:cs typeface="Arial"/>
            </a:endParaRPr>
          </a:p>
        </p:txBody>
      </p:sp>
      <p:sp>
        <p:nvSpPr>
          <p:cNvPr id="12" name="Rectangle 11">
            <a:extLst>
              <a:ext uri="{FF2B5EF4-FFF2-40B4-BE49-F238E27FC236}">
                <a16:creationId xmlns:a16="http://schemas.microsoft.com/office/drawing/2014/main" id="{DBE65651-30BA-6B56-54C6-FAEF568CC2A5}"/>
              </a:ext>
            </a:extLst>
          </p:cNvPr>
          <p:cNvSpPr/>
          <p:nvPr/>
        </p:nvSpPr>
        <p:spPr>
          <a:xfrm>
            <a:off x="19342" y="5741894"/>
            <a:ext cx="3756872" cy="436639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br>
              <a:rPr lang="en-GB" sz="800" dirty="0">
                <a:latin typeface="Arial"/>
                <a:cs typeface="Arial"/>
              </a:rPr>
            </a:br>
            <a:endParaRPr lang="en-US" sz="800">
              <a:latin typeface="Arial"/>
              <a:cs typeface="Arial"/>
            </a:endParaRPr>
          </a:p>
          <a:p>
            <a:endParaRPr lang="en-GB" sz="800" dirty="0">
              <a:solidFill>
                <a:srgbClr val="000000"/>
              </a:solidFill>
              <a:latin typeface="Arial"/>
              <a:cs typeface="Arial"/>
            </a:endParaRPr>
          </a:p>
          <a:p>
            <a:pPr algn="ctr"/>
            <a:endParaRPr lang="en-GB" sz="800" dirty="0">
              <a:latin typeface="Arial"/>
              <a:cs typeface="Arial"/>
            </a:endParaRPr>
          </a:p>
        </p:txBody>
      </p:sp>
      <p:sp>
        <p:nvSpPr>
          <p:cNvPr id="13" name="Rectangle 12">
            <a:extLst>
              <a:ext uri="{FF2B5EF4-FFF2-40B4-BE49-F238E27FC236}">
                <a16:creationId xmlns:a16="http://schemas.microsoft.com/office/drawing/2014/main" id="{4D385813-DCB6-3715-B134-64103F85312E}"/>
              </a:ext>
            </a:extLst>
          </p:cNvPr>
          <p:cNvSpPr/>
          <p:nvPr/>
        </p:nvSpPr>
        <p:spPr>
          <a:xfrm>
            <a:off x="4354081" y="5769729"/>
            <a:ext cx="3572987" cy="4366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800">
              <a:latin typeface="Arial"/>
              <a:cs typeface="Arial"/>
            </a:endParaRPr>
          </a:p>
        </p:txBody>
      </p:sp>
      <p:pic>
        <p:nvPicPr>
          <p:cNvPr id="17" name="Picture 16" descr="A person sitting in a chair with a birthday cake&#10;&#10;AI-generated content may be incorrect.">
            <a:extLst>
              <a:ext uri="{FF2B5EF4-FFF2-40B4-BE49-F238E27FC236}">
                <a16:creationId xmlns:a16="http://schemas.microsoft.com/office/drawing/2014/main" id="{3C5B60AC-EF95-277C-6BD0-AE1A02980AB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337669" y="8462439"/>
            <a:ext cx="3583676" cy="1639131"/>
          </a:xfrm>
          <a:prstGeom prst="rect">
            <a:avLst/>
          </a:prstGeom>
        </p:spPr>
      </p:pic>
      <p:sp>
        <p:nvSpPr>
          <p:cNvPr id="20" name="TextBox 19">
            <a:extLst>
              <a:ext uri="{FF2B5EF4-FFF2-40B4-BE49-F238E27FC236}">
                <a16:creationId xmlns:a16="http://schemas.microsoft.com/office/drawing/2014/main" id="{4DF0E7BB-D555-D1D1-48F8-28FF1A359D18}"/>
              </a:ext>
            </a:extLst>
          </p:cNvPr>
          <p:cNvSpPr txBox="1"/>
          <p:nvPr/>
        </p:nvSpPr>
        <p:spPr>
          <a:xfrm flipV="1">
            <a:off x="-4498" y="-1461"/>
            <a:ext cx="7944931" cy="215444"/>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800">
              <a:latin typeface="Arial"/>
              <a:cs typeface="Arial"/>
            </a:endParaRPr>
          </a:p>
        </p:txBody>
      </p:sp>
      <p:sp>
        <p:nvSpPr>
          <p:cNvPr id="2" name="Rectangle 1">
            <a:extLst>
              <a:ext uri="{FF2B5EF4-FFF2-40B4-BE49-F238E27FC236}">
                <a16:creationId xmlns:a16="http://schemas.microsoft.com/office/drawing/2014/main" id="{5FEB3986-AE2E-8D7E-5550-0494C131511E}"/>
              </a:ext>
            </a:extLst>
          </p:cNvPr>
          <p:cNvSpPr/>
          <p:nvPr/>
        </p:nvSpPr>
        <p:spPr>
          <a:xfrm>
            <a:off x="4346979" y="778994"/>
            <a:ext cx="3584679" cy="50200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800" dirty="0">
              <a:solidFill>
                <a:srgbClr val="222222"/>
              </a:solidFill>
              <a:latin typeface="Arial"/>
              <a:cs typeface="Arial"/>
            </a:endParaRPr>
          </a:p>
          <a:p>
            <a:endParaRPr lang="en-GB" sz="800" dirty="0">
              <a:solidFill>
                <a:srgbClr val="222222"/>
              </a:solidFill>
              <a:latin typeface="Arial"/>
              <a:cs typeface="Arial"/>
            </a:endParaRPr>
          </a:p>
          <a:p>
            <a:endParaRPr lang="en-GB" sz="800" dirty="0">
              <a:solidFill>
                <a:srgbClr val="000000"/>
              </a:solidFill>
              <a:latin typeface="Arial"/>
              <a:cs typeface="Arial"/>
            </a:endParaRPr>
          </a:p>
          <a:p>
            <a:pPr algn="ctr"/>
            <a:endParaRPr lang="en-GB" sz="800" dirty="0">
              <a:latin typeface="Arial"/>
              <a:cs typeface="Arial"/>
            </a:endParaRPr>
          </a:p>
        </p:txBody>
      </p:sp>
      <p:sp>
        <p:nvSpPr>
          <p:cNvPr id="3" name="TextBox 2">
            <a:extLst>
              <a:ext uri="{FF2B5EF4-FFF2-40B4-BE49-F238E27FC236}">
                <a16:creationId xmlns:a16="http://schemas.microsoft.com/office/drawing/2014/main" id="{4D082F4D-BA3A-6AF2-4CC0-6AC0379D42F3}"/>
              </a:ext>
            </a:extLst>
          </p:cNvPr>
          <p:cNvSpPr txBox="1"/>
          <p:nvPr/>
        </p:nvSpPr>
        <p:spPr>
          <a:xfrm>
            <a:off x="4343707" y="5796627"/>
            <a:ext cx="3597288"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solidFill>
                  <a:srgbClr val="222222"/>
                </a:solidFill>
                <a:latin typeface="Arial"/>
                <a:cs typeface="Arial"/>
              </a:rPr>
              <a:t>Pros of a Residential Care Home</a:t>
            </a:r>
            <a:br>
              <a:rPr lang="en-GB" sz="800" dirty="0">
                <a:latin typeface="Arial"/>
                <a:cs typeface="Arial"/>
              </a:rPr>
            </a:br>
            <a:r>
              <a:rPr lang="en-GB" sz="800">
                <a:solidFill>
                  <a:srgbClr val="222222"/>
                </a:solidFill>
                <a:latin typeface="Arial"/>
                <a:cs typeface="Arial"/>
              </a:rPr>
              <a:t>1. 24-hour care and supervision</a:t>
            </a:r>
            <a:br>
              <a:rPr lang="en-GB" sz="800" dirty="0">
                <a:latin typeface="Arial"/>
                <a:cs typeface="Arial"/>
              </a:rPr>
            </a:br>
            <a:r>
              <a:rPr lang="en-GB" sz="800">
                <a:solidFill>
                  <a:srgbClr val="222222"/>
                </a:solidFill>
                <a:latin typeface="Arial"/>
                <a:cs typeface="Arial"/>
              </a:rPr>
              <a:t>•Staff are available day and night to help with personal care (washing, dressing, toileting) and respond to emergencies.</a:t>
            </a:r>
            <a:br>
              <a:rPr lang="en-GB" sz="800" dirty="0">
                <a:latin typeface="Arial"/>
                <a:cs typeface="Arial"/>
              </a:rPr>
            </a:br>
            <a:r>
              <a:rPr lang="en-GB" sz="800">
                <a:solidFill>
                  <a:srgbClr val="222222"/>
                </a:solidFill>
                <a:latin typeface="Arial"/>
                <a:cs typeface="Arial"/>
              </a:rPr>
              <a:t>•Provides reassurance for residents and families.</a:t>
            </a:r>
            <a:br>
              <a:rPr lang="en-GB" sz="800" dirty="0">
                <a:latin typeface="Arial"/>
                <a:cs typeface="Arial"/>
              </a:rPr>
            </a:br>
            <a:r>
              <a:rPr lang="en-GB" sz="800">
                <a:solidFill>
                  <a:srgbClr val="222222"/>
                </a:solidFill>
                <a:latin typeface="Arial"/>
                <a:cs typeface="Arial"/>
              </a:rPr>
              <a:t>2. Safe and supportive environment</a:t>
            </a:r>
            <a:br>
              <a:rPr lang="en-GB" sz="800" dirty="0">
                <a:latin typeface="Arial"/>
                <a:cs typeface="Arial"/>
              </a:rPr>
            </a:br>
            <a:r>
              <a:rPr lang="en-GB" sz="800">
                <a:solidFill>
                  <a:srgbClr val="222222"/>
                </a:solidFill>
                <a:latin typeface="Arial"/>
                <a:cs typeface="Arial"/>
              </a:rPr>
              <a:t>•Homes are designed to reduce risks (e.g. handrails, non-slip floors, adapted bathrooms).</a:t>
            </a:r>
            <a:br>
              <a:rPr lang="en-GB" sz="800" dirty="0">
                <a:latin typeface="Arial"/>
                <a:cs typeface="Arial"/>
              </a:rPr>
            </a:br>
            <a:r>
              <a:rPr lang="en-GB" sz="800">
                <a:solidFill>
                  <a:srgbClr val="222222"/>
                </a:solidFill>
                <a:latin typeface="Arial"/>
                <a:cs typeface="Arial"/>
              </a:rPr>
              <a:t>•Good for people who are frail or at risk of falls.</a:t>
            </a:r>
            <a:br>
              <a:rPr lang="en-GB" sz="800" dirty="0">
                <a:latin typeface="Arial"/>
                <a:cs typeface="Arial"/>
              </a:rPr>
            </a:br>
            <a:r>
              <a:rPr lang="en-GB" sz="800">
                <a:solidFill>
                  <a:srgbClr val="222222"/>
                </a:solidFill>
                <a:latin typeface="Arial"/>
                <a:cs typeface="Arial"/>
              </a:rPr>
              <a:t>3. Social interaction</a:t>
            </a:r>
            <a:br>
              <a:rPr lang="en-GB" sz="800" dirty="0">
                <a:latin typeface="Arial"/>
                <a:cs typeface="Arial"/>
              </a:rPr>
            </a:br>
            <a:r>
              <a:rPr lang="en-GB" sz="800">
                <a:solidFill>
                  <a:srgbClr val="222222"/>
                </a:solidFill>
                <a:latin typeface="Arial"/>
                <a:cs typeface="Arial"/>
              </a:rPr>
              <a:t>•Residents can socialize with others, reducing loneliness and isolation.</a:t>
            </a:r>
            <a:br>
              <a:rPr lang="en-GB" sz="800" dirty="0">
                <a:latin typeface="Arial"/>
                <a:cs typeface="Arial"/>
              </a:rPr>
            </a:br>
            <a:r>
              <a:rPr lang="en-GB" sz="800">
                <a:solidFill>
                  <a:srgbClr val="222222"/>
                </a:solidFill>
                <a:latin typeface="Arial"/>
                <a:cs typeface="Arial"/>
              </a:rPr>
              <a:t>•Group activities such as games, crafts, outings, and exercise classes are often available.</a:t>
            </a:r>
            <a:br>
              <a:rPr lang="en-GB" sz="800" dirty="0">
                <a:latin typeface="Arial"/>
                <a:cs typeface="Arial"/>
              </a:rPr>
            </a:br>
            <a:r>
              <a:rPr lang="en-GB" sz="800">
                <a:solidFill>
                  <a:srgbClr val="222222"/>
                </a:solidFill>
                <a:latin typeface="Arial"/>
                <a:cs typeface="Arial"/>
              </a:rPr>
              <a:t>4. Regular meals and household tasks provided</a:t>
            </a:r>
            <a:br>
              <a:rPr lang="en-GB" sz="800" dirty="0">
                <a:latin typeface="Arial"/>
                <a:cs typeface="Arial"/>
              </a:rPr>
            </a:br>
            <a:r>
              <a:rPr lang="en-GB" sz="800">
                <a:solidFill>
                  <a:srgbClr val="222222"/>
                </a:solidFill>
                <a:latin typeface="Arial"/>
                <a:cs typeface="Arial"/>
              </a:rPr>
              <a:t>•Nutritious meals are cooked and served.</a:t>
            </a:r>
            <a:br>
              <a:rPr lang="en-GB" sz="800" dirty="0">
                <a:latin typeface="Arial"/>
                <a:cs typeface="Arial"/>
              </a:rPr>
            </a:br>
            <a:r>
              <a:rPr lang="en-GB" sz="800">
                <a:solidFill>
                  <a:srgbClr val="222222"/>
                </a:solidFill>
                <a:latin typeface="Arial"/>
                <a:cs typeface="Arial"/>
              </a:rPr>
              <a:t>•No need to worry about shopping, cooking, cleaning, or laundry.</a:t>
            </a:r>
            <a:br>
              <a:rPr lang="en-GB" sz="800" dirty="0">
                <a:latin typeface="Arial"/>
                <a:cs typeface="Arial"/>
              </a:rPr>
            </a:br>
            <a:r>
              <a:rPr lang="en-GB" sz="800">
                <a:solidFill>
                  <a:srgbClr val="222222"/>
                </a:solidFill>
                <a:latin typeface="Arial"/>
                <a:cs typeface="Arial"/>
              </a:rPr>
              <a:t>5. Access to professional support</a:t>
            </a:r>
            <a:br>
              <a:rPr lang="en-GB" sz="800" dirty="0">
                <a:latin typeface="Arial"/>
                <a:cs typeface="Arial"/>
              </a:rPr>
            </a:br>
            <a:r>
              <a:rPr lang="en-GB" sz="800">
                <a:solidFill>
                  <a:srgbClr val="222222"/>
                </a:solidFill>
                <a:latin typeface="Arial"/>
                <a:cs typeface="Arial"/>
              </a:rPr>
              <a:t>•Trained care staff support daily living needs.</a:t>
            </a:r>
            <a:br>
              <a:rPr lang="en-GB" sz="800" dirty="0">
                <a:latin typeface="Arial"/>
                <a:cs typeface="Arial"/>
              </a:rPr>
            </a:br>
            <a:r>
              <a:rPr lang="en-GB" sz="800">
                <a:solidFill>
                  <a:srgbClr val="222222"/>
                </a:solidFill>
                <a:latin typeface="Arial"/>
                <a:cs typeface="Arial"/>
              </a:rPr>
              <a:t>•Regular contact with healthcare professionals such as GPs, district nurses, or physiotherapists.</a:t>
            </a:r>
            <a:endParaRPr lang="en-GB" sz="800">
              <a:latin typeface="Arial"/>
              <a:cs typeface="Arial"/>
            </a:endParaRPr>
          </a:p>
          <a:p>
            <a:pPr algn="l"/>
            <a:endParaRPr lang="en-GB" sz="800" dirty="0">
              <a:latin typeface="Arial"/>
              <a:cs typeface="Arial"/>
            </a:endParaRPr>
          </a:p>
        </p:txBody>
      </p:sp>
      <p:sp>
        <p:nvSpPr>
          <p:cNvPr id="9" name="Rectangle 8">
            <a:extLst>
              <a:ext uri="{FF2B5EF4-FFF2-40B4-BE49-F238E27FC236}">
                <a16:creationId xmlns:a16="http://schemas.microsoft.com/office/drawing/2014/main" id="{777C3559-3730-2D1C-9895-6210A457BF17}"/>
              </a:ext>
            </a:extLst>
          </p:cNvPr>
          <p:cNvSpPr/>
          <p:nvPr/>
        </p:nvSpPr>
        <p:spPr>
          <a:xfrm>
            <a:off x="29273" y="10120353"/>
            <a:ext cx="7928205" cy="14766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800" b="1" u="sng" dirty="0">
              <a:solidFill>
                <a:srgbClr val="222222"/>
              </a:solidFill>
              <a:latin typeface="Arial"/>
              <a:cs typeface="Arial"/>
            </a:endParaRPr>
          </a:p>
        </p:txBody>
      </p:sp>
      <p:sp>
        <p:nvSpPr>
          <p:cNvPr id="16" name="TextBox 15">
            <a:extLst>
              <a:ext uri="{FF2B5EF4-FFF2-40B4-BE49-F238E27FC236}">
                <a16:creationId xmlns:a16="http://schemas.microsoft.com/office/drawing/2014/main" id="{27563016-8526-98A5-C85E-3B044B7E4451}"/>
              </a:ext>
            </a:extLst>
          </p:cNvPr>
          <p:cNvSpPr txBox="1"/>
          <p:nvPr/>
        </p:nvSpPr>
        <p:spPr>
          <a:xfrm>
            <a:off x="99875" y="10104760"/>
            <a:ext cx="7359433"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u="sng">
                <a:solidFill>
                  <a:srgbClr val="222222"/>
                </a:solidFill>
                <a:latin typeface="Arial"/>
                <a:cs typeface="Arial"/>
              </a:rPr>
              <a:t>Conclusion</a:t>
            </a:r>
            <a:endParaRPr lang="en-US" sz="1000">
              <a:latin typeface="Arial"/>
              <a:cs typeface="Arial"/>
            </a:endParaRPr>
          </a:p>
          <a:p>
            <a:r>
              <a:rPr lang="en-GB" sz="1000" dirty="0">
                <a:solidFill>
                  <a:srgbClr val="222222"/>
                </a:solidFill>
                <a:latin typeface="Arial"/>
                <a:cs typeface="Arial"/>
              </a:rPr>
              <a:t>Residential care homes play a crucial role in the adult social care landscape, offering safe, supportive, and structured environments for individuals </a:t>
            </a:r>
            <a:r>
              <a:rPr lang="en-GB" sz="1000">
                <a:solidFill>
                  <a:srgbClr val="222222"/>
                </a:solidFill>
                <a:latin typeface="Arial"/>
                <a:cs typeface="Arial"/>
              </a:rPr>
              <a:t>unable to</a:t>
            </a:r>
            <a:r>
              <a:rPr lang="en-GB" sz="1000" dirty="0">
                <a:solidFill>
                  <a:srgbClr val="222222"/>
                </a:solidFill>
                <a:latin typeface="Arial"/>
                <a:cs typeface="Arial"/>
              </a:rPr>
              <a:t> live independently. They provide a broad range of personal care services, social support, and health monitoring that improve residents’ quality of </a:t>
            </a:r>
            <a:r>
              <a:rPr lang="en-GB" sz="1000">
                <a:solidFill>
                  <a:srgbClr val="222222"/>
                </a:solidFill>
                <a:latin typeface="Arial"/>
                <a:cs typeface="Arial"/>
              </a:rPr>
              <a:t>life. The</a:t>
            </a:r>
            <a:r>
              <a:rPr lang="en-GB" sz="1000" dirty="0">
                <a:solidFill>
                  <a:srgbClr val="222222"/>
                </a:solidFill>
                <a:latin typeface="Arial"/>
                <a:cs typeface="Arial"/>
              </a:rPr>
              <a:t> evidence shows that these homes promote independence, safety, and emotional well‑being through personalised care and community engagement.</a:t>
            </a:r>
            <a:endParaRPr lang="en-GB" sz="1000">
              <a:latin typeface="Arial"/>
              <a:cs typeface="Arial"/>
            </a:endParaRPr>
          </a:p>
          <a:p>
            <a:r>
              <a:rPr lang="en-GB" sz="1000" dirty="0">
                <a:solidFill>
                  <a:srgbClr val="222222"/>
                </a:solidFill>
                <a:latin typeface="Arial"/>
                <a:cs typeface="Arial"/>
              </a:rPr>
              <a:t>Ultimately, residential care homes uphold essential values of dignity, stability, and social connection, ensuring that vulnerable individuals receive compassionate and professional support tailored to their needs. Their contribution is fundamental to sustaining a high‑quality, inclusive, and resilient social care system in the UK.</a:t>
            </a:r>
            <a:endParaRPr lang="en-GB" sz="1000" dirty="0">
              <a:latin typeface="Arial"/>
              <a:cs typeface="Arial"/>
            </a:endParaRPr>
          </a:p>
          <a:p>
            <a:pPr algn="l"/>
            <a:endParaRPr lang="en-GB" sz="800" dirty="0">
              <a:latin typeface="Arial"/>
              <a:cs typeface="Arial"/>
            </a:endParaRPr>
          </a:p>
        </p:txBody>
      </p:sp>
      <p:pic>
        <p:nvPicPr>
          <p:cNvPr id="14" name="Picture 13" descr="A group of elderly women sitting in chairs&#10;&#10;AI-generated content may be incorrect.">
            <a:extLst>
              <a:ext uri="{FF2B5EF4-FFF2-40B4-BE49-F238E27FC236}">
                <a16:creationId xmlns:a16="http://schemas.microsoft.com/office/drawing/2014/main" id="{EAA724BA-9889-A37A-E399-5A5BA06B9E2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3748" y="8587252"/>
            <a:ext cx="3762578" cy="1528786"/>
          </a:xfrm>
          <a:prstGeom prst="rect">
            <a:avLst/>
          </a:prstGeom>
        </p:spPr>
      </p:pic>
      <p:sp>
        <p:nvSpPr>
          <p:cNvPr id="19" name="TextBox 18">
            <a:extLst>
              <a:ext uri="{FF2B5EF4-FFF2-40B4-BE49-F238E27FC236}">
                <a16:creationId xmlns:a16="http://schemas.microsoft.com/office/drawing/2014/main" id="{D760EA85-FD1A-013F-757B-B2A78D56653B}"/>
              </a:ext>
            </a:extLst>
          </p:cNvPr>
          <p:cNvSpPr txBox="1"/>
          <p:nvPr/>
        </p:nvSpPr>
        <p:spPr>
          <a:xfrm>
            <a:off x="4344187" y="814777"/>
            <a:ext cx="3598522"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solidFill>
                  <a:srgbClr val="222222"/>
                </a:solidFill>
                <a:latin typeface="Arial"/>
                <a:cs typeface="Arial"/>
              </a:rPr>
              <a:t>Purpose of Residential Care Homes</a:t>
            </a:r>
            <a:endParaRPr lang="en-US" sz="800">
              <a:latin typeface="Arial"/>
              <a:cs typeface="Arial"/>
            </a:endParaRPr>
          </a:p>
          <a:p>
            <a:r>
              <a:rPr lang="en-GB" sz="800">
                <a:solidFill>
                  <a:srgbClr val="222222"/>
                </a:solidFill>
                <a:latin typeface="Arial"/>
                <a:cs typeface="Arial"/>
              </a:rPr>
              <a:t>The main aim is to support people who:</a:t>
            </a:r>
            <a:endParaRPr lang="en-GB" sz="800" dirty="0">
              <a:latin typeface="Arial"/>
              <a:cs typeface="Arial"/>
            </a:endParaRPr>
          </a:p>
          <a:p>
            <a:r>
              <a:rPr lang="en-GB" sz="800">
                <a:solidFill>
                  <a:srgbClr val="222222"/>
                </a:solidFill>
                <a:latin typeface="Arial"/>
                <a:cs typeface="Arial"/>
              </a:rPr>
              <a:t>•Can no longer live safely at home</a:t>
            </a:r>
            <a:endParaRPr lang="en-GB" sz="800" dirty="0">
              <a:latin typeface="Arial"/>
              <a:cs typeface="Arial"/>
            </a:endParaRPr>
          </a:p>
          <a:p>
            <a:r>
              <a:rPr lang="en-GB" sz="800">
                <a:solidFill>
                  <a:srgbClr val="222222"/>
                </a:solidFill>
                <a:latin typeface="Arial"/>
                <a:cs typeface="Arial"/>
              </a:rPr>
              <a:t>•Need regular help with daily routines</a:t>
            </a:r>
            <a:endParaRPr lang="en-GB" sz="800" dirty="0">
              <a:latin typeface="Arial"/>
              <a:cs typeface="Arial"/>
            </a:endParaRPr>
          </a:p>
          <a:p>
            <a:r>
              <a:rPr lang="en-GB" sz="800">
                <a:solidFill>
                  <a:srgbClr val="222222"/>
                </a:solidFill>
                <a:latin typeface="Arial"/>
                <a:cs typeface="Arial"/>
              </a:rPr>
              <a:t>•Have limited family support</a:t>
            </a:r>
            <a:endParaRPr lang="en-GB" sz="800" dirty="0">
              <a:latin typeface="Arial"/>
              <a:cs typeface="Arial"/>
            </a:endParaRPr>
          </a:p>
          <a:p>
            <a:r>
              <a:rPr lang="en-GB" sz="800">
                <a:solidFill>
                  <a:srgbClr val="222222"/>
                </a:solidFill>
                <a:latin typeface="Arial"/>
                <a:cs typeface="Arial"/>
              </a:rPr>
              <a:t>•Need a stable, supervised environment</a:t>
            </a:r>
            <a:endParaRPr lang="en-GB" sz="800" dirty="0">
              <a:latin typeface="Arial"/>
              <a:cs typeface="Arial"/>
            </a:endParaRPr>
          </a:p>
          <a:p>
            <a:r>
              <a:rPr lang="en-GB" sz="800" dirty="0">
                <a:solidFill>
                  <a:srgbClr val="222222"/>
                </a:solidFill>
                <a:latin typeface="Arial"/>
                <a:cs typeface="Arial"/>
              </a:rPr>
              <a:t>The service </a:t>
            </a:r>
            <a:r>
              <a:rPr lang="en-GB" sz="800">
                <a:solidFill>
                  <a:srgbClr val="222222"/>
                </a:solidFill>
                <a:latin typeface="Arial"/>
                <a:cs typeface="Arial"/>
              </a:rPr>
              <a:t>promotes dignity, independence</a:t>
            </a:r>
            <a:r>
              <a:rPr lang="en-GB" sz="800" dirty="0">
                <a:solidFill>
                  <a:srgbClr val="222222"/>
                </a:solidFill>
                <a:latin typeface="Arial"/>
                <a:cs typeface="Arial"/>
              </a:rPr>
              <a:t>, and quality of life.</a:t>
            </a:r>
            <a:endParaRPr lang="en-GB" sz="800" dirty="0">
              <a:latin typeface="Arial"/>
              <a:cs typeface="Arial"/>
            </a:endParaRPr>
          </a:p>
          <a:p>
            <a:endParaRPr lang="en-GB" sz="800" dirty="0">
              <a:latin typeface="Arial"/>
              <a:cs typeface="Arial"/>
            </a:endParaRPr>
          </a:p>
          <a:p>
            <a:r>
              <a:rPr lang="en-GB" sz="800" b="1" u="sng">
                <a:solidFill>
                  <a:srgbClr val="222222"/>
                </a:solidFill>
                <a:latin typeface="Arial"/>
                <a:cs typeface="Arial"/>
              </a:rPr>
              <a:t>What is a Residential Care Home? </a:t>
            </a:r>
            <a:endParaRPr lang="en-US" sz="800">
              <a:latin typeface="Arial"/>
              <a:cs typeface="Arial"/>
            </a:endParaRPr>
          </a:p>
          <a:p>
            <a:endParaRPr lang="en-GB" sz="800" dirty="0">
              <a:latin typeface="Arial"/>
              <a:cs typeface="Arial"/>
            </a:endParaRPr>
          </a:p>
          <a:p>
            <a:r>
              <a:rPr lang="en-GB" sz="800" dirty="0">
                <a:solidFill>
                  <a:srgbClr val="222222"/>
                </a:solidFill>
                <a:latin typeface="Arial"/>
                <a:cs typeface="Arial"/>
              </a:rPr>
              <a:t>A Residential Care Home is a type of social care service that provides24‑houraccommodation, personal care, and support for people who can no longer live independently at home. This include solder adults, people with disabilities, individuals with long‑term illnesses, or those needing daily support with everyday </a:t>
            </a:r>
            <a:r>
              <a:rPr lang="en-GB" sz="800">
                <a:solidFill>
                  <a:srgbClr val="222222"/>
                </a:solidFill>
                <a:latin typeface="Arial"/>
                <a:cs typeface="Arial"/>
              </a:rPr>
              <a:t>activities </a:t>
            </a:r>
            <a:endParaRPr lang="en-US" sz="800">
              <a:solidFill>
                <a:srgbClr val="000000"/>
              </a:solidFill>
              <a:latin typeface="Arial"/>
              <a:cs typeface="Arial"/>
            </a:endParaRPr>
          </a:p>
          <a:p>
            <a:r>
              <a:rPr lang="en-GB" sz="800">
                <a:solidFill>
                  <a:srgbClr val="222222"/>
                </a:solidFill>
                <a:latin typeface="Arial"/>
                <a:cs typeface="Arial"/>
              </a:rPr>
              <a:t>.</a:t>
            </a:r>
            <a:r>
              <a:rPr lang="en-GB" sz="800" b="1" u="sng">
                <a:solidFill>
                  <a:srgbClr val="000000"/>
                </a:solidFill>
                <a:latin typeface="Arial"/>
                <a:cs typeface="Arial"/>
              </a:rPr>
              <a:t>Early Origins</a:t>
            </a:r>
            <a:endParaRPr lang="en-US" sz="800">
              <a:solidFill>
                <a:srgbClr val="000000"/>
              </a:solidFill>
              <a:latin typeface="Arial"/>
              <a:cs typeface="Arial"/>
            </a:endParaRPr>
          </a:p>
          <a:p>
            <a:r>
              <a:rPr lang="en-GB" sz="800" dirty="0">
                <a:solidFill>
                  <a:srgbClr val="000000"/>
                </a:solidFill>
                <a:latin typeface="Arial"/>
                <a:cs typeface="Arial"/>
              </a:rPr>
              <a:t> (10th–15th Century): Alms-houses </a:t>
            </a:r>
            <a:r>
              <a:rPr lang="en-GB" sz="800">
                <a:solidFill>
                  <a:srgbClr val="000000"/>
                </a:solidFill>
                <a:latin typeface="Arial"/>
                <a:cs typeface="Arial"/>
              </a:rPr>
              <a:t>and Monastic</a:t>
            </a:r>
            <a:r>
              <a:rPr lang="en-GB" sz="800" dirty="0">
                <a:solidFill>
                  <a:srgbClr val="000000"/>
                </a:solidFill>
                <a:latin typeface="Arial"/>
                <a:cs typeface="Arial"/>
              </a:rPr>
              <a:t> Care</a:t>
            </a:r>
            <a:endParaRPr lang="en-US" sz="800">
              <a:solidFill>
                <a:srgbClr val="000000"/>
              </a:solidFill>
              <a:latin typeface="Arial"/>
              <a:cs typeface="Arial"/>
            </a:endParaRPr>
          </a:p>
          <a:p>
            <a:r>
              <a:rPr lang="en-GB" sz="800" dirty="0">
                <a:solidFill>
                  <a:srgbClr val="000000"/>
                </a:solidFill>
                <a:latin typeface="Arial"/>
                <a:cs typeface="Arial"/>
              </a:rPr>
              <a:t>The earliest form of residential care in Britain emerged in 936 AD with the establishment of the first known alms-house in York, funded by King Aethelstan to support the elderly who could not care for themselves. These alms-houses were religious institutions where </a:t>
            </a:r>
            <a:r>
              <a:rPr lang="en-GB" sz="800">
                <a:solidFill>
                  <a:srgbClr val="000000"/>
                </a:solidFill>
                <a:latin typeface="Arial"/>
                <a:cs typeface="Arial"/>
              </a:rPr>
              <a:t>residents lived under strict spiritual</a:t>
            </a:r>
            <a:r>
              <a:rPr lang="en-GB" sz="800" dirty="0">
                <a:solidFill>
                  <a:srgbClr val="000000"/>
                </a:solidFill>
                <a:latin typeface="Arial"/>
                <a:cs typeface="Arial"/>
              </a:rPr>
              <a:t> routines</a:t>
            </a:r>
            <a:endParaRPr lang="en-US" sz="800">
              <a:solidFill>
                <a:srgbClr val="000000"/>
              </a:solidFill>
              <a:latin typeface="Arial"/>
              <a:cs typeface="Arial"/>
            </a:endParaRPr>
          </a:p>
          <a:p>
            <a:r>
              <a:rPr lang="en-GB" sz="800" dirty="0">
                <a:solidFill>
                  <a:srgbClr val="000000"/>
                </a:solidFill>
                <a:latin typeface="Arial"/>
                <a:cs typeface="Arial"/>
              </a:rPr>
              <a:t>Monasteries also played a central role, housing older, sick, and disabled people. Some later evolved into the UK’s earliest hospitals ,such as St. John’sHospital in Canterbury, which offered long‑term care alongside </a:t>
            </a:r>
            <a:r>
              <a:rPr lang="en-GB" sz="800">
                <a:solidFill>
                  <a:srgbClr val="000000"/>
                </a:solidFill>
                <a:latin typeface="Arial"/>
                <a:cs typeface="Arial"/>
              </a:rPr>
              <a:t>medical treatment</a:t>
            </a:r>
            <a:r>
              <a:rPr lang="en-GB" sz="800" dirty="0">
                <a:solidFill>
                  <a:srgbClr val="000000"/>
                </a:solidFill>
                <a:latin typeface="Arial"/>
                <a:cs typeface="Arial"/>
              </a:rPr>
              <a:t>.</a:t>
            </a:r>
            <a:endParaRPr lang="en-US" sz="800">
              <a:solidFill>
                <a:srgbClr val="000000"/>
              </a:solidFill>
              <a:latin typeface="Arial"/>
              <a:cs typeface="Arial"/>
            </a:endParaRPr>
          </a:p>
          <a:p>
            <a:endParaRPr lang="en-GB" sz="800" dirty="0">
              <a:solidFill>
                <a:srgbClr val="000000"/>
              </a:solidFill>
              <a:latin typeface="Aptos"/>
              <a:cs typeface="Arial"/>
            </a:endParaRPr>
          </a:p>
          <a:p>
            <a:r>
              <a:rPr lang="en-GB" sz="800">
                <a:solidFill>
                  <a:srgbClr val="222222"/>
                </a:solidFill>
                <a:latin typeface="Arial"/>
                <a:cs typeface="Arial"/>
              </a:rPr>
              <a:t>6. Current Challenges in Residential Care According to recent sector reports, the major challenges today include: Workforce shortages Recruitment and retention issues impact care quality and staffing levels. Rising demand due to ageing population More people are living longer with chronic conditions. Cost pressures Care home fees are increasing while local authority budgets remain strained. Increasing complexity of resident needs Many residents now have multiple health conditions, requiring more skilled care. These system‑wide pressures have been highlighted in the CQC’s State of Health and Social Care reporting.[8]</a:t>
            </a:r>
            <a:br>
              <a:rPr lang="en-GB" sz="800" dirty="0">
                <a:latin typeface="Arial"/>
                <a:cs typeface="Arial"/>
              </a:rPr>
            </a:br>
            <a:endParaRPr lang="en-GB" sz="800" dirty="0">
              <a:solidFill>
                <a:srgbClr val="222222"/>
              </a:solidFill>
              <a:latin typeface="Arial"/>
              <a:cs typeface="Arial"/>
            </a:endParaRPr>
          </a:p>
          <a:p>
            <a:endParaRPr lang="en-GB" sz="800" dirty="0">
              <a:solidFill>
                <a:srgbClr val="222222"/>
              </a:solidFill>
              <a:latin typeface="Arial"/>
              <a:cs typeface="Arial"/>
            </a:endParaRPr>
          </a:p>
        </p:txBody>
      </p:sp>
      <p:sp>
        <p:nvSpPr>
          <p:cNvPr id="21" name="Rectangle 20">
            <a:extLst>
              <a:ext uri="{FF2B5EF4-FFF2-40B4-BE49-F238E27FC236}">
                <a16:creationId xmlns:a16="http://schemas.microsoft.com/office/drawing/2014/main" id="{DFF6BD17-E741-9E37-F7B7-12FBD9DB1145}"/>
              </a:ext>
            </a:extLst>
          </p:cNvPr>
          <p:cNvSpPr/>
          <p:nvPr/>
        </p:nvSpPr>
        <p:spPr>
          <a:xfrm>
            <a:off x="9531" y="810219"/>
            <a:ext cx="3762414" cy="49375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rial"/>
              <a:cs typeface="Arial"/>
            </a:endParaRPr>
          </a:p>
        </p:txBody>
      </p:sp>
      <p:sp>
        <p:nvSpPr>
          <p:cNvPr id="22" name="TextBox 21">
            <a:extLst>
              <a:ext uri="{FF2B5EF4-FFF2-40B4-BE49-F238E27FC236}">
                <a16:creationId xmlns:a16="http://schemas.microsoft.com/office/drawing/2014/main" id="{834F98E7-8C6F-D54B-022B-95C8B3C0A0AF}"/>
              </a:ext>
            </a:extLst>
          </p:cNvPr>
          <p:cNvSpPr txBox="1"/>
          <p:nvPr/>
        </p:nvSpPr>
        <p:spPr>
          <a:xfrm>
            <a:off x="16471" y="820593"/>
            <a:ext cx="3764130"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800" b="1" u="sng" dirty="0">
              <a:solidFill>
                <a:srgbClr val="222222"/>
              </a:solidFill>
              <a:latin typeface="Arial"/>
              <a:cs typeface="Arial"/>
            </a:endParaRPr>
          </a:p>
          <a:p>
            <a:r>
              <a:rPr lang="en-GB" sz="800">
                <a:solidFill>
                  <a:srgbClr val="222222"/>
                </a:solidFill>
                <a:latin typeface="Arial"/>
                <a:cs typeface="Arial"/>
              </a:rPr>
              <a:t>.</a:t>
            </a:r>
            <a:r>
              <a:rPr lang="en-GB" sz="800" b="1" u="sng">
                <a:solidFill>
                  <a:srgbClr val="000000"/>
                </a:solidFill>
                <a:latin typeface="Arial"/>
                <a:cs typeface="Arial"/>
              </a:rPr>
              <a:t>Early Origins</a:t>
            </a:r>
            <a:endParaRPr lang="en-US" sz="800">
              <a:solidFill>
                <a:srgbClr val="000000"/>
              </a:solidFill>
              <a:latin typeface="Arial"/>
              <a:cs typeface="Arial"/>
            </a:endParaRPr>
          </a:p>
          <a:p>
            <a:r>
              <a:rPr lang="en-GB" sz="800" dirty="0">
                <a:solidFill>
                  <a:srgbClr val="000000"/>
                </a:solidFill>
                <a:latin typeface="Arial"/>
                <a:cs typeface="Arial"/>
              </a:rPr>
              <a:t> (10th–15th Century): Alms-houses </a:t>
            </a:r>
            <a:r>
              <a:rPr lang="en-GB" sz="800">
                <a:solidFill>
                  <a:srgbClr val="000000"/>
                </a:solidFill>
                <a:latin typeface="Arial"/>
                <a:cs typeface="Arial"/>
              </a:rPr>
              <a:t>and Monastic</a:t>
            </a:r>
            <a:r>
              <a:rPr lang="en-GB" sz="800" dirty="0">
                <a:solidFill>
                  <a:srgbClr val="000000"/>
                </a:solidFill>
                <a:latin typeface="Arial"/>
                <a:cs typeface="Arial"/>
              </a:rPr>
              <a:t> Care</a:t>
            </a:r>
            <a:endParaRPr lang="en-US" sz="800">
              <a:solidFill>
                <a:srgbClr val="000000"/>
              </a:solidFill>
              <a:latin typeface="Arial"/>
              <a:cs typeface="Arial"/>
            </a:endParaRPr>
          </a:p>
          <a:p>
            <a:r>
              <a:rPr lang="en-GB" sz="800" dirty="0">
                <a:solidFill>
                  <a:srgbClr val="000000"/>
                </a:solidFill>
                <a:latin typeface="Arial"/>
                <a:cs typeface="Arial"/>
              </a:rPr>
              <a:t>The earliest form of residential care in Britain emerged in 936 AD with the establishment </a:t>
            </a:r>
            <a:r>
              <a:rPr lang="en-GB" sz="800">
                <a:solidFill>
                  <a:srgbClr val="000000"/>
                </a:solidFill>
                <a:latin typeface="Arial"/>
                <a:cs typeface="Arial"/>
              </a:rPr>
              <a:t>of the</a:t>
            </a:r>
            <a:r>
              <a:rPr lang="en-GB" sz="800" dirty="0">
                <a:solidFill>
                  <a:srgbClr val="000000"/>
                </a:solidFill>
                <a:latin typeface="Arial"/>
                <a:cs typeface="Arial"/>
              </a:rPr>
              <a:t> first known alms-house in York, funded by King Aethelstan to support the elderly who could not care for themselves. These alms-houses were religious institutions where residents lived under strict spiritual routines</a:t>
            </a:r>
            <a:endParaRPr lang="en-US" sz="800">
              <a:solidFill>
                <a:srgbClr val="000000"/>
              </a:solidFill>
              <a:latin typeface="Arial"/>
              <a:cs typeface="Arial"/>
            </a:endParaRPr>
          </a:p>
          <a:p>
            <a:r>
              <a:rPr lang="en-GB" sz="800" dirty="0">
                <a:solidFill>
                  <a:srgbClr val="000000"/>
                </a:solidFill>
                <a:latin typeface="Arial"/>
                <a:cs typeface="Arial"/>
              </a:rPr>
              <a:t>Monasteries also played a central role, </a:t>
            </a:r>
            <a:r>
              <a:rPr lang="en-GB" sz="800">
                <a:solidFill>
                  <a:srgbClr val="000000"/>
                </a:solidFill>
                <a:latin typeface="Arial"/>
                <a:cs typeface="Arial"/>
              </a:rPr>
              <a:t>housing older</a:t>
            </a:r>
            <a:r>
              <a:rPr lang="en-GB" sz="800" dirty="0">
                <a:solidFill>
                  <a:srgbClr val="000000"/>
                </a:solidFill>
                <a:latin typeface="Arial"/>
                <a:cs typeface="Arial"/>
              </a:rPr>
              <a:t>, sick, and disabled people. Some later evolved into the UK’s earliest hospitals ,such as St. John’sHospital in Canterbury, which offered long‑term care alongside medical treatment.</a:t>
            </a:r>
            <a:endParaRPr lang="en-US" sz="800">
              <a:solidFill>
                <a:srgbClr val="000000"/>
              </a:solidFill>
              <a:latin typeface="Arial"/>
              <a:cs typeface="Arial"/>
            </a:endParaRPr>
          </a:p>
          <a:p>
            <a:endParaRPr lang="en-GB" sz="800" b="1" u="sng" dirty="0">
              <a:solidFill>
                <a:srgbClr val="222222"/>
              </a:solidFill>
              <a:latin typeface="Arial"/>
              <a:cs typeface="Arial"/>
            </a:endParaRPr>
          </a:p>
          <a:p>
            <a:r>
              <a:rPr lang="en-GB" sz="800" b="1" u="sng">
                <a:solidFill>
                  <a:srgbClr val="222222"/>
                </a:solidFill>
                <a:latin typeface="Arial"/>
                <a:cs typeface="Arial"/>
              </a:rPr>
              <a:t>Benefits of Residential Care Homes</a:t>
            </a:r>
            <a:endParaRPr lang="en-US" sz="800">
              <a:latin typeface="Arial"/>
              <a:cs typeface="Arial"/>
            </a:endParaRPr>
          </a:p>
          <a:p>
            <a:r>
              <a:rPr lang="en-GB" sz="800" dirty="0">
                <a:solidFill>
                  <a:srgbClr val="222222"/>
                </a:solidFill>
                <a:latin typeface="Arial"/>
                <a:cs typeface="Arial"/>
              </a:rPr>
              <a:t>Residential care homes offer a wide range of benefits that </a:t>
            </a:r>
            <a:r>
              <a:rPr lang="en-GB" sz="800">
                <a:solidFill>
                  <a:srgbClr val="222222"/>
                </a:solidFill>
                <a:latin typeface="Arial"/>
                <a:cs typeface="Arial"/>
              </a:rPr>
              <a:t>contribute</a:t>
            </a:r>
            <a:r>
              <a:rPr lang="en-GB" sz="800" dirty="0">
                <a:solidFill>
                  <a:srgbClr val="222222"/>
                </a:solidFill>
                <a:latin typeface="Arial"/>
                <a:cs typeface="Arial"/>
              </a:rPr>
              <a:t> to improved quality of life for their residents. These include enhanced safety through constant supervision, reducing risks of falls, neglect, or accidental harm. They also promote emotional well‑being by providing companionship, structured routines, and a sense of community. Studies emphasise that residential settings reduce loneliness and offer opportunities for meaningful social engagement.</a:t>
            </a:r>
            <a:endParaRPr lang="en-GB" sz="800">
              <a:latin typeface="Arial"/>
              <a:cs typeface="Arial"/>
            </a:endParaRPr>
          </a:p>
          <a:p>
            <a:r>
              <a:rPr lang="en-GB" sz="800" dirty="0">
                <a:solidFill>
                  <a:srgbClr val="222222"/>
                </a:solidFill>
                <a:latin typeface="Arial"/>
                <a:cs typeface="Arial"/>
              </a:rPr>
              <a:t>Another benefit is access to balanced meals and </a:t>
            </a:r>
            <a:r>
              <a:rPr lang="en-GB" sz="800">
                <a:solidFill>
                  <a:srgbClr val="222222"/>
                </a:solidFill>
                <a:latin typeface="Arial"/>
                <a:cs typeface="Arial"/>
              </a:rPr>
              <a:t>nutritional support. Staff ensure dietary needs are met, including specialised</a:t>
            </a:r>
            <a:r>
              <a:rPr lang="en-GB" sz="800" dirty="0">
                <a:solidFill>
                  <a:srgbClr val="222222"/>
                </a:solidFill>
                <a:latin typeface="Arial"/>
                <a:cs typeface="Arial"/>
              </a:rPr>
              <a:t> diets for residents with diabetes, swallowing difficulties, or cultural requirements.</a:t>
            </a:r>
            <a:endParaRPr lang="en-GB" sz="800">
              <a:latin typeface="Arial"/>
              <a:cs typeface="Arial"/>
            </a:endParaRPr>
          </a:p>
          <a:p>
            <a:r>
              <a:rPr lang="en-GB" sz="800" dirty="0">
                <a:solidFill>
                  <a:srgbClr val="222222"/>
                </a:solidFill>
                <a:latin typeface="Arial"/>
                <a:cs typeface="Arial"/>
              </a:rPr>
              <a:t>Additionally, personal care support improves dignity and </a:t>
            </a:r>
            <a:r>
              <a:rPr lang="en-GB" sz="800">
                <a:solidFill>
                  <a:srgbClr val="222222"/>
                </a:solidFill>
                <a:latin typeface="Arial"/>
                <a:cs typeface="Arial"/>
              </a:rPr>
              <a:t>comfort, relieving</a:t>
            </a:r>
            <a:r>
              <a:rPr lang="en-GB" sz="800" dirty="0">
                <a:solidFill>
                  <a:srgbClr val="222222"/>
                </a:solidFill>
                <a:latin typeface="Arial"/>
                <a:cs typeface="Arial"/>
              </a:rPr>
              <a:t> individuals from the stress of unmet care needs. Care homes also support family members by reducing the emotional and physical strain of caregiving, offering reassurance that loved ones are receiving adequate support.</a:t>
            </a:r>
            <a:endParaRPr lang="en-GB" sz="800">
              <a:latin typeface="Arial"/>
              <a:cs typeface="Arial"/>
            </a:endParaRPr>
          </a:p>
          <a:p>
            <a:r>
              <a:rPr lang="en-GB" sz="800" dirty="0">
                <a:solidFill>
                  <a:srgbClr val="222222"/>
                </a:solidFill>
                <a:latin typeface="Arial"/>
                <a:cs typeface="Arial"/>
              </a:rPr>
              <a:t>Residential care homes also operate under strict regulatory </a:t>
            </a:r>
            <a:r>
              <a:rPr lang="en-GB" sz="800">
                <a:solidFill>
                  <a:srgbClr val="222222"/>
                </a:solidFill>
                <a:latin typeface="Arial"/>
                <a:cs typeface="Arial"/>
              </a:rPr>
              <a:t>frameworks such as CQC inspections, ensuring high standards of</a:t>
            </a:r>
            <a:r>
              <a:rPr lang="en-GB" sz="800" dirty="0">
                <a:solidFill>
                  <a:srgbClr val="222222"/>
                </a:solidFill>
                <a:latin typeface="Arial"/>
                <a:cs typeface="Arial"/>
              </a:rPr>
              <a:t> care, safety, and governance. Compliance with regulations such as person‑centred care, safeguarding, and nutritional standards ensures that residents’ rights, dignity, and well‑being remain central to service delivery</a:t>
            </a:r>
            <a:endParaRPr lang="en-GB">
              <a:latin typeface="Arial"/>
              <a:cs typeface="Arial"/>
            </a:endParaRPr>
          </a:p>
        </p:txBody>
      </p:sp>
      <p:sp>
        <p:nvSpPr>
          <p:cNvPr id="23" name="TextBox 22">
            <a:extLst>
              <a:ext uri="{FF2B5EF4-FFF2-40B4-BE49-F238E27FC236}">
                <a16:creationId xmlns:a16="http://schemas.microsoft.com/office/drawing/2014/main" id="{5E4FFEF7-A47D-2707-9985-FAC265882E7F}"/>
              </a:ext>
            </a:extLst>
          </p:cNvPr>
          <p:cNvSpPr txBox="1"/>
          <p:nvPr/>
        </p:nvSpPr>
        <p:spPr>
          <a:xfrm>
            <a:off x="15887" y="5751252"/>
            <a:ext cx="3751715"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900" dirty="0">
              <a:latin typeface="Arial"/>
              <a:cs typeface="Arial"/>
            </a:endParaRPr>
          </a:p>
          <a:p>
            <a:r>
              <a:rPr lang="en-GB" sz="900">
                <a:solidFill>
                  <a:srgbClr val="222222"/>
                </a:solidFill>
                <a:latin typeface="Arial"/>
                <a:cs typeface="Arial"/>
              </a:rPr>
              <a:t> Cons of a Residential Care Home</a:t>
            </a:r>
            <a:br>
              <a:rPr lang="en-GB" sz="900" dirty="0">
                <a:latin typeface="Arial"/>
                <a:cs typeface="Arial"/>
              </a:rPr>
            </a:br>
            <a:r>
              <a:rPr lang="en-GB" sz="900">
                <a:solidFill>
                  <a:srgbClr val="222222"/>
                </a:solidFill>
                <a:latin typeface="Arial"/>
                <a:cs typeface="Arial"/>
              </a:rPr>
              <a:t>1. Loss of independence</a:t>
            </a:r>
            <a:br>
              <a:rPr lang="en-GB" sz="900" dirty="0">
                <a:latin typeface="Arial"/>
                <a:cs typeface="Arial"/>
              </a:rPr>
            </a:br>
            <a:r>
              <a:rPr lang="en-GB" sz="900">
                <a:solidFill>
                  <a:srgbClr val="222222"/>
                </a:solidFill>
                <a:latin typeface="Arial"/>
                <a:cs typeface="Arial"/>
              </a:rPr>
              <a:t>•Residents may have limited control over daily routines (mealtimes, bedtimes, activities).</a:t>
            </a:r>
            <a:br>
              <a:rPr lang="en-GB" sz="900" dirty="0">
                <a:latin typeface="Arial"/>
                <a:cs typeface="Arial"/>
              </a:rPr>
            </a:br>
            <a:r>
              <a:rPr lang="en-GB" sz="900">
                <a:solidFill>
                  <a:srgbClr val="222222"/>
                </a:solidFill>
                <a:latin typeface="Arial"/>
                <a:cs typeface="Arial"/>
              </a:rPr>
              <a:t>•Can feel restrictive compared to living at home.</a:t>
            </a:r>
            <a:br>
              <a:rPr lang="en-GB" sz="900" dirty="0">
                <a:latin typeface="Arial"/>
                <a:cs typeface="Arial"/>
              </a:rPr>
            </a:br>
            <a:r>
              <a:rPr lang="en-GB" sz="900">
                <a:solidFill>
                  <a:srgbClr val="222222"/>
                </a:solidFill>
                <a:latin typeface="Arial"/>
                <a:cs typeface="Arial"/>
              </a:rPr>
              <a:t>2. Emotional impact</a:t>
            </a:r>
            <a:br>
              <a:rPr lang="en-GB" sz="900" dirty="0">
                <a:latin typeface="Arial"/>
                <a:cs typeface="Arial"/>
              </a:rPr>
            </a:br>
            <a:r>
              <a:rPr lang="en-GB" sz="900">
                <a:solidFill>
                  <a:srgbClr val="222222"/>
                </a:solidFill>
                <a:latin typeface="Arial"/>
                <a:cs typeface="Arial"/>
              </a:rPr>
              <a:t>•Moving away from home, family, and familiar surroundings can be distressing.</a:t>
            </a:r>
            <a:br>
              <a:rPr lang="en-GB" sz="900" dirty="0">
                <a:latin typeface="Arial"/>
                <a:cs typeface="Arial"/>
              </a:rPr>
            </a:br>
            <a:r>
              <a:rPr lang="en-GB" sz="900">
                <a:solidFill>
                  <a:srgbClr val="222222"/>
                </a:solidFill>
                <a:latin typeface="Arial"/>
                <a:cs typeface="Arial"/>
              </a:rPr>
              <a:t>•Some residents may feel homesick or isolated at first.</a:t>
            </a:r>
            <a:br>
              <a:rPr lang="en-GB" sz="900" dirty="0">
                <a:latin typeface="Arial"/>
                <a:cs typeface="Arial"/>
              </a:rPr>
            </a:br>
            <a:r>
              <a:rPr lang="en-GB" sz="900">
                <a:solidFill>
                  <a:srgbClr val="222222"/>
                </a:solidFill>
                <a:latin typeface="Arial"/>
                <a:cs typeface="Arial"/>
              </a:rPr>
              <a:t>3. Cost</a:t>
            </a:r>
            <a:br>
              <a:rPr lang="en-GB" sz="900" dirty="0">
                <a:latin typeface="Arial"/>
                <a:cs typeface="Arial"/>
              </a:rPr>
            </a:br>
            <a:r>
              <a:rPr lang="en-GB" sz="900">
                <a:solidFill>
                  <a:srgbClr val="222222"/>
                </a:solidFill>
                <a:latin typeface="Arial"/>
                <a:cs typeface="Arial"/>
              </a:rPr>
              <a:t>•Residential care homes can be expensive.</a:t>
            </a:r>
            <a:br>
              <a:rPr lang="en-GB" sz="900" dirty="0">
                <a:latin typeface="Arial"/>
                <a:cs typeface="Arial"/>
              </a:rPr>
            </a:br>
            <a:r>
              <a:rPr lang="en-GB" sz="900">
                <a:solidFill>
                  <a:srgbClr val="222222"/>
                </a:solidFill>
                <a:latin typeface="Arial"/>
                <a:cs typeface="Arial"/>
              </a:rPr>
              <a:t>•Funding may not cover all costs, and individuals may need to use savings or assets.</a:t>
            </a:r>
            <a:br>
              <a:rPr lang="en-GB" sz="900" dirty="0">
                <a:latin typeface="Arial"/>
                <a:cs typeface="Arial"/>
              </a:rPr>
            </a:br>
            <a:r>
              <a:rPr lang="en-GB" sz="900">
                <a:solidFill>
                  <a:srgbClr val="222222"/>
                </a:solidFill>
                <a:latin typeface="Arial"/>
                <a:cs typeface="Arial"/>
              </a:rPr>
              <a:t>4. Less one-to-one attention</a:t>
            </a:r>
            <a:br>
              <a:rPr lang="en-GB" sz="900" dirty="0">
                <a:latin typeface="Arial"/>
                <a:cs typeface="Arial"/>
              </a:rPr>
            </a:br>
            <a:r>
              <a:rPr lang="en-GB" sz="900">
                <a:solidFill>
                  <a:srgbClr val="222222"/>
                </a:solidFill>
                <a:latin typeface="Arial"/>
                <a:cs typeface="Arial"/>
              </a:rPr>
              <a:t>•Staff care for many residents, so personalised attention may be limited during busy periods.</a:t>
            </a:r>
            <a:br>
              <a:rPr lang="en-GB" sz="900" dirty="0">
                <a:latin typeface="Arial"/>
                <a:cs typeface="Arial"/>
              </a:rPr>
            </a:br>
            <a:r>
              <a:rPr lang="en-GB" sz="900">
                <a:solidFill>
                  <a:srgbClr val="222222"/>
                </a:solidFill>
                <a:latin typeface="Arial"/>
                <a:cs typeface="Arial"/>
              </a:rPr>
              <a:t>•This can be frustrating for residents with specific preferences.</a:t>
            </a:r>
            <a:br>
              <a:rPr lang="en-GB" sz="900" dirty="0">
                <a:latin typeface="Arial"/>
                <a:cs typeface="Arial"/>
              </a:rPr>
            </a:br>
            <a:endParaRPr lang="en-GB" sz="800">
              <a:latin typeface="Arial"/>
              <a:cs typeface="Arial"/>
            </a:endParaRPr>
          </a:p>
        </p:txBody>
      </p:sp>
      <p:pic>
        <p:nvPicPr>
          <p:cNvPr id="6" name="Picture 5" descr="Old Nursing Home Free Stock Photo - Public Domain Pictures">
            <a:extLst>
              <a:ext uri="{FF2B5EF4-FFF2-40B4-BE49-F238E27FC236}">
                <a16:creationId xmlns:a16="http://schemas.microsoft.com/office/drawing/2014/main" id="{72E776F3-521D-520A-FA73-9142CDB42F36}"/>
              </a:ext>
            </a:extLst>
          </p:cNvPr>
          <p:cNvPicPr>
            <a:picLocks noChangeAspect="1"/>
          </p:cNvPicPr>
          <p:nvPr/>
        </p:nvPicPr>
        <p:blipFill>
          <a:blip r:embed="rId6"/>
          <a:stretch>
            <a:fillRect/>
          </a:stretch>
        </p:blipFill>
        <p:spPr>
          <a:xfrm>
            <a:off x="22466" y="4769652"/>
            <a:ext cx="1592131" cy="977044"/>
          </a:xfrm>
          <a:prstGeom prst="rect">
            <a:avLst/>
          </a:prstGeom>
        </p:spPr>
      </p:pic>
      <p:pic>
        <p:nvPicPr>
          <p:cNvPr id="7" name="Picture 6" descr="A house with a lawn and trees&#10;&#10;AI-generated content may be incorrect.">
            <a:extLst>
              <a:ext uri="{FF2B5EF4-FFF2-40B4-BE49-F238E27FC236}">
                <a16:creationId xmlns:a16="http://schemas.microsoft.com/office/drawing/2014/main" id="{353BA436-858C-E9B1-04BB-3E97927E020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rot="-10800000" flipV="1">
            <a:off x="5973427" y="5056263"/>
            <a:ext cx="1937242" cy="69451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0206F0-51B9-545F-F7FB-71BB9E1F002E}"/>
              </a:ext>
            </a:extLst>
          </p:cNvPr>
          <p:cNvSpPr txBox="1"/>
          <p:nvPr/>
        </p:nvSpPr>
        <p:spPr>
          <a:xfrm>
            <a:off x="138144" y="110516"/>
            <a:ext cx="7763743" cy="97411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GB"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  Ambulance Services.</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Ambulance services form a critical component of modern healthcare, providing rapid response, emergency treatment, and safe conveyance for patients in urgent need. Their evolution has been shaped by historical developments, technological advancements, and policy reforms. This essay investigates the origins of ambulance services, critically examines their operational functioning, and discusses their significance in enhancing the quality of life for service users.</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Origins and Historical Development</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The origins of organized ambulance services in the United Kingdom can be traced back to the St. John Ambulance Brigade, founded in 1904, which initially focused on first aid training and volunteer‑led transport of patients (St. John Ambulance, 2021). During World War I, the British Red Cross established one of the first large‑scale ambulance services to transport wounded soldiers, marking a major turning point in structured medical transport (British Red Cross, 2021).</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Technological advancement accelerated progress in the 20th century. Motorized ambulances were first introduced in London in 1930, replacing horse‑drawn vehicles and significantly reducing response times (London Ambulance Service NHS Trust, 2016). The establishment of the National Health Service (NHS) in 1948 created a country‑wide requirement for ambulance provision, reorganized into regional services in 1974 to enable standardization (NHS England, 2021).</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Further developments such as air ambulances in the 1960s and neonatal ambulances in the 1970s expanded clinical capability. Policy documents such as the Millar Report (1964) recommended that ambulance personnel provide treatment in addition to transportation, laying out the foundation for modern paramedic practice.</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How Ambulance Services Function Today</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Modern ambulance services function as integrated emergency care providers. NHS England states that ambulance services sit at the heart of the urgent and emergency care system and now incorporate digital triage, telehealth advice, and expanded clinical roles for paramedics.</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Rapid emergency response remains a key operational responsibility. Survival from cardiac arrest decreases by 10% per minute without intervention, demonstrating the need for fast deployment. Ambulance clinicians deliver immediate care including CPR, airway management, bleeding control, and stabilization of acute conditions.</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Ambulances are equipped with defibrillators, ventilators, infusion pumps, and vital‑sign monitors to support advanced life‑support procedures. Reforms emphasize ‘hear and treat’ and ‘see and treat’ models to reduce unnecessary hospital conveyance.</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Quality improvement frameworks and data analytics help identify inefficiencies, optimize fleet allocation, and improve response times. NHS 2026/27 service specifications encourage digital integration, forecasting tools, and workforce wellbeing improvements.</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Significance for Service Users</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Ambulance services enhance the quality of life for service users by ensuring timely, life‑saving medical intervention. In emergencies such as cardiac arrest or severe trauma, the expertise and equipment of ambulance teams can be the determining factor between life and death.</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Ambulance services maintain continuity of care during transport, using specialist equipment and trained clinicians to stabilize patients </a:t>
            </a:r>
            <a:r>
              <a:rPr lang="en-US" sz="1100" dirty="0" err="1">
                <a:solidFill>
                  <a:srgbClr val="000000"/>
                </a:solidFill>
                <a:highlight>
                  <a:srgbClr val="FFFFFF"/>
                </a:highlight>
                <a:latin typeface="Arial"/>
                <a:ea typeface="Cambria"/>
                <a:cs typeface="Arial"/>
              </a:rPr>
              <a:t>en</a:t>
            </a:r>
            <a:r>
              <a:rPr lang="en-US" sz="1100" dirty="0">
                <a:solidFill>
                  <a:srgbClr val="000000"/>
                </a:solidFill>
                <a:highlight>
                  <a:srgbClr val="FFFFFF"/>
                </a:highlight>
                <a:latin typeface="Arial"/>
                <a:ea typeface="Cambria"/>
                <a:cs typeface="Arial"/>
              </a:rPr>
              <a:t>‑route. Modern reforms aim to reduce emergency department overcrowding by empowering paramedics to treat patients at home or refer them to community‑based services.</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r>
              <a:rPr lang="en-US" sz="1100" dirty="0">
                <a:solidFill>
                  <a:srgbClr val="000000"/>
                </a:solidFill>
                <a:highlight>
                  <a:srgbClr val="FFFFFF"/>
                </a:highlight>
                <a:latin typeface="Arial"/>
                <a:ea typeface="Cambria"/>
                <a:cs typeface="Arial"/>
              </a:rPr>
              <a:t>Efforts to improve culture, leadership, and workforce wellbeing within ambulance trusts contribute to higher‑quality patient outcomes. Recognizing paramedics as clinical decision‑makers strengthens pre‑hospital care.</a:t>
            </a: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br>
              <a:rPr lang="en-US" sz="1100" dirty="0">
                <a:highlight>
                  <a:srgbClr val="FFFFFF"/>
                </a:highlight>
                <a:latin typeface="Arial"/>
                <a:ea typeface="Cambria"/>
                <a:cs typeface="Arial"/>
              </a:rPr>
            </a:br>
            <a:endParaRPr lang="en-GB" sz="1100">
              <a:solidFill>
                <a:srgbClr val="000000"/>
              </a:solidFill>
              <a:highlight>
                <a:srgbClr val="FFFFFF"/>
              </a:highlight>
              <a:latin typeface="Arial"/>
              <a:ea typeface="Cambria"/>
              <a:cs typeface="Arial"/>
            </a:endParaRPr>
          </a:p>
        </p:txBody>
      </p:sp>
    </p:spTree>
    <p:extLst>
      <p:ext uri="{BB962C8B-B14F-4D97-AF65-F5344CB8AC3E}">
        <p14:creationId xmlns:p14="http://schemas.microsoft.com/office/powerpoint/2010/main" val="3085646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7957EAE-54F6-ACEB-0CA1-6CF6AF2EFC4F}"/>
              </a:ext>
            </a:extLst>
          </p:cNvPr>
          <p:cNvSpPr txBox="1"/>
          <p:nvPr/>
        </p:nvSpPr>
        <p:spPr>
          <a:xfrm>
            <a:off x="69072" y="82887"/>
            <a:ext cx="7791372" cy="77251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highlight>
                  <a:srgbClr val="FFFFFF"/>
                </a:highlight>
                <a:ea typeface="+mn-lt"/>
                <a:cs typeface="+mn-lt"/>
              </a:rPr>
              <a:t>References (Harvard Style)</a:t>
            </a:r>
            <a:br>
              <a:rPr lang="en-US" sz="1600" dirty="0">
                <a:highlight>
                  <a:srgbClr val="FFFFFF"/>
                </a:highlight>
                <a:ea typeface="+mn-lt"/>
                <a:cs typeface="+mn-lt"/>
              </a:rPr>
            </a:br>
            <a:endParaRPr lang="en-US" sz="1600" dirty="0">
              <a:highlight>
                <a:srgbClr val="FFFFFF"/>
              </a:highlight>
              <a:ea typeface="+mn-lt"/>
              <a:cs typeface="+mn-lt"/>
            </a:endParaRPr>
          </a:p>
          <a:p>
            <a:endParaRPr lang="en-US" sz="1600" dirty="0">
              <a:highlight>
                <a:srgbClr val="FFFFFF"/>
              </a:highlight>
              <a:ea typeface="+mn-lt"/>
              <a:cs typeface="+mn-lt"/>
            </a:endParaRPr>
          </a:p>
          <a:p>
            <a:r>
              <a:rPr lang="en-US" sz="1600">
                <a:highlight>
                  <a:srgbClr val="FFFFFF"/>
                </a:highlight>
                <a:ea typeface="+mn-lt"/>
                <a:cs typeface="+mn-lt"/>
              </a:rPr>
              <a:t>AACE (2025) Ambulance Commissioning Guidance 2025/26.</a:t>
            </a:r>
            <a:br>
              <a:rPr lang="en-US" sz="1600" dirty="0">
                <a:highlight>
                  <a:srgbClr val="FFFFFF"/>
                </a:highlight>
                <a:ea typeface="+mn-lt"/>
                <a:cs typeface="+mn-lt"/>
              </a:rPr>
            </a:br>
            <a:r>
              <a:rPr lang="en-US" sz="1600">
                <a:highlight>
                  <a:srgbClr val="FFFFFF"/>
                </a:highlight>
                <a:ea typeface="+mn-lt"/>
                <a:cs typeface="+mn-lt"/>
              </a:rPr>
              <a:t> Age UK (2024) Types of care home.</a:t>
            </a:r>
            <a:br>
              <a:rPr lang="en-US" sz="1600" dirty="0">
                <a:highlight>
                  <a:srgbClr val="FFFFFF"/>
                </a:highlight>
                <a:ea typeface="+mn-lt"/>
                <a:cs typeface="+mn-lt"/>
              </a:rPr>
            </a:br>
            <a:r>
              <a:rPr lang="en-US" sz="1600">
                <a:highlight>
                  <a:srgbClr val="FFFFFF"/>
                </a:highlight>
                <a:ea typeface="+mn-lt"/>
                <a:cs typeface="+mn-lt"/>
              </a:rPr>
              <a:t> American Heart Association (2026) Statistics on Cardiac Arrest Response.</a:t>
            </a:r>
            <a:br>
              <a:rPr lang="en-US" sz="1600" dirty="0">
                <a:highlight>
                  <a:srgbClr val="FFFFFF"/>
                </a:highlight>
                <a:ea typeface="+mn-lt"/>
                <a:cs typeface="+mn-lt"/>
              </a:rPr>
            </a:br>
            <a:r>
              <a:rPr lang="en-US" sz="1600">
                <a:highlight>
                  <a:srgbClr val="FFFFFF"/>
                </a:highlight>
                <a:ea typeface="+mn-lt"/>
                <a:cs typeface="+mn-lt"/>
              </a:rPr>
              <a:t> British Red Cross (2021) Ambulance Service during World War I.</a:t>
            </a:r>
            <a:br>
              <a:rPr lang="en-US" sz="1600" dirty="0">
                <a:highlight>
                  <a:srgbClr val="FFFFFF"/>
                </a:highlight>
                <a:ea typeface="+mn-lt"/>
                <a:cs typeface="+mn-lt"/>
              </a:rPr>
            </a:br>
            <a:r>
              <a:rPr lang="en-US" sz="1600">
                <a:highlight>
                  <a:srgbClr val="FFFFFF"/>
                </a:highlight>
                <a:ea typeface="+mn-lt"/>
                <a:cs typeface="+mn-lt"/>
              </a:rPr>
              <a:t> Care Quality Commission (CQC) (2025) Regulations for service providers and managers.</a:t>
            </a:r>
            <a:br>
              <a:rPr lang="en-US" sz="1600" dirty="0">
                <a:highlight>
                  <a:srgbClr val="FFFFFF"/>
                </a:highlight>
                <a:ea typeface="+mn-lt"/>
                <a:cs typeface="+mn-lt"/>
              </a:rPr>
            </a:br>
            <a:r>
              <a:rPr lang="en-US" sz="1600">
                <a:highlight>
                  <a:srgbClr val="FFFFFF"/>
                </a:highlight>
                <a:ea typeface="+mn-lt"/>
                <a:cs typeface="+mn-lt"/>
              </a:rPr>
              <a:t> Care UK (2026) What is residential care?</a:t>
            </a:r>
            <a:br>
              <a:rPr lang="en-US" sz="1600" dirty="0">
                <a:highlight>
                  <a:srgbClr val="FFFFFF"/>
                </a:highlight>
                <a:ea typeface="+mn-lt"/>
                <a:cs typeface="+mn-lt"/>
              </a:rPr>
            </a:br>
            <a:r>
              <a:rPr lang="en-US" sz="1600">
                <a:highlight>
                  <a:srgbClr val="FFFFFF"/>
                </a:highlight>
                <a:ea typeface="+mn-lt"/>
                <a:cs typeface="+mn-lt"/>
              </a:rPr>
              <a:t> Carers UK (2026) Residential care.</a:t>
            </a:r>
            <a:br>
              <a:rPr lang="en-US" sz="1600" dirty="0">
                <a:highlight>
                  <a:srgbClr val="FFFFFF"/>
                </a:highlight>
                <a:ea typeface="+mn-lt"/>
                <a:cs typeface="+mn-lt"/>
              </a:rPr>
            </a:br>
            <a:r>
              <a:rPr lang="en-US" sz="1600">
                <a:highlight>
                  <a:srgbClr val="FFFFFF"/>
                </a:highlight>
                <a:ea typeface="+mn-lt"/>
                <a:cs typeface="+mn-lt"/>
              </a:rPr>
              <a:t> Data Calculus (2026) EMT Quality Improvement in Ambulance Services.</a:t>
            </a:r>
            <a:br>
              <a:rPr lang="en-US" sz="1600" dirty="0">
                <a:highlight>
                  <a:srgbClr val="FFFFFF"/>
                </a:highlight>
                <a:ea typeface="+mn-lt"/>
                <a:cs typeface="+mn-lt"/>
              </a:rPr>
            </a:br>
            <a:r>
              <a:rPr lang="en-US" sz="1600">
                <a:highlight>
                  <a:srgbClr val="FFFFFF"/>
                </a:highlight>
                <a:ea typeface="+mn-lt"/>
                <a:cs typeface="+mn-lt"/>
              </a:rPr>
              <a:t> Department of Health and Social Care (2026) Adult social care outcomes framework: handbook of definitions. </a:t>
            </a:r>
            <a:br>
              <a:rPr lang="en-US" sz="1600" dirty="0">
                <a:highlight>
                  <a:srgbClr val="FFFFFF"/>
                </a:highlight>
                <a:ea typeface="+mn-lt"/>
                <a:cs typeface="+mn-lt"/>
              </a:rPr>
            </a:br>
            <a:r>
              <a:rPr lang="en-US" sz="1600">
                <a:highlight>
                  <a:srgbClr val="FFFFFF"/>
                </a:highlight>
                <a:ea typeface="+mn-lt"/>
                <a:cs typeface="+mn-lt"/>
              </a:rPr>
              <a:t>Emergency Services Times (2025) 10-Year Health Plan Reveals Key Role for Ambulance Service.</a:t>
            </a:r>
            <a:br>
              <a:rPr lang="en-US" sz="1600" dirty="0">
                <a:highlight>
                  <a:srgbClr val="FFFFFF"/>
                </a:highlight>
                <a:ea typeface="+mn-lt"/>
                <a:cs typeface="+mn-lt"/>
              </a:rPr>
            </a:br>
            <a:r>
              <a:rPr lang="en-US" sz="1600">
                <a:highlight>
                  <a:srgbClr val="FFFFFF"/>
                </a:highlight>
                <a:ea typeface="+mn-lt"/>
                <a:cs typeface="+mn-lt"/>
              </a:rPr>
              <a:t> EMSUK Learning (2023) History of UK Ambulance Services.</a:t>
            </a:r>
            <a:br>
              <a:rPr lang="en-US" sz="1600" dirty="0">
                <a:highlight>
                  <a:srgbClr val="FFFFFF"/>
                </a:highlight>
                <a:ea typeface="+mn-lt"/>
                <a:cs typeface="+mn-lt"/>
              </a:rPr>
            </a:br>
            <a:r>
              <a:rPr lang="en-US" sz="1600">
                <a:highlight>
                  <a:srgbClr val="FFFFFF"/>
                </a:highlight>
                <a:ea typeface="+mn-lt"/>
                <a:cs typeface="+mn-lt"/>
              </a:rPr>
              <a:t> London Ambulance Service NHS Trust (2016) Motorized Ambulance Introduction.</a:t>
            </a:r>
            <a:br>
              <a:rPr lang="en-US" sz="1600" dirty="0">
                <a:highlight>
                  <a:srgbClr val="FFFFFF"/>
                </a:highlight>
                <a:ea typeface="+mn-lt"/>
                <a:cs typeface="+mn-lt"/>
              </a:rPr>
            </a:br>
            <a:r>
              <a:rPr lang="en-US" sz="1600">
                <a:highlight>
                  <a:srgbClr val="FFFFFF"/>
                </a:highlight>
                <a:ea typeface="+mn-lt"/>
                <a:cs typeface="+mn-lt"/>
              </a:rPr>
              <a:t> Marin Life Care Ambulance (2024) When Every Second Counts.</a:t>
            </a:r>
            <a:br>
              <a:rPr lang="en-US" sz="1600" dirty="0">
                <a:highlight>
                  <a:srgbClr val="FFFFFF"/>
                </a:highlight>
                <a:ea typeface="+mn-lt"/>
                <a:cs typeface="+mn-lt"/>
              </a:rPr>
            </a:br>
            <a:r>
              <a:rPr lang="en-US" sz="1600">
                <a:highlight>
                  <a:srgbClr val="FFFFFF"/>
                </a:highlight>
                <a:ea typeface="+mn-lt"/>
                <a:cs typeface="+mn-lt"/>
              </a:rPr>
              <a:t> NHS (2026) Care homes – social care and support guide.</a:t>
            </a:r>
            <a:br>
              <a:rPr lang="en-US" sz="1600" dirty="0">
                <a:highlight>
                  <a:srgbClr val="FFFFFF"/>
                </a:highlight>
                <a:ea typeface="+mn-lt"/>
                <a:cs typeface="+mn-lt"/>
              </a:rPr>
            </a:br>
            <a:r>
              <a:rPr lang="en-US" sz="1600">
                <a:highlight>
                  <a:srgbClr val="FFFFFF"/>
                </a:highlight>
                <a:ea typeface="+mn-lt"/>
                <a:cs typeface="+mn-lt"/>
              </a:rPr>
              <a:t> NHS England (2017) Ambulance Services Overview.</a:t>
            </a:r>
            <a:br>
              <a:rPr lang="en-US" sz="1600" dirty="0">
                <a:highlight>
                  <a:srgbClr val="FFFFFF"/>
                </a:highlight>
                <a:ea typeface="+mn-lt"/>
                <a:cs typeface="+mn-lt"/>
              </a:rPr>
            </a:br>
            <a:r>
              <a:rPr lang="en-US" sz="1600">
                <a:highlight>
                  <a:srgbClr val="FFFFFF"/>
                </a:highlight>
                <a:ea typeface="+mn-lt"/>
                <a:cs typeface="+mn-lt"/>
              </a:rPr>
              <a:t> NHS England (2020) 2026/27 Ambulance Emergency and Urgent Care Specification.</a:t>
            </a:r>
            <a:br>
              <a:rPr lang="en-US" sz="1600" dirty="0">
                <a:highlight>
                  <a:srgbClr val="FFFFFF"/>
                </a:highlight>
                <a:ea typeface="+mn-lt"/>
                <a:cs typeface="+mn-lt"/>
              </a:rPr>
            </a:br>
            <a:r>
              <a:rPr lang="en-US" sz="1600">
                <a:highlight>
                  <a:srgbClr val="FFFFFF"/>
                </a:highlight>
                <a:ea typeface="+mn-lt"/>
                <a:cs typeface="+mn-lt"/>
              </a:rPr>
              <a:t> NHS England (2021) Ambulance Service Reorganization.</a:t>
            </a:r>
            <a:br>
              <a:rPr lang="en-US" sz="1600" dirty="0">
                <a:highlight>
                  <a:srgbClr val="FFFFFF"/>
                </a:highlight>
                <a:ea typeface="+mn-lt"/>
                <a:cs typeface="+mn-lt"/>
              </a:rPr>
            </a:br>
            <a:r>
              <a:rPr lang="en-US" sz="1600">
                <a:highlight>
                  <a:srgbClr val="FFFFFF"/>
                </a:highlight>
                <a:ea typeface="+mn-lt"/>
                <a:cs typeface="+mn-lt"/>
              </a:rPr>
              <a:t> Northampton General Hospital Trust (2016) History of the Ambulance Service.</a:t>
            </a:r>
            <a:br>
              <a:rPr lang="en-US" sz="1600" dirty="0">
                <a:highlight>
                  <a:srgbClr val="FFFFFF"/>
                </a:highlight>
                <a:ea typeface="+mn-lt"/>
                <a:cs typeface="+mn-lt"/>
              </a:rPr>
            </a:br>
            <a:r>
              <a:rPr lang="en-US" sz="1600">
                <a:highlight>
                  <a:srgbClr val="FFFFFF"/>
                </a:highlight>
                <a:ea typeface="+mn-lt"/>
                <a:cs typeface="+mn-lt"/>
              </a:rPr>
              <a:t> Nottingham City Council (n.d.) Types of residential care</a:t>
            </a:r>
            <a:br>
              <a:rPr lang="en-US" sz="1600" dirty="0">
                <a:highlight>
                  <a:srgbClr val="FFFFFF"/>
                </a:highlight>
                <a:ea typeface="+mn-lt"/>
                <a:cs typeface="+mn-lt"/>
              </a:rPr>
            </a:br>
            <a:r>
              <a:rPr lang="en-US" sz="1600">
                <a:highlight>
                  <a:srgbClr val="FFFFFF"/>
                </a:highlight>
                <a:ea typeface="+mn-lt"/>
                <a:cs typeface="+mn-lt"/>
              </a:rPr>
              <a:t> RCP (2025) Modern Ambulance Care – Commentary.</a:t>
            </a:r>
            <a:br>
              <a:rPr lang="en-US" sz="1600" dirty="0">
                <a:highlight>
                  <a:srgbClr val="FFFFFF"/>
                </a:highlight>
                <a:ea typeface="+mn-lt"/>
                <a:cs typeface="+mn-lt"/>
              </a:rPr>
            </a:br>
            <a:r>
              <a:rPr lang="en-US" sz="1600">
                <a:highlight>
                  <a:srgbClr val="FFFFFF"/>
                </a:highlight>
                <a:ea typeface="+mn-lt"/>
                <a:cs typeface="+mn-lt"/>
              </a:rPr>
              <a:t> Red Health (2026) The Critical Role of Ambulance Services in Emergency Medical Care.</a:t>
            </a:r>
            <a:br>
              <a:rPr lang="en-US" sz="1600" dirty="0">
                <a:highlight>
                  <a:srgbClr val="FFFFFF"/>
                </a:highlight>
                <a:ea typeface="+mn-lt"/>
                <a:cs typeface="+mn-lt"/>
              </a:rPr>
            </a:br>
            <a:r>
              <a:rPr lang="en-US" sz="1600">
                <a:highlight>
                  <a:srgbClr val="FFFFFF"/>
                </a:highlight>
                <a:ea typeface="+mn-lt"/>
                <a:cs typeface="+mn-lt"/>
              </a:rPr>
              <a:t> Social Care Institute for Excellence (SCIE) (2026) Care homes as a model for housing with care and support. </a:t>
            </a:r>
            <a:br>
              <a:rPr lang="en-US" sz="1600" dirty="0">
                <a:highlight>
                  <a:srgbClr val="FFFFFF"/>
                </a:highlight>
                <a:ea typeface="+mn-lt"/>
                <a:cs typeface="+mn-lt"/>
              </a:rPr>
            </a:br>
            <a:r>
              <a:rPr lang="en-US" sz="1600">
                <a:highlight>
                  <a:srgbClr val="FFFFFF"/>
                </a:highlight>
                <a:ea typeface="+mn-lt"/>
                <a:cs typeface="+mn-lt"/>
              </a:rPr>
              <a:t>St. John Ambulance (2021) Foundation and Early Role.</a:t>
            </a:r>
            <a:br>
              <a:rPr lang="en-US" sz="1600" dirty="0">
                <a:highlight>
                  <a:srgbClr val="FFFFFF"/>
                </a:highlight>
                <a:ea typeface="+mn-lt"/>
                <a:cs typeface="+mn-lt"/>
              </a:rPr>
            </a:br>
            <a:r>
              <a:rPr lang="en-US" sz="1600">
                <a:highlight>
                  <a:srgbClr val="FFFFFF"/>
                </a:highlight>
                <a:ea typeface="+mn-lt"/>
                <a:cs typeface="+mn-lt"/>
              </a:rPr>
              <a:t> UK Government (2000) Care Standards Act 2000.</a:t>
            </a:r>
            <a:endParaRPr lang="en-US">
              <a:ea typeface="+mn-lt"/>
              <a:cs typeface="+mn-lt"/>
            </a:endParaRPr>
          </a:p>
        </p:txBody>
      </p:sp>
    </p:spTree>
    <p:extLst>
      <p:ext uri="{BB962C8B-B14F-4D97-AF65-F5344CB8AC3E}">
        <p14:creationId xmlns:p14="http://schemas.microsoft.com/office/powerpoint/2010/main" val="25493548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Student: Olaide Ibikunle Student Number: (2442778)  Module: Introduction to Health and Social Care  Lecturer: Muhammad Aliyu  Course Code: LCHS4003  USAGE OF AI Developed with the support of Artificial Intelligence tools, focused on:  Structuring ideas,  Grammatic errors  All content was reviewed edited and understood by the student.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314</cp:revision>
  <dcterms:created xsi:type="dcterms:W3CDTF">2026-04-06T17:49:45Z</dcterms:created>
  <dcterms:modified xsi:type="dcterms:W3CDTF">2026-04-20T16:44:14Z</dcterms:modified>
</cp:coreProperties>
</file>