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62" r:id="rId5"/>
    <p:sldId id="259" r:id="rId6"/>
    <p:sldId id="263" r:id="rId7"/>
    <p:sldId id="260" r:id="rId8"/>
    <p:sldId id="264" r:id="rId9"/>
    <p:sldId id="265" r:id="rId10"/>
    <p:sldId id="268" r:id="rId11"/>
    <p:sldId id="269" r:id="rId12"/>
    <p:sldId id="270" r:id="rId13"/>
    <p:sldId id="271" r:id="rId14"/>
    <p:sldId id="272" r:id="rId15"/>
    <p:sldId id="273" r:id="rId16"/>
    <p:sldId id="266" r:id="rId17"/>
    <p:sldId id="26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7" autoAdjust="0"/>
    <p:restoredTop sz="67676" autoAdjust="0"/>
  </p:normalViewPr>
  <p:slideViewPr>
    <p:cSldViewPr snapToGrid="0">
      <p:cViewPr varScale="1">
        <p:scale>
          <a:sx n="75" d="100"/>
          <a:sy n="75" d="100"/>
        </p:scale>
        <p:origin x="1950" y="5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04FA7C11-6C48-428C-B2F3-E75CA039B99E}"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923C3C18-3DF4-4683-A1EB-BBF9248511E0}">
      <dgm:prSet/>
      <dgm:spPr/>
      <dgm:t>
        <a:bodyPr/>
        <a:lstStyle/>
        <a:p>
          <a:pPr>
            <a:lnSpc>
              <a:spcPct val="100000"/>
            </a:lnSpc>
          </a:pPr>
          <a:r>
            <a:rPr lang="en-GB"/>
            <a:t>Cloud Computing </a:t>
          </a:r>
          <a:endParaRPr lang="en-US"/>
        </a:p>
      </dgm:t>
    </dgm:pt>
    <dgm:pt modelId="{0184F2A4-568D-4B51-8F30-A210830A6BBF}" type="parTrans" cxnId="{20326163-A670-4363-A2C1-5AA463B5969D}">
      <dgm:prSet/>
      <dgm:spPr/>
      <dgm:t>
        <a:bodyPr/>
        <a:lstStyle/>
        <a:p>
          <a:endParaRPr lang="en-US"/>
        </a:p>
      </dgm:t>
    </dgm:pt>
    <dgm:pt modelId="{CF5B91A4-0B50-4AE3-BA63-A52BBA101E47}" type="sibTrans" cxnId="{20326163-A670-4363-A2C1-5AA463B5969D}">
      <dgm:prSet/>
      <dgm:spPr/>
      <dgm:t>
        <a:bodyPr/>
        <a:lstStyle/>
        <a:p>
          <a:endParaRPr lang="en-US"/>
        </a:p>
      </dgm:t>
    </dgm:pt>
    <dgm:pt modelId="{0B6533A9-4E87-4FD0-B09C-08183E8ECF09}">
      <dgm:prSet/>
      <dgm:spPr/>
      <dgm:t>
        <a:bodyPr/>
        <a:lstStyle/>
        <a:p>
          <a:pPr>
            <a:lnSpc>
              <a:spcPct val="100000"/>
            </a:lnSpc>
          </a:pPr>
          <a:r>
            <a:rPr lang="en-GB" dirty="0"/>
            <a:t>Internet of Things (IoT) </a:t>
          </a:r>
        </a:p>
        <a:p>
          <a:pPr>
            <a:lnSpc>
              <a:spcPct val="100000"/>
            </a:lnSpc>
          </a:pPr>
          <a:r>
            <a:rPr lang="en-GB" dirty="0"/>
            <a:t>Devices</a:t>
          </a:r>
          <a:endParaRPr lang="en-US" dirty="0"/>
        </a:p>
      </dgm:t>
    </dgm:pt>
    <dgm:pt modelId="{601FAB29-0F74-4766-A2A6-256D9CBAF37E}" type="parTrans" cxnId="{52E859B1-C469-44A1-92B0-635C4F9535B5}">
      <dgm:prSet/>
      <dgm:spPr/>
      <dgm:t>
        <a:bodyPr/>
        <a:lstStyle/>
        <a:p>
          <a:endParaRPr lang="en-US"/>
        </a:p>
      </dgm:t>
    </dgm:pt>
    <dgm:pt modelId="{6EF45337-5841-4A7A-BF8F-340C8CD219A1}" type="sibTrans" cxnId="{52E859B1-C469-44A1-92B0-635C4F9535B5}">
      <dgm:prSet/>
      <dgm:spPr/>
      <dgm:t>
        <a:bodyPr/>
        <a:lstStyle/>
        <a:p>
          <a:endParaRPr lang="en-US"/>
        </a:p>
      </dgm:t>
    </dgm:pt>
    <dgm:pt modelId="{3E625E83-D409-4AA2-AF68-94681CEA3783}" type="pres">
      <dgm:prSet presAssocID="{04FA7C11-6C48-428C-B2F3-E75CA039B99E}" presName="root" presStyleCnt="0">
        <dgm:presLayoutVars>
          <dgm:dir/>
          <dgm:resizeHandles val="exact"/>
        </dgm:presLayoutVars>
      </dgm:prSet>
      <dgm:spPr/>
    </dgm:pt>
    <dgm:pt modelId="{D8B71119-9412-4F8D-A1D6-9656047787DB}" type="pres">
      <dgm:prSet presAssocID="{923C3C18-3DF4-4683-A1EB-BBF9248511E0}" presName="compNode" presStyleCnt="0"/>
      <dgm:spPr/>
    </dgm:pt>
    <dgm:pt modelId="{48210DB6-0893-4CC5-BFED-95D13A45CF0D}" type="pres">
      <dgm:prSet presAssocID="{923C3C18-3DF4-4683-A1EB-BBF9248511E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ud"/>
        </a:ext>
      </dgm:extLst>
    </dgm:pt>
    <dgm:pt modelId="{205C67C6-C370-4DA9-9AED-E92819CBFA39}" type="pres">
      <dgm:prSet presAssocID="{923C3C18-3DF4-4683-A1EB-BBF9248511E0}" presName="spaceRect" presStyleCnt="0"/>
      <dgm:spPr/>
    </dgm:pt>
    <dgm:pt modelId="{EA311DB0-56F1-4E00-9275-441176B0C199}" type="pres">
      <dgm:prSet presAssocID="{923C3C18-3DF4-4683-A1EB-BBF9248511E0}" presName="textRect" presStyleLbl="revTx" presStyleIdx="0" presStyleCnt="2">
        <dgm:presLayoutVars>
          <dgm:chMax val="1"/>
          <dgm:chPref val="1"/>
        </dgm:presLayoutVars>
      </dgm:prSet>
      <dgm:spPr/>
    </dgm:pt>
    <dgm:pt modelId="{4F706A1F-061E-4EE8-A438-215A8A06AA17}" type="pres">
      <dgm:prSet presAssocID="{CF5B91A4-0B50-4AE3-BA63-A52BBA101E47}" presName="sibTrans" presStyleCnt="0"/>
      <dgm:spPr/>
    </dgm:pt>
    <dgm:pt modelId="{40D09D17-730C-4C0E-AAD7-BE6FE0F13BA5}" type="pres">
      <dgm:prSet presAssocID="{0B6533A9-4E87-4FD0-B09C-08183E8ECF09}" presName="compNode" presStyleCnt="0"/>
      <dgm:spPr/>
    </dgm:pt>
    <dgm:pt modelId="{97054476-F349-4623-A63D-757ED1F6F3BC}" type="pres">
      <dgm:prSet presAssocID="{0B6533A9-4E87-4FD0-B09C-08183E8ECF0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reless router"/>
        </a:ext>
      </dgm:extLst>
    </dgm:pt>
    <dgm:pt modelId="{371F524D-D7E8-4F60-99B3-C435CB019EFE}" type="pres">
      <dgm:prSet presAssocID="{0B6533A9-4E87-4FD0-B09C-08183E8ECF09}" presName="spaceRect" presStyleCnt="0"/>
      <dgm:spPr/>
    </dgm:pt>
    <dgm:pt modelId="{D7F73BB1-EA52-43B0-B9D5-E23B3A390299}" type="pres">
      <dgm:prSet presAssocID="{0B6533A9-4E87-4FD0-B09C-08183E8ECF09}" presName="textRect" presStyleLbl="revTx" presStyleIdx="1" presStyleCnt="2">
        <dgm:presLayoutVars>
          <dgm:chMax val="1"/>
          <dgm:chPref val="1"/>
        </dgm:presLayoutVars>
      </dgm:prSet>
      <dgm:spPr/>
    </dgm:pt>
  </dgm:ptLst>
  <dgm:cxnLst>
    <dgm:cxn modelId="{7E3AF340-B2EA-40E2-A250-B095F930E086}" type="presOf" srcId="{0B6533A9-4E87-4FD0-B09C-08183E8ECF09}" destId="{D7F73BB1-EA52-43B0-B9D5-E23B3A390299}" srcOrd="0" destOrd="0" presId="urn:microsoft.com/office/officeart/2018/2/layout/IconLabelList"/>
    <dgm:cxn modelId="{20326163-A670-4363-A2C1-5AA463B5969D}" srcId="{04FA7C11-6C48-428C-B2F3-E75CA039B99E}" destId="{923C3C18-3DF4-4683-A1EB-BBF9248511E0}" srcOrd="0" destOrd="0" parTransId="{0184F2A4-568D-4B51-8F30-A210830A6BBF}" sibTransId="{CF5B91A4-0B50-4AE3-BA63-A52BBA101E47}"/>
    <dgm:cxn modelId="{CB0C1F53-24CE-458F-A059-B8F7D418D1E0}" type="presOf" srcId="{923C3C18-3DF4-4683-A1EB-BBF9248511E0}" destId="{EA311DB0-56F1-4E00-9275-441176B0C199}" srcOrd="0" destOrd="0" presId="urn:microsoft.com/office/officeart/2018/2/layout/IconLabelList"/>
    <dgm:cxn modelId="{52E859B1-C469-44A1-92B0-635C4F9535B5}" srcId="{04FA7C11-6C48-428C-B2F3-E75CA039B99E}" destId="{0B6533A9-4E87-4FD0-B09C-08183E8ECF09}" srcOrd="1" destOrd="0" parTransId="{601FAB29-0F74-4766-A2A6-256D9CBAF37E}" sibTransId="{6EF45337-5841-4A7A-BF8F-340C8CD219A1}"/>
    <dgm:cxn modelId="{BD9700BC-3F52-49C6-86A4-2891BCEE995B}" type="presOf" srcId="{04FA7C11-6C48-428C-B2F3-E75CA039B99E}" destId="{3E625E83-D409-4AA2-AF68-94681CEA3783}" srcOrd="0" destOrd="0" presId="urn:microsoft.com/office/officeart/2018/2/layout/IconLabelList"/>
    <dgm:cxn modelId="{67C023E1-4650-4502-8300-6F4334801E67}" type="presParOf" srcId="{3E625E83-D409-4AA2-AF68-94681CEA3783}" destId="{D8B71119-9412-4F8D-A1D6-9656047787DB}" srcOrd="0" destOrd="0" presId="urn:microsoft.com/office/officeart/2018/2/layout/IconLabelList"/>
    <dgm:cxn modelId="{3AC44E43-C2D4-4CBD-B893-A7C83DCAF18B}" type="presParOf" srcId="{D8B71119-9412-4F8D-A1D6-9656047787DB}" destId="{48210DB6-0893-4CC5-BFED-95D13A45CF0D}" srcOrd="0" destOrd="0" presId="urn:microsoft.com/office/officeart/2018/2/layout/IconLabelList"/>
    <dgm:cxn modelId="{4957BD11-52AE-4819-8CEB-65030ABE4ED5}" type="presParOf" srcId="{D8B71119-9412-4F8D-A1D6-9656047787DB}" destId="{205C67C6-C370-4DA9-9AED-E92819CBFA39}" srcOrd="1" destOrd="0" presId="urn:microsoft.com/office/officeart/2018/2/layout/IconLabelList"/>
    <dgm:cxn modelId="{E69DE59C-3DD5-4474-A639-DD63B522BC54}" type="presParOf" srcId="{D8B71119-9412-4F8D-A1D6-9656047787DB}" destId="{EA311DB0-56F1-4E00-9275-441176B0C199}" srcOrd="2" destOrd="0" presId="urn:microsoft.com/office/officeart/2018/2/layout/IconLabelList"/>
    <dgm:cxn modelId="{43BFFF31-308B-411D-A4A5-22A24E0F3CD6}" type="presParOf" srcId="{3E625E83-D409-4AA2-AF68-94681CEA3783}" destId="{4F706A1F-061E-4EE8-A438-215A8A06AA17}" srcOrd="1" destOrd="0" presId="urn:microsoft.com/office/officeart/2018/2/layout/IconLabelList"/>
    <dgm:cxn modelId="{9B455412-0DAE-4F1B-B780-3696D6F17880}" type="presParOf" srcId="{3E625E83-D409-4AA2-AF68-94681CEA3783}" destId="{40D09D17-730C-4C0E-AAD7-BE6FE0F13BA5}" srcOrd="2" destOrd="0" presId="urn:microsoft.com/office/officeart/2018/2/layout/IconLabelList"/>
    <dgm:cxn modelId="{B5AC6475-54E9-48EF-92D6-29B78E1F59EE}" type="presParOf" srcId="{40D09D17-730C-4C0E-AAD7-BE6FE0F13BA5}" destId="{97054476-F349-4623-A63D-757ED1F6F3BC}" srcOrd="0" destOrd="0" presId="urn:microsoft.com/office/officeart/2018/2/layout/IconLabelList"/>
    <dgm:cxn modelId="{A8AF790B-1770-4683-BE3C-4125AFDAB93F}" type="presParOf" srcId="{40D09D17-730C-4C0E-AAD7-BE6FE0F13BA5}" destId="{371F524D-D7E8-4F60-99B3-C435CB019EFE}" srcOrd="1" destOrd="0" presId="urn:microsoft.com/office/officeart/2018/2/layout/IconLabelList"/>
    <dgm:cxn modelId="{3D11221A-0C68-466A-B499-881B46A9D9EF}" type="presParOf" srcId="{40D09D17-730C-4C0E-AAD7-BE6FE0F13BA5}" destId="{D7F73BB1-EA52-43B0-B9D5-E23B3A39029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DD7C2A-C9B4-4719-ACA7-4BD1DDBFF14A}"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0547E796-0B4C-4CD1-9777-8B1CB354EC5A}">
      <dgm:prSet custT="1"/>
      <dgm:spPr/>
      <dgm:t>
        <a:bodyPr/>
        <a:lstStyle/>
        <a:p>
          <a:pPr>
            <a:lnSpc>
              <a:spcPct val="100000"/>
            </a:lnSpc>
          </a:pPr>
          <a:r>
            <a:rPr lang="en-GB" sz="1900" dirty="0"/>
            <a:t>Increased Complexity of Digital Environments </a:t>
          </a:r>
          <a:r>
            <a:rPr lang="en-GB" sz="1100" dirty="0"/>
            <a:t>[15]</a:t>
          </a:r>
          <a:endParaRPr lang="en-US" sz="1900" dirty="0"/>
        </a:p>
      </dgm:t>
    </dgm:pt>
    <dgm:pt modelId="{6A3BB817-B8A6-4B69-96A2-34EF9674BBA7}" type="parTrans" cxnId="{53B9144D-A51C-46A0-BB9C-2566E0CA12CE}">
      <dgm:prSet/>
      <dgm:spPr/>
      <dgm:t>
        <a:bodyPr/>
        <a:lstStyle/>
        <a:p>
          <a:endParaRPr lang="en-US"/>
        </a:p>
      </dgm:t>
    </dgm:pt>
    <dgm:pt modelId="{D7D9BABD-C87D-4E27-8392-3436C0BDCFC7}" type="sibTrans" cxnId="{53B9144D-A51C-46A0-BB9C-2566E0CA12CE}">
      <dgm:prSet/>
      <dgm:spPr/>
      <dgm:t>
        <a:bodyPr/>
        <a:lstStyle/>
        <a:p>
          <a:pPr>
            <a:lnSpc>
              <a:spcPct val="100000"/>
            </a:lnSpc>
          </a:pPr>
          <a:endParaRPr lang="en-US"/>
        </a:p>
      </dgm:t>
    </dgm:pt>
    <dgm:pt modelId="{BDA3DCBF-F8DF-4190-BD58-B6D84AB4758D}">
      <dgm:prSet/>
      <dgm:spPr/>
      <dgm:t>
        <a:bodyPr/>
        <a:lstStyle/>
        <a:p>
          <a:pPr>
            <a:lnSpc>
              <a:spcPct val="100000"/>
            </a:lnSpc>
          </a:pPr>
          <a:r>
            <a:rPr lang="en-GB"/>
            <a:t>Need for continuous training and updates to tools. </a:t>
          </a:r>
          <a:endParaRPr lang="en-US"/>
        </a:p>
      </dgm:t>
    </dgm:pt>
    <dgm:pt modelId="{1FDDAF0E-CB48-40AF-A4E0-BBF68B4A21D3}" type="parTrans" cxnId="{E642E8A7-EABF-4649-8549-0458389BDFDB}">
      <dgm:prSet/>
      <dgm:spPr/>
      <dgm:t>
        <a:bodyPr/>
        <a:lstStyle/>
        <a:p>
          <a:endParaRPr lang="en-US"/>
        </a:p>
      </dgm:t>
    </dgm:pt>
    <dgm:pt modelId="{11805DB6-8126-456D-801B-5CE38FFD965A}" type="sibTrans" cxnId="{E642E8A7-EABF-4649-8549-0458389BDFDB}">
      <dgm:prSet/>
      <dgm:spPr/>
      <dgm:t>
        <a:bodyPr/>
        <a:lstStyle/>
        <a:p>
          <a:pPr>
            <a:lnSpc>
              <a:spcPct val="100000"/>
            </a:lnSpc>
          </a:pPr>
          <a:endParaRPr lang="en-US"/>
        </a:p>
      </dgm:t>
    </dgm:pt>
    <dgm:pt modelId="{367AADAC-5708-4DF6-9EAD-33C01451707D}">
      <dgm:prSet/>
      <dgm:spPr/>
      <dgm:t>
        <a:bodyPr/>
        <a:lstStyle/>
        <a:p>
          <a:pPr>
            <a:lnSpc>
              <a:spcPct val="100000"/>
            </a:lnSpc>
          </a:pPr>
          <a:r>
            <a:rPr lang="en-GB"/>
            <a:t>Further Predictions </a:t>
          </a:r>
          <a:endParaRPr lang="en-US"/>
        </a:p>
      </dgm:t>
    </dgm:pt>
    <dgm:pt modelId="{984FEDA8-BB97-4173-9EB4-D1AD47D8854A}" type="parTrans" cxnId="{9C3E8FA4-4971-4335-9B06-08D15FCB0460}">
      <dgm:prSet/>
      <dgm:spPr/>
      <dgm:t>
        <a:bodyPr/>
        <a:lstStyle/>
        <a:p>
          <a:endParaRPr lang="en-US"/>
        </a:p>
      </dgm:t>
    </dgm:pt>
    <dgm:pt modelId="{3D7C7697-3757-4165-86B1-FD94ADBFD791}" type="sibTrans" cxnId="{9C3E8FA4-4971-4335-9B06-08D15FCB0460}">
      <dgm:prSet/>
      <dgm:spPr/>
      <dgm:t>
        <a:bodyPr/>
        <a:lstStyle/>
        <a:p>
          <a:endParaRPr lang="en-US"/>
        </a:p>
      </dgm:t>
    </dgm:pt>
    <dgm:pt modelId="{2EE8089A-694A-4851-9B54-4EF95571E0DE}" type="pres">
      <dgm:prSet presAssocID="{B0DD7C2A-C9B4-4719-ACA7-4BD1DDBFF14A}" presName="root" presStyleCnt="0">
        <dgm:presLayoutVars>
          <dgm:dir/>
          <dgm:resizeHandles val="exact"/>
        </dgm:presLayoutVars>
      </dgm:prSet>
      <dgm:spPr/>
    </dgm:pt>
    <dgm:pt modelId="{9F2F1D64-FDA1-4355-A4A5-EF8EFC20F4B4}" type="pres">
      <dgm:prSet presAssocID="{B0DD7C2A-C9B4-4719-ACA7-4BD1DDBFF14A}" presName="container" presStyleCnt="0">
        <dgm:presLayoutVars>
          <dgm:dir/>
          <dgm:resizeHandles val="exact"/>
        </dgm:presLayoutVars>
      </dgm:prSet>
      <dgm:spPr/>
    </dgm:pt>
    <dgm:pt modelId="{897403B4-F030-425C-8D7C-DA26288682A4}" type="pres">
      <dgm:prSet presAssocID="{0547E796-0B4C-4CD1-9777-8B1CB354EC5A}" presName="compNode" presStyleCnt="0"/>
      <dgm:spPr/>
    </dgm:pt>
    <dgm:pt modelId="{596604E3-5946-4C99-9BA2-7F58D1F07DB4}" type="pres">
      <dgm:prSet presAssocID="{0547E796-0B4C-4CD1-9777-8B1CB354EC5A}" presName="iconBgRect" presStyleLbl="bgShp" presStyleIdx="0" presStyleCnt="3"/>
      <dgm:spPr/>
    </dgm:pt>
    <dgm:pt modelId="{01C386EA-9F3D-479B-A90C-C95C3797A03B}" type="pres">
      <dgm:prSet presAssocID="{0547E796-0B4C-4CD1-9777-8B1CB354EC5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mart Phone"/>
        </a:ext>
      </dgm:extLst>
    </dgm:pt>
    <dgm:pt modelId="{8A606EBD-5471-44D0-A23B-EC3266B26FE8}" type="pres">
      <dgm:prSet presAssocID="{0547E796-0B4C-4CD1-9777-8B1CB354EC5A}" presName="spaceRect" presStyleCnt="0"/>
      <dgm:spPr/>
    </dgm:pt>
    <dgm:pt modelId="{2B3D7C69-28A5-4A54-A17A-F718F6110DA2}" type="pres">
      <dgm:prSet presAssocID="{0547E796-0B4C-4CD1-9777-8B1CB354EC5A}" presName="textRect" presStyleLbl="revTx" presStyleIdx="0" presStyleCnt="3">
        <dgm:presLayoutVars>
          <dgm:chMax val="1"/>
          <dgm:chPref val="1"/>
        </dgm:presLayoutVars>
      </dgm:prSet>
      <dgm:spPr/>
    </dgm:pt>
    <dgm:pt modelId="{C239481F-F924-4756-B3B9-DD96B91BA083}" type="pres">
      <dgm:prSet presAssocID="{D7D9BABD-C87D-4E27-8392-3436C0BDCFC7}" presName="sibTrans" presStyleLbl="sibTrans2D1" presStyleIdx="0" presStyleCnt="0"/>
      <dgm:spPr/>
    </dgm:pt>
    <dgm:pt modelId="{C54D29F9-EBC3-49EE-8064-E79D4539C29B}" type="pres">
      <dgm:prSet presAssocID="{BDA3DCBF-F8DF-4190-BD58-B6D84AB4758D}" presName="compNode" presStyleCnt="0"/>
      <dgm:spPr/>
    </dgm:pt>
    <dgm:pt modelId="{A8BB55E9-495F-4E56-8CF0-D44828E980EC}" type="pres">
      <dgm:prSet presAssocID="{BDA3DCBF-F8DF-4190-BD58-B6D84AB4758D}" presName="iconBgRect" presStyleLbl="bgShp" presStyleIdx="1" presStyleCnt="3"/>
      <dgm:spPr/>
    </dgm:pt>
    <dgm:pt modelId="{C2354921-91D1-47F4-BC6B-14DC384B6307}" type="pres">
      <dgm:prSet presAssocID="{BDA3DCBF-F8DF-4190-BD58-B6D84AB4758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ools"/>
        </a:ext>
      </dgm:extLst>
    </dgm:pt>
    <dgm:pt modelId="{E934ED2C-0747-4903-B23E-999F9D2CA3D5}" type="pres">
      <dgm:prSet presAssocID="{BDA3DCBF-F8DF-4190-BD58-B6D84AB4758D}" presName="spaceRect" presStyleCnt="0"/>
      <dgm:spPr/>
    </dgm:pt>
    <dgm:pt modelId="{8449C0EB-59CC-4C1A-8352-BB3305FDF518}" type="pres">
      <dgm:prSet presAssocID="{BDA3DCBF-F8DF-4190-BD58-B6D84AB4758D}" presName="textRect" presStyleLbl="revTx" presStyleIdx="1" presStyleCnt="3">
        <dgm:presLayoutVars>
          <dgm:chMax val="1"/>
          <dgm:chPref val="1"/>
        </dgm:presLayoutVars>
      </dgm:prSet>
      <dgm:spPr/>
    </dgm:pt>
    <dgm:pt modelId="{5290CB80-1C0A-4AF9-9121-9FE175180943}" type="pres">
      <dgm:prSet presAssocID="{11805DB6-8126-456D-801B-5CE38FFD965A}" presName="sibTrans" presStyleLbl="sibTrans2D1" presStyleIdx="0" presStyleCnt="0"/>
      <dgm:spPr/>
    </dgm:pt>
    <dgm:pt modelId="{787167D1-7FD5-4E0F-82AA-AA345D093AF5}" type="pres">
      <dgm:prSet presAssocID="{367AADAC-5708-4DF6-9EAD-33C01451707D}" presName="compNode" presStyleCnt="0"/>
      <dgm:spPr/>
    </dgm:pt>
    <dgm:pt modelId="{4D4064AC-5261-4CAA-B2FC-D5FD123AB187}" type="pres">
      <dgm:prSet presAssocID="{367AADAC-5708-4DF6-9EAD-33C01451707D}" presName="iconBgRect" presStyleLbl="bgShp" presStyleIdx="2" presStyleCnt="3"/>
      <dgm:spPr/>
    </dgm:pt>
    <dgm:pt modelId="{DB9ED82A-A715-4DA9-9F18-56EE5350A37B}" type="pres">
      <dgm:prSet presAssocID="{367AADAC-5708-4DF6-9EAD-33C01451707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oud"/>
        </a:ext>
      </dgm:extLst>
    </dgm:pt>
    <dgm:pt modelId="{55E7D372-1AC3-41A2-9CF4-F197E0BE8D63}" type="pres">
      <dgm:prSet presAssocID="{367AADAC-5708-4DF6-9EAD-33C01451707D}" presName="spaceRect" presStyleCnt="0"/>
      <dgm:spPr/>
    </dgm:pt>
    <dgm:pt modelId="{60ABE9D6-1B8E-4168-9DD8-D2FEEF71B8EF}" type="pres">
      <dgm:prSet presAssocID="{367AADAC-5708-4DF6-9EAD-33C01451707D}" presName="textRect" presStyleLbl="revTx" presStyleIdx="2" presStyleCnt="3">
        <dgm:presLayoutVars>
          <dgm:chMax val="1"/>
          <dgm:chPref val="1"/>
        </dgm:presLayoutVars>
      </dgm:prSet>
      <dgm:spPr/>
    </dgm:pt>
  </dgm:ptLst>
  <dgm:cxnLst>
    <dgm:cxn modelId="{1691D335-61B1-482C-A2C2-317B6B482783}" type="presOf" srcId="{BDA3DCBF-F8DF-4190-BD58-B6D84AB4758D}" destId="{8449C0EB-59CC-4C1A-8352-BB3305FDF518}" srcOrd="0" destOrd="0" presId="urn:microsoft.com/office/officeart/2018/2/layout/IconCircleList"/>
    <dgm:cxn modelId="{53B9144D-A51C-46A0-BB9C-2566E0CA12CE}" srcId="{B0DD7C2A-C9B4-4719-ACA7-4BD1DDBFF14A}" destId="{0547E796-0B4C-4CD1-9777-8B1CB354EC5A}" srcOrd="0" destOrd="0" parTransId="{6A3BB817-B8A6-4B69-96A2-34EF9674BBA7}" sibTransId="{D7D9BABD-C87D-4E27-8392-3436C0BDCFC7}"/>
    <dgm:cxn modelId="{4CEC4254-26C1-409A-BCC4-F0E44D8A68F2}" type="presOf" srcId="{367AADAC-5708-4DF6-9EAD-33C01451707D}" destId="{60ABE9D6-1B8E-4168-9DD8-D2FEEF71B8EF}" srcOrd="0" destOrd="0" presId="urn:microsoft.com/office/officeart/2018/2/layout/IconCircleList"/>
    <dgm:cxn modelId="{D587F1A1-F45A-46FF-96B6-473FB03231A6}" type="presOf" srcId="{D7D9BABD-C87D-4E27-8392-3436C0BDCFC7}" destId="{C239481F-F924-4756-B3B9-DD96B91BA083}" srcOrd="0" destOrd="0" presId="urn:microsoft.com/office/officeart/2018/2/layout/IconCircleList"/>
    <dgm:cxn modelId="{9C3E8FA4-4971-4335-9B06-08D15FCB0460}" srcId="{B0DD7C2A-C9B4-4719-ACA7-4BD1DDBFF14A}" destId="{367AADAC-5708-4DF6-9EAD-33C01451707D}" srcOrd="2" destOrd="0" parTransId="{984FEDA8-BB97-4173-9EB4-D1AD47D8854A}" sibTransId="{3D7C7697-3757-4165-86B1-FD94ADBFD791}"/>
    <dgm:cxn modelId="{E642E8A7-EABF-4649-8549-0458389BDFDB}" srcId="{B0DD7C2A-C9B4-4719-ACA7-4BD1DDBFF14A}" destId="{BDA3DCBF-F8DF-4190-BD58-B6D84AB4758D}" srcOrd="1" destOrd="0" parTransId="{1FDDAF0E-CB48-40AF-A4E0-BBF68B4A21D3}" sibTransId="{11805DB6-8126-456D-801B-5CE38FFD965A}"/>
    <dgm:cxn modelId="{01670FC2-FDBB-4E78-B9B7-C85925DD9870}" type="presOf" srcId="{11805DB6-8126-456D-801B-5CE38FFD965A}" destId="{5290CB80-1C0A-4AF9-9121-9FE175180943}" srcOrd="0" destOrd="0" presId="urn:microsoft.com/office/officeart/2018/2/layout/IconCircleList"/>
    <dgm:cxn modelId="{2D94A5D7-03F3-46D2-9266-983913463374}" type="presOf" srcId="{0547E796-0B4C-4CD1-9777-8B1CB354EC5A}" destId="{2B3D7C69-28A5-4A54-A17A-F718F6110DA2}" srcOrd="0" destOrd="0" presId="urn:microsoft.com/office/officeart/2018/2/layout/IconCircleList"/>
    <dgm:cxn modelId="{2BFE1ADF-9CCA-4972-AE18-1131B2062DEC}" type="presOf" srcId="{B0DD7C2A-C9B4-4719-ACA7-4BD1DDBFF14A}" destId="{2EE8089A-694A-4851-9B54-4EF95571E0DE}" srcOrd="0" destOrd="0" presId="urn:microsoft.com/office/officeart/2018/2/layout/IconCircleList"/>
    <dgm:cxn modelId="{978E14BF-79E6-463D-A14C-722C678EDCFB}" type="presParOf" srcId="{2EE8089A-694A-4851-9B54-4EF95571E0DE}" destId="{9F2F1D64-FDA1-4355-A4A5-EF8EFC20F4B4}" srcOrd="0" destOrd="0" presId="urn:microsoft.com/office/officeart/2018/2/layout/IconCircleList"/>
    <dgm:cxn modelId="{323797EE-BBA3-4AD4-8B2F-D54FEF51F8D4}" type="presParOf" srcId="{9F2F1D64-FDA1-4355-A4A5-EF8EFC20F4B4}" destId="{897403B4-F030-425C-8D7C-DA26288682A4}" srcOrd="0" destOrd="0" presId="urn:microsoft.com/office/officeart/2018/2/layout/IconCircleList"/>
    <dgm:cxn modelId="{76374006-81A2-4845-A4FC-42D75019BE97}" type="presParOf" srcId="{897403B4-F030-425C-8D7C-DA26288682A4}" destId="{596604E3-5946-4C99-9BA2-7F58D1F07DB4}" srcOrd="0" destOrd="0" presId="urn:microsoft.com/office/officeart/2018/2/layout/IconCircleList"/>
    <dgm:cxn modelId="{50C94268-F657-4A2E-BBC6-A55CDEE4F98D}" type="presParOf" srcId="{897403B4-F030-425C-8D7C-DA26288682A4}" destId="{01C386EA-9F3D-479B-A90C-C95C3797A03B}" srcOrd="1" destOrd="0" presId="urn:microsoft.com/office/officeart/2018/2/layout/IconCircleList"/>
    <dgm:cxn modelId="{F68D767F-157E-4E0B-9E9D-953DD197629D}" type="presParOf" srcId="{897403B4-F030-425C-8D7C-DA26288682A4}" destId="{8A606EBD-5471-44D0-A23B-EC3266B26FE8}" srcOrd="2" destOrd="0" presId="urn:microsoft.com/office/officeart/2018/2/layout/IconCircleList"/>
    <dgm:cxn modelId="{23077B5A-09FF-430A-9E4F-BF5154305AA9}" type="presParOf" srcId="{897403B4-F030-425C-8D7C-DA26288682A4}" destId="{2B3D7C69-28A5-4A54-A17A-F718F6110DA2}" srcOrd="3" destOrd="0" presId="urn:microsoft.com/office/officeart/2018/2/layout/IconCircleList"/>
    <dgm:cxn modelId="{4384A7FB-EBB3-4D62-ADB2-8E9FD119CCF5}" type="presParOf" srcId="{9F2F1D64-FDA1-4355-A4A5-EF8EFC20F4B4}" destId="{C239481F-F924-4756-B3B9-DD96B91BA083}" srcOrd="1" destOrd="0" presId="urn:microsoft.com/office/officeart/2018/2/layout/IconCircleList"/>
    <dgm:cxn modelId="{23BC1F2B-5AC6-43CC-A075-5373356CDFEA}" type="presParOf" srcId="{9F2F1D64-FDA1-4355-A4A5-EF8EFC20F4B4}" destId="{C54D29F9-EBC3-49EE-8064-E79D4539C29B}" srcOrd="2" destOrd="0" presId="urn:microsoft.com/office/officeart/2018/2/layout/IconCircleList"/>
    <dgm:cxn modelId="{30C64ACB-361B-4E13-91BA-39E247BE795F}" type="presParOf" srcId="{C54D29F9-EBC3-49EE-8064-E79D4539C29B}" destId="{A8BB55E9-495F-4E56-8CF0-D44828E980EC}" srcOrd="0" destOrd="0" presId="urn:microsoft.com/office/officeart/2018/2/layout/IconCircleList"/>
    <dgm:cxn modelId="{31119F04-E111-4E78-A4F0-D789C796FA38}" type="presParOf" srcId="{C54D29F9-EBC3-49EE-8064-E79D4539C29B}" destId="{C2354921-91D1-47F4-BC6B-14DC384B6307}" srcOrd="1" destOrd="0" presId="urn:microsoft.com/office/officeart/2018/2/layout/IconCircleList"/>
    <dgm:cxn modelId="{BC11201E-AA2C-4823-96BA-4865F22BC872}" type="presParOf" srcId="{C54D29F9-EBC3-49EE-8064-E79D4539C29B}" destId="{E934ED2C-0747-4903-B23E-999F9D2CA3D5}" srcOrd="2" destOrd="0" presId="urn:microsoft.com/office/officeart/2018/2/layout/IconCircleList"/>
    <dgm:cxn modelId="{B8828935-D4DF-431A-B097-4936BC1CE9D4}" type="presParOf" srcId="{C54D29F9-EBC3-49EE-8064-E79D4539C29B}" destId="{8449C0EB-59CC-4C1A-8352-BB3305FDF518}" srcOrd="3" destOrd="0" presId="urn:microsoft.com/office/officeart/2018/2/layout/IconCircleList"/>
    <dgm:cxn modelId="{59BF0E73-D2EF-4B11-A17F-C8D06F55BF0F}" type="presParOf" srcId="{9F2F1D64-FDA1-4355-A4A5-EF8EFC20F4B4}" destId="{5290CB80-1C0A-4AF9-9121-9FE175180943}" srcOrd="3" destOrd="0" presId="urn:microsoft.com/office/officeart/2018/2/layout/IconCircleList"/>
    <dgm:cxn modelId="{F3BA9DC8-5B26-486F-92E4-F52EF7DD5622}" type="presParOf" srcId="{9F2F1D64-FDA1-4355-A4A5-EF8EFC20F4B4}" destId="{787167D1-7FD5-4E0F-82AA-AA345D093AF5}" srcOrd="4" destOrd="0" presId="urn:microsoft.com/office/officeart/2018/2/layout/IconCircleList"/>
    <dgm:cxn modelId="{D640EDF1-15F2-48F1-BF9B-5F20CB55B761}" type="presParOf" srcId="{787167D1-7FD5-4E0F-82AA-AA345D093AF5}" destId="{4D4064AC-5261-4CAA-B2FC-D5FD123AB187}" srcOrd="0" destOrd="0" presId="urn:microsoft.com/office/officeart/2018/2/layout/IconCircleList"/>
    <dgm:cxn modelId="{CCDB65C8-781C-4702-8800-24AEF771E5E9}" type="presParOf" srcId="{787167D1-7FD5-4E0F-82AA-AA345D093AF5}" destId="{DB9ED82A-A715-4DA9-9F18-56EE5350A37B}" srcOrd="1" destOrd="0" presId="urn:microsoft.com/office/officeart/2018/2/layout/IconCircleList"/>
    <dgm:cxn modelId="{E5FE7A59-B5D1-4924-BC2B-6FB781024E89}" type="presParOf" srcId="{787167D1-7FD5-4E0F-82AA-AA345D093AF5}" destId="{55E7D372-1AC3-41A2-9CF4-F197E0BE8D63}" srcOrd="2" destOrd="0" presId="urn:microsoft.com/office/officeart/2018/2/layout/IconCircleList"/>
    <dgm:cxn modelId="{2F47BA6A-0358-47E9-8EFF-520ACEE5218D}" type="presParOf" srcId="{787167D1-7FD5-4E0F-82AA-AA345D093AF5}" destId="{60ABE9D6-1B8E-4168-9DD8-D2FEEF71B8E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210DB6-0893-4CC5-BFED-95D13A45CF0D}">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311DB0-56F1-4E00-9275-441176B0C199}">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a:t>Cloud Computing </a:t>
          </a:r>
          <a:endParaRPr lang="en-US" sz="1900" kern="1200"/>
        </a:p>
      </dsp:txBody>
      <dsp:txXfrm>
        <a:off x="765914" y="2943510"/>
        <a:ext cx="4320000" cy="720000"/>
      </dsp:txXfrm>
    </dsp:sp>
    <dsp:sp modelId="{97054476-F349-4623-A63D-757ED1F6F3BC}">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F73BB1-EA52-43B0-B9D5-E23B3A390299}">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dirty="0"/>
            <a:t>Internet of Things (IoT) </a:t>
          </a:r>
        </a:p>
        <a:p>
          <a:pPr marL="0" lvl="0" indent="0" algn="ctr" defTabSz="844550">
            <a:lnSpc>
              <a:spcPct val="100000"/>
            </a:lnSpc>
            <a:spcBef>
              <a:spcPct val="0"/>
            </a:spcBef>
            <a:spcAft>
              <a:spcPct val="35000"/>
            </a:spcAft>
            <a:buNone/>
          </a:pPr>
          <a:r>
            <a:rPr lang="en-GB" sz="1900" kern="1200" dirty="0"/>
            <a:t>Devices</a:t>
          </a:r>
          <a:endParaRPr lang="en-US" sz="1900" kern="1200" dirty="0"/>
        </a:p>
      </dsp:txBody>
      <dsp:txXfrm>
        <a:off x="5841914" y="2943510"/>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6604E3-5946-4C99-9BA2-7F58D1F07DB4}">
      <dsp:nvSpPr>
        <dsp:cNvPr id="0" name=""/>
        <dsp:cNvSpPr/>
      </dsp:nvSpPr>
      <dsp:spPr>
        <a:xfrm>
          <a:off x="205509" y="1640565"/>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C386EA-9F3D-479B-A90C-C95C3797A03B}">
      <dsp:nvSpPr>
        <dsp:cNvPr id="0" name=""/>
        <dsp:cNvSpPr/>
      </dsp:nvSpPr>
      <dsp:spPr>
        <a:xfrm>
          <a:off x="396960" y="1832017"/>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3D7C69-28A5-4A54-A17A-F718F6110DA2}">
      <dsp:nvSpPr>
        <dsp:cNvPr id="0" name=""/>
        <dsp:cNvSpPr/>
      </dsp:nvSpPr>
      <dsp:spPr>
        <a:xfrm>
          <a:off x="1312541"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dirty="0"/>
            <a:t>Increased Complexity of Digital Environments </a:t>
          </a:r>
          <a:r>
            <a:rPr lang="en-GB" sz="1100" kern="1200" dirty="0"/>
            <a:t>[15]</a:t>
          </a:r>
          <a:endParaRPr lang="en-US" sz="1900" kern="1200" dirty="0"/>
        </a:p>
      </dsp:txBody>
      <dsp:txXfrm>
        <a:off x="1312541" y="1640565"/>
        <a:ext cx="2148945" cy="911674"/>
      </dsp:txXfrm>
    </dsp:sp>
    <dsp:sp modelId="{A8BB55E9-495F-4E56-8CF0-D44828E980EC}">
      <dsp:nvSpPr>
        <dsp:cNvPr id="0" name=""/>
        <dsp:cNvSpPr/>
      </dsp:nvSpPr>
      <dsp:spPr>
        <a:xfrm>
          <a:off x="3835925" y="1640565"/>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354921-91D1-47F4-BC6B-14DC384B6307}">
      <dsp:nvSpPr>
        <dsp:cNvPr id="0" name=""/>
        <dsp:cNvSpPr/>
      </dsp:nvSpPr>
      <dsp:spPr>
        <a:xfrm>
          <a:off x="4027376" y="1832017"/>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49C0EB-59CC-4C1A-8352-BB3305FDF518}">
      <dsp:nvSpPr>
        <dsp:cNvPr id="0" name=""/>
        <dsp:cNvSpPr/>
      </dsp:nvSpPr>
      <dsp:spPr>
        <a:xfrm>
          <a:off x="4942957"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Need for continuous training and updates to tools. </a:t>
          </a:r>
          <a:endParaRPr lang="en-US" sz="1900" kern="1200"/>
        </a:p>
      </dsp:txBody>
      <dsp:txXfrm>
        <a:off x="4942957" y="1640565"/>
        <a:ext cx="2148945" cy="911674"/>
      </dsp:txXfrm>
    </dsp:sp>
    <dsp:sp modelId="{4D4064AC-5261-4CAA-B2FC-D5FD123AB187}">
      <dsp:nvSpPr>
        <dsp:cNvPr id="0" name=""/>
        <dsp:cNvSpPr/>
      </dsp:nvSpPr>
      <dsp:spPr>
        <a:xfrm>
          <a:off x="7466341" y="1640565"/>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9ED82A-A715-4DA9-9F18-56EE5350A37B}">
      <dsp:nvSpPr>
        <dsp:cNvPr id="0" name=""/>
        <dsp:cNvSpPr/>
      </dsp:nvSpPr>
      <dsp:spPr>
        <a:xfrm>
          <a:off x="7657792" y="1832017"/>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ABE9D6-1B8E-4168-9DD8-D2FEEF71B8EF}">
      <dsp:nvSpPr>
        <dsp:cNvPr id="0" name=""/>
        <dsp:cNvSpPr/>
      </dsp:nvSpPr>
      <dsp:spPr>
        <a:xfrm>
          <a:off x="8573374"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Further Predictions </a:t>
          </a:r>
          <a:endParaRPr lang="en-US" sz="1900" kern="1200"/>
        </a:p>
      </dsp:txBody>
      <dsp:txXfrm>
        <a:off x="8573374" y="1640565"/>
        <a:ext cx="2148945" cy="91167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D37C0F-4FA7-4037-A816-6065F991EB2B}" type="datetimeFigureOut">
              <a:rPr lang="en-GB" smtClean="0"/>
              <a:t>29/04/2024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E5A611-7784-4C99-AFC6-5FE02DEB1686}" type="slidenum">
              <a:rPr lang="en-GB" smtClean="0"/>
              <a:t>‹#›</a:t>
            </a:fld>
            <a:endParaRPr lang="en-GB"/>
          </a:p>
        </p:txBody>
      </p:sp>
    </p:spTree>
    <p:extLst>
      <p:ext uri="{BB962C8B-B14F-4D97-AF65-F5344CB8AC3E}">
        <p14:creationId xmlns:p14="http://schemas.microsoft.com/office/powerpoint/2010/main" val="9355830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Computer / Digital Forensics? – </a:t>
            </a:r>
          </a:p>
          <a:p>
            <a:pPr marL="171450" indent="-171450">
              <a:buFont typeface="Arial" panose="020B0604020202020204" pitchFamily="34" charset="0"/>
              <a:buChar char="•"/>
            </a:pPr>
            <a:r>
              <a:rPr lang="en-GB" dirty="0"/>
              <a:t>Computer Forensics is the study and process of retrieving information from Computer devices. Whereas Digital Forensics has a much wider pool, which includes network equipment, mobile equipment and wearable devices that can all be used for evidence retrieval.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Both methods require the use of various tools and techniques to ensure all data keeps its integrity. </a:t>
            </a:r>
          </a:p>
          <a:p>
            <a:pPr marL="171450" indent="-171450">
              <a:buFont typeface="Arial" panose="020B0604020202020204" pitchFamily="34" charset="0"/>
              <a:buChar char="•"/>
            </a:pPr>
            <a:endParaRPr lang="en-GB" dirty="0"/>
          </a:p>
          <a:p>
            <a:endParaRPr lang="en-GB" dirty="0"/>
          </a:p>
          <a:p>
            <a:r>
              <a:rPr lang="en-GB" dirty="0"/>
              <a:t>What are Digital Forensic Tools? – </a:t>
            </a:r>
          </a:p>
          <a:p>
            <a:pPr marL="171450" indent="-171450">
              <a:buFont typeface="Arial" panose="020B0604020202020204" pitchFamily="34" charset="0"/>
              <a:buChar char="•"/>
            </a:pPr>
            <a:r>
              <a:rPr lang="en-GB" dirty="0"/>
              <a:t>Digital Forensic Tools help professionals retrieve and analyse evidence from Digital Equipment. </a:t>
            </a:r>
          </a:p>
          <a:p>
            <a:pPr marL="171450" indent="-171450">
              <a:buFont typeface="Arial" panose="020B0604020202020204" pitchFamily="34" charset="0"/>
              <a:buChar char="•"/>
            </a:pPr>
            <a:r>
              <a:rPr lang="en-GB" dirty="0"/>
              <a:t>Categorisation - Disk, Memory and Network Forensic Tools. However, there are many more different categories, such as Mobile (Example), Email Forensics (Example), Database Forensics (Example), Internet Forensics (Example), cloud forensics.</a:t>
            </a:r>
          </a:p>
          <a:p>
            <a:endParaRPr lang="en-GB" dirty="0"/>
          </a:p>
          <a:p>
            <a:r>
              <a:rPr lang="en-GB" dirty="0"/>
              <a:t>Why is categorisation important? – </a:t>
            </a:r>
          </a:p>
          <a:p>
            <a:pPr marL="171450" indent="-171450">
              <a:buFont typeface="Arial" panose="020B0604020202020204" pitchFamily="34" charset="0"/>
              <a:buChar char="•"/>
            </a:pPr>
            <a:r>
              <a:rPr lang="en-GB" dirty="0"/>
              <a:t>These tools are all put into categories to ensure that there is better clarity and organisation when in use. </a:t>
            </a:r>
          </a:p>
          <a:p>
            <a:pPr marL="171450" indent="-171450">
              <a:buFont typeface="Arial" panose="020B0604020202020204" pitchFamily="34" charset="0"/>
              <a:buChar char="•"/>
            </a:pPr>
            <a:r>
              <a:rPr lang="en-GB" dirty="0"/>
              <a:t>Helps with standardisation, specialisation, planning and provides a list of compatible devices that each area covers.  </a:t>
            </a:r>
          </a:p>
        </p:txBody>
      </p:sp>
      <p:sp>
        <p:nvSpPr>
          <p:cNvPr id="4" name="Slide Number Placeholder 3"/>
          <p:cNvSpPr>
            <a:spLocks noGrp="1"/>
          </p:cNvSpPr>
          <p:nvPr>
            <p:ph type="sldNum" sz="quarter" idx="5"/>
          </p:nvPr>
        </p:nvSpPr>
        <p:spPr/>
        <p:txBody>
          <a:bodyPr/>
          <a:lstStyle/>
          <a:p>
            <a:fld id="{F0E5A611-7784-4C99-AFC6-5FE02DEB1686}" type="slidenum">
              <a:rPr lang="en-GB" smtClean="0"/>
              <a:t>2</a:t>
            </a:fld>
            <a:endParaRPr lang="en-GB"/>
          </a:p>
        </p:txBody>
      </p:sp>
    </p:spTree>
    <p:extLst>
      <p:ext uri="{BB962C8B-B14F-4D97-AF65-F5344CB8AC3E}">
        <p14:creationId xmlns:p14="http://schemas.microsoft.com/office/powerpoint/2010/main" val="5943883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Tool 1 – </a:t>
            </a:r>
          </a:p>
          <a:p>
            <a:endParaRPr lang="en-GB" dirty="0"/>
          </a:p>
          <a:p>
            <a:pPr marL="171450" indent="-171450">
              <a:buFont typeface="Arial" panose="020B0604020202020204" pitchFamily="34" charset="0"/>
              <a:buChar char="•"/>
            </a:pPr>
            <a:r>
              <a:rPr lang="en-GB" dirty="0"/>
              <a:t>Part of the Sleuth Kit </a:t>
            </a:r>
          </a:p>
          <a:p>
            <a:pPr marL="171450" indent="-171450">
              <a:buFont typeface="Arial" panose="020B0604020202020204" pitchFamily="34" charset="0"/>
              <a:buChar char="•"/>
            </a:pPr>
            <a:r>
              <a:rPr lang="en-GB" dirty="0"/>
              <a:t>Dead and live analysis (Dead – Used on a dedicated analysis system (lab machine) Live – Run from a CD on the effected machine)</a:t>
            </a:r>
          </a:p>
          <a:p>
            <a:pPr marL="171450" indent="-171450">
              <a:buFont typeface="Arial" panose="020B0604020202020204" pitchFamily="34" charset="0"/>
              <a:buChar char="•"/>
            </a:pPr>
            <a:r>
              <a:rPr lang="en-GB" dirty="0"/>
              <a:t>File Listing, File Content, Hash Database (lookup unknown files), File Type sorting, Timelines of file activity, keyword searching, metadata analysis, data unit analysis, image details. </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Use Cases: </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Can be used in a variety of environments - Education, Law Enforcement, Military and Government, Corporate Investigations</a:t>
            </a:r>
          </a:p>
          <a:p>
            <a:pPr marL="171450" indent="-171450">
              <a:buFont typeface="Arial" panose="020B0604020202020204" pitchFamily="34" charset="0"/>
              <a:buChar char="•"/>
            </a:pPr>
            <a:r>
              <a:rPr lang="en-GB" dirty="0"/>
              <a:t>Easily available and open source. However, they do have a Law Enforcement module (automatically categorise known child exploitation images), used for containing a centralised hash database. </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Tool 2 – </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sz="1200" dirty="0"/>
              <a:t>Licensed based Disk analysis tool. </a:t>
            </a:r>
          </a:p>
          <a:p>
            <a:pPr marL="171450" indent="-171450">
              <a:buFont typeface="Arial" panose="020B0604020202020204" pitchFamily="34" charset="0"/>
              <a:buChar char="•"/>
            </a:pPr>
            <a:r>
              <a:rPr lang="en-GB" sz="1200" dirty="0"/>
              <a:t>Disk level investigation and scanning, producing reports on findings, tools to scan memory aswell as hard drive, mobile forensic scans</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0" indent="0">
              <a:buFont typeface="Arial" panose="020B0604020202020204" pitchFamily="34" charset="0"/>
              <a:buNone/>
            </a:pPr>
            <a:r>
              <a:rPr lang="en-GB" sz="1200" dirty="0"/>
              <a:t>Use cases: </a:t>
            </a:r>
          </a:p>
          <a:p>
            <a:pPr marL="0" indent="0">
              <a:buFont typeface="Arial" panose="020B0604020202020204" pitchFamily="34" charset="0"/>
              <a:buNone/>
            </a:pPr>
            <a:endParaRPr lang="en-GB" sz="1200" dirty="0"/>
          </a:p>
          <a:p>
            <a:pPr marL="171450" indent="-171450">
              <a:buFont typeface="Arial" panose="020B0604020202020204" pitchFamily="34" charset="0"/>
              <a:buChar char="•"/>
            </a:pPr>
            <a:r>
              <a:rPr lang="en-GB" sz="1200" dirty="0"/>
              <a:t>Like Autopsy, can be used by a variety of organisations. However, the multiple different toolkits allow for a more versatile set of options for forensic investigations. </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0" indent="0">
              <a:buFont typeface="Arial" panose="020B0604020202020204" pitchFamily="34" charset="0"/>
              <a:buNone/>
            </a:pPr>
            <a:r>
              <a:rPr lang="en-GB" sz="1200" dirty="0"/>
              <a:t>Tool 3 – </a:t>
            </a:r>
          </a:p>
          <a:p>
            <a:pPr marL="0" indent="0">
              <a:buFont typeface="Arial" panose="020B0604020202020204" pitchFamily="34" charset="0"/>
              <a:buNone/>
            </a:pPr>
            <a:endParaRPr lang="en-GB" sz="1200" dirty="0"/>
          </a:p>
          <a:p>
            <a:pPr marL="171450" indent="-171450">
              <a:buFont typeface="Arial" panose="020B0604020202020204" pitchFamily="34" charset="0"/>
              <a:buChar char="•"/>
            </a:pPr>
            <a:r>
              <a:rPr lang="en-GB" sz="1200" dirty="0"/>
              <a:t>Full drive and image scanning, mobile forensics and MacOS file type scanning. </a:t>
            </a:r>
          </a:p>
          <a:p>
            <a:pPr marL="171450" indent="-171450">
              <a:buFont typeface="Arial" panose="020B0604020202020204" pitchFamily="34" charset="0"/>
              <a:buChar char="•"/>
            </a:pPr>
            <a:r>
              <a:rPr lang="en-GB" sz="1200" dirty="0"/>
              <a:t>Full drive structure scan for carved and hidden partition scanning. </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0" indent="0">
              <a:buFont typeface="Arial" panose="020B0604020202020204" pitchFamily="34" charset="0"/>
              <a:buNone/>
            </a:pPr>
            <a:r>
              <a:rPr lang="en-GB" sz="1200" dirty="0"/>
              <a:t>Use cases: </a:t>
            </a:r>
          </a:p>
          <a:p>
            <a:pPr marL="0" indent="0">
              <a:buFont typeface="Arial" panose="020B0604020202020204" pitchFamily="34" charset="0"/>
              <a:buNone/>
            </a:pPr>
            <a:endParaRPr lang="en-GB" sz="1200" dirty="0"/>
          </a:p>
          <a:p>
            <a:pPr marL="171450" indent="-171450">
              <a:buFont typeface="Arial" panose="020B0604020202020204" pitchFamily="34" charset="0"/>
              <a:buChar char="•"/>
            </a:pPr>
            <a:r>
              <a:rPr lang="en-GB" sz="1200" dirty="0"/>
              <a:t>Scanning hard drives to locate suspicious files or hidden sections of a hard drive.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0E5A611-7784-4C99-AFC6-5FE02DEB1686}" type="slidenum">
              <a:rPr lang="en-GB" smtClean="0"/>
              <a:t>3</a:t>
            </a:fld>
            <a:endParaRPr lang="en-GB"/>
          </a:p>
        </p:txBody>
      </p:sp>
    </p:spTree>
    <p:extLst>
      <p:ext uri="{BB962C8B-B14F-4D97-AF65-F5344CB8AC3E}">
        <p14:creationId xmlns:p14="http://schemas.microsoft.com/office/powerpoint/2010/main" val="3132085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Tool 1 – </a:t>
            </a:r>
          </a:p>
          <a:p>
            <a:endParaRPr lang="en-GB" dirty="0"/>
          </a:p>
          <a:p>
            <a:pPr marL="171450" indent="-171450">
              <a:buFont typeface="Arial" panose="020B0604020202020204" pitchFamily="34" charset="0"/>
              <a:buChar char="•"/>
            </a:pPr>
            <a:r>
              <a:rPr lang="en-GB" dirty="0"/>
              <a:t>Python based, memory analysis tool, world's most widely used memory forensic tool</a:t>
            </a:r>
          </a:p>
          <a:p>
            <a:pPr marL="171450" indent="-171450">
              <a:buFont typeface="Arial" panose="020B0604020202020204" pitchFamily="34" charset="0"/>
              <a:buChar char="•"/>
            </a:pPr>
            <a:r>
              <a:rPr lang="en-GB" dirty="0"/>
              <a:t>Live process and malware detection for currently running processes in RAM. </a:t>
            </a:r>
          </a:p>
          <a:p>
            <a:pPr marL="171450" indent="-171450">
              <a:buFont typeface="Arial" panose="020B0604020202020204" pitchFamily="34" charset="0"/>
              <a:buChar char="•"/>
            </a:pPr>
            <a:r>
              <a:rPr lang="en-GB" dirty="0"/>
              <a:t>Network and registry analysis for processes currently being run. </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Use cases:</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Volatile devices that have access to RAM data, devices that power off will lose this data. </a:t>
            </a:r>
          </a:p>
          <a:p>
            <a:pPr marL="0" indent="0">
              <a:buFont typeface="Arial" panose="020B0604020202020204" pitchFamily="34" charset="0"/>
              <a:buNone/>
            </a:pPr>
            <a:r>
              <a:rPr lang="en-GB" dirty="0"/>
              <a:t>Can also be used with image files if required. </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r>
              <a:rPr lang="en-GB" dirty="0"/>
              <a:t>Tool 2 – </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Part of the Cellebrite framework.</a:t>
            </a:r>
          </a:p>
          <a:p>
            <a:pPr marL="171450" indent="-171450">
              <a:buFont typeface="Arial" panose="020B0604020202020204" pitchFamily="34" charset="0"/>
              <a:buChar char="•"/>
            </a:pPr>
            <a:r>
              <a:rPr lang="en-GB" dirty="0"/>
              <a:t>Memory analysis, </a:t>
            </a:r>
            <a:r>
              <a:rPr lang="en-GB" dirty="0" err="1"/>
              <a:t>Bitlocker</a:t>
            </a:r>
            <a:r>
              <a:rPr lang="en-GB" dirty="0"/>
              <a:t> Encryption support, Android and iOS support, windows explorer search archives, Apple Keychain, </a:t>
            </a:r>
            <a:r>
              <a:rPr lang="en-GB" dirty="0" err="1"/>
              <a:t>Whatsapp</a:t>
            </a:r>
            <a:r>
              <a:rPr lang="en-GB" dirty="0"/>
              <a:t>, SIM data. </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Use Cases: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Wide range of supported data types, so use cases are more than Volatility framework, can be used as part of the Cellebrite framework license that would be held by law enforcement and digital forensic professionals. </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r>
              <a:rPr lang="en-GB" dirty="0"/>
              <a:t>Tool 3 – </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Windows based app used for application and app debugging</a:t>
            </a:r>
          </a:p>
          <a:p>
            <a:pPr marL="171450" indent="-171450">
              <a:buFont typeface="Arial" panose="020B0604020202020204" pitchFamily="34" charset="0"/>
              <a:buChar char="•"/>
            </a:pPr>
            <a:r>
              <a:rPr lang="en-GB" dirty="0"/>
              <a:t>Can be added to local or remote kernel for full view of memory structure, can also be asked to debug certain processes that are run in memory.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Use cases: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Limited to windows-based devices, however, is a powerful tool for scanning and investigating processes and memory. </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F0E5A611-7784-4C99-AFC6-5FE02DEB1686}" type="slidenum">
              <a:rPr lang="en-GB" smtClean="0"/>
              <a:t>4</a:t>
            </a:fld>
            <a:endParaRPr lang="en-GB"/>
          </a:p>
        </p:txBody>
      </p:sp>
    </p:spTree>
    <p:extLst>
      <p:ext uri="{BB962C8B-B14F-4D97-AF65-F5344CB8AC3E}">
        <p14:creationId xmlns:p14="http://schemas.microsoft.com/office/powerpoint/2010/main" val="7371551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Tool 1 – </a:t>
            </a:r>
          </a:p>
          <a:p>
            <a:endParaRPr lang="en-GB" dirty="0"/>
          </a:p>
          <a:p>
            <a:pPr marL="171450" indent="-171450">
              <a:buFont typeface="Arial" panose="020B0604020202020204" pitchFamily="34" charset="0"/>
              <a:buChar char="•"/>
            </a:pPr>
            <a:r>
              <a:rPr lang="en-GB" dirty="0"/>
              <a:t>Analyses network traffic in real time, or this data can be exported and viewed later for further investigation. </a:t>
            </a:r>
          </a:p>
          <a:p>
            <a:pPr marL="171450" indent="-171450">
              <a:buFont typeface="Arial" panose="020B0604020202020204" pitchFamily="34" charset="0"/>
              <a:buChar char="•"/>
            </a:pPr>
            <a:r>
              <a:rPr lang="en-GB" dirty="0"/>
              <a:t>Can be used for various adapters, and produces all packet data, such as IP, protocol type </a:t>
            </a:r>
            <a:r>
              <a:rPr lang="en-GB" dirty="0" err="1"/>
              <a:t>ect</a:t>
            </a:r>
            <a:r>
              <a:rPr lang="en-GB" dirty="0"/>
              <a:t>. </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Use cases:</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If a criminal is attempting to sniff the network, or the digital forensic expert has access to the volatile network adapter, then data can be extracted for suspicious network traffic. </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r>
              <a:rPr lang="en-GB" dirty="0"/>
              <a:t>Tool 2 – </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Is a windows-based tool that can also be used on Linux.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Network traffic sniffer, displaying scanned hosts, files, images, sessions created from a particular network adapter. These can be displayed for further investigations.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Use Cases: </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Similar to Wireshark, can be used to detect suspicious traffic, however, has the interface for investigators to visually see data coming in from the network. Such as thumbnails for images. </a:t>
            </a:r>
          </a:p>
        </p:txBody>
      </p:sp>
      <p:sp>
        <p:nvSpPr>
          <p:cNvPr id="4" name="Slide Number Placeholder 3"/>
          <p:cNvSpPr>
            <a:spLocks noGrp="1"/>
          </p:cNvSpPr>
          <p:nvPr>
            <p:ph type="sldNum" sz="quarter" idx="5"/>
          </p:nvPr>
        </p:nvSpPr>
        <p:spPr/>
        <p:txBody>
          <a:bodyPr/>
          <a:lstStyle/>
          <a:p>
            <a:fld id="{F0E5A611-7784-4C99-AFC6-5FE02DEB1686}" type="slidenum">
              <a:rPr lang="en-GB" smtClean="0"/>
              <a:t>5</a:t>
            </a:fld>
            <a:endParaRPr lang="en-GB"/>
          </a:p>
        </p:txBody>
      </p:sp>
    </p:spTree>
    <p:extLst>
      <p:ext uri="{BB962C8B-B14F-4D97-AF65-F5344CB8AC3E}">
        <p14:creationId xmlns:p14="http://schemas.microsoft.com/office/powerpoint/2010/main" val="24234388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&amp; Machine Learning: </a:t>
            </a:r>
          </a:p>
          <a:p>
            <a:endParaRPr lang="en-GB" dirty="0"/>
          </a:p>
          <a:p>
            <a:pPr marL="171450" indent="-171450">
              <a:buFont typeface="Arial" panose="020B0604020202020204" pitchFamily="34" charset="0"/>
              <a:buChar char="•"/>
            </a:pPr>
            <a:r>
              <a:rPr lang="en-GB" dirty="0"/>
              <a:t>For Incident Response and data analysis, AI is becoming more and more widely used for Cyber security and for Digital forensics. </a:t>
            </a:r>
          </a:p>
          <a:p>
            <a:pPr marL="171450" indent="-171450">
              <a:buFont typeface="Arial" panose="020B0604020202020204" pitchFamily="34" charset="0"/>
              <a:buChar char="•"/>
            </a:pPr>
            <a:r>
              <a:rPr lang="en-GB" dirty="0"/>
              <a:t>Example tool for Digital Forensics is Multi-Agent Digital Investigation Toolkit (MADIK) – Scan entire hard disk per byte for suspicious structures, Data on regularly used files, keyword search, hash calculations, windows registry, timeline agent. All completed automatically. </a:t>
            </a:r>
          </a:p>
          <a:p>
            <a:pPr marL="171450" indent="-171450">
              <a:buFont typeface="Arial" panose="020B0604020202020204" pitchFamily="34" charset="0"/>
              <a:buChar char="•"/>
            </a:pPr>
            <a:r>
              <a:rPr lang="en-GB" dirty="0"/>
              <a:t>Decryption capabilities, AI can locate and crack encryption for file access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Mobile Forensics: </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Mobile phones being more widely used, as more and more features are added, and they can be used from anywhere. </a:t>
            </a:r>
          </a:p>
          <a:p>
            <a:pPr marL="171450" indent="-171450">
              <a:buFont typeface="Arial" panose="020B0604020202020204" pitchFamily="34" charset="0"/>
              <a:buChar char="•"/>
            </a:pPr>
            <a:r>
              <a:rPr lang="en-GB" dirty="0"/>
              <a:t>Disk structures are also becoming more and more sophisticated, as more storage is added to newer models, making it important for toolkits to have features available to processes these. </a:t>
            </a:r>
          </a:p>
        </p:txBody>
      </p:sp>
      <p:sp>
        <p:nvSpPr>
          <p:cNvPr id="4" name="Slide Number Placeholder 3"/>
          <p:cNvSpPr>
            <a:spLocks noGrp="1"/>
          </p:cNvSpPr>
          <p:nvPr>
            <p:ph type="sldNum" sz="quarter" idx="5"/>
          </p:nvPr>
        </p:nvSpPr>
        <p:spPr/>
        <p:txBody>
          <a:bodyPr/>
          <a:lstStyle/>
          <a:p>
            <a:fld id="{F0E5A611-7784-4C99-AFC6-5FE02DEB1686}" type="slidenum">
              <a:rPr lang="en-GB" smtClean="0"/>
              <a:t>6</a:t>
            </a:fld>
            <a:endParaRPr lang="en-GB"/>
          </a:p>
        </p:txBody>
      </p:sp>
    </p:spTree>
    <p:extLst>
      <p:ext uri="{BB962C8B-B14F-4D97-AF65-F5344CB8AC3E}">
        <p14:creationId xmlns:p14="http://schemas.microsoft.com/office/powerpoint/2010/main" val="1850668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Cloud: </a:t>
            </a:r>
          </a:p>
          <a:p>
            <a:endParaRPr lang="en-GB" dirty="0"/>
          </a:p>
          <a:p>
            <a:pPr marL="171450" indent="-171450">
              <a:buFont typeface="Arial" panose="020B0604020202020204" pitchFamily="34" charset="0"/>
              <a:buChar char="•"/>
            </a:pPr>
            <a:r>
              <a:rPr lang="en-GB" dirty="0"/>
              <a:t>Cloud is becoming more and more widely used, for storage, app deployment and hosting, website hosting.</a:t>
            </a:r>
          </a:p>
          <a:p>
            <a:pPr marL="171450" indent="-171450">
              <a:buFont typeface="Arial" panose="020B0604020202020204" pitchFamily="34" charset="0"/>
              <a:buChar char="•"/>
            </a:pPr>
            <a:r>
              <a:rPr lang="en-GB" dirty="0"/>
              <a:t>Packages are more widely accessible due to models such as SaaS and PaaS, where people can pay for someone via a subscription model and for a spec that meets their needs. </a:t>
            </a:r>
          </a:p>
          <a:p>
            <a:pPr marL="171450" indent="-171450">
              <a:buFont typeface="Arial" panose="020B0604020202020204" pitchFamily="34" charset="0"/>
              <a:buChar char="•"/>
            </a:pPr>
            <a:r>
              <a:rPr lang="en-GB" dirty="0"/>
              <a:t>Specific tools have been created to analyse data coming from Cloud environments, such as </a:t>
            </a:r>
            <a:r>
              <a:rPr lang="en-GB" dirty="0" err="1"/>
              <a:t>Plaso</a:t>
            </a:r>
            <a:r>
              <a:rPr lang="en-GB" dirty="0"/>
              <a:t> (which can be used in Autopsy)</a:t>
            </a:r>
          </a:p>
          <a:p>
            <a:pPr marL="171450" indent="-171450">
              <a:buFont typeface="Arial" panose="020B0604020202020204" pitchFamily="34" charset="0"/>
              <a:buChar char="•"/>
            </a:pPr>
            <a:r>
              <a:rPr lang="en-GB" dirty="0"/>
              <a:t>Governance is also being created for in the event of a crime being committed on a platform that’s externally hosted, for example on AWS. </a:t>
            </a:r>
          </a:p>
          <a:p>
            <a:pPr marL="171450" indent="-171450">
              <a:buFont typeface="Arial" panose="020B0604020202020204" pitchFamily="34" charset="0"/>
              <a:buChar char="•"/>
            </a:pPr>
            <a:endParaRPr lang="en-GB" dirty="0"/>
          </a:p>
          <a:p>
            <a:endParaRPr lang="en-GB" dirty="0"/>
          </a:p>
          <a:p>
            <a:r>
              <a:rPr lang="en-GB" dirty="0"/>
              <a:t>IoT: </a:t>
            </a:r>
          </a:p>
          <a:p>
            <a:endParaRPr lang="en-GB" dirty="0"/>
          </a:p>
          <a:p>
            <a:pPr marL="171450" indent="-171450">
              <a:buFont typeface="Arial" panose="020B0604020202020204" pitchFamily="34" charset="0"/>
              <a:buChar char="•"/>
            </a:pPr>
            <a:r>
              <a:rPr lang="en-GB" dirty="0"/>
              <a:t>Aswell as desktops, laptops, mobiles and network equipment – IoT devices are also being considered for forensics. </a:t>
            </a:r>
          </a:p>
          <a:p>
            <a:pPr marL="171450" indent="-171450">
              <a:buFont typeface="Arial" panose="020B0604020202020204" pitchFamily="34" charset="0"/>
              <a:buChar char="•"/>
            </a:pPr>
            <a:r>
              <a:rPr lang="en-GB" dirty="0"/>
              <a:t>These devices collect data from certain devices, such as streetlamps, temperatures at home or from an office. </a:t>
            </a:r>
          </a:p>
          <a:p>
            <a:pPr marL="171450" indent="-171450">
              <a:buFont typeface="Arial" panose="020B0604020202020204" pitchFamily="34" charset="0"/>
              <a:buChar char="•"/>
            </a:pPr>
            <a:r>
              <a:rPr lang="en-GB" dirty="0"/>
              <a:t>Criminals may use these to maliciously, to launch an attack, or to store data on there that may be critical for an investigation. </a:t>
            </a:r>
          </a:p>
          <a:p>
            <a:pPr marL="0" indent="0">
              <a:buFont typeface="Arial" panose="020B0604020202020204" pitchFamily="34" charset="0"/>
              <a:buNone/>
            </a:pPr>
            <a:endParaRPr lang="en-GB" dirty="0"/>
          </a:p>
          <a:p>
            <a:endParaRPr lang="en-GB" dirty="0"/>
          </a:p>
          <a:p>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0E5A611-7784-4C99-AFC6-5FE02DEB1686}" type="slidenum">
              <a:rPr lang="en-GB" smtClean="0"/>
              <a:t>7</a:t>
            </a:fld>
            <a:endParaRPr lang="en-GB"/>
          </a:p>
        </p:txBody>
      </p:sp>
    </p:spTree>
    <p:extLst>
      <p:ext uri="{BB962C8B-B14F-4D97-AF65-F5344CB8AC3E}">
        <p14:creationId xmlns:p14="http://schemas.microsoft.com/office/powerpoint/2010/main" val="5511667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Increased complexity: </a:t>
            </a:r>
          </a:p>
          <a:p>
            <a:endParaRPr lang="en-GB" dirty="0"/>
          </a:p>
          <a:p>
            <a:pPr marL="171450" indent="-171450">
              <a:buFont typeface="Arial" panose="020B0604020202020204" pitchFamily="34" charset="0"/>
              <a:buChar char="•"/>
            </a:pPr>
            <a:r>
              <a:rPr lang="en-GB" dirty="0"/>
              <a:t>As devices become more and more sophisticated, toolkits and methods for retrieving information can quickly become redundant. </a:t>
            </a:r>
          </a:p>
          <a:p>
            <a:pPr marL="171450" indent="-171450">
              <a:buFont typeface="Arial" panose="020B0604020202020204" pitchFamily="34" charset="0"/>
              <a:buChar char="•"/>
            </a:pPr>
            <a:r>
              <a:rPr lang="en-GB" dirty="0"/>
              <a:t>Further governance about user data (such as GDPR) can also have an impact on what data can and can’t be used for legal investigations. </a:t>
            </a:r>
          </a:p>
          <a:p>
            <a:pPr marL="171450" indent="-171450">
              <a:buFont typeface="Arial" panose="020B0604020202020204" pitchFamily="34" charset="0"/>
              <a:buChar char="•"/>
            </a:pPr>
            <a:r>
              <a:rPr lang="en-GB" dirty="0"/>
              <a:t>IoT is also proving to be a challenge that will need to be addressed in future, as there is currently very little tools that can reliably work on the broad range of IoT equipment currently in circulation. </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Training: </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With devices and governance changing, providing the training and qualifications necessary for professionals to complete forensic work will also be a challenge.</a:t>
            </a:r>
          </a:p>
          <a:p>
            <a:pPr marL="171450" indent="-171450">
              <a:buFont typeface="Arial" panose="020B0604020202020204" pitchFamily="34" charset="0"/>
              <a:buChar char="•"/>
            </a:pPr>
            <a:r>
              <a:rPr lang="en-GB" dirty="0"/>
              <a:t>Ensuring that all forensic professionals are fully qualified to ensure that all digital investigations are completed as efficiently as possible.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Future Predictions: </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Future Predictions are that AI will continue to integrate itself into forensic toolkits, and will help automate incident response tasks, such as searching for suspicious documents. This will enable investigators to provide more time to the document analysis as supposed to searching the drive for them. </a:t>
            </a:r>
          </a:p>
        </p:txBody>
      </p:sp>
      <p:sp>
        <p:nvSpPr>
          <p:cNvPr id="4" name="Slide Number Placeholder 3"/>
          <p:cNvSpPr>
            <a:spLocks noGrp="1"/>
          </p:cNvSpPr>
          <p:nvPr>
            <p:ph type="sldNum" sz="quarter" idx="5"/>
          </p:nvPr>
        </p:nvSpPr>
        <p:spPr/>
        <p:txBody>
          <a:bodyPr/>
          <a:lstStyle/>
          <a:p>
            <a:fld id="{F0E5A611-7784-4C99-AFC6-5FE02DEB1686}" type="slidenum">
              <a:rPr lang="en-GB" smtClean="0"/>
              <a:t>8</a:t>
            </a:fld>
            <a:endParaRPr lang="en-GB"/>
          </a:p>
        </p:txBody>
      </p:sp>
    </p:spTree>
    <p:extLst>
      <p:ext uri="{BB962C8B-B14F-4D97-AF65-F5344CB8AC3E}">
        <p14:creationId xmlns:p14="http://schemas.microsoft.com/office/powerpoint/2010/main" val="14305569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item of evidence </a:t>
            </a:r>
          </a:p>
          <a:p>
            <a:r>
              <a:rPr lang="en-GB" dirty="0"/>
              <a:t>Fractured image file</a:t>
            </a:r>
          </a:p>
        </p:txBody>
      </p:sp>
      <p:sp>
        <p:nvSpPr>
          <p:cNvPr id="4" name="Slide Number Placeholder 3"/>
          <p:cNvSpPr>
            <a:spLocks noGrp="1"/>
          </p:cNvSpPr>
          <p:nvPr>
            <p:ph type="sldNum" sz="quarter" idx="5"/>
          </p:nvPr>
        </p:nvSpPr>
        <p:spPr/>
        <p:txBody>
          <a:bodyPr/>
          <a:lstStyle/>
          <a:p>
            <a:fld id="{F0E5A611-7784-4C99-AFC6-5FE02DEB1686}" type="slidenum">
              <a:rPr lang="en-GB" smtClean="0"/>
              <a:t>9</a:t>
            </a:fld>
            <a:endParaRPr lang="en-GB"/>
          </a:p>
        </p:txBody>
      </p:sp>
    </p:spTree>
    <p:extLst>
      <p:ext uri="{BB962C8B-B14F-4D97-AF65-F5344CB8AC3E}">
        <p14:creationId xmlns:p14="http://schemas.microsoft.com/office/powerpoint/2010/main" val="27831178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Police Reports – </a:t>
            </a:r>
          </a:p>
          <a:p>
            <a:endParaRPr lang="en-GB" dirty="0"/>
          </a:p>
          <a:p>
            <a:pPr marL="171450" indent="-171450">
              <a:buFont typeface="Arial" panose="020B0604020202020204" pitchFamily="34" charset="0"/>
              <a:buChar char="•"/>
            </a:pPr>
            <a:r>
              <a:rPr lang="en-GB" dirty="0"/>
              <a:t>State there was a case of Cyber Bullying towards Emily James, where Justine Elias was prosecuted, restraining order was completed and she was asked to pay a £2000 fine. </a:t>
            </a:r>
          </a:p>
        </p:txBody>
      </p:sp>
      <p:sp>
        <p:nvSpPr>
          <p:cNvPr id="4" name="Slide Number Placeholder 3"/>
          <p:cNvSpPr>
            <a:spLocks noGrp="1"/>
          </p:cNvSpPr>
          <p:nvPr>
            <p:ph type="sldNum" sz="quarter" idx="5"/>
          </p:nvPr>
        </p:nvSpPr>
        <p:spPr/>
        <p:txBody>
          <a:bodyPr/>
          <a:lstStyle/>
          <a:p>
            <a:fld id="{F0E5A611-7784-4C99-AFC6-5FE02DEB1686}" type="slidenum">
              <a:rPr lang="en-GB" smtClean="0"/>
              <a:t>10</a:t>
            </a:fld>
            <a:endParaRPr lang="en-GB"/>
          </a:p>
        </p:txBody>
      </p:sp>
    </p:spTree>
    <p:extLst>
      <p:ext uri="{BB962C8B-B14F-4D97-AF65-F5344CB8AC3E}">
        <p14:creationId xmlns:p14="http://schemas.microsoft.com/office/powerpoint/2010/main" val="286300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Images contain messages between Justine and Emily, where Justine progressively gets more malicious as the messages go on. Stating that she will ‘regret turning her down’. </a:t>
            </a:r>
          </a:p>
        </p:txBody>
      </p:sp>
      <p:sp>
        <p:nvSpPr>
          <p:cNvPr id="4" name="Slide Number Placeholder 3"/>
          <p:cNvSpPr>
            <a:spLocks noGrp="1"/>
          </p:cNvSpPr>
          <p:nvPr>
            <p:ph type="sldNum" sz="quarter" idx="5"/>
          </p:nvPr>
        </p:nvSpPr>
        <p:spPr/>
        <p:txBody>
          <a:bodyPr/>
          <a:lstStyle/>
          <a:p>
            <a:fld id="{F0E5A611-7784-4C99-AFC6-5FE02DEB1686}" type="slidenum">
              <a:rPr lang="en-GB" smtClean="0"/>
              <a:t>11</a:t>
            </a:fld>
            <a:endParaRPr lang="en-GB"/>
          </a:p>
        </p:txBody>
      </p:sp>
    </p:spTree>
    <p:extLst>
      <p:ext uri="{BB962C8B-B14F-4D97-AF65-F5344CB8AC3E}">
        <p14:creationId xmlns:p14="http://schemas.microsoft.com/office/powerpoint/2010/main" val="34790538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Further messages from Justine, where the recipient blocks her at the end. This could be the catalyst for where further cyber bullying could take place. </a:t>
            </a:r>
          </a:p>
        </p:txBody>
      </p:sp>
      <p:sp>
        <p:nvSpPr>
          <p:cNvPr id="4" name="Slide Number Placeholder 3"/>
          <p:cNvSpPr>
            <a:spLocks noGrp="1"/>
          </p:cNvSpPr>
          <p:nvPr>
            <p:ph type="sldNum" sz="quarter" idx="5"/>
          </p:nvPr>
        </p:nvSpPr>
        <p:spPr/>
        <p:txBody>
          <a:bodyPr/>
          <a:lstStyle/>
          <a:p>
            <a:fld id="{F0E5A611-7784-4C99-AFC6-5FE02DEB1686}" type="slidenum">
              <a:rPr lang="en-GB" smtClean="0"/>
              <a:t>12</a:t>
            </a:fld>
            <a:endParaRPr lang="en-GB"/>
          </a:p>
        </p:txBody>
      </p:sp>
    </p:spTree>
    <p:extLst>
      <p:ext uri="{BB962C8B-B14F-4D97-AF65-F5344CB8AC3E}">
        <p14:creationId xmlns:p14="http://schemas.microsoft.com/office/powerpoint/2010/main" val="8161838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E5A611-7784-4C99-AFC6-5FE02DEB1686}" type="slidenum">
              <a:rPr lang="en-GB" smtClean="0"/>
              <a:t>13</a:t>
            </a:fld>
            <a:endParaRPr lang="en-GB"/>
          </a:p>
        </p:txBody>
      </p:sp>
    </p:spTree>
    <p:extLst>
      <p:ext uri="{BB962C8B-B14F-4D97-AF65-F5344CB8AC3E}">
        <p14:creationId xmlns:p14="http://schemas.microsoft.com/office/powerpoint/2010/main" val="13790063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E5A611-7784-4C99-AFC6-5FE02DEB1686}" type="slidenum">
              <a:rPr lang="en-GB" smtClean="0"/>
              <a:t>14</a:t>
            </a:fld>
            <a:endParaRPr lang="en-GB"/>
          </a:p>
        </p:txBody>
      </p:sp>
    </p:spTree>
    <p:extLst>
      <p:ext uri="{BB962C8B-B14F-4D97-AF65-F5344CB8AC3E}">
        <p14:creationId xmlns:p14="http://schemas.microsoft.com/office/powerpoint/2010/main" val="29810610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E5A611-7784-4C99-AFC6-5FE02DEB1686}" type="slidenum">
              <a:rPr lang="en-GB" smtClean="0"/>
              <a:t>15</a:t>
            </a:fld>
            <a:endParaRPr lang="en-GB"/>
          </a:p>
        </p:txBody>
      </p:sp>
    </p:spTree>
    <p:extLst>
      <p:ext uri="{BB962C8B-B14F-4D97-AF65-F5344CB8AC3E}">
        <p14:creationId xmlns:p14="http://schemas.microsoft.com/office/powerpoint/2010/main" val="40050788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E5A611-7784-4C99-AFC6-5FE02DEB1686}" type="slidenum">
              <a:rPr lang="en-GB" smtClean="0"/>
              <a:t>16</a:t>
            </a:fld>
            <a:endParaRPr lang="en-GB"/>
          </a:p>
        </p:txBody>
      </p:sp>
    </p:spTree>
    <p:extLst>
      <p:ext uri="{BB962C8B-B14F-4D97-AF65-F5344CB8AC3E}">
        <p14:creationId xmlns:p14="http://schemas.microsoft.com/office/powerpoint/2010/main" val="35887510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E5A611-7784-4C99-AFC6-5FE02DEB1686}" type="slidenum">
              <a:rPr lang="en-GB" smtClean="0"/>
              <a:t>17</a:t>
            </a:fld>
            <a:endParaRPr lang="en-GB"/>
          </a:p>
        </p:txBody>
      </p:sp>
    </p:spTree>
    <p:extLst>
      <p:ext uri="{BB962C8B-B14F-4D97-AF65-F5344CB8AC3E}">
        <p14:creationId xmlns:p14="http://schemas.microsoft.com/office/powerpoint/2010/main" val="39775022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80CD4-26C0-1C31-40FB-E115C939B7E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0AFAB52-CE90-840B-32F5-61BD666C7F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68624E3-FC40-8F66-806F-89415D63B2C5}"/>
              </a:ext>
            </a:extLst>
          </p:cNvPr>
          <p:cNvSpPr>
            <a:spLocks noGrp="1"/>
          </p:cNvSpPr>
          <p:nvPr>
            <p:ph type="dt" sz="half" idx="10"/>
          </p:nvPr>
        </p:nvSpPr>
        <p:spPr/>
        <p:txBody>
          <a:bodyPr/>
          <a:lstStyle/>
          <a:p>
            <a:fld id="{07809BC0-DBC0-4FB4-AAF3-76118FB413D8}" type="datetimeFigureOut">
              <a:rPr lang="en-GB" smtClean="0"/>
              <a:t>29/04/2024</a:t>
            </a:fld>
            <a:endParaRPr lang="en-GB"/>
          </a:p>
        </p:txBody>
      </p:sp>
      <p:sp>
        <p:nvSpPr>
          <p:cNvPr id="5" name="Footer Placeholder 4">
            <a:extLst>
              <a:ext uri="{FF2B5EF4-FFF2-40B4-BE49-F238E27FC236}">
                <a16:creationId xmlns:a16="http://schemas.microsoft.com/office/drawing/2014/main" id="{2EC884EF-9C8D-6662-6C97-9884E9AEFB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5A2594-D808-0BC9-13B6-3527EDF2DB32}"/>
              </a:ext>
            </a:extLst>
          </p:cNvPr>
          <p:cNvSpPr>
            <a:spLocks noGrp="1"/>
          </p:cNvSpPr>
          <p:nvPr>
            <p:ph type="sldNum" sz="quarter" idx="12"/>
          </p:nvPr>
        </p:nvSpPr>
        <p:spPr/>
        <p:txBody>
          <a:bodyPr/>
          <a:lstStyle/>
          <a:p>
            <a:fld id="{C6BA25F0-C998-499F-BA85-BBBD02AC952B}" type="slidenum">
              <a:rPr lang="en-GB" smtClean="0"/>
              <a:t>‹#›</a:t>
            </a:fld>
            <a:endParaRPr lang="en-GB"/>
          </a:p>
        </p:txBody>
      </p:sp>
    </p:spTree>
    <p:extLst>
      <p:ext uri="{BB962C8B-B14F-4D97-AF65-F5344CB8AC3E}">
        <p14:creationId xmlns:p14="http://schemas.microsoft.com/office/powerpoint/2010/main" val="2386546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02589-AAAD-4301-E407-2AD68F8B957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59CD93D-0B10-7BB2-E6BA-96912A04B0A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77EE62B-57C8-080B-155A-D75D199981E4}"/>
              </a:ext>
            </a:extLst>
          </p:cNvPr>
          <p:cNvSpPr>
            <a:spLocks noGrp="1"/>
          </p:cNvSpPr>
          <p:nvPr>
            <p:ph type="dt" sz="half" idx="10"/>
          </p:nvPr>
        </p:nvSpPr>
        <p:spPr/>
        <p:txBody>
          <a:bodyPr/>
          <a:lstStyle/>
          <a:p>
            <a:fld id="{07809BC0-DBC0-4FB4-AAF3-76118FB413D8}" type="datetimeFigureOut">
              <a:rPr lang="en-GB" smtClean="0"/>
              <a:t>29/04/2024</a:t>
            </a:fld>
            <a:endParaRPr lang="en-GB"/>
          </a:p>
        </p:txBody>
      </p:sp>
      <p:sp>
        <p:nvSpPr>
          <p:cNvPr id="5" name="Footer Placeholder 4">
            <a:extLst>
              <a:ext uri="{FF2B5EF4-FFF2-40B4-BE49-F238E27FC236}">
                <a16:creationId xmlns:a16="http://schemas.microsoft.com/office/drawing/2014/main" id="{9A2CE25D-AD76-FA47-FFC3-BFF3D16033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44C8F4-5826-6152-0A9E-8B6379FB6F47}"/>
              </a:ext>
            </a:extLst>
          </p:cNvPr>
          <p:cNvSpPr>
            <a:spLocks noGrp="1"/>
          </p:cNvSpPr>
          <p:nvPr>
            <p:ph type="sldNum" sz="quarter" idx="12"/>
          </p:nvPr>
        </p:nvSpPr>
        <p:spPr/>
        <p:txBody>
          <a:bodyPr/>
          <a:lstStyle/>
          <a:p>
            <a:fld id="{C6BA25F0-C998-499F-BA85-BBBD02AC952B}" type="slidenum">
              <a:rPr lang="en-GB" smtClean="0"/>
              <a:t>‹#›</a:t>
            </a:fld>
            <a:endParaRPr lang="en-GB"/>
          </a:p>
        </p:txBody>
      </p:sp>
    </p:spTree>
    <p:extLst>
      <p:ext uri="{BB962C8B-B14F-4D97-AF65-F5344CB8AC3E}">
        <p14:creationId xmlns:p14="http://schemas.microsoft.com/office/powerpoint/2010/main" val="4284184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9C05C-70AD-9016-3645-120DF76B62B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DD618FF-BE41-6149-77D3-CD01E54DAF8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E5AE70C-A23E-09EA-4B81-3E4A4E23F1DC}"/>
              </a:ext>
            </a:extLst>
          </p:cNvPr>
          <p:cNvSpPr>
            <a:spLocks noGrp="1"/>
          </p:cNvSpPr>
          <p:nvPr>
            <p:ph type="dt" sz="half" idx="10"/>
          </p:nvPr>
        </p:nvSpPr>
        <p:spPr/>
        <p:txBody>
          <a:bodyPr/>
          <a:lstStyle/>
          <a:p>
            <a:fld id="{07809BC0-DBC0-4FB4-AAF3-76118FB413D8}" type="datetimeFigureOut">
              <a:rPr lang="en-GB" smtClean="0"/>
              <a:t>29/04/2024</a:t>
            </a:fld>
            <a:endParaRPr lang="en-GB"/>
          </a:p>
        </p:txBody>
      </p:sp>
      <p:sp>
        <p:nvSpPr>
          <p:cNvPr id="5" name="Footer Placeholder 4">
            <a:extLst>
              <a:ext uri="{FF2B5EF4-FFF2-40B4-BE49-F238E27FC236}">
                <a16:creationId xmlns:a16="http://schemas.microsoft.com/office/drawing/2014/main" id="{33D4D320-1354-A994-E838-B0E0D4DE29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1D8A31-A835-0410-E23A-6087D61CEAF3}"/>
              </a:ext>
            </a:extLst>
          </p:cNvPr>
          <p:cNvSpPr>
            <a:spLocks noGrp="1"/>
          </p:cNvSpPr>
          <p:nvPr>
            <p:ph type="sldNum" sz="quarter" idx="12"/>
          </p:nvPr>
        </p:nvSpPr>
        <p:spPr/>
        <p:txBody>
          <a:bodyPr/>
          <a:lstStyle/>
          <a:p>
            <a:fld id="{C6BA25F0-C998-499F-BA85-BBBD02AC952B}" type="slidenum">
              <a:rPr lang="en-GB" smtClean="0"/>
              <a:t>‹#›</a:t>
            </a:fld>
            <a:endParaRPr lang="en-GB"/>
          </a:p>
        </p:txBody>
      </p:sp>
    </p:spTree>
    <p:extLst>
      <p:ext uri="{BB962C8B-B14F-4D97-AF65-F5344CB8AC3E}">
        <p14:creationId xmlns:p14="http://schemas.microsoft.com/office/powerpoint/2010/main" val="3114986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00AB7-5AD8-B28C-641E-8F7DA402D60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DD2DFA0-4779-C2FF-82D7-5D19CAADB34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7526829-BFC8-633C-007D-5E7C252FA47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B82F9D2-A139-3F62-EB40-D125D7451C7B}"/>
              </a:ext>
            </a:extLst>
          </p:cNvPr>
          <p:cNvSpPr>
            <a:spLocks noGrp="1"/>
          </p:cNvSpPr>
          <p:nvPr>
            <p:ph type="dt" sz="half" idx="10"/>
          </p:nvPr>
        </p:nvSpPr>
        <p:spPr/>
        <p:txBody>
          <a:bodyPr/>
          <a:lstStyle/>
          <a:p>
            <a:fld id="{07809BC0-DBC0-4FB4-AAF3-76118FB413D8}" type="datetimeFigureOut">
              <a:rPr lang="en-GB" smtClean="0"/>
              <a:t>29/04/2024</a:t>
            </a:fld>
            <a:endParaRPr lang="en-GB"/>
          </a:p>
        </p:txBody>
      </p:sp>
      <p:sp>
        <p:nvSpPr>
          <p:cNvPr id="6" name="Footer Placeholder 5">
            <a:extLst>
              <a:ext uri="{FF2B5EF4-FFF2-40B4-BE49-F238E27FC236}">
                <a16:creationId xmlns:a16="http://schemas.microsoft.com/office/drawing/2014/main" id="{5DEC0657-2BBB-2B03-9EA0-B8CAE41C31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7334F4-836F-729A-649F-74763E96B023}"/>
              </a:ext>
            </a:extLst>
          </p:cNvPr>
          <p:cNvSpPr>
            <a:spLocks noGrp="1"/>
          </p:cNvSpPr>
          <p:nvPr>
            <p:ph type="sldNum" sz="quarter" idx="12"/>
          </p:nvPr>
        </p:nvSpPr>
        <p:spPr/>
        <p:txBody>
          <a:bodyPr/>
          <a:lstStyle/>
          <a:p>
            <a:fld id="{C6BA25F0-C998-499F-BA85-BBBD02AC952B}" type="slidenum">
              <a:rPr lang="en-GB" smtClean="0"/>
              <a:t>‹#›</a:t>
            </a:fld>
            <a:endParaRPr lang="en-GB"/>
          </a:p>
        </p:txBody>
      </p:sp>
    </p:spTree>
    <p:extLst>
      <p:ext uri="{BB962C8B-B14F-4D97-AF65-F5344CB8AC3E}">
        <p14:creationId xmlns:p14="http://schemas.microsoft.com/office/powerpoint/2010/main" val="24041658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16CA1-1EF2-8EEE-D5FC-85F67656DAC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A18AFA6-D9AF-8CC1-207F-8A7C20464D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9A81CB1-D875-E7D1-D7CC-A1D1B4E2678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B6B297A-57E8-72FA-E5F9-593108D6236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6749B1C-791D-EFF4-721A-B5954D5CEE5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47B80E5-64A3-A45F-EBF9-79A356CCA09C}"/>
              </a:ext>
            </a:extLst>
          </p:cNvPr>
          <p:cNvSpPr>
            <a:spLocks noGrp="1"/>
          </p:cNvSpPr>
          <p:nvPr>
            <p:ph type="dt" sz="half" idx="10"/>
          </p:nvPr>
        </p:nvSpPr>
        <p:spPr/>
        <p:txBody>
          <a:bodyPr/>
          <a:lstStyle/>
          <a:p>
            <a:fld id="{07809BC0-DBC0-4FB4-AAF3-76118FB413D8}" type="datetimeFigureOut">
              <a:rPr lang="en-GB" smtClean="0"/>
              <a:t>29/04/2024</a:t>
            </a:fld>
            <a:endParaRPr lang="en-GB"/>
          </a:p>
        </p:txBody>
      </p:sp>
      <p:sp>
        <p:nvSpPr>
          <p:cNvPr id="8" name="Footer Placeholder 7">
            <a:extLst>
              <a:ext uri="{FF2B5EF4-FFF2-40B4-BE49-F238E27FC236}">
                <a16:creationId xmlns:a16="http://schemas.microsoft.com/office/drawing/2014/main" id="{1924D5F9-C236-610D-1501-32457B060C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77696CF-83AE-A4E7-2949-A512659C7827}"/>
              </a:ext>
            </a:extLst>
          </p:cNvPr>
          <p:cNvSpPr>
            <a:spLocks noGrp="1"/>
          </p:cNvSpPr>
          <p:nvPr>
            <p:ph type="sldNum" sz="quarter" idx="12"/>
          </p:nvPr>
        </p:nvSpPr>
        <p:spPr/>
        <p:txBody>
          <a:bodyPr/>
          <a:lstStyle/>
          <a:p>
            <a:fld id="{C6BA25F0-C998-499F-BA85-BBBD02AC952B}" type="slidenum">
              <a:rPr lang="en-GB" smtClean="0"/>
              <a:t>‹#›</a:t>
            </a:fld>
            <a:endParaRPr lang="en-GB"/>
          </a:p>
        </p:txBody>
      </p:sp>
    </p:spTree>
    <p:extLst>
      <p:ext uri="{BB962C8B-B14F-4D97-AF65-F5344CB8AC3E}">
        <p14:creationId xmlns:p14="http://schemas.microsoft.com/office/powerpoint/2010/main" val="1583223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9D5B9-503A-AA50-F692-6A6AE4A627B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8741FDD-B84C-5AD1-5534-DF9D2D7C1CC0}"/>
              </a:ext>
            </a:extLst>
          </p:cNvPr>
          <p:cNvSpPr>
            <a:spLocks noGrp="1"/>
          </p:cNvSpPr>
          <p:nvPr>
            <p:ph type="dt" sz="half" idx="10"/>
          </p:nvPr>
        </p:nvSpPr>
        <p:spPr/>
        <p:txBody>
          <a:bodyPr/>
          <a:lstStyle/>
          <a:p>
            <a:fld id="{07809BC0-DBC0-4FB4-AAF3-76118FB413D8}" type="datetimeFigureOut">
              <a:rPr lang="en-GB" smtClean="0"/>
              <a:t>29/04/2024</a:t>
            </a:fld>
            <a:endParaRPr lang="en-GB"/>
          </a:p>
        </p:txBody>
      </p:sp>
      <p:sp>
        <p:nvSpPr>
          <p:cNvPr id="4" name="Footer Placeholder 3">
            <a:extLst>
              <a:ext uri="{FF2B5EF4-FFF2-40B4-BE49-F238E27FC236}">
                <a16:creationId xmlns:a16="http://schemas.microsoft.com/office/drawing/2014/main" id="{2753B2DC-E8DF-5F79-C826-3876C961E8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7BD2AE-666D-528D-A838-E25D3C310F9B}"/>
              </a:ext>
            </a:extLst>
          </p:cNvPr>
          <p:cNvSpPr>
            <a:spLocks noGrp="1"/>
          </p:cNvSpPr>
          <p:nvPr>
            <p:ph type="sldNum" sz="quarter" idx="12"/>
          </p:nvPr>
        </p:nvSpPr>
        <p:spPr/>
        <p:txBody>
          <a:bodyPr/>
          <a:lstStyle/>
          <a:p>
            <a:fld id="{C6BA25F0-C998-499F-BA85-BBBD02AC952B}" type="slidenum">
              <a:rPr lang="en-GB" smtClean="0"/>
              <a:t>‹#›</a:t>
            </a:fld>
            <a:endParaRPr lang="en-GB"/>
          </a:p>
        </p:txBody>
      </p:sp>
    </p:spTree>
    <p:extLst>
      <p:ext uri="{BB962C8B-B14F-4D97-AF65-F5344CB8AC3E}">
        <p14:creationId xmlns:p14="http://schemas.microsoft.com/office/powerpoint/2010/main" val="456395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0C134E-00D7-0A29-EF7E-C1E17018D0D0}"/>
              </a:ext>
            </a:extLst>
          </p:cNvPr>
          <p:cNvSpPr>
            <a:spLocks noGrp="1"/>
          </p:cNvSpPr>
          <p:nvPr>
            <p:ph type="dt" sz="half" idx="10"/>
          </p:nvPr>
        </p:nvSpPr>
        <p:spPr/>
        <p:txBody>
          <a:bodyPr/>
          <a:lstStyle/>
          <a:p>
            <a:fld id="{07809BC0-DBC0-4FB4-AAF3-76118FB413D8}" type="datetimeFigureOut">
              <a:rPr lang="en-GB" smtClean="0"/>
              <a:t>29/04/2024</a:t>
            </a:fld>
            <a:endParaRPr lang="en-GB"/>
          </a:p>
        </p:txBody>
      </p:sp>
      <p:sp>
        <p:nvSpPr>
          <p:cNvPr id="3" name="Footer Placeholder 2">
            <a:extLst>
              <a:ext uri="{FF2B5EF4-FFF2-40B4-BE49-F238E27FC236}">
                <a16:creationId xmlns:a16="http://schemas.microsoft.com/office/drawing/2014/main" id="{4A6197A9-A3E0-D739-5062-29FA6D1C954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E742223-AC34-352A-49CF-436212D32C8F}"/>
              </a:ext>
            </a:extLst>
          </p:cNvPr>
          <p:cNvSpPr>
            <a:spLocks noGrp="1"/>
          </p:cNvSpPr>
          <p:nvPr>
            <p:ph type="sldNum" sz="quarter" idx="12"/>
          </p:nvPr>
        </p:nvSpPr>
        <p:spPr/>
        <p:txBody>
          <a:bodyPr/>
          <a:lstStyle/>
          <a:p>
            <a:fld id="{C6BA25F0-C998-499F-BA85-BBBD02AC952B}" type="slidenum">
              <a:rPr lang="en-GB" smtClean="0"/>
              <a:t>‹#›</a:t>
            </a:fld>
            <a:endParaRPr lang="en-GB"/>
          </a:p>
        </p:txBody>
      </p:sp>
    </p:spTree>
    <p:extLst>
      <p:ext uri="{BB962C8B-B14F-4D97-AF65-F5344CB8AC3E}">
        <p14:creationId xmlns:p14="http://schemas.microsoft.com/office/powerpoint/2010/main" val="502111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1904F-B312-E97A-4648-D4AFD1CE88D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6469EA0-AF3E-87CB-99B4-74DD35BE82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076D63B-B34B-FACC-98F2-0BA21D32A7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825501C-5316-51E8-E288-B730DC6FAFF2}"/>
              </a:ext>
            </a:extLst>
          </p:cNvPr>
          <p:cNvSpPr>
            <a:spLocks noGrp="1"/>
          </p:cNvSpPr>
          <p:nvPr>
            <p:ph type="dt" sz="half" idx="10"/>
          </p:nvPr>
        </p:nvSpPr>
        <p:spPr/>
        <p:txBody>
          <a:bodyPr/>
          <a:lstStyle/>
          <a:p>
            <a:fld id="{07809BC0-DBC0-4FB4-AAF3-76118FB413D8}" type="datetimeFigureOut">
              <a:rPr lang="en-GB" smtClean="0"/>
              <a:t>29/04/2024</a:t>
            </a:fld>
            <a:endParaRPr lang="en-GB"/>
          </a:p>
        </p:txBody>
      </p:sp>
      <p:sp>
        <p:nvSpPr>
          <p:cNvPr id="6" name="Footer Placeholder 5">
            <a:extLst>
              <a:ext uri="{FF2B5EF4-FFF2-40B4-BE49-F238E27FC236}">
                <a16:creationId xmlns:a16="http://schemas.microsoft.com/office/drawing/2014/main" id="{A92C74BA-A31F-B655-ED4E-94F729AA45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589010-D41B-75A9-C91E-B7E1CD5F29B0}"/>
              </a:ext>
            </a:extLst>
          </p:cNvPr>
          <p:cNvSpPr>
            <a:spLocks noGrp="1"/>
          </p:cNvSpPr>
          <p:nvPr>
            <p:ph type="sldNum" sz="quarter" idx="12"/>
          </p:nvPr>
        </p:nvSpPr>
        <p:spPr/>
        <p:txBody>
          <a:bodyPr/>
          <a:lstStyle/>
          <a:p>
            <a:fld id="{C6BA25F0-C998-499F-BA85-BBBD02AC952B}" type="slidenum">
              <a:rPr lang="en-GB" smtClean="0"/>
              <a:t>‹#›</a:t>
            </a:fld>
            <a:endParaRPr lang="en-GB"/>
          </a:p>
        </p:txBody>
      </p:sp>
    </p:spTree>
    <p:extLst>
      <p:ext uri="{BB962C8B-B14F-4D97-AF65-F5344CB8AC3E}">
        <p14:creationId xmlns:p14="http://schemas.microsoft.com/office/powerpoint/2010/main" val="2268876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CAEA0-3427-3239-56A9-4C8FE8A3E8C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40766F9-C3BB-2D49-9D46-930F84E701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CFEB2E-4AF8-24A7-E799-6C75FE4705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7429991-3283-4959-3716-0F4810EF413D}"/>
              </a:ext>
            </a:extLst>
          </p:cNvPr>
          <p:cNvSpPr>
            <a:spLocks noGrp="1"/>
          </p:cNvSpPr>
          <p:nvPr>
            <p:ph type="dt" sz="half" idx="10"/>
          </p:nvPr>
        </p:nvSpPr>
        <p:spPr/>
        <p:txBody>
          <a:bodyPr/>
          <a:lstStyle/>
          <a:p>
            <a:fld id="{07809BC0-DBC0-4FB4-AAF3-76118FB413D8}" type="datetimeFigureOut">
              <a:rPr lang="en-GB" smtClean="0"/>
              <a:t>29/04/2024</a:t>
            </a:fld>
            <a:endParaRPr lang="en-GB"/>
          </a:p>
        </p:txBody>
      </p:sp>
      <p:sp>
        <p:nvSpPr>
          <p:cNvPr id="6" name="Footer Placeholder 5">
            <a:extLst>
              <a:ext uri="{FF2B5EF4-FFF2-40B4-BE49-F238E27FC236}">
                <a16:creationId xmlns:a16="http://schemas.microsoft.com/office/drawing/2014/main" id="{DDD634BB-95F4-FE7C-D956-E8454B4E1E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03540C-3249-9C59-12A2-B5621092FBB6}"/>
              </a:ext>
            </a:extLst>
          </p:cNvPr>
          <p:cNvSpPr>
            <a:spLocks noGrp="1"/>
          </p:cNvSpPr>
          <p:nvPr>
            <p:ph type="sldNum" sz="quarter" idx="12"/>
          </p:nvPr>
        </p:nvSpPr>
        <p:spPr/>
        <p:txBody>
          <a:bodyPr/>
          <a:lstStyle/>
          <a:p>
            <a:fld id="{C6BA25F0-C998-499F-BA85-BBBD02AC952B}" type="slidenum">
              <a:rPr lang="en-GB" smtClean="0"/>
              <a:t>‹#›</a:t>
            </a:fld>
            <a:endParaRPr lang="en-GB"/>
          </a:p>
        </p:txBody>
      </p:sp>
    </p:spTree>
    <p:extLst>
      <p:ext uri="{BB962C8B-B14F-4D97-AF65-F5344CB8AC3E}">
        <p14:creationId xmlns:p14="http://schemas.microsoft.com/office/powerpoint/2010/main" val="30648813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4055-519F-9A3F-FA3E-5272DA0D9EE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F04A1AA-A6BD-4F28-FA53-F702DDB7E67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712E2C1-D0D7-30CA-09A1-4B0C82FC9145}"/>
              </a:ext>
            </a:extLst>
          </p:cNvPr>
          <p:cNvSpPr>
            <a:spLocks noGrp="1"/>
          </p:cNvSpPr>
          <p:nvPr>
            <p:ph type="dt" sz="half" idx="10"/>
          </p:nvPr>
        </p:nvSpPr>
        <p:spPr/>
        <p:txBody>
          <a:bodyPr/>
          <a:lstStyle/>
          <a:p>
            <a:fld id="{07809BC0-DBC0-4FB4-AAF3-76118FB413D8}" type="datetimeFigureOut">
              <a:rPr lang="en-GB" smtClean="0"/>
              <a:t>29/04/2024</a:t>
            </a:fld>
            <a:endParaRPr lang="en-GB"/>
          </a:p>
        </p:txBody>
      </p:sp>
      <p:sp>
        <p:nvSpPr>
          <p:cNvPr id="5" name="Footer Placeholder 4">
            <a:extLst>
              <a:ext uri="{FF2B5EF4-FFF2-40B4-BE49-F238E27FC236}">
                <a16:creationId xmlns:a16="http://schemas.microsoft.com/office/drawing/2014/main" id="{C6B47838-6515-4BCC-240F-DA7ED685E6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10ACFF-E610-988F-91BD-55057F1C13F5}"/>
              </a:ext>
            </a:extLst>
          </p:cNvPr>
          <p:cNvSpPr>
            <a:spLocks noGrp="1"/>
          </p:cNvSpPr>
          <p:nvPr>
            <p:ph type="sldNum" sz="quarter" idx="12"/>
          </p:nvPr>
        </p:nvSpPr>
        <p:spPr/>
        <p:txBody>
          <a:bodyPr/>
          <a:lstStyle/>
          <a:p>
            <a:fld id="{C6BA25F0-C998-499F-BA85-BBBD02AC952B}" type="slidenum">
              <a:rPr lang="en-GB" smtClean="0"/>
              <a:t>‹#›</a:t>
            </a:fld>
            <a:endParaRPr lang="en-GB"/>
          </a:p>
        </p:txBody>
      </p:sp>
    </p:spTree>
    <p:extLst>
      <p:ext uri="{BB962C8B-B14F-4D97-AF65-F5344CB8AC3E}">
        <p14:creationId xmlns:p14="http://schemas.microsoft.com/office/powerpoint/2010/main" val="2748676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D09A83B-5545-39FC-C3B9-3A15FF6012A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F992965-CD3D-33B5-B769-B29511F311C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8517686-8426-F3CE-C3BC-21A1EFFE4858}"/>
              </a:ext>
            </a:extLst>
          </p:cNvPr>
          <p:cNvSpPr>
            <a:spLocks noGrp="1"/>
          </p:cNvSpPr>
          <p:nvPr>
            <p:ph type="dt" sz="half" idx="10"/>
          </p:nvPr>
        </p:nvSpPr>
        <p:spPr/>
        <p:txBody>
          <a:bodyPr/>
          <a:lstStyle/>
          <a:p>
            <a:fld id="{07809BC0-DBC0-4FB4-AAF3-76118FB413D8}" type="datetimeFigureOut">
              <a:rPr lang="en-GB" smtClean="0"/>
              <a:t>29/04/2024</a:t>
            </a:fld>
            <a:endParaRPr lang="en-GB"/>
          </a:p>
        </p:txBody>
      </p:sp>
      <p:sp>
        <p:nvSpPr>
          <p:cNvPr id="5" name="Footer Placeholder 4">
            <a:extLst>
              <a:ext uri="{FF2B5EF4-FFF2-40B4-BE49-F238E27FC236}">
                <a16:creationId xmlns:a16="http://schemas.microsoft.com/office/drawing/2014/main" id="{BEDCF250-3792-2568-C53F-E6DF772D92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A066DF-ACF5-60D3-F442-A9E723FA9850}"/>
              </a:ext>
            </a:extLst>
          </p:cNvPr>
          <p:cNvSpPr>
            <a:spLocks noGrp="1"/>
          </p:cNvSpPr>
          <p:nvPr>
            <p:ph type="sldNum" sz="quarter" idx="12"/>
          </p:nvPr>
        </p:nvSpPr>
        <p:spPr/>
        <p:txBody>
          <a:bodyPr/>
          <a:lstStyle/>
          <a:p>
            <a:fld id="{C6BA25F0-C998-499F-BA85-BBBD02AC952B}" type="slidenum">
              <a:rPr lang="en-GB" smtClean="0"/>
              <a:t>‹#›</a:t>
            </a:fld>
            <a:endParaRPr lang="en-GB"/>
          </a:p>
        </p:txBody>
      </p:sp>
    </p:spTree>
    <p:extLst>
      <p:ext uri="{BB962C8B-B14F-4D97-AF65-F5344CB8AC3E}">
        <p14:creationId xmlns:p14="http://schemas.microsoft.com/office/powerpoint/2010/main" val="1528705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0D1768-F349-89F0-AC63-D91AB3F0E3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357BD91-F663-307D-64B5-4F7BDE401A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060D1D9-703B-72B5-0B54-B0E3049165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809BC0-DBC0-4FB4-AAF3-76118FB413D8}" type="datetimeFigureOut">
              <a:rPr lang="en-GB" smtClean="0"/>
              <a:t>29/04/2024</a:t>
            </a:fld>
            <a:endParaRPr lang="en-GB"/>
          </a:p>
        </p:txBody>
      </p:sp>
      <p:sp>
        <p:nvSpPr>
          <p:cNvPr id="5" name="Footer Placeholder 4">
            <a:extLst>
              <a:ext uri="{FF2B5EF4-FFF2-40B4-BE49-F238E27FC236}">
                <a16:creationId xmlns:a16="http://schemas.microsoft.com/office/drawing/2014/main" id="{185C7554-4F5C-68A6-DD17-E3DF62CB94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FEF0AC1-B175-D4EB-EFEA-06496ABB51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BA25F0-C998-499F-BA85-BBBD02AC952B}" type="slidenum">
              <a:rPr lang="en-GB" smtClean="0"/>
              <a:t>‹#›</a:t>
            </a:fld>
            <a:endParaRPr lang="en-GB"/>
          </a:p>
        </p:txBody>
      </p:sp>
    </p:spTree>
    <p:extLst>
      <p:ext uri="{BB962C8B-B14F-4D97-AF65-F5344CB8AC3E}">
        <p14:creationId xmlns:p14="http://schemas.microsoft.com/office/powerpoint/2010/main" val="7233703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5.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hyperlink" Target="https://www.google.com/url?sa=i&amp;url=https%3A%2F%2Fxerocrypt.github.io%2Farticles%2Fvolatility.html&amp;psig=AOvVaw1f9lNjOXSaLYllvaRpOw_V&amp;ust=1714391526681000&amp;source=images&amp;cd=vfe&amp;opi=89978449&amp;ved=0CBIQjRxqFwoTCLjA_qDs5IUDFQAAAAAdAAAAABAU"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2.svg"/></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4.svg"/></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36.svg"/></Relationships>
</file>

<file path=ppt/slides/_rels/slide16.xml.rels><?xml version="1.0" encoding="UTF-8" standalone="yes"?>
<Relationships xmlns="http://schemas.openxmlformats.org/package/2006/relationships"><Relationship Id="rId8" Type="http://schemas.openxmlformats.org/officeDocument/2006/relationships/hyperlink" Target="https://volatilityfoundation.org/" TargetMode="External"/><Relationship Id="rId13" Type="http://schemas.openxmlformats.org/officeDocument/2006/relationships/hyperlink" Target="https://www.netresec.com/?page=NetworkMiner" TargetMode="External"/><Relationship Id="rId3" Type="http://schemas.openxmlformats.org/officeDocument/2006/relationships/hyperlink" Target="https://www.sleuthkit.org/autopsy/" TargetMode="External"/><Relationship Id="rId7" Type="http://schemas.openxmlformats.org/officeDocument/2006/relationships/hyperlink" Target="https://www.exterro.com/digital-forensics-software/forensic-toolkit" TargetMode="External"/><Relationship Id="rId12" Type="http://schemas.openxmlformats.org/officeDocument/2006/relationships/hyperlink" Target="https://www.varonis.com/blog/how-to-use-wireshark" TargetMode="External"/><Relationship Id="rId17" Type="http://schemas.openxmlformats.org/officeDocument/2006/relationships/hyperlink" Target="https://westoahu.hawaii.edu/cyber/forensics-weekly-executive-summmaries/challenges-in-digital-forensics-for-the-internet-of-things/#:~:text=There%20is%20a%20general%20lack,devices%20%5B3%2C4%5D." TargetMode="External"/><Relationship Id="rId2" Type="http://schemas.openxmlformats.org/officeDocument/2006/relationships/notesSlide" Target="../notesSlides/notesSlide15.xml"/><Relationship Id="rId16" Type="http://schemas.openxmlformats.org/officeDocument/2006/relationships/hyperlink" Target="https://belkasoft.com/future-of-mobile-forensics" TargetMode="External"/><Relationship Id="rId1" Type="http://schemas.openxmlformats.org/officeDocument/2006/relationships/slideLayout" Target="../slideLayouts/slideLayout4.xml"/><Relationship Id="rId6" Type="http://schemas.openxmlformats.org/officeDocument/2006/relationships/hyperlink" Target="https://e-forensic.ca/products/encase-forensic-suite/" TargetMode="External"/><Relationship Id="rId11" Type="http://schemas.openxmlformats.org/officeDocument/2006/relationships/hyperlink" Target="https://learn.microsoft.com/en-us/windows-hardware/drivers/debugger/getting-started-with-windows-debugging" TargetMode="External"/><Relationship Id="rId5" Type="http://schemas.openxmlformats.org/officeDocument/2006/relationships/hyperlink" Target="https://security.opentext.com/document/product-brief/encase-forensic-product-overview" TargetMode="External"/><Relationship Id="rId15" Type="http://schemas.openxmlformats.org/officeDocument/2006/relationships/hyperlink" Target="https://d1wqtxts1xzle7.cloudfront.net/98187821/s10472-019-09632-y20230203-1-15dqbuz-libre.pdf?1675435043=&amp;response-content-disposition=inline%3B+filename%3DDigital_forensics_and_investigations_mee.pdf&amp;Expires=1714336119&amp;Signature=bDHaNB0DUAYc1m63TaVJaSrDXq93N8WE2FnZtLK0z9EUk5Jsx1NW0eKHpHYqKO-qWwCYok5eZhab-uYYzMs6IbBVeGv-M672RrpFSfk0J1EZN-s2HII6jAgGgjhhIZ3hosETWrWtarv6ZJgBEu99ruqKVev1DOjMsR71cM2q05o3Ub4YEpe55OWIzxROR9VmsKYHlhWM015~Cx~PCjyeUoSa2ftPi9OA~kFTOnvVTkw4FjtNbyHZrP1rRJRAioUuhJPpphdz~LSGkttF9A~faTdXalDtzKGzzfXV-5O~xkzwnbZtkkl1ZWbvYBSOsN40cB2pw0vwP8M8FWhQThSIvg__&amp;Key-Pair-Id=APKAJLOHF5GGSLRBV4ZA" TargetMode="External"/><Relationship Id="rId10" Type="http://schemas.openxmlformats.org/officeDocument/2006/relationships/hyperlink" Target="https://cellebrite.com/en/inspector/" TargetMode="External"/><Relationship Id="rId4" Type="http://schemas.openxmlformats.org/officeDocument/2006/relationships/hyperlink" Target="https://www.autopsy.com/about/use-cases/" TargetMode="External"/><Relationship Id="rId9" Type="http://schemas.openxmlformats.org/officeDocument/2006/relationships/hyperlink" Target="https://www.forensicfocus.com/news/blacklight-version-10-1-is-now-available/" TargetMode="External"/><Relationship Id="rId14" Type="http://schemas.openxmlformats.org/officeDocument/2006/relationships/hyperlink" Target="https://repository.londonmet.ac.uk/7708/3/Australia_Dip_paper.pdf"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google.com/url?sa=i&amp;url=https%3A%2F%2Fxerocrypt.github.io%2Farticles%2Fvolatility.html&amp;psig=AOvVaw1f9lNjOXSaLYllvaRpOw_V&amp;ust=1714391526681000&amp;source=images&amp;cd=vfe&amp;opi=89978449&amp;ved=0CBIQjRxqFwoTCLjA_qDs5IUDFQAAAAAdAAAAABAU"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71702C-0D45-8590-58DD-844784338365}"/>
              </a:ext>
            </a:extLst>
          </p:cNvPr>
          <p:cNvSpPr>
            <a:spLocks noGrp="1"/>
          </p:cNvSpPr>
          <p:nvPr>
            <p:ph type="ctrTitle"/>
          </p:nvPr>
        </p:nvSpPr>
        <p:spPr>
          <a:xfrm>
            <a:off x="4162567" y="818984"/>
            <a:ext cx="6714699" cy="3178689"/>
          </a:xfrm>
        </p:spPr>
        <p:txBody>
          <a:bodyPr>
            <a:normAutofit fontScale="90000"/>
          </a:bodyPr>
          <a:lstStyle/>
          <a:p>
            <a:pPr>
              <a:spcAft>
                <a:spcPts val="800"/>
              </a:spcAft>
            </a:pPr>
            <a:br>
              <a:rPr lang="en-GB" sz="12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br>
              <a:rPr lang="en-GB" sz="12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br>
              <a:rPr lang="en-GB" sz="12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br>
              <a:rPr lang="en-GB" sz="12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br>
              <a:rPr lang="en-GB" sz="12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br>
              <a:rPr lang="en-GB" sz="12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br>
              <a:rPr lang="en-GB" sz="12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br>
              <a:rPr lang="en-GB" sz="12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br>
              <a:rPr lang="en-GB" sz="12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br>
              <a:rPr lang="en-GB" sz="12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br>
              <a:rPr lang="en-GB" sz="12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br>
              <a:rPr lang="en-GB" sz="12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br>
              <a:rPr lang="en-GB" sz="12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r>
              <a:rPr lang="en-GB" sz="2700" u="sng"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Advancements in Digital Forensic Tools: Unravelling Capabilities and Real-world Applications</a:t>
            </a:r>
            <a:br>
              <a:rPr lang="en-GB" sz="12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br>
              <a:rPr lang="en-GB" sz="12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br>
              <a:rPr lang="en-GB" sz="12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r>
              <a:rPr lang="en-GB" sz="12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ACCD5000 – Computer Forensics - Assignment 1</a:t>
            </a:r>
            <a:endParaRPr lang="en-GB" sz="1200" dirty="0">
              <a:solidFill>
                <a:srgbClr val="FFFFFF"/>
              </a:solidFill>
            </a:endParaRPr>
          </a:p>
        </p:txBody>
      </p:sp>
      <p:sp>
        <p:nvSpPr>
          <p:cNvPr id="28" name="Rectangle 2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4F7CC83-BF86-64BA-964A-3884C8911416}"/>
              </a:ext>
            </a:extLst>
          </p:cNvPr>
          <p:cNvSpPr>
            <a:spLocks noGrp="1"/>
          </p:cNvSpPr>
          <p:nvPr>
            <p:ph type="subTitle" idx="1"/>
          </p:nvPr>
        </p:nvSpPr>
        <p:spPr>
          <a:xfrm>
            <a:off x="4285397" y="4960961"/>
            <a:ext cx="7055893" cy="1078054"/>
          </a:xfrm>
        </p:spPr>
        <p:txBody>
          <a:bodyPr>
            <a:normAutofit/>
          </a:bodyPr>
          <a:lstStyle/>
          <a:p>
            <a:pPr algn="l"/>
            <a:r>
              <a:rPr lang="en-GB" kern="1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By: Callum J Warwick (1809785)</a:t>
            </a:r>
          </a:p>
          <a:p>
            <a:pPr algn="l"/>
            <a:r>
              <a:rPr lang="en-GB">
                <a:solidFill>
                  <a:srgbClr val="FFFFFF"/>
                </a:solidFill>
              </a:rPr>
              <a:t>Date: 19/03/2024</a:t>
            </a:r>
          </a:p>
        </p:txBody>
      </p:sp>
    </p:spTree>
    <p:extLst>
      <p:ext uri="{BB962C8B-B14F-4D97-AF65-F5344CB8AC3E}">
        <p14:creationId xmlns:p14="http://schemas.microsoft.com/office/powerpoint/2010/main" val="36144883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DCAFB4-36EC-F3D6-1506-4B0ABBD7D987}"/>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Task 2: Current State of Digital Forensics</a:t>
            </a:r>
          </a:p>
        </p:txBody>
      </p:sp>
      <p:pic>
        <p:nvPicPr>
          <p:cNvPr id="7" name="Graphic 6" descr="PC1">
            <a:extLst>
              <a:ext uri="{FF2B5EF4-FFF2-40B4-BE49-F238E27FC236}">
                <a16:creationId xmlns:a16="http://schemas.microsoft.com/office/drawing/2014/main" id="{FA2E4DCA-549F-173F-B3A6-75CE5074262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A1146012-0F6E-1C08-6846-E6B9C50BB630}"/>
              </a:ext>
            </a:extLst>
          </p:cNvPr>
          <p:cNvSpPr>
            <a:spLocks noGrp="1"/>
          </p:cNvSpPr>
          <p:nvPr>
            <p:ph idx="1"/>
          </p:nvPr>
        </p:nvSpPr>
        <p:spPr>
          <a:xfrm>
            <a:off x="6090574" y="2421682"/>
            <a:ext cx="4977578" cy="3639289"/>
          </a:xfrm>
        </p:spPr>
        <p:txBody>
          <a:bodyPr anchor="ctr">
            <a:normAutofit/>
          </a:bodyPr>
          <a:lstStyle/>
          <a:p>
            <a:r>
              <a:rPr lang="en-GB" sz="1800" dirty="0">
                <a:solidFill>
                  <a:schemeClr val="tx2"/>
                </a:solidFill>
              </a:rPr>
              <a:t>What is Computer / Digital Forensics?</a:t>
            </a:r>
          </a:p>
          <a:p>
            <a:endParaRPr lang="en-GB" sz="1800" dirty="0">
              <a:solidFill>
                <a:schemeClr val="tx2"/>
              </a:solidFill>
            </a:endParaRPr>
          </a:p>
          <a:p>
            <a:r>
              <a:rPr lang="en-GB" sz="1800" dirty="0">
                <a:solidFill>
                  <a:schemeClr val="tx2"/>
                </a:solidFill>
              </a:rPr>
              <a:t>What are Digital Forensic Tools?  </a:t>
            </a:r>
          </a:p>
          <a:p>
            <a:endParaRPr lang="en-GB" sz="1800" dirty="0">
              <a:solidFill>
                <a:schemeClr val="tx2"/>
              </a:solidFill>
            </a:endParaRPr>
          </a:p>
          <a:p>
            <a:r>
              <a:rPr lang="en-GB" sz="1800" dirty="0">
                <a:solidFill>
                  <a:schemeClr val="tx2"/>
                </a:solidFill>
              </a:rPr>
              <a:t>Why is categorisation important? </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188769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5EBD6-CE29-4708-E8F4-90856DCEC348}"/>
              </a:ext>
            </a:extLst>
          </p:cNvPr>
          <p:cNvSpPr>
            <a:spLocks noGrp="1"/>
          </p:cNvSpPr>
          <p:nvPr>
            <p:ph type="title"/>
          </p:nvPr>
        </p:nvSpPr>
        <p:spPr/>
        <p:txBody>
          <a:bodyPr/>
          <a:lstStyle/>
          <a:p>
            <a:r>
              <a:rPr lang="en-GB" dirty="0"/>
              <a:t>Disk Analysis Tools</a:t>
            </a:r>
          </a:p>
        </p:txBody>
      </p:sp>
      <p:sp>
        <p:nvSpPr>
          <p:cNvPr id="3" name="Content Placeholder 2">
            <a:extLst>
              <a:ext uri="{FF2B5EF4-FFF2-40B4-BE49-F238E27FC236}">
                <a16:creationId xmlns:a16="http://schemas.microsoft.com/office/drawing/2014/main" id="{35638484-1037-D6D3-03F5-BDBEB8CD4927}"/>
              </a:ext>
            </a:extLst>
          </p:cNvPr>
          <p:cNvSpPr>
            <a:spLocks noGrp="1"/>
          </p:cNvSpPr>
          <p:nvPr>
            <p:ph sz="half" idx="1"/>
          </p:nvPr>
        </p:nvSpPr>
        <p:spPr>
          <a:xfrm>
            <a:off x="261330" y="1828770"/>
            <a:ext cx="5181600" cy="4351338"/>
          </a:xfrm>
        </p:spPr>
        <p:txBody>
          <a:bodyPr/>
          <a:lstStyle/>
          <a:p>
            <a:r>
              <a:rPr lang="en-GB" dirty="0"/>
              <a:t>Tool 1 – Autopsy</a:t>
            </a:r>
            <a:r>
              <a:rPr lang="en-GB" sz="1400" dirty="0"/>
              <a:t> [1] [2]</a:t>
            </a:r>
          </a:p>
          <a:p>
            <a:pPr marL="0" indent="0">
              <a:buNone/>
            </a:pPr>
            <a:endParaRPr lang="en-GB" dirty="0"/>
          </a:p>
          <a:p>
            <a:r>
              <a:rPr lang="en-GB" dirty="0"/>
              <a:t>Tool 2 – Encase Forensic </a:t>
            </a:r>
            <a:r>
              <a:rPr lang="en-GB" sz="1400" dirty="0"/>
              <a:t>[3] [4] </a:t>
            </a:r>
            <a:endParaRPr lang="en-GB" dirty="0"/>
          </a:p>
          <a:p>
            <a:pPr marL="0" indent="0">
              <a:buNone/>
            </a:pPr>
            <a:endParaRPr lang="en-GB" dirty="0"/>
          </a:p>
          <a:p>
            <a:r>
              <a:rPr lang="en-GB" dirty="0"/>
              <a:t>Tool 3 – Forensic Toolkit (FTK) </a:t>
            </a:r>
            <a:r>
              <a:rPr lang="en-GB" sz="1400" dirty="0"/>
              <a:t>[5]</a:t>
            </a:r>
            <a:endParaRPr lang="en-GB" dirty="0"/>
          </a:p>
        </p:txBody>
      </p:sp>
      <p:sp>
        <p:nvSpPr>
          <p:cNvPr id="7" name="TextBox 6">
            <a:extLst>
              <a:ext uri="{FF2B5EF4-FFF2-40B4-BE49-F238E27FC236}">
                <a16:creationId xmlns:a16="http://schemas.microsoft.com/office/drawing/2014/main" id="{A57566FF-7171-F489-978B-C5BD6CA8D5CA}"/>
              </a:ext>
            </a:extLst>
          </p:cNvPr>
          <p:cNvSpPr txBox="1"/>
          <p:nvPr/>
        </p:nvSpPr>
        <p:spPr>
          <a:xfrm>
            <a:off x="8466811" y="3994297"/>
            <a:ext cx="1045029" cy="369332"/>
          </a:xfrm>
          <a:prstGeom prst="rect">
            <a:avLst/>
          </a:prstGeom>
          <a:noFill/>
        </p:spPr>
        <p:txBody>
          <a:bodyPr wrap="square" rtlCol="0">
            <a:spAutoFit/>
          </a:bodyPr>
          <a:lstStyle/>
          <a:p>
            <a:r>
              <a:rPr lang="en-GB" dirty="0"/>
              <a:t>Figure 1</a:t>
            </a:r>
          </a:p>
        </p:txBody>
      </p:sp>
      <p:pic>
        <p:nvPicPr>
          <p:cNvPr id="9" name="Picture 8">
            <a:extLst>
              <a:ext uri="{FF2B5EF4-FFF2-40B4-BE49-F238E27FC236}">
                <a16:creationId xmlns:a16="http://schemas.microsoft.com/office/drawing/2014/main" id="{529D4981-C014-D791-6027-B086A6122263}"/>
              </a:ext>
            </a:extLst>
          </p:cNvPr>
          <p:cNvPicPr>
            <a:picLocks noChangeAspect="1"/>
          </p:cNvPicPr>
          <p:nvPr/>
        </p:nvPicPr>
        <p:blipFill>
          <a:blip r:embed="rId3"/>
          <a:stretch>
            <a:fillRect/>
          </a:stretch>
        </p:blipFill>
        <p:spPr>
          <a:xfrm>
            <a:off x="5817793" y="187899"/>
            <a:ext cx="5842853" cy="3629172"/>
          </a:xfrm>
          <a:prstGeom prst="rect">
            <a:avLst/>
          </a:prstGeom>
        </p:spPr>
      </p:pic>
      <p:pic>
        <p:nvPicPr>
          <p:cNvPr id="11" name="Picture 10" descr="A screenshot of a computer&#10;&#10;Description automatically generated">
            <a:extLst>
              <a:ext uri="{FF2B5EF4-FFF2-40B4-BE49-F238E27FC236}">
                <a16:creationId xmlns:a16="http://schemas.microsoft.com/office/drawing/2014/main" id="{0769800E-6E07-C2EA-2153-2765E8C5186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17793" y="1288299"/>
            <a:ext cx="5891437" cy="3075330"/>
          </a:xfrm>
          <a:prstGeom prst="rect">
            <a:avLst/>
          </a:prstGeom>
        </p:spPr>
      </p:pic>
      <p:sp>
        <p:nvSpPr>
          <p:cNvPr id="12" name="TextBox 11">
            <a:extLst>
              <a:ext uri="{FF2B5EF4-FFF2-40B4-BE49-F238E27FC236}">
                <a16:creationId xmlns:a16="http://schemas.microsoft.com/office/drawing/2014/main" id="{0A4E2655-FFCA-0B69-1320-AF4D19BEDADF}"/>
              </a:ext>
            </a:extLst>
          </p:cNvPr>
          <p:cNvSpPr txBox="1"/>
          <p:nvPr/>
        </p:nvSpPr>
        <p:spPr>
          <a:xfrm>
            <a:off x="8466811" y="4436989"/>
            <a:ext cx="994180" cy="369332"/>
          </a:xfrm>
          <a:prstGeom prst="rect">
            <a:avLst/>
          </a:prstGeom>
          <a:noFill/>
        </p:spPr>
        <p:txBody>
          <a:bodyPr wrap="square" rtlCol="0">
            <a:spAutoFit/>
          </a:bodyPr>
          <a:lstStyle/>
          <a:p>
            <a:r>
              <a:rPr lang="en-GB" dirty="0"/>
              <a:t>Figure 2  </a:t>
            </a:r>
          </a:p>
        </p:txBody>
      </p:sp>
      <p:sp>
        <p:nvSpPr>
          <p:cNvPr id="13" name="TextBox 12">
            <a:extLst>
              <a:ext uri="{FF2B5EF4-FFF2-40B4-BE49-F238E27FC236}">
                <a16:creationId xmlns:a16="http://schemas.microsoft.com/office/drawing/2014/main" id="{8E7F3280-7493-9CDE-AF88-CE416C595FCA}"/>
              </a:ext>
            </a:extLst>
          </p:cNvPr>
          <p:cNvSpPr txBox="1"/>
          <p:nvPr/>
        </p:nvSpPr>
        <p:spPr>
          <a:xfrm>
            <a:off x="94099" y="5731504"/>
            <a:ext cx="6001901" cy="276999"/>
          </a:xfrm>
          <a:prstGeom prst="rect">
            <a:avLst/>
          </a:prstGeom>
          <a:noFill/>
        </p:spPr>
        <p:txBody>
          <a:bodyPr wrap="square" rtlCol="0">
            <a:spAutoFit/>
          </a:bodyPr>
          <a:lstStyle/>
          <a:p>
            <a:r>
              <a:rPr lang="en-GB" sz="600" dirty="0"/>
              <a:t>https://www.google.com/url?sa=i&amp;url=https%3A%2F%2Fwww.forensicfocus.com%2Freviews%2Fencase-v7-10%2F&amp;psig=AOvVaw1MuQNLnD7s6FSFaOgGzmO3&amp;ust=1714389239355000&amp;source=images&amp;cd=vfe&amp;opi=89978449&amp;ved=0CBIQjRxqFwoTCIidpt7j5IUDFQAAAAAdAAAAABAE</a:t>
            </a:r>
          </a:p>
        </p:txBody>
      </p:sp>
      <p:pic>
        <p:nvPicPr>
          <p:cNvPr id="15" name="Picture 14">
            <a:extLst>
              <a:ext uri="{FF2B5EF4-FFF2-40B4-BE49-F238E27FC236}">
                <a16:creationId xmlns:a16="http://schemas.microsoft.com/office/drawing/2014/main" id="{47552D77-593F-EFF3-3525-1A4A9C5EEE54}"/>
              </a:ext>
            </a:extLst>
          </p:cNvPr>
          <p:cNvPicPr>
            <a:picLocks noChangeAspect="1"/>
          </p:cNvPicPr>
          <p:nvPr/>
        </p:nvPicPr>
        <p:blipFill>
          <a:blip r:embed="rId5"/>
          <a:stretch>
            <a:fillRect/>
          </a:stretch>
        </p:blipFill>
        <p:spPr>
          <a:xfrm>
            <a:off x="5817793" y="2435338"/>
            <a:ext cx="5891437" cy="3302078"/>
          </a:xfrm>
          <a:prstGeom prst="rect">
            <a:avLst/>
          </a:prstGeom>
        </p:spPr>
      </p:pic>
      <p:sp>
        <p:nvSpPr>
          <p:cNvPr id="16" name="TextBox 15">
            <a:extLst>
              <a:ext uri="{FF2B5EF4-FFF2-40B4-BE49-F238E27FC236}">
                <a16:creationId xmlns:a16="http://schemas.microsoft.com/office/drawing/2014/main" id="{BE9B756C-6B65-D980-1564-15A1322BE022}"/>
              </a:ext>
            </a:extLst>
          </p:cNvPr>
          <p:cNvSpPr txBox="1"/>
          <p:nvPr/>
        </p:nvSpPr>
        <p:spPr>
          <a:xfrm>
            <a:off x="8483030" y="5810776"/>
            <a:ext cx="1012590" cy="369332"/>
          </a:xfrm>
          <a:prstGeom prst="rect">
            <a:avLst/>
          </a:prstGeom>
          <a:noFill/>
        </p:spPr>
        <p:txBody>
          <a:bodyPr wrap="square" rtlCol="0">
            <a:spAutoFit/>
          </a:bodyPr>
          <a:lstStyle/>
          <a:p>
            <a:r>
              <a:rPr lang="en-GB" dirty="0"/>
              <a:t>Figure 3</a:t>
            </a:r>
          </a:p>
        </p:txBody>
      </p:sp>
    </p:spTree>
    <p:extLst>
      <p:ext uri="{BB962C8B-B14F-4D97-AF65-F5344CB8AC3E}">
        <p14:creationId xmlns:p14="http://schemas.microsoft.com/office/powerpoint/2010/main" val="372518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5"/>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2" grpId="0"/>
      <p:bldP spid="1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F0700-31B8-C6A7-F5E8-26C71127869B}"/>
              </a:ext>
            </a:extLst>
          </p:cNvPr>
          <p:cNvSpPr>
            <a:spLocks noGrp="1"/>
          </p:cNvSpPr>
          <p:nvPr>
            <p:ph type="title"/>
          </p:nvPr>
        </p:nvSpPr>
        <p:spPr/>
        <p:txBody>
          <a:bodyPr/>
          <a:lstStyle/>
          <a:p>
            <a:r>
              <a:rPr lang="en-GB" dirty="0"/>
              <a:t>Memory Forensics Tools</a:t>
            </a:r>
          </a:p>
        </p:txBody>
      </p:sp>
      <p:sp>
        <p:nvSpPr>
          <p:cNvPr id="3" name="Content Placeholder 2">
            <a:extLst>
              <a:ext uri="{FF2B5EF4-FFF2-40B4-BE49-F238E27FC236}">
                <a16:creationId xmlns:a16="http://schemas.microsoft.com/office/drawing/2014/main" id="{C0080999-D8D5-7EAF-4B43-21E46B1E4670}"/>
              </a:ext>
            </a:extLst>
          </p:cNvPr>
          <p:cNvSpPr>
            <a:spLocks noGrp="1"/>
          </p:cNvSpPr>
          <p:nvPr>
            <p:ph sz="half" idx="1"/>
          </p:nvPr>
        </p:nvSpPr>
        <p:spPr>
          <a:xfrm>
            <a:off x="177929" y="1960636"/>
            <a:ext cx="5181600" cy="4351338"/>
          </a:xfrm>
        </p:spPr>
        <p:txBody>
          <a:bodyPr/>
          <a:lstStyle/>
          <a:p>
            <a:r>
              <a:rPr lang="en-GB" dirty="0"/>
              <a:t>Tool 1 – Volatility Framework </a:t>
            </a:r>
            <a:r>
              <a:rPr lang="en-GB" sz="1400" dirty="0"/>
              <a:t>[6] </a:t>
            </a:r>
            <a:endParaRPr lang="en-GB" dirty="0"/>
          </a:p>
          <a:p>
            <a:endParaRPr lang="en-GB" dirty="0"/>
          </a:p>
          <a:p>
            <a:r>
              <a:rPr lang="en-GB" dirty="0"/>
              <a:t>Tool 2 – </a:t>
            </a:r>
            <a:r>
              <a:rPr lang="en-GB" dirty="0" err="1"/>
              <a:t>BlackLight</a:t>
            </a:r>
            <a:r>
              <a:rPr lang="en-GB" dirty="0"/>
              <a:t> </a:t>
            </a:r>
            <a:r>
              <a:rPr lang="en-GB" sz="1400" dirty="0"/>
              <a:t>[7] [8]</a:t>
            </a:r>
            <a:endParaRPr lang="en-GB" dirty="0"/>
          </a:p>
          <a:p>
            <a:endParaRPr lang="en-GB" dirty="0"/>
          </a:p>
          <a:p>
            <a:r>
              <a:rPr lang="en-GB" dirty="0"/>
              <a:t>Tool 3 – Windows Debugger (DBG) </a:t>
            </a:r>
            <a:r>
              <a:rPr lang="en-GB" sz="1400" dirty="0"/>
              <a:t>[9] </a:t>
            </a:r>
            <a:endParaRPr lang="en-GB" dirty="0"/>
          </a:p>
        </p:txBody>
      </p:sp>
      <p:pic>
        <p:nvPicPr>
          <p:cNvPr id="6" name="Picture 5" descr="A screen shot of a computer&#10;&#10;Description automatically generated">
            <a:extLst>
              <a:ext uri="{FF2B5EF4-FFF2-40B4-BE49-F238E27FC236}">
                <a16:creationId xmlns:a16="http://schemas.microsoft.com/office/drawing/2014/main" id="{71A068BA-C299-0F7C-CDE4-F1129B0155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96352" y="1543402"/>
            <a:ext cx="6462233" cy="2162558"/>
          </a:xfrm>
          <a:prstGeom prst="rect">
            <a:avLst/>
          </a:prstGeom>
        </p:spPr>
      </p:pic>
      <p:sp>
        <p:nvSpPr>
          <p:cNvPr id="7" name="TextBox 6">
            <a:extLst>
              <a:ext uri="{FF2B5EF4-FFF2-40B4-BE49-F238E27FC236}">
                <a16:creationId xmlns:a16="http://schemas.microsoft.com/office/drawing/2014/main" id="{DAD2B6C5-3F78-F2B6-3CE9-CF9133B78D7C}"/>
              </a:ext>
            </a:extLst>
          </p:cNvPr>
          <p:cNvSpPr txBox="1"/>
          <p:nvPr/>
        </p:nvSpPr>
        <p:spPr>
          <a:xfrm>
            <a:off x="8324241" y="3766973"/>
            <a:ext cx="1006454" cy="369332"/>
          </a:xfrm>
          <a:prstGeom prst="rect">
            <a:avLst/>
          </a:prstGeom>
          <a:noFill/>
        </p:spPr>
        <p:txBody>
          <a:bodyPr wrap="square" rtlCol="0">
            <a:spAutoFit/>
          </a:bodyPr>
          <a:lstStyle/>
          <a:p>
            <a:r>
              <a:rPr lang="en-GB" dirty="0"/>
              <a:t>Figure 4</a:t>
            </a:r>
          </a:p>
        </p:txBody>
      </p:sp>
      <p:sp>
        <p:nvSpPr>
          <p:cNvPr id="8" name="TextBox 7">
            <a:extLst>
              <a:ext uri="{FF2B5EF4-FFF2-40B4-BE49-F238E27FC236}">
                <a16:creationId xmlns:a16="http://schemas.microsoft.com/office/drawing/2014/main" id="{95F73D34-42A5-9494-5E28-286E247A5066}"/>
              </a:ext>
            </a:extLst>
          </p:cNvPr>
          <p:cNvSpPr txBox="1"/>
          <p:nvPr/>
        </p:nvSpPr>
        <p:spPr>
          <a:xfrm>
            <a:off x="0" y="4813359"/>
            <a:ext cx="4504494" cy="1785104"/>
          </a:xfrm>
          <a:prstGeom prst="rect">
            <a:avLst/>
          </a:prstGeom>
          <a:noFill/>
        </p:spPr>
        <p:txBody>
          <a:bodyPr wrap="square" rtlCol="0">
            <a:spAutoFit/>
          </a:bodyPr>
          <a:lstStyle/>
          <a:p>
            <a:r>
              <a:rPr lang="en-GB" sz="1000" dirty="0">
                <a:hlinkClick r:id="rId4"/>
              </a:rPr>
              <a:t>https://www.google.com/url?sa=i&amp;url=https%3A%2F%2Fxerocrypt.github.io%2Farticles%2Fvolatility.html&amp;psig=AOvVaw1f9lNjOXSaLYllvaRpOw_V&amp;ust=1714391526681000&amp;source=images&amp;cd=vfe&amp;opi=89978449&amp;ved=0CBIQjRxqFwoTCLjA_qDs5IUDFQAAAAAdAAAAABAU</a:t>
            </a:r>
            <a:endParaRPr lang="en-GB" sz="1000" dirty="0"/>
          </a:p>
          <a:p>
            <a:endParaRPr lang="en-GB" sz="1000" dirty="0"/>
          </a:p>
          <a:p>
            <a:r>
              <a:rPr lang="en-GB" sz="1000" dirty="0"/>
              <a:t>https://www.google.com/url?sa=i&amp;url=https%3A%2F%2Fwww.forensicfocus.com%2Fnews%2Fblacklight-version-10-1-is-now-available%2F&amp;psig=AOvVaw33GIH3NFCQIRVQti8sV8p6&amp;ust=1714392081403000&amp;source=images&amp;cd=vfe&amp;opi=89978449&amp;ved=0CBIQjRxqFwoTCNi8s6nu5IUDFQAAAAAdAAAAABAI</a:t>
            </a:r>
          </a:p>
          <a:p>
            <a:endParaRPr lang="en-GB" sz="1000" dirty="0"/>
          </a:p>
        </p:txBody>
      </p:sp>
      <p:pic>
        <p:nvPicPr>
          <p:cNvPr id="10" name="Picture 9" descr="A screenshot of a computer&#10;&#10;Description automatically generated">
            <a:extLst>
              <a:ext uri="{FF2B5EF4-FFF2-40B4-BE49-F238E27FC236}">
                <a16:creationId xmlns:a16="http://schemas.microsoft.com/office/drawing/2014/main" id="{425157B5-11B9-82FB-37C0-57D79EF1312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84566" y="1674794"/>
            <a:ext cx="6506749" cy="4258840"/>
          </a:xfrm>
          <a:prstGeom prst="rect">
            <a:avLst/>
          </a:prstGeom>
        </p:spPr>
      </p:pic>
      <p:sp>
        <p:nvSpPr>
          <p:cNvPr id="11" name="TextBox 10">
            <a:extLst>
              <a:ext uri="{FF2B5EF4-FFF2-40B4-BE49-F238E27FC236}">
                <a16:creationId xmlns:a16="http://schemas.microsoft.com/office/drawing/2014/main" id="{0FADEED8-C9BA-C9EF-CEAB-6BAAB14E5A4D}"/>
              </a:ext>
            </a:extLst>
          </p:cNvPr>
          <p:cNvSpPr txBox="1"/>
          <p:nvPr/>
        </p:nvSpPr>
        <p:spPr>
          <a:xfrm>
            <a:off x="8621619" y="5841620"/>
            <a:ext cx="1276478" cy="369332"/>
          </a:xfrm>
          <a:prstGeom prst="rect">
            <a:avLst/>
          </a:prstGeom>
          <a:noFill/>
        </p:spPr>
        <p:txBody>
          <a:bodyPr wrap="square" rtlCol="0">
            <a:spAutoFit/>
          </a:bodyPr>
          <a:lstStyle/>
          <a:p>
            <a:r>
              <a:rPr lang="en-GB" dirty="0"/>
              <a:t>Figure 5</a:t>
            </a:r>
          </a:p>
        </p:txBody>
      </p:sp>
      <p:pic>
        <p:nvPicPr>
          <p:cNvPr id="13" name="Picture 12">
            <a:extLst>
              <a:ext uri="{FF2B5EF4-FFF2-40B4-BE49-F238E27FC236}">
                <a16:creationId xmlns:a16="http://schemas.microsoft.com/office/drawing/2014/main" id="{BA0CD7AC-974A-673A-7F4E-0DA7BD1884C5}"/>
              </a:ext>
            </a:extLst>
          </p:cNvPr>
          <p:cNvPicPr>
            <a:picLocks noChangeAspect="1"/>
          </p:cNvPicPr>
          <p:nvPr/>
        </p:nvPicPr>
        <p:blipFill>
          <a:blip r:embed="rId6"/>
          <a:stretch>
            <a:fillRect/>
          </a:stretch>
        </p:blipFill>
        <p:spPr>
          <a:xfrm>
            <a:off x="5645446" y="2481515"/>
            <a:ext cx="6462234" cy="3796076"/>
          </a:xfrm>
          <a:prstGeom prst="rect">
            <a:avLst/>
          </a:prstGeom>
        </p:spPr>
      </p:pic>
      <p:sp>
        <p:nvSpPr>
          <p:cNvPr id="14" name="TextBox 13">
            <a:extLst>
              <a:ext uri="{FF2B5EF4-FFF2-40B4-BE49-F238E27FC236}">
                <a16:creationId xmlns:a16="http://schemas.microsoft.com/office/drawing/2014/main" id="{3B1FB1BE-1E6D-1A40-0907-4482418C46EC}"/>
              </a:ext>
            </a:extLst>
          </p:cNvPr>
          <p:cNvSpPr txBox="1"/>
          <p:nvPr/>
        </p:nvSpPr>
        <p:spPr>
          <a:xfrm>
            <a:off x="8621619" y="6298873"/>
            <a:ext cx="953809" cy="369332"/>
          </a:xfrm>
          <a:prstGeom prst="rect">
            <a:avLst/>
          </a:prstGeom>
          <a:noFill/>
        </p:spPr>
        <p:txBody>
          <a:bodyPr wrap="square" rtlCol="0">
            <a:spAutoFit/>
          </a:bodyPr>
          <a:lstStyle/>
          <a:p>
            <a:r>
              <a:rPr lang="en-GB" dirty="0"/>
              <a:t>Figure 6</a:t>
            </a:r>
          </a:p>
        </p:txBody>
      </p:sp>
    </p:spTree>
    <p:extLst>
      <p:ext uri="{BB962C8B-B14F-4D97-AF65-F5344CB8AC3E}">
        <p14:creationId xmlns:p14="http://schemas.microsoft.com/office/powerpoint/2010/main" val="1749012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1" grpId="0"/>
      <p:bldP spid="1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23326-3BAD-E387-4677-063C41733C5B}"/>
              </a:ext>
            </a:extLst>
          </p:cNvPr>
          <p:cNvSpPr>
            <a:spLocks noGrp="1"/>
          </p:cNvSpPr>
          <p:nvPr>
            <p:ph type="title"/>
          </p:nvPr>
        </p:nvSpPr>
        <p:spPr/>
        <p:txBody>
          <a:bodyPr/>
          <a:lstStyle/>
          <a:p>
            <a:r>
              <a:rPr lang="en-GB" dirty="0"/>
              <a:t>Network Forensics Tools</a:t>
            </a:r>
          </a:p>
        </p:txBody>
      </p:sp>
      <p:sp>
        <p:nvSpPr>
          <p:cNvPr id="3" name="Content Placeholder 2">
            <a:extLst>
              <a:ext uri="{FF2B5EF4-FFF2-40B4-BE49-F238E27FC236}">
                <a16:creationId xmlns:a16="http://schemas.microsoft.com/office/drawing/2014/main" id="{2637E5A1-A6DF-4593-2DC7-7193F50EE126}"/>
              </a:ext>
            </a:extLst>
          </p:cNvPr>
          <p:cNvSpPr>
            <a:spLocks noGrp="1"/>
          </p:cNvSpPr>
          <p:nvPr>
            <p:ph sz="half" idx="1"/>
          </p:nvPr>
        </p:nvSpPr>
        <p:spPr/>
        <p:txBody>
          <a:bodyPr/>
          <a:lstStyle/>
          <a:p>
            <a:r>
              <a:rPr lang="en-GB" dirty="0"/>
              <a:t>Tool 1 – Wireshark </a:t>
            </a:r>
            <a:r>
              <a:rPr lang="en-GB" sz="1400" dirty="0"/>
              <a:t>[10]</a:t>
            </a:r>
            <a:endParaRPr lang="en-GB" dirty="0"/>
          </a:p>
          <a:p>
            <a:endParaRPr lang="en-GB" dirty="0"/>
          </a:p>
          <a:p>
            <a:r>
              <a:rPr lang="en-GB" dirty="0"/>
              <a:t>Tool 2 – Network Miner </a:t>
            </a:r>
            <a:r>
              <a:rPr lang="en-GB" sz="1400" dirty="0"/>
              <a:t>[11] </a:t>
            </a:r>
            <a:endParaRPr lang="en-GB" dirty="0"/>
          </a:p>
          <a:p>
            <a:endParaRPr lang="en-GB" dirty="0"/>
          </a:p>
        </p:txBody>
      </p:sp>
      <p:pic>
        <p:nvPicPr>
          <p:cNvPr id="6" name="Picture 5">
            <a:extLst>
              <a:ext uri="{FF2B5EF4-FFF2-40B4-BE49-F238E27FC236}">
                <a16:creationId xmlns:a16="http://schemas.microsoft.com/office/drawing/2014/main" id="{1904227B-449D-221A-5331-5583B529E156}"/>
              </a:ext>
            </a:extLst>
          </p:cNvPr>
          <p:cNvPicPr>
            <a:picLocks noChangeAspect="1"/>
          </p:cNvPicPr>
          <p:nvPr/>
        </p:nvPicPr>
        <p:blipFill>
          <a:blip r:embed="rId3"/>
          <a:stretch>
            <a:fillRect/>
          </a:stretch>
        </p:blipFill>
        <p:spPr>
          <a:xfrm>
            <a:off x="6668954" y="1258093"/>
            <a:ext cx="4886926" cy="2743201"/>
          </a:xfrm>
          <a:prstGeom prst="rect">
            <a:avLst/>
          </a:prstGeom>
        </p:spPr>
      </p:pic>
      <p:sp>
        <p:nvSpPr>
          <p:cNvPr id="7" name="TextBox 6">
            <a:extLst>
              <a:ext uri="{FF2B5EF4-FFF2-40B4-BE49-F238E27FC236}">
                <a16:creationId xmlns:a16="http://schemas.microsoft.com/office/drawing/2014/main" id="{72AEDDC9-743B-CEB0-ADCD-030676E69668}"/>
              </a:ext>
            </a:extLst>
          </p:cNvPr>
          <p:cNvSpPr txBox="1"/>
          <p:nvPr/>
        </p:nvSpPr>
        <p:spPr>
          <a:xfrm>
            <a:off x="8557027" y="4160827"/>
            <a:ext cx="1110781" cy="369332"/>
          </a:xfrm>
          <a:prstGeom prst="rect">
            <a:avLst/>
          </a:prstGeom>
          <a:noFill/>
        </p:spPr>
        <p:txBody>
          <a:bodyPr wrap="square" rtlCol="0">
            <a:spAutoFit/>
          </a:bodyPr>
          <a:lstStyle/>
          <a:p>
            <a:r>
              <a:rPr lang="en-GB" dirty="0"/>
              <a:t>Figure 7</a:t>
            </a:r>
          </a:p>
        </p:txBody>
      </p:sp>
      <p:pic>
        <p:nvPicPr>
          <p:cNvPr id="9" name="Picture 8">
            <a:extLst>
              <a:ext uri="{FF2B5EF4-FFF2-40B4-BE49-F238E27FC236}">
                <a16:creationId xmlns:a16="http://schemas.microsoft.com/office/drawing/2014/main" id="{B11AA0D4-0221-26E0-59E2-A95F19C2E809}"/>
              </a:ext>
            </a:extLst>
          </p:cNvPr>
          <p:cNvPicPr>
            <a:picLocks noChangeAspect="1"/>
          </p:cNvPicPr>
          <p:nvPr/>
        </p:nvPicPr>
        <p:blipFill>
          <a:blip r:embed="rId4"/>
          <a:stretch>
            <a:fillRect/>
          </a:stretch>
        </p:blipFill>
        <p:spPr>
          <a:xfrm>
            <a:off x="6096000" y="2020583"/>
            <a:ext cx="5950542" cy="3326498"/>
          </a:xfrm>
          <a:prstGeom prst="rect">
            <a:avLst/>
          </a:prstGeom>
        </p:spPr>
      </p:pic>
      <p:sp>
        <p:nvSpPr>
          <p:cNvPr id="10" name="TextBox 9">
            <a:extLst>
              <a:ext uri="{FF2B5EF4-FFF2-40B4-BE49-F238E27FC236}">
                <a16:creationId xmlns:a16="http://schemas.microsoft.com/office/drawing/2014/main" id="{40476892-C7D0-F6F4-9CEB-82A4EB739E90}"/>
              </a:ext>
            </a:extLst>
          </p:cNvPr>
          <p:cNvSpPr txBox="1"/>
          <p:nvPr/>
        </p:nvSpPr>
        <p:spPr>
          <a:xfrm>
            <a:off x="8704314" y="5347081"/>
            <a:ext cx="963494" cy="369332"/>
          </a:xfrm>
          <a:prstGeom prst="rect">
            <a:avLst/>
          </a:prstGeom>
          <a:noFill/>
        </p:spPr>
        <p:txBody>
          <a:bodyPr wrap="square" rtlCol="0">
            <a:spAutoFit/>
          </a:bodyPr>
          <a:lstStyle/>
          <a:p>
            <a:r>
              <a:rPr lang="en-GB" dirty="0"/>
              <a:t>Figure 8  </a:t>
            </a:r>
          </a:p>
        </p:txBody>
      </p:sp>
    </p:spTree>
    <p:extLst>
      <p:ext uri="{BB962C8B-B14F-4D97-AF65-F5344CB8AC3E}">
        <p14:creationId xmlns:p14="http://schemas.microsoft.com/office/powerpoint/2010/main" val="80255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 name="Rectangle 1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3F0700-31B8-C6A7-F5E8-26C71127869B}"/>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3700" dirty="0"/>
              <a:t>Recent Advancements in Digital Forensics</a:t>
            </a:r>
          </a:p>
        </p:txBody>
      </p:sp>
      <p:sp>
        <p:nvSpPr>
          <p:cNvPr id="3" name="Content Placeholder 2">
            <a:extLst>
              <a:ext uri="{FF2B5EF4-FFF2-40B4-BE49-F238E27FC236}">
                <a16:creationId xmlns:a16="http://schemas.microsoft.com/office/drawing/2014/main" id="{C0080999-D8D5-7EAF-4B43-21E46B1E4670}"/>
              </a:ext>
            </a:extLst>
          </p:cNvPr>
          <p:cNvSpPr>
            <a:spLocks noGrp="1"/>
          </p:cNvSpPr>
          <p:nvPr>
            <p:ph sz="half" idx="1"/>
          </p:nvPr>
        </p:nvSpPr>
        <p:spPr>
          <a:xfrm>
            <a:off x="761802" y="2743200"/>
            <a:ext cx="4646905" cy="3613149"/>
          </a:xfrm>
        </p:spPr>
        <p:txBody>
          <a:bodyPr vert="horz" lIns="91440" tIns="45720" rIns="91440" bIns="45720" rtlCol="0" anchor="ctr">
            <a:normAutofit/>
          </a:bodyPr>
          <a:lstStyle/>
          <a:p>
            <a:r>
              <a:rPr lang="en-US" sz="2000" dirty="0"/>
              <a:t>AI &amp; Machine Learning </a:t>
            </a:r>
            <a:r>
              <a:rPr lang="en-US" sz="1400" dirty="0"/>
              <a:t>[12] [13]</a:t>
            </a:r>
          </a:p>
          <a:p>
            <a:endParaRPr lang="en-US" sz="2000" dirty="0"/>
          </a:p>
          <a:p>
            <a:r>
              <a:rPr lang="en-US" sz="2000" dirty="0"/>
              <a:t>Mobile Forensics </a:t>
            </a:r>
            <a:r>
              <a:rPr lang="en-US" sz="1400" dirty="0"/>
              <a:t>[14]</a:t>
            </a:r>
          </a:p>
          <a:p>
            <a:endParaRPr lang="en-US" sz="2000" dirty="0"/>
          </a:p>
        </p:txBody>
      </p:sp>
      <p:pic>
        <p:nvPicPr>
          <p:cNvPr id="13" name="Picture 12" descr="Programming data on computer monitor">
            <a:extLst>
              <a:ext uri="{FF2B5EF4-FFF2-40B4-BE49-F238E27FC236}">
                <a16:creationId xmlns:a16="http://schemas.microsoft.com/office/drawing/2014/main" id="{5B6CC31E-DAEB-DCC2-FE9F-021DA66862F0}"/>
              </a:ext>
            </a:extLst>
          </p:cNvPr>
          <p:cNvPicPr>
            <a:picLocks noChangeAspect="1"/>
          </p:cNvPicPr>
          <p:nvPr/>
        </p:nvPicPr>
        <p:blipFill rotWithShape="1">
          <a:blip r:embed="rId3"/>
          <a:srcRect l="25272" r="15327" b="-2"/>
          <a:stretch/>
        </p:blipFill>
        <p:spPr>
          <a:xfrm>
            <a:off x="6096000" y="1"/>
            <a:ext cx="6102825" cy="6858000"/>
          </a:xfrm>
          <a:prstGeom prst="rect">
            <a:avLst/>
          </a:prstGeom>
        </p:spPr>
      </p:pic>
    </p:spTree>
    <p:extLst>
      <p:ext uri="{BB962C8B-B14F-4D97-AF65-F5344CB8AC3E}">
        <p14:creationId xmlns:p14="http://schemas.microsoft.com/office/powerpoint/2010/main" val="4255528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411FBC-261C-3E54-C71C-3AA0C8566B44}"/>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mj-lt"/>
                <a:ea typeface="+mj-ea"/>
                <a:cs typeface="+mj-cs"/>
              </a:rPr>
              <a:t>Adaption into Evolving Technologies </a:t>
            </a:r>
          </a:p>
        </p:txBody>
      </p:sp>
      <p:graphicFrame>
        <p:nvGraphicFramePr>
          <p:cNvPr id="5" name="Content Placeholder 2">
            <a:extLst>
              <a:ext uri="{FF2B5EF4-FFF2-40B4-BE49-F238E27FC236}">
                <a16:creationId xmlns:a16="http://schemas.microsoft.com/office/drawing/2014/main" id="{0E79AEBB-8D63-70CA-8798-C96FB336AAC8}"/>
              </a:ext>
            </a:extLst>
          </p:cNvPr>
          <p:cNvGraphicFramePr>
            <a:graphicFrameLocks noGrp="1"/>
          </p:cNvGraphicFramePr>
          <p:nvPr>
            <p:ph sz="half" idx="1"/>
            <p:extLst>
              <p:ext uri="{D42A27DB-BD31-4B8C-83A1-F6EECF244321}">
                <p14:modId xmlns:p14="http://schemas.microsoft.com/office/powerpoint/2010/main" val="368406418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6819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D3F0700-31B8-C6A7-F5E8-26C71127869B}"/>
              </a:ext>
            </a:extLst>
          </p:cNvPr>
          <p:cNvSpPr>
            <a:spLocks noGrp="1"/>
          </p:cNvSpPr>
          <p:nvPr>
            <p:ph type="title"/>
          </p:nvPr>
        </p:nvSpPr>
        <p:spPr>
          <a:xfrm>
            <a:off x="1169079" y="349112"/>
            <a:ext cx="10044023" cy="877729"/>
          </a:xfrm>
        </p:spPr>
        <p:txBody>
          <a:bodyPr vert="horz" lIns="91440" tIns="45720" rIns="91440" bIns="45720" rtlCol="0" anchor="ctr">
            <a:normAutofit/>
          </a:bodyPr>
          <a:lstStyle/>
          <a:p>
            <a:r>
              <a:rPr lang="en-US" sz="4000" kern="1200" dirty="0">
                <a:solidFill>
                  <a:srgbClr val="FFFFFF"/>
                </a:solidFill>
                <a:latin typeface="+mj-lt"/>
                <a:ea typeface="+mj-ea"/>
                <a:cs typeface="+mj-cs"/>
              </a:rPr>
              <a:t>Challenges and Future Directions</a:t>
            </a:r>
          </a:p>
        </p:txBody>
      </p:sp>
      <p:graphicFrame>
        <p:nvGraphicFramePr>
          <p:cNvPr id="5" name="Content Placeholder 2">
            <a:extLst>
              <a:ext uri="{FF2B5EF4-FFF2-40B4-BE49-F238E27FC236}">
                <a16:creationId xmlns:a16="http://schemas.microsoft.com/office/drawing/2014/main" id="{51C13731-D4E6-A35F-3A8A-2A1F86533C48}"/>
              </a:ext>
            </a:extLst>
          </p:cNvPr>
          <p:cNvGraphicFramePr>
            <a:graphicFrameLocks noGrp="1"/>
          </p:cNvGraphicFramePr>
          <p:nvPr>
            <p:ph sz="half" idx="1"/>
            <p:extLst>
              <p:ext uri="{D42A27DB-BD31-4B8C-83A1-F6EECF244321}">
                <p14:modId xmlns:p14="http://schemas.microsoft.com/office/powerpoint/2010/main" val="297459062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06579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BB99FE-D4AF-EFE0-0D98-DBC018BDB609}"/>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3700" kern="1200">
                <a:solidFill>
                  <a:srgbClr val="FFFFFF"/>
                </a:solidFill>
                <a:latin typeface="+mj-lt"/>
                <a:ea typeface="+mj-ea"/>
                <a:cs typeface="+mj-cs"/>
              </a:rPr>
              <a:t>Task 3: Forensic Report – Evidence </a:t>
            </a:r>
          </a:p>
        </p:txBody>
      </p:sp>
      <p:sp>
        <p:nvSpPr>
          <p:cNvPr id="3" name="Content Placeholder 2">
            <a:extLst>
              <a:ext uri="{FF2B5EF4-FFF2-40B4-BE49-F238E27FC236}">
                <a16:creationId xmlns:a16="http://schemas.microsoft.com/office/drawing/2014/main" id="{362DEEB7-EDC2-EC8B-5AB5-F534CA58BE48}"/>
              </a:ext>
            </a:extLst>
          </p:cNvPr>
          <p:cNvSpPr>
            <a:spLocks noGrp="1"/>
          </p:cNvSpPr>
          <p:nvPr>
            <p:ph sz="half" idx="1"/>
          </p:nvPr>
        </p:nvSpPr>
        <p:spPr>
          <a:xfrm>
            <a:off x="8572499" y="390832"/>
            <a:ext cx="3233585" cy="873612"/>
          </a:xfrm>
        </p:spPr>
        <p:txBody>
          <a:bodyPr vert="horz" lIns="91440" tIns="45720" rIns="91440" bIns="45720" rtlCol="0" anchor="ctr">
            <a:normAutofit/>
          </a:bodyPr>
          <a:lstStyle/>
          <a:p>
            <a:pPr marL="0" indent="0">
              <a:buNone/>
            </a:pPr>
            <a:r>
              <a:rPr lang="en-US" sz="2000" kern="1200">
                <a:solidFill>
                  <a:srgbClr val="FFFFFF"/>
                </a:solidFill>
                <a:latin typeface="+mn-lt"/>
                <a:ea typeface="+mn-ea"/>
                <a:cs typeface="+mn-cs"/>
              </a:rPr>
              <a:t>Continuity of Evidence</a:t>
            </a:r>
          </a:p>
        </p:txBody>
      </p:sp>
      <p:graphicFrame>
        <p:nvGraphicFramePr>
          <p:cNvPr id="5" name="Table 4">
            <a:extLst>
              <a:ext uri="{FF2B5EF4-FFF2-40B4-BE49-F238E27FC236}">
                <a16:creationId xmlns:a16="http://schemas.microsoft.com/office/drawing/2014/main" id="{3D066F08-6BE1-88F7-56B8-527C24D3EADB}"/>
              </a:ext>
            </a:extLst>
          </p:cNvPr>
          <p:cNvGraphicFramePr>
            <a:graphicFrameLocks noGrp="1"/>
          </p:cNvGraphicFramePr>
          <p:nvPr>
            <p:extLst>
              <p:ext uri="{D42A27DB-BD31-4B8C-83A1-F6EECF244321}">
                <p14:modId xmlns:p14="http://schemas.microsoft.com/office/powerpoint/2010/main" val="2004871648"/>
              </p:ext>
            </p:extLst>
          </p:nvPr>
        </p:nvGraphicFramePr>
        <p:xfrm>
          <a:off x="432225" y="2581369"/>
          <a:ext cx="11327551" cy="3222009"/>
        </p:xfrm>
        <a:graphic>
          <a:graphicData uri="http://schemas.openxmlformats.org/drawingml/2006/table">
            <a:tbl>
              <a:tblPr firstRow="1" bandRow="1">
                <a:tableStyleId>{69012ECD-51FC-41F1-AA8D-1B2483CD663E}</a:tableStyleId>
              </a:tblPr>
              <a:tblGrid>
                <a:gridCol w="1294026">
                  <a:extLst>
                    <a:ext uri="{9D8B030D-6E8A-4147-A177-3AD203B41FA5}">
                      <a16:colId xmlns:a16="http://schemas.microsoft.com/office/drawing/2014/main" val="694993958"/>
                    </a:ext>
                  </a:extLst>
                </a:gridCol>
                <a:gridCol w="2205424">
                  <a:extLst>
                    <a:ext uri="{9D8B030D-6E8A-4147-A177-3AD203B41FA5}">
                      <a16:colId xmlns:a16="http://schemas.microsoft.com/office/drawing/2014/main" val="184197057"/>
                    </a:ext>
                  </a:extLst>
                </a:gridCol>
                <a:gridCol w="2180045">
                  <a:extLst>
                    <a:ext uri="{9D8B030D-6E8A-4147-A177-3AD203B41FA5}">
                      <a16:colId xmlns:a16="http://schemas.microsoft.com/office/drawing/2014/main" val="230087745"/>
                    </a:ext>
                  </a:extLst>
                </a:gridCol>
                <a:gridCol w="1868650">
                  <a:extLst>
                    <a:ext uri="{9D8B030D-6E8A-4147-A177-3AD203B41FA5}">
                      <a16:colId xmlns:a16="http://schemas.microsoft.com/office/drawing/2014/main" val="2361276437"/>
                    </a:ext>
                  </a:extLst>
                </a:gridCol>
                <a:gridCol w="3779406">
                  <a:extLst>
                    <a:ext uri="{9D8B030D-6E8A-4147-A177-3AD203B41FA5}">
                      <a16:colId xmlns:a16="http://schemas.microsoft.com/office/drawing/2014/main" val="4227081544"/>
                    </a:ext>
                  </a:extLst>
                </a:gridCol>
              </a:tblGrid>
              <a:tr h="295101">
                <a:tc>
                  <a:txBody>
                    <a:bodyPr/>
                    <a:lstStyle/>
                    <a:p>
                      <a:pPr algn="ctr">
                        <a:lnSpc>
                          <a:spcPct val="107000"/>
                        </a:lnSpc>
                        <a:spcAft>
                          <a:spcPts val="800"/>
                        </a:spcAft>
                      </a:pPr>
                      <a:r>
                        <a:rPr lang="en-GB" sz="1600">
                          <a:effectLst/>
                        </a:rPr>
                        <a:t>Item:</a:t>
                      </a:r>
                      <a:endParaRPr lang="en-GB" sz="1500">
                        <a:effectLst/>
                        <a:latin typeface="Calibri" panose="020F0502020204030204" pitchFamily="34" charset="0"/>
                        <a:ea typeface="Calibri" panose="020F0502020204030204" pitchFamily="34" charset="0"/>
                      </a:endParaRPr>
                    </a:p>
                  </a:txBody>
                  <a:tcPr marL="90981" marR="90981" marT="0" marB="0"/>
                </a:tc>
                <a:tc>
                  <a:txBody>
                    <a:bodyPr/>
                    <a:lstStyle/>
                    <a:p>
                      <a:pPr algn="ctr">
                        <a:lnSpc>
                          <a:spcPct val="107000"/>
                        </a:lnSpc>
                        <a:spcAft>
                          <a:spcPts val="800"/>
                        </a:spcAft>
                      </a:pPr>
                      <a:r>
                        <a:rPr lang="en-GB" sz="1600">
                          <a:effectLst/>
                        </a:rPr>
                        <a:t>Date/ Time:</a:t>
                      </a:r>
                      <a:endParaRPr lang="en-GB" sz="1500">
                        <a:effectLst/>
                        <a:latin typeface="Calibri" panose="020F0502020204030204" pitchFamily="34" charset="0"/>
                        <a:ea typeface="Calibri" panose="020F0502020204030204" pitchFamily="34" charset="0"/>
                      </a:endParaRPr>
                    </a:p>
                  </a:txBody>
                  <a:tcPr marL="90981" marR="90981" marT="0" marB="0"/>
                </a:tc>
                <a:tc>
                  <a:txBody>
                    <a:bodyPr/>
                    <a:lstStyle/>
                    <a:p>
                      <a:pPr algn="ctr">
                        <a:lnSpc>
                          <a:spcPct val="107000"/>
                        </a:lnSpc>
                        <a:spcAft>
                          <a:spcPts val="800"/>
                        </a:spcAft>
                      </a:pPr>
                      <a:r>
                        <a:rPr lang="en-GB" sz="1600">
                          <a:effectLst/>
                        </a:rPr>
                        <a:t>Released by:</a:t>
                      </a:r>
                      <a:endParaRPr lang="en-GB" sz="1500">
                        <a:effectLst/>
                        <a:latin typeface="Calibri" panose="020F0502020204030204" pitchFamily="34" charset="0"/>
                        <a:ea typeface="Calibri" panose="020F0502020204030204" pitchFamily="34" charset="0"/>
                      </a:endParaRPr>
                    </a:p>
                  </a:txBody>
                  <a:tcPr marL="90981" marR="90981" marT="0" marB="0"/>
                </a:tc>
                <a:tc>
                  <a:txBody>
                    <a:bodyPr/>
                    <a:lstStyle/>
                    <a:p>
                      <a:pPr algn="ctr">
                        <a:lnSpc>
                          <a:spcPct val="107000"/>
                        </a:lnSpc>
                        <a:spcAft>
                          <a:spcPts val="800"/>
                        </a:spcAft>
                      </a:pPr>
                      <a:r>
                        <a:rPr lang="en-GB" sz="1600">
                          <a:effectLst/>
                        </a:rPr>
                        <a:t>Received By:</a:t>
                      </a:r>
                      <a:endParaRPr lang="en-GB" sz="1500">
                        <a:effectLst/>
                        <a:latin typeface="Calibri" panose="020F0502020204030204" pitchFamily="34" charset="0"/>
                        <a:ea typeface="Calibri" panose="020F0502020204030204" pitchFamily="34" charset="0"/>
                      </a:endParaRPr>
                    </a:p>
                  </a:txBody>
                  <a:tcPr marL="90981" marR="90981" marT="0" marB="0"/>
                </a:tc>
                <a:tc>
                  <a:txBody>
                    <a:bodyPr/>
                    <a:lstStyle/>
                    <a:p>
                      <a:pPr algn="ctr">
                        <a:lnSpc>
                          <a:spcPct val="107000"/>
                        </a:lnSpc>
                        <a:spcAft>
                          <a:spcPts val="800"/>
                        </a:spcAft>
                      </a:pPr>
                      <a:r>
                        <a:rPr lang="en-GB" sz="1600">
                          <a:effectLst/>
                        </a:rPr>
                        <a:t>Comments:</a:t>
                      </a:r>
                      <a:endParaRPr lang="en-GB" sz="1500">
                        <a:effectLst/>
                        <a:latin typeface="Calibri" panose="020F0502020204030204" pitchFamily="34" charset="0"/>
                        <a:ea typeface="Calibri" panose="020F0502020204030204" pitchFamily="34" charset="0"/>
                      </a:endParaRPr>
                    </a:p>
                  </a:txBody>
                  <a:tcPr marL="90981" marR="90981" marT="0" marB="0"/>
                </a:tc>
                <a:extLst>
                  <a:ext uri="{0D108BD9-81ED-4DB2-BD59-A6C34878D82A}">
                    <a16:rowId xmlns:a16="http://schemas.microsoft.com/office/drawing/2014/main" val="159578688"/>
                  </a:ext>
                </a:extLst>
              </a:tr>
              <a:tr h="1333637">
                <a:tc>
                  <a:txBody>
                    <a:bodyPr/>
                    <a:lstStyle/>
                    <a:p>
                      <a:pPr algn="ctr">
                        <a:lnSpc>
                          <a:spcPct val="107000"/>
                        </a:lnSpc>
                        <a:spcAft>
                          <a:spcPts val="800"/>
                        </a:spcAft>
                      </a:pPr>
                      <a:r>
                        <a:rPr lang="en-GB" sz="1600">
                          <a:effectLst/>
                        </a:rPr>
                        <a:t>1</a:t>
                      </a:r>
                      <a:endParaRPr lang="en-GB" sz="1500">
                        <a:effectLst/>
                        <a:latin typeface="Calibri" panose="020F0502020204030204" pitchFamily="34" charset="0"/>
                        <a:ea typeface="Calibri" panose="020F0502020204030204" pitchFamily="34" charset="0"/>
                      </a:endParaRPr>
                    </a:p>
                  </a:txBody>
                  <a:tcPr marL="90981" marR="90981" marT="0" marB="0"/>
                </a:tc>
                <a:tc>
                  <a:txBody>
                    <a:bodyPr/>
                    <a:lstStyle/>
                    <a:p>
                      <a:pPr algn="ctr">
                        <a:lnSpc>
                          <a:spcPct val="107000"/>
                        </a:lnSpc>
                        <a:spcAft>
                          <a:spcPts val="800"/>
                        </a:spcAft>
                      </a:pPr>
                      <a:r>
                        <a:rPr lang="en-GB" sz="1600">
                          <a:effectLst/>
                        </a:rPr>
                        <a:t>11.03.2024 / 17:03</a:t>
                      </a:r>
                      <a:endParaRPr lang="en-GB" sz="1500">
                        <a:effectLst/>
                        <a:latin typeface="Calibri" panose="020F0502020204030204" pitchFamily="34" charset="0"/>
                        <a:ea typeface="Calibri" panose="020F0502020204030204" pitchFamily="34" charset="0"/>
                      </a:endParaRPr>
                    </a:p>
                  </a:txBody>
                  <a:tcPr marL="90981" marR="90981" marT="0" marB="0"/>
                </a:tc>
                <a:tc>
                  <a:txBody>
                    <a:bodyPr/>
                    <a:lstStyle/>
                    <a:p>
                      <a:pPr algn="ctr">
                        <a:lnSpc>
                          <a:spcPct val="107000"/>
                        </a:lnSpc>
                        <a:spcAft>
                          <a:spcPts val="800"/>
                        </a:spcAft>
                      </a:pPr>
                      <a:r>
                        <a:rPr lang="en-GB" sz="1500">
                          <a:effectLst/>
                        </a:rPr>
                        <a:t>Nitheesh Kaliyamurthy</a:t>
                      </a:r>
                      <a:endParaRPr lang="en-GB" sz="1500">
                        <a:effectLst/>
                        <a:latin typeface="Calibri" panose="020F0502020204030204" pitchFamily="34" charset="0"/>
                        <a:ea typeface="Calibri" panose="020F0502020204030204" pitchFamily="34" charset="0"/>
                      </a:endParaRPr>
                    </a:p>
                  </a:txBody>
                  <a:tcPr marL="90981" marR="90981" marT="0" marB="0"/>
                </a:tc>
                <a:tc>
                  <a:txBody>
                    <a:bodyPr/>
                    <a:lstStyle/>
                    <a:p>
                      <a:pPr algn="ctr">
                        <a:lnSpc>
                          <a:spcPct val="107000"/>
                        </a:lnSpc>
                        <a:spcAft>
                          <a:spcPts val="800"/>
                        </a:spcAft>
                      </a:pPr>
                      <a:r>
                        <a:rPr lang="en-GB" sz="1600">
                          <a:effectLst/>
                        </a:rPr>
                        <a:t>Jon Morgan</a:t>
                      </a:r>
                      <a:endParaRPr lang="en-GB" sz="1500">
                        <a:effectLst/>
                        <a:latin typeface="Calibri" panose="020F0502020204030204" pitchFamily="34" charset="0"/>
                        <a:ea typeface="Calibri" panose="020F0502020204030204" pitchFamily="34" charset="0"/>
                      </a:endParaRPr>
                    </a:p>
                  </a:txBody>
                  <a:tcPr marL="90981" marR="90981" marT="0" marB="0"/>
                </a:tc>
                <a:tc>
                  <a:txBody>
                    <a:bodyPr/>
                    <a:lstStyle/>
                    <a:p>
                      <a:pPr algn="ctr">
                        <a:lnSpc>
                          <a:spcPct val="107000"/>
                        </a:lnSpc>
                        <a:spcAft>
                          <a:spcPts val="800"/>
                        </a:spcAft>
                      </a:pPr>
                      <a:r>
                        <a:rPr lang="en-GB" sz="1600">
                          <a:effectLst/>
                        </a:rPr>
                        <a:t>Evidence contents was transferred off onto SanDisk Cruzer USB Flash Storage on University Campus. Provided via a suitable and secure Windows based device.</a:t>
                      </a:r>
                      <a:endParaRPr lang="en-GB" sz="1500">
                        <a:effectLst/>
                        <a:latin typeface="Calibri" panose="020F0502020204030204" pitchFamily="34" charset="0"/>
                        <a:ea typeface="Calibri" panose="020F0502020204030204" pitchFamily="34" charset="0"/>
                      </a:endParaRPr>
                    </a:p>
                  </a:txBody>
                  <a:tcPr marL="90981" marR="90981" marT="0" marB="0"/>
                </a:tc>
                <a:extLst>
                  <a:ext uri="{0D108BD9-81ED-4DB2-BD59-A6C34878D82A}">
                    <a16:rowId xmlns:a16="http://schemas.microsoft.com/office/drawing/2014/main" val="3810595639"/>
                  </a:ext>
                </a:extLst>
              </a:tr>
              <a:tr h="1593271">
                <a:tc>
                  <a:txBody>
                    <a:bodyPr/>
                    <a:lstStyle/>
                    <a:p>
                      <a:pPr algn="ctr">
                        <a:lnSpc>
                          <a:spcPct val="107000"/>
                        </a:lnSpc>
                        <a:spcAft>
                          <a:spcPts val="800"/>
                        </a:spcAft>
                      </a:pPr>
                      <a:r>
                        <a:rPr lang="en-GB" sz="1600">
                          <a:effectLst/>
                        </a:rPr>
                        <a:t>1</a:t>
                      </a:r>
                      <a:endParaRPr lang="en-GB" sz="1500">
                        <a:effectLst/>
                        <a:latin typeface="Calibri" panose="020F0502020204030204" pitchFamily="34" charset="0"/>
                        <a:ea typeface="Calibri" panose="020F0502020204030204" pitchFamily="34" charset="0"/>
                      </a:endParaRPr>
                    </a:p>
                  </a:txBody>
                  <a:tcPr marL="90981" marR="90981" marT="0" marB="0"/>
                </a:tc>
                <a:tc>
                  <a:txBody>
                    <a:bodyPr/>
                    <a:lstStyle/>
                    <a:p>
                      <a:pPr algn="ctr">
                        <a:lnSpc>
                          <a:spcPct val="107000"/>
                        </a:lnSpc>
                        <a:spcAft>
                          <a:spcPts val="800"/>
                        </a:spcAft>
                      </a:pPr>
                      <a:r>
                        <a:rPr lang="en-GB" sz="1600">
                          <a:effectLst/>
                        </a:rPr>
                        <a:t>11.03.2024 / 17:03</a:t>
                      </a:r>
                      <a:endParaRPr lang="en-GB" sz="1500">
                        <a:effectLst/>
                        <a:latin typeface="Calibri" panose="020F0502020204030204" pitchFamily="34" charset="0"/>
                        <a:ea typeface="Calibri" panose="020F0502020204030204" pitchFamily="34" charset="0"/>
                      </a:endParaRPr>
                    </a:p>
                  </a:txBody>
                  <a:tcPr marL="90981" marR="90981" marT="0" marB="0"/>
                </a:tc>
                <a:tc>
                  <a:txBody>
                    <a:bodyPr/>
                    <a:lstStyle/>
                    <a:p>
                      <a:pPr algn="ctr">
                        <a:lnSpc>
                          <a:spcPct val="107000"/>
                        </a:lnSpc>
                        <a:spcAft>
                          <a:spcPts val="800"/>
                        </a:spcAft>
                      </a:pPr>
                      <a:r>
                        <a:rPr lang="en-GB" sz="1500">
                          <a:effectLst/>
                        </a:rPr>
                        <a:t>Jon Morgan</a:t>
                      </a:r>
                      <a:endParaRPr lang="en-GB" sz="1500">
                        <a:effectLst/>
                        <a:latin typeface="Calibri" panose="020F0502020204030204" pitchFamily="34" charset="0"/>
                        <a:ea typeface="Calibri" panose="020F0502020204030204" pitchFamily="34" charset="0"/>
                      </a:endParaRPr>
                    </a:p>
                  </a:txBody>
                  <a:tcPr marL="90981" marR="90981" marT="0" marB="0"/>
                </a:tc>
                <a:tc>
                  <a:txBody>
                    <a:bodyPr/>
                    <a:lstStyle/>
                    <a:p>
                      <a:pPr algn="ctr">
                        <a:lnSpc>
                          <a:spcPct val="107000"/>
                        </a:lnSpc>
                        <a:spcAft>
                          <a:spcPts val="800"/>
                        </a:spcAft>
                      </a:pPr>
                      <a:r>
                        <a:rPr lang="en-GB" sz="1600">
                          <a:effectLst/>
                        </a:rPr>
                        <a:t>Callum J Warwick</a:t>
                      </a:r>
                      <a:endParaRPr lang="en-GB" sz="1500">
                        <a:effectLst/>
                        <a:latin typeface="Calibri" panose="020F0502020204030204" pitchFamily="34" charset="0"/>
                        <a:ea typeface="Calibri" panose="020F0502020204030204" pitchFamily="34" charset="0"/>
                      </a:endParaRPr>
                    </a:p>
                  </a:txBody>
                  <a:tcPr marL="90981" marR="90981" marT="0" marB="0"/>
                </a:tc>
                <a:tc>
                  <a:txBody>
                    <a:bodyPr/>
                    <a:lstStyle/>
                    <a:p>
                      <a:pPr algn="ctr">
                        <a:lnSpc>
                          <a:spcPct val="107000"/>
                        </a:lnSpc>
                        <a:spcAft>
                          <a:spcPts val="800"/>
                        </a:spcAft>
                      </a:pPr>
                      <a:r>
                        <a:rPr lang="en-GB" sz="1600">
                          <a:effectLst/>
                        </a:rPr>
                        <a:t>A multi-part image file format was taken of the SanDisk USB Flash Storage, using the tool Encase. The fragmented E01 image files were then passed on using the university internally managed Microsoft Teams. </a:t>
                      </a:r>
                      <a:endParaRPr lang="en-GB" sz="1500">
                        <a:effectLst/>
                        <a:latin typeface="Calibri" panose="020F0502020204030204" pitchFamily="34" charset="0"/>
                        <a:ea typeface="Calibri" panose="020F0502020204030204" pitchFamily="34" charset="0"/>
                      </a:endParaRPr>
                    </a:p>
                  </a:txBody>
                  <a:tcPr marL="90981" marR="90981" marT="0" marB="0"/>
                </a:tc>
                <a:extLst>
                  <a:ext uri="{0D108BD9-81ED-4DB2-BD59-A6C34878D82A}">
                    <a16:rowId xmlns:a16="http://schemas.microsoft.com/office/drawing/2014/main" val="1920758320"/>
                  </a:ext>
                </a:extLst>
              </a:tr>
            </a:tbl>
          </a:graphicData>
        </a:graphic>
      </p:graphicFrame>
    </p:spTree>
    <p:extLst>
      <p:ext uri="{BB962C8B-B14F-4D97-AF65-F5344CB8AC3E}">
        <p14:creationId xmlns:p14="http://schemas.microsoft.com/office/powerpoint/2010/main" val="3138165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43" name="Rectangle 42">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500"/>
            <a:ext cx="12191998" cy="6858000"/>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35" y="-1500"/>
            <a:ext cx="8119933" cy="6858001"/>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7D0659F6-0853-468D-B1B2-44FDBE98B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72" y="-3000"/>
            <a:ext cx="12201265" cy="6859501"/>
          </a:xfrm>
          <a:prstGeom prst="rect">
            <a:avLst/>
          </a:prstGeom>
          <a:gradFill>
            <a:gsLst>
              <a:gs pos="0">
                <a:srgbClr val="000000">
                  <a:alpha val="71765"/>
                </a:srgbClr>
              </a:gs>
              <a:gs pos="100000">
                <a:schemeClr val="accent1">
                  <a:alpha val="24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8536" y="0"/>
            <a:ext cx="11718098" cy="6858000"/>
          </a:xfrm>
          <a:prstGeom prst="rect">
            <a:avLst/>
          </a:prstGeom>
          <a:gradFill>
            <a:gsLst>
              <a:gs pos="19000">
                <a:srgbClr val="000000">
                  <a:alpha val="62000"/>
                </a:srgbClr>
              </a:gs>
              <a:gs pos="100000">
                <a:schemeClr val="accent1">
                  <a:lumMod val="75000"/>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A98E00-AFA1-B4A2-47F9-46987F71B24E}"/>
              </a:ext>
            </a:extLst>
          </p:cNvPr>
          <p:cNvSpPr>
            <a:spLocks noGrp="1"/>
          </p:cNvSpPr>
          <p:nvPr>
            <p:ph type="title"/>
          </p:nvPr>
        </p:nvSpPr>
        <p:spPr>
          <a:xfrm>
            <a:off x="1142639" y="561203"/>
            <a:ext cx="9932691" cy="1165996"/>
          </a:xfrm>
        </p:spPr>
        <p:txBody>
          <a:bodyPr vert="horz" lIns="91440" tIns="45720" rIns="91440" bIns="45720" rtlCol="0" anchor="b">
            <a:normAutofit/>
          </a:bodyPr>
          <a:lstStyle/>
          <a:p>
            <a:pPr algn="ctr"/>
            <a:r>
              <a:rPr lang="en-US" sz="4800">
                <a:solidFill>
                  <a:srgbClr val="FFFFFF"/>
                </a:solidFill>
              </a:rPr>
              <a:t>Evidence 1 &amp; 2</a:t>
            </a:r>
          </a:p>
        </p:txBody>
      </p:sp>
      <p:sp>
        <p:nvSpPr>
          <p:cNvPr id="51" name="Rectangle 50">
            <a:extLst>
              <a:ext uri="{FF2B5EF4-FFF2-40B4-BE49-F238E27FC236}">
                <a16:creationId xmlns:a16="http://schemas.microsoft.com/office/drawing/2014/main" id="{977ACDD7-882D-4B81-A213-84C82B96B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2888341"/>
            <a:ext cx="12203819" cy="3968158"/>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0DC6CF-C043-54F9-A9BA-98B06AF90729}"/>
              </a:ext>
            </a:extLst>
          </p:cNvPr>
          <p:cNvSpPr>
            <a:spLocks noGrp="1"/>
          </p:cNvSpPr>
          <p:nvPr>
            <p:ph idx="1"/>
          </p:nvPr>
        </p:nvSpPr>
        <p:spPr>
          <a:xfrm>
            <a:off x="1127570" y="5791201"/>
            <a:ext cx="9932690" cy="508000"/>
          </a:xfrm>
        </p:spPr>
        <p:txBody>
          <a:bodyPr vert="horz" lIns="91440" tIns="45720" rIns="91440" bIns="45720" rtlCol="0" anchor="t">
            <a:normAutofit/>
          </a:bodyPr>
          <a:lstStyle/>
          <a:p>
            <a:pPr marL="0" indent="0" algn="ctr">
              <a:buNone/>
            </a:pPr>
            <a:r>
              <a:rPr lang="en-US" sz="2400">
                <a:solidFill>
                  <a:srgbClr val="FFFFFF"/>
                </a:solidFill>
              </a:rPr>
              <a:t>Police Reports</a:t>
            </a:r>
          </a:p>
        </p:txBody>
      </p:sp>
      <p:pic>
        <p:nvPicPr>
          <p:cNvPr id="6" name="Picture 5" descr="A screenshot of a computer&#10;&#10;Description automatically generated">
            <a:extLst>
              <a:ext uri="{FF2B5EF4-FFF2-40B4-BE49-F238E27FC236}">
                <a16:creationId xmlns:a16="http://schemas.microsoft.com/office/drawing/2014/main" id="{0A6CBF7C-D619-B234-40AC-ABBA70F49630}"/>
              </a:ext>
            </a:extLst>
          </p:cNvPr>
          <p:cNvPicPr>
            <a:picLocks noChangeAspect="1"/>
          </p:cNvPicPr>
          <p:nvPr/>
        </p:nvPicPr>
        <p:blipFill rotWithShape="1">
          <a:blip r:embed="rId3">
            <a:extLst>
              <a:ext uri="{28A0092B-C50C-407E-A947-70E740481C1C}">
                <a14:useLocalDpi xmlns:a14="http://schemas.microsoft.com/office/drawing/2010/main" val="0"/>
              </a:ext>
            </a:extLst>
          </a:blip>
          <a:srcRect l="5659" r="1" b="1"/>
          <a:stretch/>
        </p:blipFill>
        <p:spPr bwMode="auto">
          <a:xfrm>
            <a:off x="1816606" y="2133758"/>
            <a:ext cx="3612524" cy="3235692"/>
          </a:xfrm>
          <a:prstGeom prst="rect">
            <a:avLst/>
          </a:prstGeom>
          <a:extLst>
            <a:ext uri="{53640926-AAD7-44D8-BBD7-CCE9431645EC}">
              <a14:shadowObscured xmlns:a14="http://schemas.microsoft.com/office/drawing/2010/main"/>
            </a:ext>
          </a:extLst>
        </p:spPr>
      </p:pic>
      <p:pic>
        <p:nvPicPr>
          <p:cNvPr id="7" name="Picture 6" descr="A screenshot of a computer&#10;&#10;Description automatically generated">
            <a:extLst>
              <a:ext uri="{FF2B5EF4-FFF2-40B4-BE49-F238E27FC236}">
                <a16:creationId xmlns:a16="http://schemas.microsoft.com/office/drawing/2014/main" id="{256B0274-40B9-4F68-C0E8-BB9DB08893BA}"/>
              </a:ext>
            </a:extLst>
          </p:cNvPr>
          <p:cNvPicPr>
            <a:picLocks noChangeAspect="1"/>
          </p:cNvPicPr>
          <p:nvPr/>
        </p:nvPicPr>
        <p:blipFill rotWithShape="1">
          <a:blip r:embed="rId4">
            <a:extLst>
              <a:ext uri="{28A0092B-C50C-407E-A947-70E740481C1C}">
                <a14:useLocalDpi xmlns:a14="http://schemas.microsoft.com/office/drawing/2010/main" val="0"/>
              </a:ext>
            </a:extLst>
          </a:blip>
          <a:srcRect l="7910"/>
          <a:stretch/>
        </p:blipFill>
        <p:spPr bwMode="auto">
          <a:xfrm>
            <a:off x="6776823" y="2133600"/>
            <a:ext cx="3634017" cy="3235849"/>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8894706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C32A21FE-C56B-42B6-82D1-D3F0C4A47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C4BE011A-C166-4E7B-A300-186767380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1261A9AF-2897-4CFD-9D9D-17105C8A2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4DF31AC-78FC-6A5E-9864-BD0F95FEE154}"/>
              </a:ext>
            </a:extLst>
          </p:cNvPr>
          <p:cNvSpPr>
            <a:spLocks noGrp="1"/>
          </p:cNvSpPr>
          <p:nvPr>
            <p:ph type="title"/>
          </p:nvPr>
        </p:nvSpPr>
        <p:spPr>
          <a:xfrm>
            <a:off x="521638" y="1282890"/>
            <a:ext cx="3129138" cy="2756847"/>
          </a:xfrm>
        </p:spPr>
        <p:txBody>
          <a:bodyPr vert="horz" lIns="91440" tIns="45720" rIns="91440" bIns="45720" rtlCol="0" anchor="b">
            <a:normAutofit/>
          </a:bodyPr>
          <a:lstStyle/>
          <a:p>
            <a:pPr algn="r"/>
            <a:r>
              <a:rPr lang="en-US" sz="4000" kern="1200" dirty="0">
                <a:solidFill>
                  <a:srgbClr val="FFFFFF"/>
                </a:solidFill>
                <a:latin typeface="+mj-lt"/>
                <a:ea typeface="+mj-ea"/>
                <a:cs typeface="+mj-cs"/>
              </a:rPr>
              <a:t>Evidence 3 - 6</a:t>
            </a:r>
          </a:p>
        </p:txBody>
      </p:sp>
      <p:sp>
        <p:nvSpPr>
          <p:cNvPr id="44" name="Rectangle 43">
            <a:extLst>
              <a:ext uri="{FF2B5EF4-FFF2-40B4-BE49-F238E27FC236}">
                <a16:creationId xmlns:a16="http://schemas.microsoft.com/office/drawing/2014/main" id="{755E56EF-ADF6-479C-99B3-ADDDE6959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83596" y="3602565"/>
            <a:ext cx="2469272"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45F607-9A07-B875-D290-39F20861EDBE}"/>
              </a:ext>
            </a:extLst>
          </p:cNvPr>
          <p:cNvSpPr>
            <a:spLocks noGrp="1"/>
          </p:cNvSpPr>
          <p:nvPr>
            <p:ph idx="1"/>
          </p:nvPr>
        </p:nvSpPr>
        <p:spPr>
          <a:xfrm>
            <a:off x="699609" y="4708478"/>
            <a:ext cx="2951167" cy="1717957"/>
          </a:xfrm>
        </p:spPr>
        <p:txBody>
          <a:bodyPr vert="horz" lIns="91440" tIns="45720" rIns="91440" bIns="45720" rtlCol="0">
            <a:normAutofit/>
          </a:bodyPr>
          <a:lstStyle/>
          <a:p>
            <a:pPr marL="0" indent="0" algn="r">
              <a:buNone/>
            </a:pPr>
            <a:r>
              <a:rPr lang="en-US" sz="2000" kern="1200">
                <a:solidFill>
                  <a:srgbClr val="FFFFFF"/>
                </a:solidFill>
                <a:latin typeface="+mn-lt"/>
                <a:ea typeface="+mn-ea"/>
                <a:cs typeface="+mn-cs"/>
              </a:rPr>
              <a:t>WhatsApp images</a:t>
            </a:r>
          </a:p>
        </p:txBody>
      </p:sp>
      <p:pic>
        <p:nvPicPr>
          <p:cNvPr id="7" name="Picture 6" descr="A screenshot of a computer&#10;&#10;Description automatically generated">
            <a:extLst>
              <a:ext uri="{FF2B5EF4-FFF2-40B4-BE49-F238E27FC236}">
                <a16:creationId xmlns:a16="http://schemas.microsoft.com/office/drawing/2014/main" id="{E4AD8B83-600F-F211-673B-E5EEA2A5E3B4}"/>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4923" r="14285" b="1"/>
          <a:stretch/>
        </p:blipFill>
        <p:spPr>
          <a:xfrm>
            <a:off x="4032902" y="3428999"/>
            <a:ext cx="4083839" cy="3446819"/>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202ADDA4-DD00-C499-2474-737F01664FA6}"/>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3640" r="13309" b="-1"/>
          <a:stretch/>
        </p:blipFill>
        <p:spPr>
          <a:xfrm>
            <a:off x="4032902" y="1658"/>
            <a:ext cx="4083839" cy="3438124"/>
          </a:xfrm>
          <a:prstGeom prst="rect">
            <a:avLst/>
          </a:prstGeom>
        </p:spPr>
      </p:pic>
      <p:pic>
        <p:nvPicPr>
          <p:cNvPr id="4" name="Picture 3" descr="A screenshot of a computer&#10;&#10;Description automatically generated">
            <a:extLst>
              <a:ext uri="{FF2B5EF4-FFF2-40B4-BE49-F238E27FC236}">
                <a16:creationId xmlns:a16="http://schemas.microsoft.com/office/drawing/2014/main" id="{F4AB6A46-A362-0957-883C-4AC37DB98853}"/>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11978" r="11899" b="2"/>
          <a:stretch/>
        </p:blipFill>
        <p:spPr>
          <a:xfrm>
            <a:off x="8116741" y="3428999"/>
            <a:ext cx="4083837" cy="3446819"/>
          </a:xfrm>
          <a:prstGeom prst="rect">
            <a:avLst/>
          </a:prstGeom>
        </p:spPr>
      </p:pic>
      <p:pic>
        <p:nvPicPr>
          <p:cNvPr id="5" name="Picture 4" descr="A screenshot of a computer screen&#10;&#10;Description automatically generated">
            <a:extLst>
              <a:ext uri="{FF2B5EF4-FFF2-40B4-BE49-F238E27FC236}">
                <a16:creationId xmlns:a16="http://schemas.microsoft.com/office/drawing/2014/main" id="{D39DFCDC-A5F2-7848-FDE9-4461326B1610}"/>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8636" r="16232" b="-3"/>
          <a:stretch/>
        </p:blipFill>
        <p:spPr>
          <a:xfrm>
            <a:off x="8116741" y="1658"/>
            <a:ext cx="4083839" cy="3438124"/>
          </a:xfrm>
          <a:prstGeom prst="rect">
            <a:avLst/>
          </a:prstGeom>
        </p:spPr>
      </p:pic>
    </p:spTree>
    <p:extLst>
      <p:ext uri="{BB962C8B-B14F-4D97-AF65-F5344CB8AC3E}">
        <p14:creationId xmlns:p14="http://schemas.microsoft.com/office/powerpoint/2010/main" val="1455950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CB95732-565A-4D2C-A3AB-CC460C0D3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7F1AF47-AE98-4034-BD91-1976FA4D9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8EC0EE2B-2029-48DD-893D-F528E651B0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5AE1D08-1ED1-4F59-B42F-4D8EA33DC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9A79B912-88EA-4640-BDEB-51B3B11A0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2609A2-AA65-8F6E-2068-5FCB7A894A01}"/>
              </a:ext>
            </a:extLst>
          </p:cNvPr>
          <p:cNvSpPr>
            <a:spLocks noGrp="1"/>
          </p:cNvSpPr>
          <p:nvPr>
            <p:ph type="title"/>
          </p:nvPr>
        </p:nvSpPr>
        <p:spPr>
          <a:xfrm>
            <a:off x="662180" y="2862471"/>
            <a:ext cx="3041803" cy="2907802"/>
          </a:xfrm>
        </p:spPr>
        <p:txBody>
          <a:bodyPr vert="horz" lIns="91440" tIns="45720" rIns="91440" bIns="45720" rtlCol="0" anchor="t">
            <a:normAutofit/>
          </a:bodyPr>
          <a:lstStyle/>
          <a:p>
            <a:r>
              <a:rPr lang="en-US" sz="4000">
                <a:solidFill>
                  <a:srgbClr val="FFFFFF"/>
                </a:solidFill>
              </a:rPr>
              <a:t>Evidence 7 - 9</a:t>
            </a:r>
          </a:p>
        </p:txBody>
      </p:sp>
      <p:sp>
        <p:nvSpPr>
          <p:cNvPr id="3" name="Content Placeholder 2">
            <a:extLst>
              <a:ext uri="{FF2B5EF4-FFF2-40B4-BE49-F238E27FC236}">
                <a16:creationId xmlns:a16="http://schemas.microsoft.com/office/drawing/2014/main" id="{3DA39B99-FAE9-3254-54A0-F3137F1E8DF8}"/>
              </a:ext>
            </a:extLst>
          </p:cNvPr>
          <p:cNvSpPr>
            <a:spLocks noGrp="1"/>
          </p:cNvSpPr>
          <p:nvPr>
            <p:ph idx="1"/>
          </p:nvPr>
        </p:nvSpPr>
        <p:spPr>
          <a:xfrm>
            <a:off x="662180" y="1087727"/>
            <a:ext cx="3041803" cy="1045873"/>
          </a:xfrm>
        </p:spPr>
        <p:txBody>
          <a:bodyPr vert="horz" lIns="91440" tIns="45720" rIns="91440" bIns="45720" rtlCol="0" anchor="b">
            <a:normAutofit/>
          </a:bodyPr>
          <a:lstStyle/>
          <a:p>
            <a:pPr marL="0" indent="0">
              <a:buNone/>
            </a:pPr>
            <a:r>
              <a:rPr lang="en-US" sz="2000">
                <a:solidFill>
                  <a:srgbClr val="FFFFFF"/>
                </a:solidFill>
              </a:rPr>
              <a:t>Facebook Messages</a:t>
            </a:r>
          </a:p>
        </p:txBody>
      </p:sp>
      <p:pic>
        <p:nvPicPr>
          <p:cNvPr id="5" name="Picture 4" descr="A screenshot of a computer&#10;&#10;Description automatically generated">
            <a:extLst>
              <a:ext uri="{FF2B5EF4-FFF2-40B4-BE49-F238E27FC236}">
                <a16:creationId xmlns:a16="http://schemas.microsoft.com/office/drawing/2014/main" id="{EECAF432-0F9E-7692-ABBD-9682C25D310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01040" y="904159"/>
            <a:ext cx="3387578" cy="2269676"/>
          </a:xfrm>
          <a:prstGeom prst="rect">
            <a:avLst/>
          </a:prstGeom>
        </p:spPr>
      </p:pic>
      <p:pic>
        <p:nvPicPr>
          <p:cNvPr id="4" name="Picture 3" descr="A screenshot of a chat&#10;&#10;Description automatically generated">
            <a:extLst>
              <a:ext uri="{FF2B5EF4-FFF2-40B4-BE49-F238E27FC236}">
                <a16:creationId xmlns:a16="http://schemas.microsoft.com/office/drawing/2014/main" id="{936D74E0-F907-A06E-DBE0-3B021A78F35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293930" y="1113566"/>
            <a:ext cx="3419533" cy="2060268"/>
          </a:xfrm>
          <a:prstGeom prst="rect">
            <a:avLst/>
          </a:prstGeom>
        </p:spPr>
      </p:pic>
      <p:pic>
        <p:nvPicPr>
          <p:cNvPr id="6" name="Picture 5" descr="A screenshot of a chat&#10;&#10;Description automatically generated">
            <a:extLst>
              <a:ext uri="{FF2B5EF4-FFF2-40B4-BE49-F238E27FC236}">
                <a16:creationId xmlns:a16="http://schemas.microsoft.com/office/drawing/2014/main" id="{04425ED4-5EE3-11D8-093A-D84C07C3AB6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210860" y="3429000"/>
            <a:ext cx="5892783" cy="2887465"/>
          </a:xfrm>
          <a:prstGeom prst="rect">
            <a:avLst/>
          </a:prstGeom>
        </p:spPr>
      </p:pic>
    </p:spTree>
    <p:extLst>
      <p:ext uri="{BB962C8B-B14F-4D97-AF65-F5344CB8AC3E}">
        <p14:creationId xmlns:p14="http://schemas.microsoft.com/office/powerpoint/2010/main" val="34337814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B88AA1-685E-3168-6490-314B69265E6E}"/>
              </a:ext>
            </a:extLst>
          </p:cNvPr>
          <p:cNvSpPr>
            <a:spLocks noGrp="1"/>
          </p:cNvSpPr>
          <p:nvPr>
            <p:ph type="title"/>
          </p:nvPr>
        </p:nvSpPr>
        <p:spPr>
          <a:xfrm>
            <a:off x="804672" y="4267832"/>
            <a:ext cx="4805996" cy="1297115"/>
          </a:xfrm>
        </p:spPr>
        <p:txBody>
          <a:bodyPr vert="horz" lIns="91440" tIns="45720" rIns="91440" bIns="45720" rtlCol="0" anchor="t">
            <a:normAutofit/>
          </a:bodyPr>
          <a:lstStyle/>
          <a:p>
            <a:r>
              <a:rPr lang="en-US" sz="4000" kern="1200">
                <a:solidFill>
                  <a:schemeClr val="tx2"/>
                </a:solidFill>
                <a:latin typeface="+mj-lt"/>
                <a:ea typeface="+mj-ea"/>
                <a:cs typeface="+mj-cs"/>
              </a:rPr>
              <a:t>Demonstration</a:t>
            </a:r>
          </a:p>
        </p:txBody>
      </p:sp>
      <p:grpSp>
        <p:nvGrpSpPr>
          <p:cNvPr id="14" name="Group 13">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5" name="Freeform: Shape 14">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Teacher">
            <a:extLst>
              <a:ext uri="{FF2B5EF4-FFF2-40B4-BE49-F238E27FC236}">
                <a16:creationId xmlns:a16="http://schemas.microsoft.com/office/drawing/2014/main" id="{C99156D8-489C-B3BB-7BDF-D33BF8AF75F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29652" y="1859078"/>
            <a:ext cx="3821102" cy="3821102"/>
          </a:xfrm>
          <a:prstGeom prst="rect">
            <a:avLst/>
          </a:prstGeom>
          <a:ln>
            <a:noFill/>
          </a:ln>
        </p:spPr>
      </p:pic>
    </p:spTree>
    <p:extLst>
      <p:ext uri="{BB962C8B-B14F-4D97-AF65-F5344CB8AC3E}">
        <p14:creationId xmlns:p14="http://schemas.microsoft.com/office/powerpoint/2010/main" val="21934212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80DFBC-9ADA-BBE8-F32F-610BE8E3088D}"/>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US" sz="4000" kern="1200" dirty="0">
                <a:solidFill>
                  <a:schemeClr val="tx2"/>
                </a:solidFill>
                <a:latin typeface="+mj-lt"/>
                <a:ea typeface="+mj-ea"/>
                <a:cs typeface="+mj-cs"/>
              </a:rPr>
              <a:t>Final Thoughts on the Case </a:t>
            </a:r>
          </a:p>
        </p:txBody>
      </p:sp>
      <p:pic>
        <p:nvPicPr>
          <p:cNvPr id="7" name="Graphic 6" descr="Thought bubble">
            <a:extLst>
              <a:ext uri="{FF2B5EF4-FFF2-40B4-BE49-F238E27FC236}">
                <a16:creationId xmlns:a16="http://schemas.microsoft.com/office/drawing/2014/main" id="{7D84FBB4-BDF2-3F46-D3AC-9742B6A1909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26" name="Group 25">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27" name="Freeform: Shape 26">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7258278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779C87-13E7-0E2B-CA55-69B240E3F162}"/>
              </a:ext>
            </a:extLst>
          </p:cNvPr>
          <p:cNvSpPr>
            <a:spLocks noGrp="1"/>
          </p:cNvSpPr>
          <p:nvPr>
            <p:ph type="title"/>
          </p:nvPr>
        </p:nvSpPr>
        <p:spPr>
          <a:xfrm>
            <a:off x="804672" y="4267832"/>
            <a:ext cx="4805996" cy="1297115"/>
          </a:xfrm>
        </p:spPr>
        <p:txBody>
          <a:bodyPr vert="horz" lIns="91440" tIns="45720" rIns="91440" bIns="45720" rtlCol="0" anchor="t">
            <a:normAutofit/>
          </a:bodyPr>
          <a:lstStyle/>
          <a:p>
            <a:r>
              <a:rPr lang="en-US" sz="4000" kern="1200">
                <a:solidFill>
                  <a:schemeClr val="tx2"/>
                </a:solidFill>
                <a:latin typeface="+mj-lt"/>
                <a:ea typeface="+mj-ea"/>
                <a:cs typeface="+mj-cs"/>
              </a:rPr>
              <a:t>Any Questions? </a:t>
            </a:r>
          </a:p>
        </p:txBody>
      </p:sp>
      <p:grpSp>
        <p:nvGrpSpPr>
          <p:cNvPr id="14" name="Group 13">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5" name="Freeform: Shape 14">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Question mark">
            <a:extLst>
              <a:ext uri="{FF2B5EF4-FFF2-40B4-BE49-F238E27FC236}">
                <a16:creationId xmlns:a16="http://schemas.microsoft.com/office/drawing/2014/main" id="{3F0CB16E-F738-A802-1D36-CC82BE4C2A6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29652" y="1859078"/>
            <a:ext cx="3821102" cy="3821102"/>
          </a:xfrm>
          <a:prstGeom prst="rect">
            <a:avLst/>
          </a:prstGeom>
          <a:ln>
            <a:noFill/>
          </a:ln>
        </p:spPr>
      </p:pic>
    </p:spTree>
    <p:extLst>
      <p:ext uri="{BB962C8B-B14F-4D97-AF65-F5344CB8AC3E}">
        <p14:creationId xmlns:p14="http://schemas.microsoft.com/office/powerpoint/2010/main" val="3961141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C4880-FAD7-EE74-204B-F47067087E4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88C56D0-B3B9-3F60-0D02-BFF951446EF6}"/>
              </a:ext>
            </a:extLst>
          </p:cNvPr>
          <p:cNvSpPr>
            <a:spLocks noGrp="1"/>
          </p:cNvSpPr>
          <p:nvPr>
            <p:ph sz="half" idx="1"/>
          </p:nvPr>
        </p:nvSpPr>
        <p:spPr>
          <a:xfrm>
            <a:off x="838200" y="1825625"/>
            <a:ext cx="10744200" cy="4351338"/>
          </a:xfrm>
        </p:spPr>
        <p:txBody>
          <a:bodyPr>
            <a:normAutofit fontScale="25000" lnSpcReduction="20000"/>
          </a:bodyPr>
          <a:lstStyle/>
          <a:p>
            <a:pPr marL="0" indent="0">
              <a:buNone/>
            </a:pPr>
            <a:r>
              <a:rPr lang="en-GB" sz="4000" dirty="0"/>
              <a:t>[1] </a:t>
            </a:r>
            <a:r>
              <a:rPr lang="en-GB" sz="4000" dirty="0">
                <a:hlinkClick r:id="rId3"/>
              </a:rPr>
              <a:t>–</a:t>
            </a:r>
            <a:r>
              <a:rPr lang="en-GB" sz="4000" dirty="0"/>
              <a:t> Author: Sleuth Kit, Last Updated: 2023, Name: Autopsy, Available: </a:t>
            </a:r>
            <a:r>
              <a:rPr lang="en-GB" sz="4000" dirty="0">
                <a:hlinkClick r:id="rId3"/>
              </a:rPr>
              <a:t>Autopsy (sleuthkit.org) </a:t>
            </a:r>
            <a:endParaRPr lang="en-GB" sz="4000" dirty="0"/>
          </a:p>
          <a:p>
            <a:pPr marL="0" indent="0">
              <a:buNone/>
            </a:pPr>
            <a:r>
              <a:rPr lang="en-GB" sz="4000" dirty="0"/>
              <a:t>[2] </a:t>
            </a:r>
            <a:r>
              <a:rPr lang="en-GB" sz="4000" dirty="0">
                <a:hlinkClick r:id="rId4"/>
              </a:rPr>
              <a:t>–</a:t>
            </a:r>
            <a:r>
              <a:rPr lang="en-GB" sz="4000" dirty="0"/>
              <a:t> Author: Autopsy, Last Updated: 2024, Name: Is Autopsy for you?, Available: </a:t>
            </a:r>
            <a:r>
              <a:rPr lang="en-GB" sz="4000" dirty="0">
                <a:hlinkClick r:id="rId4"/>
              </a:rPr>
              <a:t>Autopsy - Use Cases</a:t>
            </a:r>
            <a:endParaRPr lang="en-GB" sz="4000" dirty="0"/>
          </a:p>
          <a:p>
            <a:pPr marL="0" indent="0">
              <a:buNone/>
            </a:pPr>
            <a:r>
              <a:rPr lang="en-GB" sz="4000" dirty="0"/>
              <a:t>[3] </a:t>
            </a:r>
            <a:r>
              <a:rPr lang="en-GB" sz="4000" dirty="0">
                <a:hlinkClick r:id="rId5"/>
              </a:rPr>
              <a:t>–</a:t>
            </a:r>
            <a:r>
              <a:rPr lang="en-GB" sz="4000" dirty="0"/>
              <a:t> Author: OpenText, Last Updated: August 2022, Name: EnCase Forensic Product Overview, Available: </a:t>
            </a:r>
            <a:r>
              <a:rPr lang="en-GB" sz="4000" dirty="0">
                <a:hlinkClick r:id="rId5"/>
              </a:rPr>
              <a:t>EnCase Forensic Product Overview (opentext.com)</a:t>
            </a:r>
            <a:endParaRPr lang="en-GB" sz="4000" dirty="0"/>
          </a:p>
          <a:p>
            <a:pPr marL="0" indent="0">
              <a:buNone/>
            </a:pPr>
            <a:r>
              <a:rPr lang="en-GB" sz="4000" dirty="0"/>
              <a:t>[4] </a:t>
            </a:r>
            <a:r>
              <a:rPr lang="en-GB" sz="4000" dirty="0">
                <a:hlinkClick r:id="rId6"/>
              </a:rPr>
              <a:t>–</a:t>
            </a:r>
            <a:r>
              <a:rPr lang="en-GB" sz="4000" dirty="0"/>
              <a:t> Author: E-Forensic, Last Updated: 2024, Name: Encase Forensic Suite, Available: </a:t>
            </a:r>
            <a:r>
              <a:rPr lang="en-GB" sz="4000" dirty="0">
                <a:hlinkClick r:id="rId6"/>
              </a:rPr>
              <a:t>EnCase Forensic Suite – e-Forensic Services</a:t>
            </a:r>
            <a:endParaRPr lang="en-GB" sz="4000" dirty="0"/>
          </a:p>
          <a:p>
            <a:pPr marL="0" indent="0">
              <a:buNone/>
            </a:pPr>
            <a:r>
              <a:rPr lang="en-GB" sz="4000" dirty="0"/>
              <a:t>[5] </a:t>
            </a:r>
            <a:r>
              <a:rPr lang="en-GB" sz="4000" dirty="0">
                <a:hlinkClick r:id="rId7"/>
              </a:rPr>
              <a:t>–</a:t>
            </a:r>
            <a:r>
              <a:rPr lang="en-GB" sz="4000" dirty="0"/>
              <a:t> Author: Exterro, Last Updated: 2023, Name: FTK Forensic Toolkit, Av</a:t>
            </a:r>
            <a:r>
              <a:rPr lang="en-GB" sz="4000" dirty="0">
                <a:hlinkClick r:id="rId7"/>
              </a:rPr>
              <a:t>a</a:t>
            </a:r>
            <a:r>
              <a:rPr lang="en-GB" sz="4000" dirty="0"/>
              <a:t>ilable: </a:t>
            </a:r>
            <a:r>
              <a:rPr lang="en-GB" sz="4000" dirty="0">
                <a:hlinkClick r:id="rId7"/>
              </a:rPr>
              <a:t>FTK Forensics Toolkit - Digital Forensics Software Tools | Exterro</a:t>
            </a:r>
            <a:endParaRPr lang="en-GB" sz="4000" dirty="0"/>
          </a:p>
          <a:p>
            <a:pPr marL="0" indent="0">
              <a:buNone/>
            </a:pPr>
            <a:r>
              <a:rPr lang="en-GB" sz="4000" dirty="0"/>
              <a:t>[6] </a:t>
            </a:r>
            <a:r>
              <a:rPr lang="en-GB" sz="4000" dirty="0">
                <a:hlinkClick r:id="rId8"/>
              </a:rPr>
              <a:t>–</a:t>
            </a:r>
            <a:r>
              <a:rPr lang="en-GB" sz="4000" dirty="0"/>
              <a:t> Author: Volatility, Last Updated: 2023, Name: What is Volatility?, Available: </a:t>
            </a:r>
            <a:r>
              <a:rPr lang="en-GB" sz="4000" dirty="0">
                <a:hlinkClick r:id="rId8"/>
              </a:rPr>
              <a:t>Home of The Volatility Foundation | Volatility Memory Forensics - The Volatility Foundation - Promoting Accessible Memory Analysis Tools Within the Memory Forensics Community</a:t>
            </a:r>
            <a:endParaRPr lang="en-GB" sz="4000" dirty="0"/>
          </a:p>
          <a:p>
            <a:pPr marL="0" indent="0">
              <a:buNone/>
            </a:pPr>
            <a:r>
              <a:rPr lang="en-GB" sz="4000" dirty="0"/>
              <a:t>[7] </a:t>
            </a:r>
            <a:r>
              <a:rPr lang="en-GB" sz="4000" dirty="0">
                <a:hlinkClick r:id="rId9"/>
              </a:rPr>
              <a:t>–</a:t>
            </a:r>
            <a:r>
              <a:rPr lang="en-GB" sz="4000" dirty="0"/>
              <a:t> Author: Forensic Focus, Last Updated: 30</a:t>
            </a:r>
            <a:r>
              <a:rPr lang="en-GB" sz="4000" baseline="30000" dirty="0"/>
              <a:t>th</a:t>
            </a:r>
            <a:r>
              <a:rPr lang="en-GB" sz="4000" dirty="0"/>
              <a:t> July 2020, Name: </a:t>
            </a:r>
            <a:r>
              <a:rPr lang="en-GB" sz="4000" dirty="0" err="1"/>
              <a:t>BlackLight</a:t>
            </a:r>
            <a:r>
              <a:rPr lang="en-GB" sz="4000" dirty="0"/>
              <a:t> Version 10.1 Is Now Available, Available: </a:t>
            </a:r>
            <a:r>
              <a:rPr lang="en-GB" sz="4000" dirty="0" err="1">
                <a:hlinkClick r:id="rId9"/>
              </a:rPr>
              <a:t>BlackLight</a:t>
            </a:r>
            <a:r>
              <a:rPr lang="en-GB" sz="4000" dirty="0">
                <a:hlinkClick r:id="rId9"/>
              </a:rPr>
              <a:t> Version 10.1 Is Now Available - Forensic Focus</a:t>
            </a:r>
            <a:endParaRPr lang="en-GB" sz="4000" dirty="0"/>
          </a:p>
          <a:p>
            <a:pPr marL="0" indent="0">
              <a:buNone/>
            </a:pPr>
            <a:r>
              <a:rPr lang="en-GB" sz="4000" dirty="0"/>
              <a:t>[8] </a:t>
            </a:r>
            <a:r>
              <a:rPr lang="en-GB" sz="4000" dirty="0">
                <a:hlinkClick r:id="rId10"/>
              </a:rPr>
              <a:t>–</a:t>
            </a:r>
            <a:r>
              <a:rPr lang="en-GB" sz="4000" dirty="0"/>
              <a:t> Author: Cellebrite, Last Updated: 2024, Name: Cellebrite Inspector; The Premier Computer Data Analysis Solution for Windows and Mac, Available: </a:t>
            </a:r>
            <a:r>
              <a:rPr lang="en-GB" sz="4000" dirty="0">
                <a:hlinkClick r:id="rId10"/>
              </a:rPr>
              <a:t>Cellebrite Inspector | </a:t>
            </a:r>
            <a:r>
              <a:rPr lang="en-GB" sz="4000" dirty="0" err="1">
                <a:hlinkClick r:id="rId10"/>
              </a:rPr>
              <a:t>Analyze</a:t>
            </a:r>
            <a:r>
              <a:rPr lang="en-GB" sz="4000" dirty="0">
                <a:hlinkClick r:id="rId10"/>
              </a:rPr>
              <a:t> Windows and Mac Computer Data Volumes</a:t>
            </a:r>
            <a:endParaRPr lang="en-GB" sz="4000" dirty="0"/>
          </a:p>
          <a:p>
            <a:pPr marL="0" indent="0">
              <a:buNone/>
            </a:pPr>
            <a:r>
              <a:rPr lang="en-GB" sz="4000" dirty="0"/>
              <a:t>[9] </a:t>
            </a:r>
            <a:r>
              <a:rPr lang="en-GB" sz="4000" dirty="0">
                <a:hlinkClick r:id="rId11"/>
              </a:rPr>
              <a:t>–</a:t>
            </a:r>
            <a:r>
              <a:rPr lang="en-GB" sz="4000" dirty="0"/>
              <a:t> Author: Microsoft, Last Updated: 20</a:t>
            </a:r>
            <a:r>
              <a:rPr lang="en-GB" sz="4000" baseline="30000" dirty="0"/>
              <a:t>th</a:t>
            </a:r>
            <a:r>
              <a:rPr lang="en-GB" sz="4000" dirty="0"/>
              <a:t> December 2023, Name: Get started with Windows debugging, Available: </a:t>
            </a:r>
            <a:r>
              <a:rPr lang="en-GB" sz="4000" dirty="0">
                <a:hlinkClick r:id="rId11"/>
              </a:rPr>
              <a:t>Get Started with Windows Debugging - Windows drivers | Microsoft Learn</a:t>
            </a:r>
            <a:endParaRPr lang="en-GB" sz="4000" dirty="0"/>
          </a:p>
          <a:p>
            <a:pPr marL="0" indent="0">
              <a:buNone/>
            </a:pPr>
            <a:r>
              <a:rPr lang="en-GB" sz="4000" dirty="0"/>
              <a:t>[10] </a:t>
            </a:r>
            <a:r>
              <a:rPr lang="en-GB" sz="4000" dirty="0">
                <a:hlinkClick r:id="rId12"/>
              </a:rPr>
              <a:t>–</a:t>
            </a:r>
            <a:r>
              <a:rPr lang="en-GB" sz="4000" dirty="0"/>
              <a:t> Author: Varonis, Last Updated: 19</a:t>
            </a:r>
            <a:r>
              <a:rPr lang="en-GB" sz="4000" baseline="30000" dirty="0"/>
              <a:t>th</a:t>
            </a:r>
            <a:r>
              <a:rPr lang="en-GB" sz="4000" dirty="0"/>
              <a:t> August 2022, Name: How to Use Wireshark: Comprehensive Tutorial + Tips, Available: </a:t>
            </a:r>
            <a:r>
              <a:rPr lang="en-GB" sz="4000" dirty="0">
                <a:hlinkClick r:id="rId12"/>
              </a:rPr>
              <a:t>How to Use Wireshark: Comprehensive Tutorial + Tips (varonis.com)</a:t>
            </a:r>
            <a:endParaRPr lang="en-GB" sz="4000" dirty="0"/>
          </a:p>
          <a:p>
            <a:pPr marL="0" indent="0">
              <a:buNone/>
            </a:pPr>
            <a:r>
              <a:rPr lang="en-GB" sz="4000" dirty="0"/>
              <a:t>[11] </a:t>
            </a:r>
            <a:r>
              <a:rPr lang="en-GB" sz="4000" dirty="0">
                <a:hlinkClick r:id="rId13"/>
              </a:rPr>
              <a:t>–</a:t>
            </a:r>
            <a:r>
              <a:rPr lang="en-GB" sz="4000" dirty="0"/>
              <a:t> Author: </a:t>
            </a:r>
            <a:r>
              <a:rPr lang="en-GB" sz="4000" dirty="0" err="1"/>
              <a:t>Netresec</a:t>
            </a:r>
            <a:r>
              <a:rPr lang="en-GB" sz="4000" dirty="0"/>
              <a:t>, Name: </a:t>
            </a:r>
            <a:r>
              <a:rPr lang="en-GB" sz="4000" dirty="0" err="1"/>
              <a:t>NetworkMiner</a:t>
            </a:r>
            <a:r>
              <a:rPr lang="en-GB" sz="4000" dirty="0"/>
              <a:t>, Available: </a:t>
            </a:r>
            <a:r>
              <a:rPr lang="en-GB" sz="4000" dirty="0" err="1">
                <a:hlinkClick r:id="rId13"/>
              </a:rPr>
              <a:t>NetworkMiner</a:t>
            </a:r>
            <a:r>
              <a:rPr lang="en-GB" sz="4000" dirty="0">
                <a:hlinkClick r:id="rId13"/>
              </a:rPr>
              <a:t> - The NSM and Network Forensics Analysis Tool ⛏ (netresec.com)</a:t>
            </a:r>
            <a:endParaRPr lang="en-GB" sz="4000" dirty="0"/>
          </a:p>
          <a:p>
            <a:pPr marL="0" indent="0">
              <a:buNone/>
            </a:pPr>
            <a:r>
              <a:rPr lang="en-GB" sz="4000" dirty="0"/>
              <a:t>[12] </a:t>
            </a:r>
            <a:r>
              <a:rPr lang="en-GB" sz="4000" dirty="0">
                <a:hlinkClick r:id="rId14"/>
              </a:rPr>
              <a:t>–</a:t>
            </a:r>
            <a:r>
              <a:rPr lang="en-GB" sz="4000" dirty="0"/>
              <a:t> Author: </a:t>
            </a:r>
            <a:r>
              <a:rPr lang="en-GB" sz="4000" dirty="0" err="1"/>
              <a:t>D.Dunsin</a:t>
            </a:r>
            <a:r>
              <a:rPr lang="en-GB" sz="4000" dirty="0"/>
              <a:t>, </a:t>
            </a:r>
            <a:r>
              <a:rPr lang="en-GB" sz="4000" dirty="0" err="1"/>
              <a:t>M.C.Ghanem</a:t>
            </a:r>
            <a:r>
              <a:rPr lang="en-GB" sz="4000" dirty="0"/>
              <a:t>, </a:t>
            </a:r>
            <a:r>
              <a:rPr lang="en-GB" sz="4000" dirty="0" err="1"/>
              <a:t>K.Ouazzane</a:t>
            </a:r>
            <a:r>
              <a:rPr lang="en-GB" sz="4000" dirty="0"/>
              <a:t>, Published: 2022, Name: The Use of Artific</a:t>
            </a:r>
            <a:r>
              <a:rPr lang="en-GB" sz="4000" dirty="0">
                <a:hlinkClick r:id="rId14"/>
              </a:rPr>
              <a:t>i</a:t>
            </a:r>
            <a:r>
              <a:rPr lang="en-GB" sz="4000" dirty="0"/>
              <a:t>al in Digital Forensics and Incident Response (DFIR) in a Constrained Environ</a:t>
            </a:r>
            <a:r>
              <a:rPr lang="en-GB" sz="4000" dirty="0">
                <a:hlinkClick r:id="rId14"/>
              </a:rPr>
              <a:t>men</a:t>
            </a:r>
            <a:r>
              <a:rPr lang="en-GB" sz="4000" dirty="0"/>
              <a:t>t, Available: </a:t>
            </a:r>
            <a:r>
              <a:rPr lang="en-GB" sz="4000" dirty="0">
                <a:hlinkClick r:id="rId14"/>
              </a:rPr>
              <a:t> (londonmet.ac.uk)</a:t>
            </a:r>
            <a:endParaRPr lang="en-GB" sz="4000" dirty="0"/>
          </a:p>
          <a:p>
            <a:pPr marL="0" indent="0">
              <a:buNone/>
            </a:pPr>
            <a:r>
              <a:rPr lang="en-GB" sz="4000" dirty="0"/>
              <a:t>[13] </a:t>
            </a:r>
            <a:r>
              <a:rPr lang="en-GB" sz="4000" dirty="0">
                <a:hlinkClick r:id="rId15"/>
              </a:rPr>
              <a:t>–</a:t>
            </a:r>
            <a:r>
              <a:rPr lang="en-GB" sz="4000" dirty="0"/>
              <a:t> Author: </a:t>
            </a:r>
            <a:r>
              <a:rPr lang="en-GB" sz="4000" dirty="0" err="1"/>
              <a:t>S.Costantini</a:t>
            </a:r>
            <a:r>
              <a:rPr lang="en-GB" sz="4000" dirty="0"/>
              <a:t>, </a:t>
            </a:r>
            <a:r>
              <a:rPr lang="en-GB" sz="4000" dirty="0" err="1"/>
              <a:t>G.D.Gasperis</a:t>
            </a:r>
            <a:r>
              <a:rPr lang="en-GB" sz="4000" dirty="0"/>
              <a:t>, </a:t>
            </a:r>
            <a:r>
              <a:rPr lang="en-GB" sz="4000" dirty="0" err="1"/>
              <a:t>R.Olivieri</a:t>
            </a:r>
            <a:r>
              <a:rPr lang="en-GB" sz="4000" dirty="0"/>
              <a:t>, Published: 24</a:t>
            </a:r>
            <a:r>
              <a:rPr lang="en-GB" sz="4000" baseline="30000" dirty="0"/>
              <a:t>th</a:t>
            </a:r>
            <a:r>
              <a:rPr lang="en-GB" sz="4000" dirty="0"/>
              <a:t> April 2019, Name: Digital Forensics and investigations meet artific</a:t>
            </a:r>
            <a:r>
              <a:rPr lang="en-GB" sz="4000" dirty="0">
                <a:hlinkClick r:id="rId15"/>
              </a:rPr>
              <a:t>i</a:t>
            </a:r>
            <a:r>
              <a:rPr lang="en-GB" sz="4000" dirty="0"/>
              <a:t>al intelligence, Available: </a:t>
            </a:r>
            <a:r>
              <a:rPr lang="en-GB" sz="4000" dirty="0">
                <a:hlinkClick r:id="rId15"/>
              </a:rPr>
              <a:t>s10472-019-09632-y20230203-1-15dqbuz-libre.pdf (d1wqtxts1xzle7.cloudfront.net) </a:t>
            </a:r>
            <a:endParaRPr lang="en-GB" sz="4000" dirty="0"/>
          </a:p>
          <a:p>
            <a:pPr marL="0" indent="0">
              <a:buNone/>
            </a:pPr>
            <a:r>
              <a:rPr lang="en-GB" sz="4000" dirty="0"/>
              <a:t>[14] </a:t>
            </a:r>
            <a:r>
              <a:rPr lang="en-GB" sz="4000" dirty="0">
                <a:hlinkClick r:id="rId16"/>
              </a:rPr>
              <a:t>–</a:t>
            </a:r>
            <a:r>
              <a:rPr lang="en-GB" sz="4000" dirty="0"/>
              <a:t> Author: </a:t>
            </a:r>
            <a:r>
              <a:rPr lang="en-GB" sz="4000" dirty="0" err="1"/>
              <a:t>O.Afonin</a:t>
            </a:r>
            <a:r>
              <a:rPr lang="en-GB" sz="4000" dirty="0"/>
              <a:t>, </a:t>
            </a:r>
            <a:r>
              <a:rPr lang="en-GB" sz="4000" dirty="0" err="1"/>
              <a:t>D.Nikolaev</a:t>
            </a:r>
            <a:r>
              <a:rPr lang="en-GB" sz="4000" dirty="0"/>
              <a:t>, </a:t>
            </a:r>
            <a:r>
              <a:rPr lang="en-GB" sz="4000" dirty="0" err="1"/>
              <a:t>Y.Gubanov</a:t>
            </a:r>
            <a:r>
              <a:rPr lang="en-GB" sz="4000" dirty="0"/>
              <a:t>, Name: Future of Mobile Forensics, Available:  </a:t>
            </a:r>
            <a:r>
              <a:rPr lang="en-GB" sz="4000" dirty="0">
                <a:hlinkClick r:id="rId16"/>
              </a:rPr>
              <a:t>Future of Mobile Forensics (belkasoft.com)</a:t>
            </a:r>
            <a:endParaRPr lang="en-GB" sz="4000" dirty="0"/>
          </a:p>
          <a:p>
            <a:pPr marL="0" indent="0">
              <a:buNone/>
            </a:pPr>
            <a:r>
              <a:rPr lang="en-GB" sz="4000" dirty="0"/>
              <a:t>[15] </a:t>
            </a:r>
            <a:r>
              <a:rPr lang="en-GB" sz="4000" dirty="0">
                <a:hlinkClick r:id="rId17"/>
              </a:rPr>
              <a:t>–</a:t>
            </a:r>
            <a:r>
              <a:rPr lang="en-GB" sz="4000" dirty="0"/>
              <a:t> Author: </a:t>
            </a:r>
            <a:r>
              <a:rPr lang="en-GB" sz="4000" dirty="0" err="1"/>
              <a:t>D.Begg</a:t>
            </a:r>
            <a:r>
              <a:rPr lang="en-GB" sz="4000" dirty="0"/>
              <a:t>, Last Updated: 28</a:t>
            </a:r>
            <a:r>
              <a:rPr lang="en-GB" sz="4000" baseline="30000" dirty="0"/>
              <a:t>th</a:t>
            </a:r>
            <a:r>
              <a:rPr lang="en-GB" sz="4000" dirty="0"/>
              <a:t> March 2024, Name: Challenges in Digital Forensics for the Internet of Things, Available: </a:t>
            </a:r>
            <a:r>
              <a:rPr lang="en-GB" sz="4000" dirty="0">
                <a:hlinkClick r:id="rId17"/>
              </a:rPr>
              <a:t>Challenges in Digital Forensics for the Internet of Things – </a:t>
            </a:r>
            <a:r>
              <a:rPr lang="en-GB" sz="4000" dirty="0" err="1">
                <a:hlinkClick r:id="rId17"/>
              </a:rPr>
              <a:t>Westoahu</a:t>
            </a:r>
            <a:r>
              <a:rPr lang="en-GB" sz="4000" dirty="0">
                <a:hlinkClick r:id="rId17"/>
              </a:rPr>
              <a:t> Cybersecurity (hawaii.edu)</a:t>
            </a:r>
            <a:endParaRPr lang="en-GB" sz="4000" dirty="0"/>
          </a:p>
          <a:p>
            <a:pPr marL="0" indent="0">
              <a:buNone/>
            </a:pPr>
            <a:endParaRPr lang="en-GB" sz="4000" dirty="0"/>
          </a:p>
          <a:p>
            <a:pPr marL="0" indent="0">
              <a:buNone/>
            </a:pPr>
            <a:endParaRPr lang="en-GB" sz="2500" dirty="0"/>
          </a:p>
          <a:p>
            <a:pPr marL="0" indent="0">
              <a:buNone/>
            </a:pPr>
            <a:endParaRPr lang="en-GB" sz="1000" dirty="0"/>
          </a:p>
          <a:p>
            <a:pPr marL="0" indent="0">
              <a:buNone/>
            </a:pPr>
            <a:endParaRPr lang="en-GB" sz="1000" dirty="0"/>
          </a:p>
          <a:p>
            <a:pPr marL="0" indent="0">
              <a:buNone/>
            </a:pPr>
            <a:endParaRPr lang="en-GB" sz="1000" dirty="0"/>
          </a:p>
          <a:p>
            <a:pPr marL="0" indent="0">
              <a:buNone/>
            </a:pPr>
            <a:endParaRPr lang="en-GB" sz="1000" dirty="0"/>
          </a:p>
          <a:p>
            <a:pPr marL="0" indent="0">
              <a:buNone/>
            </a:pPr>
            <a:endParaRPr lang="en-GB" sz="1000" dirty="0"/>
          </a:p>
          <a:p>
            <a:pPr marL="0" indent="0">
              <a:buNone/>
            </a:pPr>
            <a:endParaRPr lang="en-GB" sz="1200" dirty="0"/>
          </a:p>
          <a:p>
            <a:pPr marL="0" indent="0">
              <a:buNone/>
            </a:pPr>
            <a:r>
              <a:rPr lang="en-GB" sz="1200" dirty="0"/>
              <a:t> </a:t>
            </a:r>
          </a:p>
          <a:p>
            <a:pPr marL="0" indent="0">
              <a:buNone/>
            </a:pPr>
            <a:endParaRPr lang="en-GB" sz="1400" dirty="0"/>
          </a:p>
        </p:txBody>
      </p:sp>
    </p:spTree>
    <p:extLst>
      <p:ext uri="{BB962C8B-B14F-4D97-AF65-F5344CB8AC3E}">
        <p14:creationId xmlns:p14="http://schemas.microsoft.com/office/powerpoint/2010/main" val="24342253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C4880-FAD7-EE74-204B-F47067087E4B}"/>
              </a:ext>
            </a:extLst>
          </p:cNvPr>
          <p:cNvSpPr>
            <a:spLocks noGrp="1"/>
          </p:cNvSpPr>
          <p:nvPr>
            <p:ph type="title"/>
          </p:nvPr>
        </p:nvSpPr>
        <p:spPr/>
        <p:txBody>
          <a:bodyPr/>
          <a:lstStyle/>
          <a:p>
            <a:r>
              <a:rPr lang="en-GB" dirty="0"/>
              <a:t>Appendices</a:t>
            </a:r>
          </a:p>
        </p:txBody>
      </p:sp>
      <p:sp>
        <p:nvSpPr>
          <p:cNvPr id="3" name="Content Placeholder 2">
            <a:extLst>
              <a:ext uri="{FF2B5EF4-FFF2-40B4-BE49-F238E27FC236}">
                <a16:creationId xmlns:a16="http://schemas.microsoft.com/office/drawing/2014/main" id="{588C56D0-B3B9-3F60-0D02-BFF951446EF6}"/>
              </a:ext>
            </a:extLst>
          </p:cNvPr>
          <p:cNvSpPr>
            <a:spLocks noGrp="1"/>
          </p:cNvSpPr>
          <p:nvPr>
            <p:ph sz="half" idx="1"/>
          </p:nvPr>
        </p:nvSpPr>
        <p:spPr>
          <a:xfrm>
            <a:off x="838200" y="1825625"/>
            <a:ext cx="10744200" cy="4351338"/>
          </a:xfrm>
        </p:spPr>
        <p:txBody>
          <a:bodyPr>
            <a:normAutofit/>
          </a:bodyPr>
          <a:lstStyle/>
          <a:p>
            <a:pPr marL="0" indent="0">
              <a:buNone/>
            </a:pPr>
            <a:r>
              <a:rPr lang="en-GB" sz="1000" dirty="0"/>
              <a:t>Figure 2 – </a:t>
            </a:r>
          </a:p>
          <a:p>
            <a:pPr marL="0" indent="0">
              <a:buNone/>
            </a:pPr>
            <a:r>
              <a:rPr lang="en-GB" sz="1000" dirty="0"/>
              <a:t>https://www.google.com/url?sa=i&amp;url=https%3A%2F%2Fwww.forensicfocus.com%2Freviews%2Fencase-v7-10%2F&amp;psig=AOvVaw1MuQNLnD7s6FSFaOgGzmO3&amp;ust=1714389239355000&amp;source=images&amp;cd=vfe&amp;opi=89978449&amp;ved=0CBIQjRxqFwoTCIidpt7j5IUDFQAAAAAdAAAAABAE</a:t>
            </a:r>
          </a:p>
          <a:p>
            <a:pPr marL="0" indent="0">
              <a:buNone/>
            </a:pPr>
            <a:r>
              <a:rPr lang="en-GB" sz="1000" dirty="0"/>
              <a:t>Figure 4 - </a:t>
            </a:r>
            <a:r>
              <a:rPr lang="en-GB" sz="1000" dirty="0">
                <a:hlinkClick r:id="rId3"/>
              </a:rPr>
              <a:t>https://www.google.com/url?sa=i&amp;url=https%3A%2F%2Fxerocrypt.github.io%2Farticles%2Fvolatility.html&amp;psig=AOvVaw1f9lNjOXSaLYllvaRpOw_V&amp;ust=1714391526681000&amp;source=images&amp;cd=vfe&amp;opi=89978449&amp;ved=0CBIQjRxqFwoTCLjA_qDs5IUDFQAAAAAdAAAAABAU</a:t>
            </a:r>
            <a:endParaRPr lang="en-GB" sz="1000" dirty="0"/>
          </a:p>
          <a:p>
            <a:pPr marL="0" indent="0">
              <a:buNone/>
            </a:pPr>
            <a:r>
              <a:rPr lang="en-GB" sz="1000" dirty="0"/>
              <a:t>Figure 5 – </a:t>
            </a:r>
          </a:p>
          <a:p>
            <a:pPr marL="0" indent="0">
              <a:buNone/>
            </a:pPr>
            <a:r>
              <a:rPr lang="en-GB" sz="1000" dirty="0"/>
              <a:t>https://www.google.com/url?sa=i&amp;url=https%3A%2F%2Fwww.forensicfocus.com%2Fnews%2Fblacklight-version-10-1-is-now-available%2F&amp;psig=AOvVaw33GIH3NFCQIRVQti8sV8p6&amp;ust=1714392081403000&amp;source=images&amp;cd=vfe&amp;opi=89978449&amp;ved=0CBIQjRxqFwoTCNi8s6nu5IUDFQAAAAAdAAAAABAI</a:t>
            </a:r>
          </a:p>
          <a:p>
            <a:pPr marL="0" indent="0">
              <a:buNone/>
            </a:pPr>
            <a:endParaRPr lang="en-GB" sz="1000" dirty="0"/>
          </a:p>
          <a:p>
            <a:pPr marL="0" indent="0">
              <a:buNone/>
            </a:pPr>
            <a:endParaRPr lang="en-GB" sz="1000" dirty="0"/>
          </a:p>
          <a:p>
            <a:pPr marL="0" indent="0">
              <a:buNone/>
            </a:pPr>
            <a:endParaRPr lang="en-GB" sz="1000" dirty="0"/>
          </a:p>
          <a:p>
            <a:pPr marL="0" indent="0">
              <a:buNone/>
            </a:pPr>
            <a:endParaRPr lang="en-GB" sz="1000" dirty="0"/>
          </a:p>
          <a:p>
            <a:pPr marL="0" indent="0">
              <a:buNone/>
            </a:pPr>
            <a:endParaRPr lang="en-GB" sz="1000" dirty="0"/>
          </a:p>
          <a:p>
            <a:pPr marL="0" indent="0">
              <a:buNone/>
            </a:pPr>
            <a:endParaRPr lang="en-GB" sz="1200" dirty="0"/>
          </a:p>
          <a:p>
            <a:pPr marL="0" indent="0">
              <a:buNone/>
            </a:pPr>
            <a:r>
              <a:rPr lang="en-GB" sz="1200" dirty="0"/>
              <a:t> </a:t>
            </a:r>
          </a:p>
          <a:p>
            <a:pPr marL="0" indent="0">
              <a:buNone/>
            </a:pPr>
            <a:endParaRPr lang="en-GB" sz="1400" dirty="0"/>
          </a:p>
        </p:txBody>
      </p:sp>
    </p:spTree>
    <p:extLst>
      <p:ext uri="{BB962C8B-B14F-4D97-AF65-F5344CB8AC3E}">
        <p14:creationId xmlns:p14="http://schemas.microsoft.com/office/powerpoint/2010/main" val="42516245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985</TotalTime>
  <Words>2677</Words>
  <Application>Microsoft Office PowerPoint</Application>
  <PresentationFormat>Widescreen</PresentationFormat>
  <Paragraphs>272</Paragraphs>
  <Slides>17</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Arial</vt:lpstr>
      <vt:lpstr>Calibri</vt:lpstr>
      <vt:lpstr>Calibri Light</vt:lpstr>
      <vt:lpstr>Office Theme</vt:lpstr>
      <vt:lpstr>             Advancements in Digital Forensic Tools: Unravelling Capabilities and Real-world Applications   ACCD5000 – Computer Forensics - Assignment 1</vt:lpstr>
      <vt:lpstr>Task 2: Current State of Digital Forensics</vt:lpstr>
      <vt:lpstr>Disk Analysis Tools</vt:lpstr>
      <vt:lpstr>Memory Forensics Tools</vt:lpstr>
      <vt:lpstr>Network Forensics Tools</vt:lpstr>
      <vt:lpstr>Recent Advancements in Digital Forensics</vt:lpstr>
      <vt:lpstr>Adaption into Evolving Technologies </vt:lpstr>
      <vt:lpstr>Challenges and Future Directions</vt:lpstr>
      <vt:lpstr>Task 3: Forensic Report – Evidence </vt:lpstr>
      <vt:lpstr>Evidence 1 &amp; 2</vt:lpstr>
      <vt:lpstr>Evidence 3 - 6</vt:lpstr>
      <vt:lpstr>Evidence 7 - 9</vt:lpstr>
      <vt:lpstr>Demonstration</vt:lpstr>
      <vt:lpstr>Final Thoughts on the Case </vt:lpstr>
      <vt:lpstr>Any Questions? </vt:lpstr>
      <vt:lpstr>References</vt:lpstr>
      <vt:lpstr>Appendices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ACCD5000 – Computer Forensics Assignment 1 </dc:title>
  <dc:creator>Callum J Warwick</dc:creator>
  <cp:lastModifiedBy>Callum Warwick (1809785)</cp:lastModifiedBy>
  <cp:revision>58</cp:revision>
  <dcterms:created xsi:type="dcterms:W3CDTF">2024-03-04T12:36:21Z</dcterms:created>
  <dcterms:modified xsi:type="dcterms:W3CDTF">2024-04-29T11:01:36Z</dcterms:modified>
</cp:coreProperties>
</file>