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0" d="100"/>
          <a:sy n="90" d="100"/>
        </p:scale>
        <p:origin x="370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1A3EA-9392-4CCC-8AC7-56E97233E68B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637B4-DAB3-4B61-8553-B6662185F4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9441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1A3EA-9392-4CCC-8AC7-56E97233E68B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637B4-DAB3-4B61-8553-B6662185F4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079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1A3EA-9392-4CCC-8AC7-56E97233E68B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637B4-DAB3-4B61-8553-B6662185F4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8464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1A3EA-9392-4CCC-8AC7-56E97233E68B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637B4-DAB3-4B61-8553-B6662185F4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3259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1A3EA-9392-4CCC-8AC7-56E97233E68B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637B4-DAB3-4B61-8553-B6662185F4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602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1A3EA-9392-4CCC-8AC7-56E97233E68B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637B4-DAB3-4B61-8553-B6662185F4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34803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1A3EA-9392-4CCC-8AC7-56E97233E68B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637B4-DAB3-4B61-8553-B6662185F4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195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1A3EA-9392-4CCC-8AC7-56E97233E68B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637B4-DAB3-4B61-8553-B6662185F4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816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1A3EA-9392-4CCC-8AC7-56E97233E68B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637B4-DAB3-4B61-8553-B6662185F4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6565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1A3EA-9392-4CCC-8AC7-56E97233E68B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637B4-DAB3-4B61-8553-B6662185F4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6646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1A3EA-9392-4CCC-8AC7-56E97233E68B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637B4-DAB3-4B61-8553-B6662185F4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6320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1A3EA-9392-4CCC-8AC7-56E97233E68B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637B4-DAB3-4B61-8553-B6662185F413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467828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1A3EA-9392-4CCC-8AC7-56E97233E68B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637B4-DAB3-4B61-8553-B6662185F4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8675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1A3EA-9392-4CCC-8AC7-56E97233E68B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637B4-DAB3-4B61-8553-B6662185F4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5157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1A3EA-9392-4CCC-8AC7-56E97233E68B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637B4-DAB3-4B61-8553-B6662185F4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0770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1A3EA-9392-4CCC-8AC7-56E97233E68B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637B4-DAB3-4B61-8553-B6662185F4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9545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1A3EA-9392-4CCC-8AC7-56E97233E68B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637B4-DAB3-4B61-8553-B6662185F4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8618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A31A3EA-9392-4CCC-8AC7-56E97233E68B}" type="datetimeFigureOut">
              <a:rPr lang="en-GB" smtClean="0"/>
              <a:t>17/05/2026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3637B4-DAB3-4B61-8553-B6662185F4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89105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5AC14-152C-8142-5095-CE35263736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5884683" cy="671857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sz="2000" b="1" i="1" u="sng" dirty="0">
                <a:solidFill>
                  <a:schemeClr val="accent1"/>
                </a:solidFill>
              </a:rPr>
              <a:t>How Does Artificial Intelligence benefit the Role of a Quantity Surveyor</a:t>
            </a:r>
            <a:r>
              <a:rPr lang="en-GB" sz="2000" dirty="0">
                <a:solidFill>
                  <a:schemeClr val="accent1"/>
                </a:solidFill>
              </a:rPr>
              <a:t>   </a:t>
            </a:r>
            <a:r>
              <a:rPr lang="en-GB" sz="1000" dirty="0">
                <a:solidFill>
                  <a:schemeClr val="accent1"/>
                </a:solidFill>
              </a:rPr>
              <a:t>Presented by Reeve Thomas </a:t>
            </a:r>
            <a:endParaRPr lang="en-GB" sz="2000" dirty="0">
              <a:solidFill>
                <a:schemeClr val="accent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82BE39-4B92-7172-FBC3-B2DB8D0819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8671" y="787401"/>
            <a:ext cx="3194329" cy="1998132"/>
          </a:xfrm>
          <a:prstGeom prst="round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algn="l"/>
            <a:r>
              <a:rPr lang="en-GB" sz="14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Research Topic &amp; Questions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</a:rPr>
              <a:t>AI Integration into QS workflows 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</a:rPr>
              <a:t>Can AI improve </a:t>
            </a:r>
          </a:p>
          <a:p>
            <a:pPr marL="514350" lvl="1" indent="-171450" algn="l">
              <a:buFont typeface="Wingdings" panose="05000000000000000000" pitchFamily="2" charset="2"/>
              <a:buChar char="v"/>
            </a:pPr>
            <a:r>
              <a:rPr lang="en-GB" sz="1000" dirty="0">
                <a:solidFill>
                  <a:schemeClr val="bg1"/>
                </a:solidFill>
              </a:rPr>
              <a:t>Cost Estimation </a:t>
            </a:r>
          </a:p>
          <a:p>
            <a:pPr marL="514350" lvl="1" indent="-171450" algn="l">
              <a:buFont typeface="Wingdings" panose="05000000000000000000" pitchFamily="2" charset="2"/>
              <a:buChar char="v"/>
            </a:pPr>
            <a:r>
              <a:rPr lang="en-GB" sz="1000" dirty="0">
                <a:solidFill>
                  <a:schemeClr val="bg1"/>
                </a:solidFill>
              </a:rPr>
              <a:t>Take-offs</a:t>
            </a:r>
          </a:p>
          <a:p>
            <a:pPr marL="514350" lvl="1" indent="-171450" algn="l">
              <a:buFont typeface="Wingdings" panose="05000000000000000000" pitchFamily="2" charset="2"/>
              <a:buChar char="v"/>
            </a:pPr>
            <a:r>
              <a:rPr lang="en-GB" sz="1000" dirty="0">
                <a:solidFill>
                  <a:schemeClr val="bg1"/>
                </a:solidFill>
              </a:rPr>
              <a:t>Real-time project monitoring </a:t>
            </a:r>
          </a:p>
          <a:p>
            <a:pPr marL="514350" lvl="1" indent="-171450" algn="l">
              <a:buFont typeface="Wingdings" panose="05000000000000000000" pitchFamily="2" charset="2"/>
              <a:buChar char="v"/>
            </a:pPr>
            <a:r>
              <a:rPr lang="en-GB" sz="1000" dirty="0">
                <a:solidFill>
                  <a:schemeClr val="bg1"/>
                </a:solidFill>
              </a:rPr>
              <a:t>Risk Management </a:t>
            </a:r>
          </a:p>
          <a:p>
            <a:pPr algn="l"/>
            <a:endParaRPr lang="en-GB" sz="788" dirty="0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373DBA37-89EC-FDD4-D89C-213FE1BC6441}"/>
              </a:ext>
            </a:extLst>
          </p:cNvPr>
          <p:cNvSpPr txBox="1">
            <a:spLocks/>
          </p:cNvSpPr>
          <p:nvPr/>
        </p:nvSpPr>
        <p:spPr>
          <a:xfrm>
            <a:off x="332463" y="2921303"/>
            <a:ext cx="3477537" cy="342869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lnSpcReduction="10000"/>
          </a:bodyPr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4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Rationale Literature Gaps </a:t>
            </a:r>
          </a:p>
          <a:p>
            <a:pPr algn="l"/>
            <a:r>
              <a:rPr lang="en-GB" sz="1400" b="1" dirty="0">
                <a:solidFill>
                  <a:schemeClr val="bg1"/>
                </a:solidFill>
              </a:rPr>
              <a:t>Why Important 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</a:rPr>
              <a:t>Construction Industry becoming more Digital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</a:rPr>
              <a:t>Demand for faster &amp; more accurate project delivery 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</a:rPr>
              <a:t>AI Adoption in QS still Limited </a:t>
            </a:r>
          </a:p>
          <a:p>
            <a:pPr algn="l"/>
            <a:r>
              <a:rPr lang="en-GB" sz="1400" b="1" dirty="0">
                <a:solidFill>
                  <a:schemeClr val="bg1"/>
                </a:solidFill>
              </a:rPr>
              <a:t>Literature Gaps 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</a:rPr>
              <a:t>Limited real-world implementation studies 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</a:rPr>
              <a:t>Lack of AI+BIM workflow research 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</a:rPr>
              <a:t>Skills/Training Gaps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1"/>
                </a:solidFill>
              </a:rPr>
              <a:t>Limited Transparency in AI decision-making 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39089AD0-157A-4BB8-8CC8-6E97EB6DB5A3}"/>
              </a:ext>
            </a:extLst>
          </p:cNvPr>
          <p:cNvSpPr txBox="1">
            <a:spLocks/>
          </p:cNvSpPr>
          <p:nvPr/>
        </p:nvSpPr>
        <p:spPr>
          <a:xfrm>
            <a:off x="8805335" y="345619"/>
            <a:ext cx="3054202" cy="276164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16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Rationale Literature Gaps </a:t>
            </a:r>
            <a:r>
              <a:rPr lang="en-GB" sz="1600" b="1" dirty="0">
                <a:solidFill>
                  <a:schemeClr val="bg1"/>
                </a:solidFill>
              </a:rPr>
              <a:t>    </a:t>
            </a:r>
          </a:p>
          <a:p>
            <a:pPr algn="l"/>
            <a:r>
              <a:rPr lang="en-GB" sz="1050" b="1" dirty="0">
                <a:solidFill>
                  <a:schemeClr val="bg1"/>
                </a:solidFill>
              </a:rPr>
              <a:t>Why is AI integration Important 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bg1"/>
                </a:solidFill>
              </a:rPr>
              <a:t>Construction Industry becoming more Digital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bg1"/>
                </a:solidFill>
              </a:rPr>
              <a:t>Demand for faster &amp; more accurate project delivery 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bg1"/>
                </a:solidFill>
              </a:rPr>
              <a:t>AI Adoption in QS still Limited </a:t>
            </a:r>
          </a:p>
          <a:p>
            <a:pPr algn="l"/>
            <a:r>
              <a:rPr lang="en-GB" sz="1050" b="1" dirty="0">
                <a:solidFill>
                  <a:schemeClr val="bg1"/>
                </a:solidFill>
              </a:rPr>
              <a:t>Literature Gaps 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bg1"/>
                </a:solidFill>
              </a:rPr>
              <a:t>Limited real-world implementation studies 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bg1"/>
                </a:solidFill>
              </a:rPr>
              <a:t>Lack of AI+BIM workflow research 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bg1"/>
                </a:solidFill>
              </a:rPr>
              <a:t>Skills/Training Gaps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bg1"/>
                </a:solidFill>
              </a:rPr>
              <a:t>Limited Transparency in AI decision-making 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F1358FCC-E524-B3DA-CC7F-14E40328E848}"/>
              </a:ext>
            </a:extLst>
          </p:cNvPr>
          <p:cNvSpPr txBox="1">
            <a:spLocks/>
          </p:cNvSpPr>
          <p:nvPr/>
        </p:nvSpPr>
        <p:spPr>
          <a:xfrm>
            <a:off x="6095999" y="345619"/>
            <a:ext cx="2523067" cy="1593248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14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Research Design &amp; Methods </a:t>
            </a:r>
          </a:p>
          <a:p>
            <a:pPr algn="l"/>
            <a:r>
              <a:rPr lang="en-GB" sz="1000" b="1" dirty="0"/>
              <a:t>Mixed Methods Approach </a:t>
            </a:r>
          </a:p>
          <a:p>
            <a:pPr marL="228600" indent="-228600" algn="l">
              <a:buFont typeface="+mj-lt"/>
              <a:buAutoNum type="arabicPeriod"/>
            </a:pPr>
            <a:r>
              <a:rPr lang="en-GB" sz="900" dirty="0"/>
              <a:t>Questionnaire surveys </a:t>
            </a:r>
          </a:p>
          <a:p>
            <a:pPr marL="228600" indent="-228600" algn="l">
              <a:buFont typeface="+mj-lt"/>
              <a:buAutoNum type="arabicPeriod"/>
            </a:pPr>
            <a:r>
              <a:rPr lang="en-GB" sz="900" dirty="0"/>
              <a:t>Semi-structured interviews </a:t>
            </a:r>
          </a:p>
          <a:p>
            <a:pPr marL="228600" indent="-228600" algn="l">
              <a:buFont typeface="+mj-lt"/>
              <a:buAutoNum type="arabicPeriod"/>
            </a:pPr>
            <a:r>
              <a:rPr lang="en-GB" sz="900" dirty="0"/>
              <a:t>Quantitative &amp; Qualitative analysis 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66EAC9BD-42F3-6462-2ECD-C82C2D621388}"/>
              </a:ext>
            </a:extLst>
          </p:cNvPr>
          <p:cNvSpPr txBox="1">
            <a:spLocks/>
          </p:cNvSpPr>
          <p:nvPr/>
        </p:nvSpPr>
        <p:spPr>
          <a:xfrm>
            <a:off x="8562062" y="3191933"/>
            <a:ext cx="3477537" cy="350520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0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Expected Outcomes &amp; Impact  </a:t>
            </a:r>
          </a:p>
          <a:p>
            <a:pPr algn="l"/>
            <a:r>
              <a:rPr lang="en-GB" sz="1200" b="1" dirty="0"/>
              <a:t>Expected Findings 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100" dirty="0"/>
              <a:t>Moderate Awareness of AI 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100" dirty="0"/>
              <a:t>Low Practical Implementation </a:t>
            </a:r>
          </a:p>
          <a:p>
            <a:pPr marL="628650" lvl="1" indent="-171450" algn="l">
              <a:buFont typeface="Arial" panose="020B0604020202020204" pitchFamily="34" charset="0"/>
              <a:buChar char="•"/>
            </a:pPr>
            <a:r>
              <a:rPr lang="en-GB" sz="1050" dirty="0"/>
              <a:t>Main Barriers</a:t>
            </a:r>
          </a:p>
          <a:p>
            <a:pPr marL="628650" lvl="1" indent="-171450" algn="l">
              <a:buFont typeface="Arial" panose="020B0604020202020204" pitchFamily="34" charset="0"/>
              <a:buChar char="•"/>
            </a:pPr>
            <a:r>
              <a:rPr lang="en-GB" sz="1050" dirty="0"/>
              <a:t>Cost </a:t>
            </a:r>
          </a:p>
          <a:p>
            <a:pPr marL="628650" lvl="1" indent="-171450" algn="l">
              <a:buFont typeface="Arial" panose="020B0604020202020204" pitchFamily="34" charset="0"/>
              <a:buChar char="•"/>
            </a:pPr>
            <a:r>
              <a:rPr lang="en-GB" sz="1050" dirty="0"/>
              <a:t>Skill gaps </a:t>
            </a:r>
          </a:p>
          <a:p>
            <a:pPr marL="628650" lvl="1" indent="-171450" algn="l">
              <a:buFont typeface="Arial" panose="020B0604020202020204" pitchFamily="34" charset="0"/>
              <a:buChar char="•"/>
            </a:pPr>
            <a:r>
              <a:rPr lang="en-GB" sz="1050" dirty="0"/>
              <a:t>Trust in AI  </a:t>
            </a:r>
          </a:p>
          <a:p>
            <a:pPr algn="l"/>
            <a:r>
              <a:rPr lang="en-GB" sz="1200" b="1" dirty="0"/>
              <a:t>Impact 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100" dirty="0"/>
              <a:t>Faster Take-offs 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100" dirty="0"/>
              <a:t>Improved Forecasting accuracy 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100" dirty="0"/>
              <a:t>Better Project monitoring 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100" dirty="0"/>
              <a:t>Enhanced QS decision-making </a:t>
            </a:r>
          </a:p>
        </p:txBody>
      </p:sp>
      <p:pic>
        <p:nvPicPr>
          <p:cNvPr id="1026" name="Picture 2" descr="AI Copilots for Quantity Surveyors: Fast, Accurate Estimating">
            <a:extLst>
              <a:ext uri="{FF2B5EF4-FFF2-40B4-BE49-F238E27FC236}">
                <a16:creationId xmlns:a16="http://schemas.microsoft.com/office/drawing/2014/main" id="{429930BB-BB14-FE88-79BC-18EC7C0B42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401" y="2616200"/>
            <a:ext cx="4483100" cy="298873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Subtitle 2">
            <a:extLst>
              <a:ext uri="{FF2B5EF4-FFF2-40B4-BE49-F238E27FC236}">
                <a16:creationId xmlns:a16="http://schemas.microsoft.com/office/drawing/2014/main" id="{BA2E19E0-878B-82A2-17E8-8A37F33337B4}"/>
              </a:ext>
            </a:extLst>
          </p:cNvPr>
          <p:cNvSpPr txBox="1">
            <a:spLocks/>
          </p:cNvSpPr>
          <p:nvPr/>
        </p:nvSpPr>
        <p:spPr>
          <a:xfrm>
            <a:off x="4012070" y="6116183"/>
            <a:ext cx="4383761" cy="332166"/>
          </a:xfrm>
          <a:prstGeom prst="snip1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indent="0" algn="ctr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1050" dirty="0">
                <a:solidFill>
                  <a:schemeClr val="bg1"/>
                </a:solidFill>
              </a:rPr>
              <a:t>Information Taken from (</a:t>
            </a:r>
            <a:r>
              <a:rPr lang="en-GB" sz="1050" dirty="0" err="1">
                <a:solidFill>
                  <a:schemeClr val="bg1"/>
                </a:solidFill>
              </a:rPr>
              <a:t>Reseach</a:t>
            </a:r>
            <a:r>
              <a:rPr lang="en-GB" sz="1050" dirty="0">
                <a:solidFill>
                  <a:schemeClr val="bg1"/>
                </a:solidFill>
              </a:rPr>
              <a:t> Project Design - Assignment 1)</a:t>
            </a:r>
          </a:p>
        </p:txBody>
      </p:sp>
    </p:spTree>
    <p:extLst>
      <p:ext uri="{BB962C8B-B14F-4D97-AF65-F5344CB8AC3E}">
        <p14:creationId xmlns:p14="http://schemas.microsoft.com/office/powerpoint/2010/main" val="24422519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TM02836342[[fn=Ion]]</Template>
  <TotalTime>1671</TotalTime>
  <Words>189</Words>
  <Application>Microsoft Office PowerPoint</Application>
  <PresentationFormat>Widescreen</PresentationFormat>
  <Paragraphs>47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Century Gothic</vt:lpstr>
      <vt:lpstr>Wingdings</vt:lpstr>
      <vt:lpstr>Wingdings 3</vt:lpstr>
      <vt:lpstr>Ion</vt:lpstr>
      <vt:lpstr>How Does Artificial Intelligence benefit the Role of a Quantity Surveyor   Presented by Reeve Thomas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Reeve Thomas</dc:creator>
  <cp:lastModifiedBy>Reeve Thomas</cp:lastModifiedBy>
  <cp:revision>6</cp:revision>
  <dcterms:created xsi:type="dcterms:W3CDTF">2026-05-13T12:40:44Z</dcterms:created>
  <dcterms:modified xsi:type="dcterms:W3CDTF">2026-05-17T18:13:10Z</dcterms:modified>
</cp:coreProperties>
</file>