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6" r:id="rId2"/>
    <p:sldId id="267" r:id="rId3"/>
    <p:sldId id="269" r:id="rId4"/>
    <p:sldId id="287" r:id="rId5"/>
    <p:sldId id="288" r:id="rId6"/>
    <p:sldId id="289" r:id="rId7"/>
    <p:sldId id="302" r:id="rId8"/>
    <p:sldId id="290" r:id="rId9"/>
    <p:sldId id="291" r:id="rId10"/>
    <p:sldId id="301" r:id="rId11"/>
    <p:sldId id="292" r:id="rId12"/>
    <p:sldId id="300" r:id="rId13"/>
    <p:sldId id="293" r:id="rId14"/>
    <p:sldId id="294" r:id="rId15"/>
    <p:sldId id="295" r:id="rId16"/>
    <p:sldId id="306" r:id="rId17"/>
    <p:sldId id="296" r:id="rId18"/>
    <p:sldId id="305" r:id="rId19"/>
    <p:sldId id="304" r:id="rId20"/>
    <p:sldId id="303" r:id="rId21"/>
    <p:sldId id="297" r:id="rId22"/>
    <p:sldId id="298" r:id="rId23"/>
    <p:sldId id="307" r:id="rId24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267"/>
            <p14:sldId id="269"/>
            <p14:sldId id="287"/>
            <p14:sldId id="288"/>
            <p14:sldId id="289"/>
            <p14:sldId id="302"/>
            <p14:sldId id="290"/>
            <p14:sldId id="291"/>
            <p14:sldId id="301"/>
            <p14:sldId id="292"/>
            <p14:sldId id="300"/>
            <p14:sldId id="293"/>
            <p14:sldId id="294"/>
            <p14:sldId id="295"/>
            <p14:sldId id="306"/>
            <p14:sldId id="296"/>
            <p14:sldId id="305"/>
            <p14:sldId id="304"/>
            <p14:sldId id="303"/>
            <p14:sldId id="297"/>
            <p14:sldId id="298"/>
            <p14:sldId id="30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8" autoAdjust="0"/>
    <p:restoredTop sz="50067"/>
  </p:normalViewPr>
  <p:slideViewPr>
    <p:cSldViewPr snapToGrid="0" snapToObjects="1">
      <p:cViewPr varScale="1">
        <p:scale>
          <a:sx n="45" d="100"/>
          <a:sy n="45" d="100"/>
        </p:scale>
        <p:origin x="213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1038" y="795338"/>
            <a:ext cx="5305425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311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148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412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530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231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61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4503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2245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3260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2385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246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840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3551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940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30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427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242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12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1.bin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03019A85-3199-4BE1-A5F4-1B4BC3F6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445413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latin typeface="+mn-lt"/>
              </a:rPr>
              <a:t/>
            </a:r>
            <a:br>
              <a:rPr lang="en-GB" sz="4000" b="1" dirty="0" smtClean="0">
                <a:latin typeface="+mn-lt"/>
              </a:rPr>
            </a:br>
            <a:r>
              <a:rPr lang="en-GB" sz="4000" b="1" dirty="0" smtClean="0">
                <a:latin typeface="+mn-lt"/>
              </a:rPr>
              <a:t/>
            </a:r>
            <a:br>
              <a:rPr lang="en-GB" sz="4000" b="1" dirty="0" smtClean="0">
                <a:latin typeface="+mn-lt"/>
              </a:rPr>
            </a:br>
            <a:r>
              <a:rPr lang="en-GB" sz="4000" b="1" dirty="0">
                <a:latin typeface="+mn-lt"/>
              </a:rPr>
              <a:t/>
            </a:r>
            <a:br>
              <a:rPr lang="en-GB" sz="4000" b="1" dirty="0">
                <a:latin typeface="+mn-lt"/>
              </a:rPr>
            </a:b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ECGE6001PC/</a:t>
            </a:r>
            <a:b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ECGE6001P/EACE6001R</a:t>
            </a:r>
            <a:b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– Skills for Life: Employability and Future </a:t>
            </a:r>
            <a:r>
              <a:rPr lang="en-GB" sz="4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Pathways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31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s-ES" sz="3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5 a 6 </a:t>
            </a:r>
            <a:r>
              <a:rPr lang="es-ES" sz="3100" b="1" dirty="0">
                <a:latin typeface="Arial" panose="020B0604020202020204" pitchFamily="34" charset="0"/>
                <a:cs typeface="Arial" panose="020B0604020202020204" pitchFamily="34" charset="0"/>
              </a:rPr>
              <a:t>-    </a:t>
            </a:r>
            <a:r>
              <a:rPr lang="es-ES" sz="31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s-ES" sz="31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s-ES" sz="31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s-ES" sz="31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s-ES" sz="31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Sessions 5 and 6 </a:t>
            </a:r>
            <a:r>
              <a:rPr lang="en-GB" sz="3100" b="1" i="1" dirty="0">
                <a:latin typeface="Arial" panose="020B0604020202020204" pitchFamily="34" charset="0"/>
                <a:cs typeface="Arial" panose="020B0604020202020204" pitchFamily="34" charset="0"/>
              </a:rPr>
              <a:t>-   Introduction to the </a:t>
            </a:r>
            <a:r>
              <a:rPr lang="en-GB" sz="31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sz="3100" b="1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31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2410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83190"/>
          </a:xfrm>
        </p:spPr>
        <p:txBody>
          <a:bodyPr>
            <a:normAutofit fontScale="90000"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084AA84-B97D-4B0A-931E-29CA57C67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07917"/>
            <a:ext cx="3886200" cy="4486274"/>
          </a:xfrm>
        </p:spPr>
        <p:txBody>
          <a:bodyPr>
            <a:normAutofit fontScale="85000" lnSpcReduction="10000"/>
          </a:bodyPr>
          <a:lstStyle/>
          <a:p>
            <a:r>
              <a:rPr lang="cy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dadansoddi’n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feirniadol egwyddorion cyflogadwyedd a sgiliau anturiaethus mewn perthynas â llwybrau gyrfa perthnasol;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adfyfyrio’n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feirniadol ar bwysigrwydd dysgu parhaus a meddwl am y dyfodol ar gyfer eu datblygiad personol a chyflogadwyedd;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dangos sgiliau ysgrifenedig a chyflwyno sy’n tystiolaethu cymwyseddau a nodweddion datblygedig sy’n adlewyrchu amrywiaeth o sgiliau trosglwyddadwy e.e. gwaith tîm, datrys problemau a chyfathrebu</a:t>
            </a:r>
            <a:r>
              <a:rPr lang="cy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trefnu gwybodaeth a dysgu drwy ddefnydd datblygedig o amrywiaeth o ffynonellau gwybodaeth, gan gynnwys </a:t>
            </a:r>
            <a:r>
              <a:rPr lang="cy-GB" sz="19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, a chyflwyno’u gwaith </a:t>
            </a:r>
            <a:r>
              <a:rPr lang="cy-GB" sz="1900" dirty="0"/>
              <a:t>ar y lefel briodol.</a:t>
            </a:r>
            <a:endParaRPr lang="en-GB" sz="1900" dirty="0"/>
          </a:p>
          <a:p>
            <a:endParaRPr lang="en-GB" sz="1900" dirty="0"/>
          </a:p>
          <a:p>
            <a:endParaRPr lang="en-GB" sz="1700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52897AB-491A-4CAE-A768-001530F23C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07917"/>
            <a:ext cx="3886200" cy="4869046"/>
          </a:xfrm>
        </p:spPr>
        <p:txBody>
          <a:bodyPr>
            <a:normAutofit fontScale="85000" lnSpcReduction="10000"/>
          </a:bodyPr>
          <a:lstStyle/>
          <a:p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Critically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analyse the principles of employability and enterprising skills in relation to relevant career pathways;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Critically reflect on the importance of continual learning and future thinking for  own personal development and employability;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Exhibit written and presentation skills that evidence advanced competencies and characteristics that reflect a range of transferable skills e.g. teamwork, problem solving and communication;</a:t>
            </a:r>
          </a:p>
          <a:p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Organise knowledge and learning through an advanced use of information sources, including ICT and to present their work at the appropriate level. 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22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53311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Cymwyseddau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Competencies in these sessions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92865"/>
            <a:ext cx="3886200" cy="4784098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865"/>
            <a:ext cx="3886200" cy="4784098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Interpersonal skills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Cooperation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Flexibility and the ability to compromise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92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13069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bore…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Timetable for the morning…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00323"/>
            <a:ext cx="38862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5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9yb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hwyliog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ddechrau’r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9.15 – 11yb </a:t>
            </a:r>
          </a:p>
          <a:p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endParaRPr lang="en-GB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Ysgogiad</a:t>
            </a:r>
            <a:endParaRPr lang="en-GB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thu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hwnt</a:t>
            </a:r>
            <a:endParaRPr lang="en-GB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endParaRPr lang="en-GB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Brêc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00323"/>
            <a:ext cx="3886200" cy="4776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5</a:t>
            </a:r>
          </a:p>
          <a:p>
            <a:pPr marL="0" indent="0">
              <a:buNone/>
            </a:pP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9am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 fun activity to start the session</a:t>
            </a:r>
          </a:p>
          <a:p>
            <a:pPr marL="0" indent="0">
              <a:buNone/>
            </a:pP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9.15-11am</a:t>
            </a:r>
          </a:p>
          <a:p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</a:t>
            </a:r>
            <a:r>
              <a:rPr lang="en-GB" sz="1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behavious</a:t>
            </a:r>
            <a:endParaRPr lang="en-GB" sz="1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Initiative</a:t>
            </a:r>
          </a:p>
          <a:p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Characteristics of an effective workplace</a:t>
            </a:r>
          </a:p>
          <a:p>
            <a:r>
              <a:rPr lang="en-GB" sz="1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Professionaliam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in the workplace</a:t>
            </a:r>
          </a:p>
          <a:p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pPr marL="0" indent="0">
              <a:buNone/>
            </a:pPr>
            <a:r>
              <a:rPr lang="en-GB" b="1" i="1" dirty="0" smtClean="0"/>
              <a:t>Break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72987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4066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bore…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Timetable for the morning…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75907"/>
            <a:ext cx="3886200" cy="44757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6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11.10 – 12.50pm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ddisgyblaeth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Dilemâu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75907"/>
            <a:ext cx="3886200" cy="44757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6</a:t>
            </a:r>
          </a:p>
          <a:p>
            <a:pPr marL="0" indent="0">
              <a:buNone/>
            </a:pP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11.10 – 12.50yp</a:t>
            </a:r>
          </a:p>
          <a:p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Self discipline and flexibility</a:t>
            </a:r>
          </a:p>
          <a:p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</a:p>
          <a:p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codes of conduct</a:t>
            </a:r>
          </a:p>
          <a:p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Ethical and moral dilemmas</a:t>
            </a:r>
            <a:endParaRPr lang="en-GB" sz="2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87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78464" y="365126"/>
            <a:ext cx="7408235" cy="655600"/>
          </a:xfrm>
        </p:spPr>
        <p:txBody>
          <a:bodyPr>
            <a:normAutofit fontScale="90000"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b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8465" y="544557"/>
            <a:ext cx="8431619" cy="4653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B C D E F G H I J K L M N O P Q R S T U V W X Y Z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represented as: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1 2 3 4 5 6 7 8 9 10 11 12 13 14 15 16 17 18 19 20 21 22 23 24 25 26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Then please work out the % for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K-N-O-W-L-E-D-G-E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+_ +_ +_ +_ +_ +_ +_ + _  = 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H-A-R-D-W-O-R-K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+_ +_ +_ +_ +_ +_ +_  = 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 what about this formula?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+ 20 + 20 + 9 + 20 + 21 + 4 + 5 =      %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word have you come up with?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 _  _  _  _  _  _  _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21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behaviours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bach</a:t>
            </a:r>
            <a:r>
              <a:rPr lang="en-GB" sz="2400" dirty="0" smtClean="0"/>
              <a:t>, </a:t>
            </a:r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ymddygiadau</a:t>
            </a:r>
            <a:r>
              <a:rPr lang="en-GB" sz="2400" dirty="0" smtClean="0"/>
              <a:t> I </a:t>
            </a:r>
            <a:r>
              <a:rPr lang="en-GB" sz="2400" dirty="0" err="1" smtClean="0"/>
              <a:t>chi’n</a:t>
            </a:r>
            <a:r>
              <a:rPr lang="en-GB" sz="2400" dirty="0" smtClean="0"/>
              <a:t>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sector o </a:t>
            </a:r>
            <a:r>
              <a:rPr lang="en-GB" sz="2400" dirty="0" err="1" smtClean="0"/>
              <a:t>waith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profiadau</a:t>
            </a:r>
            <a:r>
              <a:rPr lang="en-GB" sz="2400" dirty="0" smtClean="0"/>
              <a:t> – </a:t>
            </a:r>
            <a:r>
              <a:rPr lang="en-GB" sz="2400" dirty="0" err="1" smtClean="0"/>
              <a:t>pwy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gweithio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– a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mae’r</a:t>
            </a:r>
            <a:r>
              <a:rPr lang="en-GB" sz="2400" dirty="0" smtClean="0"/>
              <a:t> </a:t>
            </a:r>
            <a:r>
              <a:rPr lang="en-GB" sz="2400" dirty="0" err="1" smtClean="0"/>
              <a:t>ymddygiadau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yma</a:t>
            </a:r>
            <a:r>
              <a:rPr lang="en-GB" sz="2400" dirty="0" smtClean="0"/>
              <a:t>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effaith</a:t>
            </a:r>
            <a:r>
              <a:rPr lang="en-GB" sz="2400" dirty="0" smtClean="0"/>
              <a:t> </a:t>
            </a:r>
            <a:r>
              <a:rPr lang="en-GB" sz="2400" dirty="0" err="1" smtClean="0"/>
              <a:t>arnoch</a:t>
            </a:r>
            <a:r>
              <a:rPr lang="en-GB" sz="2400" dirty="0" smtClean="0"/>
              <a:t>. 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400" dirty="0"/>
              <a:t>In small groups </a:t>
            </a:r>
            <a:r>
              <a:rPr lang="en-GB" sz="2400" dirty="0" smtClean="0"/>
              <a:t>consider behaviours which you think are appropriate for your work sector?</a:t>
            </a:r>
          </a:p>
          <a:p>
            <a:r>
              <a:rPr lang="en-GB" sz="2400" dirty="0" smtClean="0"/>
              <a:t>Consider </a:t>
            </a:r>
            <a:r>
              <a:rPr lang="en-GB" sz="2400" dirty="0"/>
              <a:t>your past experiences  - </a:t>
            </a:r>
            <a:r>
              <a:rPr lang="en-GB" sz="2400" dirty="0" smtClean="0"/>
              <a:t>who you </a:t>
            </a:r>
            <a:r>
              <a:rPr lang="en-GB" sz="2400" dirty="0"/>
              <a:t>have worked </a:t>
            </a:r>
            <a:r>
              <a:rPr lang="en-GB" sz="2400" dirty="0" smtClean="0"/>
              <a:t>with – and how these behaviours have impacted on you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53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Characteristics of an effective workplace 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94884"/>
            <a:ext cx="3886200" cy="4582079"/>
          </a:xfrm>
        </p:spPr>
        <p:txBody>
          <a:bodyPr/>
          <a:lstStyle/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r>
              <a:rPr lang="en-GB" dirty="0" smtClean="0"/>
              <a:t>, </a:t>
            </a:r>
            <a:r>
              <a:rPr lang="en-GB" dirty="0" err="1" smtClean="0"/>
              <a:t>rhestrwch</a:t>
            </a:r>
            <a:r>
              <a:rPr lang="en-GB" dirty="0" smtClean="0"/>
              <a:t> </a:t>
            </a:r>
            <a:r>
              <a:rPr lang="en-GB" dirty="0" err="1" smtClean="0"/>
              <a:t>cymwyseddau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credu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b="1" dirty="0" err="1" smtClean="0"/>
              <a:t>gweithle</a:t>
            </a:r>
            <a:r>
              <a:rPr lang="en-GB" b="1" dirty="0" smtClean="0"/>
              <a:t> </a:t>
            </a:r>
            <a:r>
              <a:rPr lang="en-GB" b="1" dirty="0" err="1" smtClean="0"/>
              <a:t>effeithiol</a:t>
            </a:r>
            <a:r>
              <a:rPr lang="en-GB" b="1" dirty="0" smtClean="0"/>
              <a:t>?</a:t>
            </a:r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– </a:t>
            </a: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–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amgylchedd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diwylliant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94884"/>
            <a:ext cx="3886200" cy="4582079"/>
          </a:xfrm>
        </p:spPr>
        <p:txBody>
          <a:bodyPr/>
          <a:lstStyle/>
          <a:p>
            <a:r>
              <a:rPr lang="en-GB" dirty="0" smtClean="0"/>
              <a:t>In small groups list characteristics that you believe lead to an </a:t>
            </a:r>
            <a:r>
              <a:rPr lang="en-GB" b="1" dirty="0" smtClean="0"/>
              <a:t>effective workplace?</a:t>
            </a:r>
          </a:p>
          <a:p>
            <a:r>
              <a:rPr lang="en-GB" dirty="0" smtClean="0"/>
              <a:t>Consider your past experiences  - where you have worked – the working environment and culture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8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586" y="365126"/>
            <a:ext cx="7866764" cy="1325563"/>
          </a:xfrm>
        </p:spPr>
        <p:txBody>
          <a:bodyPr>
            <a:normAutofit/>
          </a:bodyPr>
          <a:lstStyle/>
          <a:p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Families and Work Institute (FWI)</a:t>
            </a:r>
            <a:endParaRPr lang="en-GB" sz="3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18437"/>
            <a:ext cx="3886200" cy="48585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6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(DPP)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(ethos)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Balans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Ymreolaeth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Boddhad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(y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2600" b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99191"/>
            <a:ext cx="3886200" cy="46777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6 Criteria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Providing opportunities for continuous learning (CPD)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Culture and trust (ethos)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 life balance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Support (leaders)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Satisfaction (the benefits)</a:t>
            </a:r>
          </a:p>
        </p:txBody>
      </p:sp>
    </p:spTree>
    <p:extLst>
      <p:ext uri="{BB962C8B-B14F-4D97-AF65-F5344CB8AC3E}">
        <p14:creationId xmlns:p14="http://schemas.microsoft.com/office/powerpoint/2010/main" val="331629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Professionalism in the workplace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94884"/>
            <a:ext cx="3886200" cy="4582079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Parch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Prydlondeb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Cyfanrwydd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Gwisg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Ateblorwydd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94884"/>
            <a:ext cx="3886200" cy="4582079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Punctuality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Dress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Committment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54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85494"/>
            <a:ext cx="7886700" cy="1005195"/>
          </a:xfrm>
        </p:spPr>
        <p:txBody>
          <a:bodyPr>
            <a:normAutofit fontScale="90000"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Atebolrwydd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Dibynadwyedd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Gonestrwydd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Trustworthiness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Honesty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Skill set v Mind set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Reed and Stoltz, 2013)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287" y="685494"/>
            <a:ext cx="3494451" cy="465149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flipV="1">
            <a:off x="4629150" y="6176963"/>
            <a:ext cx="3886200" cy="4258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30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7886700" cy="1325563"/>
          </a:xfrm>
        </p:spPr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8595637"/>
              </p:ext>
            </p:extLst>
          </p:nvPr>
        </p:nvGraphicFramePr>
        <p:xfrm>
          <a:off x="3132986" y="127972"/>
          <a:ext cx="9955693" cy="128850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4" imgW="5829010" imgH="7543456" progId="Acrobat.Document.11">
                  <p:embed/>
                </p:oleObj>
              </mc:Choice>
              <mc:Fallback>
                <p:oleObj name="Acrobat Document" r:id="rId4" imgW="5829010" imgH="7543456" progId="Acrobat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132986" y="127972"/>
                        <a:ext cx="9955693" cy="128850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6622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ddisgyblaeth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Self discipline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88558"/>
            <a:ext cx="3886200" cy="46884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Beth </a:t>
            </a:r>
            <a:r>
              <a:rPr lang="en-GB" sz="2000" b="1" dirty="0" err="1" smtClean="0"/>
              <a:t>yw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hunan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ddisgyblaeth</a:t>
            </a:r>
            <a:r>
              <a:rPr lang="en-GB" sz="2000" b="1" dirty="0" smtClean="0"/>
              <a:t>?</a:t>
            </a:r>
          </a:p>
          <a:p>
            <a:r>
              <a:rPr lang="en-GB" sz="2000" dirty="0" err="1" smtClean="0"/>
              <a:t>Ymrwymiad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Dyfalbarhad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Ewyllys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err="1" smtClean="0"/>
              <a:t>Neu</a:t>
            </a:r>
            <a:r>
              <a:rPr lang="en-GB" sz="2000" dirty="0" smtClean="0"/>
              <a:t>…</a:t>
            </a:r>
            <a:endParaRPr lang="en-GB" sz="2000" dirty="0"/>
          </a:p>
          <a:p>
            <a:r>
              <a:rPr lang="en-GB" sz="2000" dirty="0" err="1" smtClean="0"/>
              <a:t>Cynllunio</a:t>
            </a:r>
            <a:r>
              <a:rPr lang="en-GB" sz="2000" dirty="0" smtClean="0"/>
              <a:t> a </a:t>
            </a:r>
            <a:r>
              <a:rPr lang="en-GB" sz="2000" dirty="0" err="1" smtClean="0"/>
              <a:t>threfn</a:t>
            </a:r>
            <a:r>
              <a:rPr lang="en-GB" sz="2000" dirty="0" smtClean="0"/>
              <a:t>?</a:t>
            </a:r>
          </a:p>
          <a:p>
            <a:pPr marL="0" indent="0">
              <a:buNone/>
            </a:pPr>
            <a:r>
              <a:rPr lang="en-GB" sz="2000" dirty="0" err="1" smtClean="0"/>
              <a:t>Trafodwch</a:t>
            </a:r>
            <a:r>
              <a:rPr lang="en-GB" sz="2000" dirty="0" smtClean="0"/>
              <a:t>…</a:t>
            </a:r>
          </a:p>
          <a:p>
            <a:pPr marL="0" indent="0">
              <a:buNone/>
            </a:pPr>
            <a:r>
              <a:rPr lang="en-GB" sz="2000" dirty="0" err="1" smtClean="0"/>
              <a:t>Ydy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anodd</a:t>
            </a:r>
            <a:r>
              <a:rPr lang="en-GB" sz="2000" dirty="0" smtClean="0"/>
              <a:t>?</a:t>
            </a:r>
          </a:p>
          <a:p>
            <a:pPr marL="0" indent="0">
              <a:buNone/>
            </a:pPr>
            <a:r>
              <a:rPr lang="en-GB" sz="2000" dirty="0" err="1" smtClean="0"/>
              <a:t>Ydy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dibynnu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cymeriad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 smtClean="0"/>
              <a:t>iech</a:t>
            </a:r>
            <a:r>
              <a:rPr lang="en-GB" sz="2000" dirty="0" smtClean="0"/>
              <a:t> </a:t>
            </a:r>
            <a:r>
              <a:rPr lang="en-GB" sz="2000" dirty="0" err="1" smtClean="0"/>
              <a:t>personoliaeth</a:t>
            </a:r>
            <a:r>
              <a:rPr lang="en-GB" sz="2000" dirty="0" smtClean="0"/>
              <a:t> </a:t>
            </a:r>
            <a:r>
              <a:rPr lang="en-GB" sz="2000" dirty="0" err="1" smtClean="0"/>
              <a:t>unigol</a:t>
            </a:r>
            <a:r>
              <a:rPr lang="en-GB" sz="2000" dirty="0" smtClean="0"/>
              <a:t>?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865"/>
            <a:ext cx="3886200" cy="47840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What is self discipline?</a:t>
            </a:r>
          </a:p>
          <a:p>
            <a:r>
              <a:rPr lang="en-GB" sz="2000" dirty="0" smtClean="0"/>
              <a:t>Commitment?</a:t>
            </a:r>
          </a:p>
          <a:p>
            <a:r>
              <a:rPr lang="en-GB" sz="2000" dirty="0" smtClean="0"/>
              <a:t>Perseverance?</a:t>
            </a:r>
          </a:p>
          <a:p>
            <a:r>
              <a:rPr lang="en-GB" sz="2000" dirty="0" smtClean="0"/>
              <a:t>Willpower?</a:t>
            </a:r>
          </a:p>
          <a:p>
            <a:pPr marL="0" indent="0">
              <a:buNone/>
            </a:pPr>
            <a:r>
              <a:rPr lang="en-GB" sz="2000" dirty="0" smtClean="0"/>
              <a:t>Or…</a:t>
            </a:r>
            <a:endParaRPr lang="en-GB" sz="2000" dirty="0"/>
          </a:p>
          <a:p>
            <a:r>
              <a:rPr lang="en-GB" sz="2000" dirty="0" smtClean="0"/>
              <a:t>Planning and organisation?</a:t>
            </a:r>
          </a:p>
          <a:p>
            <a:pPr marL="0" indent="0">
              <a:buNone/>
            </a:pPr>
            <a:r>
              <a:rPr lang="en-GB" sz="2000" dirty="0" smtClean="0"/>
              <a:t>Discuss…</a:t>
            </a:r>
          </a:p>
          <a:p>
            <a:pPr marL="0" indent="0">
              <a:buNone/>
            </a:pPr>
            <a:r>
              <a:rPr lang="en-GB" sz="2000" dirty="0" smtClean="0"/>
              <a:t>Is this difficult?</a:t>
            </a:r>
          </a:p>
          <a:p>
            <a:pPr marL="0" indent="0">
              <a:buNone/>
            </a:pPr>
            <a:r>
              <a:rPr lang="en-GB" sz="2000" dirty="0" smtClean="0"/>
              <a:t>Does this depend on your individual character and personality?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4186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 ac </a:t>
            </a: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ynodweddion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I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Creuwch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…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Think about your own problem solving skills and consider the other attributes you use in order to solve situations?</a:t>
            </a:r>
          </a:p>
          <a:p>
            <a:r>
              <a:rPr lang="en-GB" dirty="0" smtClean="0"/>
              <a:t>Create your list…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6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weithredol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ddadansoddi’r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law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‘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bocs’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eriall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actively listen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analyse the task in hand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communicate and ask further questions (which are relevant)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think independently and ‘outside the box’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work with others to problem solve…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Any others?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21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19395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greadigol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07805"/>
            <a:ext cx="3886200" cy="486915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ymwnued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cheisio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cydestunau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esboniadau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0847"/>
            <a:ext cx="3886200" cy="49861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involves students learning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generate and apply: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ideas in specific contexts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situations in a new way,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alternative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explanations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new links that generate a positive outcome.</a:t>
            </a:r>
          </a:p>
        </p:txBody>
      </p:sp>
    </p:spTree>
    <p:extLst>
      <p:ext uri="{BB962C8B-B14F-4D97-AF65-F5344CB8AC3E}">
        <p14:creationId xmlns:p14="http://schemas.microsoft.com/office/powerpoint/2010/main" val="373342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30" y="238974"/>
            <a:ext cx="6900530" cy="525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84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10781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creadigedd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creative child (Craft, 2008)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0967"/>
            <a:ext cx="3886200" cy="4815995"/>
          </a:xfrm>
        </p:spPr>
        <p:txBody>
          <a:bodyPr>
            <a:normAutofit/>
          </a:bodyPr>
          <a:lstStyle/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Cymhelliant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Gwytnwch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deallus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Annibynniaeth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ddenu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gymhlethdodd</a:t>
            </a: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ymglymiad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archwiliadau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0967"/>
            <a:ext cx="3886200" cy="4815996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Strong motivation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Endurance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Intellectual curiosity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Self confidence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Attracted to complexity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High capacity for emotional involvement in their investigations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33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93823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Sir Ken Robinson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458" name="Picture 2" descr="G:\EAEE6004 Leadership and Entrepreneurship\6004 Reading List\ken-creativity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92" y="1158949"/>
            <a:ext cx="870109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55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ymddwyn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codes of conduct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84251"/>
            <a:ext cx="3886200" cy="4592712"/>
          </a:xfrm>
        </p:spPr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ffocysu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Ymddygiad</a:t>
            </a:r>
            <a:endParaRPr lang="en-GB" dirty="0" smtClean="0"/>
          </a:p>
          <a:p>
            <a:r>
              <a:rPr lang="en-GB" dirty="0" smtClean="0"/>
              <a:t>Parch</a:t>
            </a:r>
          </a:p>
          <a:p>
            <a:r>
              <a:rPr lang="en-GB" dirty="0" smtClean="0"/>
              <a:t>Cael </a:t>
            </a:r>
            <a:r>
              <a:rPr lang="en-GB" dirty="0" err="1" smtClean="0"/>
              <a:t>gwybodaeth</a:t>
            </a:r>
            <a:r>
              <a:rPr lang="en-GB" dirty="0" smtClean="0"/>
              <a:t>,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gwenud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swydd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Focus on the need to consider:</a:t>
            </a:r>
          </a:p>
          <a:p>
            <a:r>
              <a:rPr lang="en-GB" dirty="0" smtClean="0"/>
              <a:t>Behaviour</a:t>
            </a:r>
          </a:p>
          <a:p>
            <a:r>
              <a:rPr lang="en-GB" dirty="0" smtClean="0"/>
              <a:t>Respect</a:t>
            </a:r>
          </a:p>
          <a:p>
            <a:r>
              <a:rPr lang="en-GB" dirty="0" smtClean="0"/>
              <a:t>Having knowledge, understanding and skills to do your job well</a:t>
            </a:r>
          </a:p>
          <a:p>
            <a:r>
              <a:rPr lang="en-GB" dirty="0" smtClean="0"/>
              <a:t>Language you 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08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1331"/>
            <a:ext cx="7886700" cy="1325563"/>
          </a:xfrm>
        </p:spPr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Dilemâu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Ethical and moral dilemmas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dilema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(ethics)?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dilemma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(moral)?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an ethical dilemma?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a moral dilemma?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What’s the difference?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45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gloi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EICH DYFODOL.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today’s lecture in terms of how some of the skills, characteristics and behaviours apply to you and how these could be developed further for YOUR FUTURE.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51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1489</TotalTime>
  <Words>1203</Words>
  <Application>Microsoft Office PowerPoint</Application>
  <PresentationFormat>On-screen Show (4:3)</PresentationFormat>
  <Paragraphs>229</Paragraphs>
  <Slides>23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Times New Roman</vt:lpstr>
      <vt:lpstr>Office Theme</vt:lpstr>
      <vt:lpstr>Acrobat Document</vt:lpstr>
      <vt:lpstr>PowerPoint Presentation</vt:lpstr>
      <vt:lpstr>   ECGE6001PC/  – Sgiliau Bywyd: Cyflogadwyedd a Llwybrau i’r Dyfodol  ECGE6001P/EACE6001R  – Skills for Life: Employability and Future Pathways  Sesiynau 5 a 6 -    Cyflwyniad y modiwl Sessions 5 and 6 -   Introduction to the module. </vt:lpstr>
      <vt:lpstr>Deilliannau Dysgu Learning Outcomes</vt:lpstr>
      <vt:lpstr>Cymwyseddau yn y sesiynau yma Competencies in these sessions</vt:lpstr>
      <vt:lpstr>Trefn y bore… Timetable for the morning…</vt:lpstr>
      <vt:lpstr>Trefn y bore… Timetable for the morning…</vt:lpstr>
      <vt:lpstr>Tasg/Task </vt:lpstr>
      <vt:lpstr>Ymddygiadau proffesiynol Professional behaviours </vt:lpstr>
      <vt:lpstr>Nodweddion gweithle effeithiol Characteristics of an effective workplace </vt:lpstr>
      <vt:lpstr>Families and Work Institute (FWI)</vt:lpstr>
      <vt:lpstr>Proffesiynoldeb yn y gweithle Professionalism in the workplace</vt:lpstr>
      <vt:lpstr>                Atebolrwydd Dibynadwyedd Gonestrwydd Ymrwymiad Set sgiliau yn erbyn  set meddwl  Accountability Trustworthiness Honesty Commitment Skill set v Mind set           (Reed and Stoltz, 2013)     </vt:lpstr>
      <vt:lpstr>Tasg/Task</vt:lpstr>
      <vt:lpstr>Hunan ddisgyblaeth  Self discipline </vt:lpstr>
      <vt:lpstr>Sgiliau datrys problemau Problem solving skills</vt:lpstr>
      <vt:lpstr>Sgiliau datrys problemau Problem solving skills</vt:lpstr>
      <vt:lpstr>Meddwl yn greadigol Creative thinking</vt:lpstr>
      <vt:lpstr>PowerPoint Presentation</vt:lpstr>
      <vt:lpstr>Y plentyn creadigedd The creative child (Craft, 2008)</vt:lpstr>
      <vt:lpstr>Sir Ken Robinson</vt:lpstr>
      <vt:lpstr>Codau proffesiynol o ymddwyn Professional codes of conduct</vt:lpstr>
      <vt:lpstr>Dilemâu moeseg Ethical and moral dilemmas</vt:lpstr>
      <vt:lpstr>I gloi… Conclusion…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Sioned Saer</cp:lastModifiedBy>
  <cp:revision>37</cp:revision>
  <cp:lastPrinted>2019-07-01T13:46:34Z</cp:lastPrinted>
  <dcterms:created xsi:type="dcterms:W3CDTF">2017-02-08T11:33:06Z</dcterms:created>
  <dcterms:modified xsi:type="dcterms:W3CDTF">2019-10-01T17:31:47Z</dcterms:modified>
</cp:coreProperties>
</file>