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59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3" r:id="rId16"/>
    <p:sldId id="272" r:id="rId17"/>
    <p:sldId id="2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ordon Dickers" initials="GD" lastIdx="1" clrIdx="0">
    <p:extLst>
      <p:ext uri="{19B8F6BF-5375-455C-9EA6-DF929625EA0E}">
        <p15:presenceInfo xmlns:p15="http://schemas.microsoft.com/office/powerpoint/2012/main" userId="Gordon Dickers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>
        <p:scale>
          <a:sx n="75" d="100"/>
          <a:sy n="75" d="100"/>
        </p:scale>
        <p:origin x="54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1-06T18:49:35.075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550AD-18F4-4B53-AD47-019EFAA7B4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1E704D-EEAC-444D-BF2C-7FD0BD8518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77621-B90A-4A91-9B3B-E84915C22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06/01/2021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6A9E5C-AC83-4C0C-9969-0E40D5800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D3A1CE-E30D-45A6-8525-3F2950529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235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67644-3F4A-4AA1-AF38-378F290C9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B6C65-6498-42DB-9B54-37AB0D0993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6AC391-890B-4D68-A9DE-D37FDB0B4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06/01/2021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62DB4D-E3AD-441D-BDAD-407BEC90B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97FD8-6AED-460A-A839-E5B0BAB8F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820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7FE71-C49B-4A26-BB39-58E93CA60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DEB9B6-4125-4B0E-B381-10D5ED558D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7F694-80A7-477A-AE24-4CDE6939C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06/01/2021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CFA851-4000-4D33-92C1-F3141866AE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B902FC-6AC3-4FA5-9D3C-F289E05B5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267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9A454-B00E-4FE1-87E0-0BD678566C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656BB-B724-4912-93F6-A47B09C17C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3A418-FD73-4A98-8EBC-456D5182DB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C74154-E981-4A5F-9A6D-2D7C1B7B9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06/01/2021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7546B-1503-489D-B75C-3A959A523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D9912F-4EBA-4EAB-B9B1-8F027EE3F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257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67B2F-F16A-4BBB-81D4-253AD9791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11EE4-DD96-4A50-938D-D96ECFDF99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32ACA1-2B2D-479F-9D02-37688F0CA7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1E3E86-8DC3-4EE3-9C2E-E0712A782B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C01B6F-65DB-462E-A488-608B3E77D4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6DCC89-55B8-43E3-B906-74DF6F956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06/01/2021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D5B4B9-17E3-4881-9C95-2E712D14F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3619AC-3401-4B2B-B727-F0AAC3E3A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138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D869F-D4BF-4927-8853-6BCE429FC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391EDB-97F4-4B5A-ACDF-91A740D33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06/01/2021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A5AE39-BE5B-418F-B632-DC81DB300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1D95AB-324B-41B4-99C8-D0F827207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06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9A6529-9A6B-426B-95D2-1B2528FEC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06/01/2021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4166BB-F90E-4759-A373-37B46941F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BB05C7-C551-4055-B2E2-9BB569CDEC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054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9013B-C823-492C-ACAE-9E283A06B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8004D-4591-4B41-B542-7B1453FC6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571D04-82FF-4A10-9846-3F3D0FBBC9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ED15E6-517B-422D-A5C2-7F5289A9B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06/01/2021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287E95-00EF-46E4-9FC7-673D5C203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0C6225-4C59-4A23-8D92-9BF0BAEF5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114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01395-CF44-4B13-B0C0-EBDEABF63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89B982-4960-4E27-8E54-93817350C2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0E2E9F-C83F-4674-9824-4B2E2EE65C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515214-E636-42E8-9EFD-91F321860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06/01/2021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0ADBF8-8FC2-4C96-BB73-A994D1EA87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A9554-1389-4E81-8699-FA2569531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55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B6B46-8018-48E0-B6BA-E2DA7D324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A8AFE4-CDBE-469B-A28F-79BE4F8A2B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47C2FE-378A-4963-B71B-F69C609B4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06/01/2021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6A0972-33B1-47EA-9050-51A782637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0D8392-5460-4641-8233-76122A1894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064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157BA6-4833-421E-89F7-4DCB5CEE55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1CF92C-0DD7-453D-89A9-260428BC38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979473-B07D-490B-BBC5-A87CA5123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06/01/2021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12C74-ABCD-4957-BFE6-48BEC2684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16391C-91C2-4422-B144-34A4401D6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785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521BA5-7DF0-4272-A270-2002ED894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F00186-E42F-4D03-9815-BEEA75E9DE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3CBEFE-F679-47A3-8444-B931A05A91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89E475-E4B3-46BD-A543-5E8C946A623F}" type="datetimeFigureOut">
              <a:rPr lang="en-GB" smtClean="0"/>
              <a:t>06/01/2021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D7A53-C89F-443F-B807-0D6250745E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B0626-7785-4530-ADA7-33C0E779A3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367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41FDE-D10F-4DE8-BAC1-BD1E2C5751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Inheritance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8F7646-A235-4B83-A2D7-20390BA42E6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9982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88CDE-A730-48DC-A2EE-FC70B37F2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So far…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19882-6DFD-411F-AEED-956EABCB74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 know what a class is.</a:t>
            </a:r>
          </a:p>
          <a:p>
            <a:r>
              <a:rPr lang="en-GB" dirty="0"/>
              <a:t>We can instantiate an object of any class type</a:t>
            </a:r>
          </a:p>
          <a:p>
            <a:r>
              <a:rPr lang="en-GB" dirty="0"/>
              <a:t>We can use constructors to initialize members of the object</a:t>
            </a:r>
          </a:p>
          <a:p>
            <a:r>
              <a:rPr lang="en-GB" dirty="0"/>
              <a:t>We have used a range of syntax with constructors</a:t>
            </a:r>
          </a:p>
          <a:p>
            <a:r>
              <a:rPr lang="en-GB" dirty="0"/>
              <a:t>We can create classes that are composed of other classes – that is we can create a class whose members are classes as well as simple data types such as int, double, etc.  We call this composition and aggregation.</a:t>
            </a:r>
          </a:p>
          <a:p>
            <a:r>
              <a:rPr lang="en-GB" dirty="0"/>
              <a:t>We can use pointers to dynamically instantiate objects and reference them.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7210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88CDE-A730-48DC-A2EE-FC70B37F2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Inheritance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19882-6DFD-411F-AEED-956EABCB74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6CB62A0-4B65-4AEF-B682-ED7F5E9F2EA3}"/>
              </a:ext>
            </a:extLst>
          </p:cNvPr>
          <p:cNvSpPr txBox="1"/>
          <p:nvPr/>
        </p:nvSpPr>
        <p:spPr>
          <a:xfrm>
            <a:off x="330201" y="1333501"/>
            <a:ext cx="11315700" cy="50060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When one class is a specialization of another then the  relationship between the classes is called inheritance.  </a:t>
            </a:r>
          </a:p>
          <a:p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Here a child (derived) class automatically inherits the characteristics of the parent (base) class and can:-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add special features to reflect its specialization 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change or suppress inherited features.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child class is said to have an ‘IS-A-KIND-OF’ relationship with its 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base 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class.  Imagin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e two kinds of ID cards, a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Visitor Card and a Staff Card.  Both are special kinds of ID card.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EDAA2F37-8861-4DF8-89F3-7FFB80D114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0884"/>
          <a:stretch/>
        </p:blipFill>
        <p:spPr>
          <a:xfrm>
            <a:off x="6096000" y="5336417"/>
            <a:ext cx="5967413" cy="182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100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88CDE-A730-48DC-A2EE-FC70B37F2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Inheritance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19882-6DFD-411F-AEED-956EABCB74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68B672AC-646A-4ADF-AD0C-5AAE915F02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0748" y="1544220"/>
            <a:ext cx="5781252" cy="48320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695ACB-9B38-4FE4-9AE4-5FF98B3ADB70}"/>
              </a:ext>
            </a:extLst>
          </p:cNvPr>
          <p:cNvSpPr txBox="1"/>
          <p:nvPr/>
        </p:nvSpPr>
        <p:spPr>
          <a:xfrm>
            <a:off x="635000" y="1544220"/>
            <a:ext cx="594635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Both are special kinds of ID Card.  They have some attributes and methods that are common and others that are unique to each.</a:t>
            </a:r>
          </a:p>
          <a:p>
            <a:r>
              <a:rPr lang="en-GB" sz="2800" dirty="0"/>
              <a:t>The diagram to the right shows these commonalities and differences and also shows the relationship between the parent (Card) and its children (Visitor Card and Staff Card).</a:t>
            </a:r>
          </a:p>
          <a:p>
            <a:r>
              <a:rPr lang="en-GB" sz="2800" dirty="0"/>
              <a:t>Note the triangle in the class diagram to the right.  This indicates inheritance.</a:t>
            </a:r>
          </a:p>
        </p:txBody>
      </p:sp>
    </p:spTree>
    <p:extLst>
      <p:ext uri="{BB962C8B-B14F-4D97-AF65-F5344CB8AC3E}">
        <p14:creationId xmlns:p14="http://schemas.microsoft.com/office/powerpoint/2010/main" val="3705853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88CDE-A730-48DC-A2EE-FC70B37F2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Inheritance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19882-6DFD-411F-AEED-956EABCB7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5500" y="1671240"/>
            <a:ext cx="50927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695ACB-9B38-4FE4-9AE4-5FF98B3ADB70}"/>
              </a:ext>
            </a:extLst>
          </p:cNvPr>
          <p:cNvSpPr txBox="1"/>
          <p:nvPr/>
        </p:nvSpPr>
        <p:spPr>
          <a:xfrm>
            <a:off x="647700" y="1384300"/>
            <a:ext cx="50927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Other examples might be:-</a:t>
            </a:r>
          </a:p>
          <a:p>
            <a:r>
              <a:rPr lang="en-GB" sz="2800" dirty="0"/>
              <a:t>Dogs and Cats. They are special kinds of Animal.</a:t>
            </a:r>
          </a:p>
          <a:p>
            <a:r>
              <a:rPr lang="en-GB" sz="2800" dirty="0"/>
              <a:t>They have things in common:</a:t>
            </a:r>
          </a:p>
          <a:p>
            <a:r>
              <a:rPr lang="en-GB" sz="2800" dirty="0"/>
              <a:t>Name, weight, etc.</a:t>
            </a:r>
          </a:p>
          <a:p>
            <a:endParaRPr lang="en-GB" sz="2800" dirty="0"/>
          </a:p>
          <a:p>
            <a:r>
              <a:rPr lang="en-GB" sz="2800" dirty="0"/>
              <a:t>Both make sounds, but they are special kinds of sound - cats go “meow” and dogs go “woof” </a:t>
            </a:r>
          </a:p>
          <a:p>
            <a:r>
              <a:rPr lang="en-GB" sz="2800" dirty="0">
                <a:sym typeface="Wingdings" panose="05000000000000000000" pitchFamily="2" charset="2"/>
              </a:rPr>
              <a:t></a:t>
            </a:r>
            <a:endParaRPr lang="en-GB" sz="2800" dirty="0"/>
          </a:p>
        </p:txBody>
      </p:sp>
      <p:sp>
        <p:nvSpPr>
          <p:cNvPr id="5" name="Flowchart: Process 4">
            <a:extLst>
              <a:ext uri="{FF2B5EF4-FFF2-40B4-BE49-F238E27FC236}">
                <a16:creationId xmlns:a16="http://schemas.microsoft.com/office/drawing/2014/main" id="{20766E56-5B45-4470-80B6-C2517A491950}"/>
              </a:ext>
            </a:extLst>
          </p:cNvPr>
          <p:cNvSpPr/>
          <p:nvPr/>
        </p:nvSpPr>
        <p:spPr>
          <a:xfrm>
            <a:off x="7213600" y="1905000"/>
            <a:ext cx="1981200" cy="43180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Animal</a:t>
            </a:r>
          </a:p>
        </p:txBody>
      </p:sp>
      <p:sp>
        <p:nvSpPr>
          <p:cNvPr id="7" name="Flowchart: Process 6">
            <a:extLst>
              <a:ext uri="{FF2B5EF4-FFF2-40B4-BE49-F238E27FC236}">
                <a16:creationId xmlns:a16="http://schemas.microsoft.com/office/drawing/2014/main" id="{CBE174C6-D1FF-4A7F-9F29-28ADBEFC5986}"/>
              </a:ext>
            </a:extLst>
          </p:cNvPr>
          <p:cNvSpPr/>
          <p:nvPr/>
        </p:nvSpPr>
        <p:spPr>
          <a:xfrm>
            <a:off x="7213600" y="2336006"/>
            <a:ext cx="1981200" cy="862806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name</a:t>
            </a:r>
          </a:p>
          <a:p>
            <a:r>
              <a:rPr lang="en-GB" dirty="0">
                <a:solidFill>
                  <a:schemeClr val="tx1"/>
                </a:solidFill>
              </a:rPr>
              <a:t>weight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Flowchart: Process 7">
            <a:extLst>
              <a:ext uri="{FF2B5EF4-FFF2-40B4-BE49-F238E27FC236}">
                <a16:creationId xmlns:a16="http://schemas.microsoft.com/office/drawing/2014/main" id="{23732FD3-4B6A-4339-B20C-4217892EE7D9}"/>
              </a:ext>
            </a:extLst>
          </p:cNvPr>
          <p:cNvSpPr/>
          <p:nvPr/>
        </p:nvSpPr>
        <p:spPr>
          <a:xfrm>
            <a:off x="7213600" y="3122147"/>
            <a:ext cx="1981200" cy="507672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eat()</a:t>
            </a:r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2D4DF432-388A-448B-8FED-77FC61356DE6}"/>
              </a:ext>
            </a:extLst>
          </p:cNvPr>
          <p:cNvSpPr/>
          <p:nvPr/>
        </p:nvSpPr>
        <p:spPr>
          <a:xfrm>
            <a:off x="8124825" y="3629818"/>
            <a:ext cx="384175" cy="252877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23F11C5-ECC0-4076-A80A-E2D3A62F7DA7}"/>
              </a:ext>
            </a:extLst>
          </p:cNvPr>
          <p:cNvCxnSpPr>
            <a:cxnSpLocks/>
            <a:stCxn id="6" idx="3"/>
          </p:cNvCxnSpPr>
          <p:nvPr/>
        </p:nvCxnSpPr>
        <p:spPr>
          <a:xfrm flipH="1">
            <a:off x="8315325" y="3882695"/>
            <a:ext cx="1588" cy="56055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0C2FA8A-15B2-4069-BAC8-4DA485095C82}"/>
              </a:ext>
            </a:extLst>
          </p:cNvPr>
          <p:cNvCxnSpPr/>
          <p:nvPr/>
        </p:nvCxnSpPr>
        <p:spPr>
          <a:xfrm>
            <a:off x="6692900" y="4443249"/>
            <a:ext cx="32258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0CA2B7F-73A2-4994-A897-2599CE48D009}"/>
              </a:ext>
            </a:extLst>
          </p:cNvPr>
          <p:cNvCxnSpPr/>
          <p:nvPr/>
        </p:nvCxnSpPr>
        <p:spPr>
          <a:xfrm>
            <a:off x="6692900" y="4443249"/>
            <a:ext cx="0" cy="56055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9747122-B84C-4AF0-90C8-0ACD3F24BFFF}"/>
              </a:ext>
            </a:extLst>
          </p:cNvPr>
          <p:cNvCxnSpPr/>
          <p:nvPr/>
        </p:nvCxnSpPr>
        <p:spPr>
          <a:xfrm>
            <a:off x="9918700" y="4443249"/>
            <a:ext cx="0" cy="56055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Flowchart: Process 19">
            <a:extLst>
              <a:ext uri="{FF2B5EF4-FFF2-40B4-BE49-F238E27FC236}">
                <a16:creationId xmlns:a16="http://schemas.microsoft.com/office/drawing/2014/main" id="{E0508CF5-7BEC-4335-889A-5AC8FB62D611}"/>
              </a:ext>
            </a:extLst>
          </p:cNvPr>
          <p:cNvSpPr/>
          <p:nvPr/>
        </p:nvSpPr>
        <p:spPr>
          <a:xfrm>
            <a:off x="6096000" y="5003800"/>
            <a:ext cx="1308094" cy="560547"/>
          </a:xfrm>
          <a:prstGeom prst="flowChart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Dog</a:t>
            </a:r>
          </a:p>
        </p:txBody>
      </p:sp>
      <p:sp>
        <p:nvSpPr>
          <p:cNvPr id="21" name="Flowchart: Process 20">
            <a:extLst>
              <a:ext uri="{FF2B5EF4-FFF2-40B4-BE49-F238E27FC236}">
                <a16:creationId xmlns:a16="http://schemas.microsoft.com/office/drawing/2014/main" id="{90A70376-5CF9-4733-A351-34055748D0FA}"/>
              </a:ext>
            </a:extLst>
          </p:cNvPr>
          <p:cNvSpPr/>
          <p:nvPr/>
        </p:nvSpPr>
        <p:spPr>
          <a:xfrm>
            <a:off x="6096001" y="5564347"/>
            <a:ext cx="1308094" cy="648882"/>
          </a:xfrm>
          <a:prstGeom prst="flowChart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bark()</a:t>
            </a:r>
          </a:p>
        </p:txBody>
      </p:sp>
      <p:sp>
        <p:nvSpPr>
          <p:cNvPr id="23" name="Flowchart: Process 22">
            <a:extLst>
              <a:ext uri="{FF2B5EF4-FFF2-40B4-BE49-F238E27FC236}">
                <a16:creationId xmlns:a16="http://schemas.microsoft.com/office/drawing/2014/main" id="{3C6EEA03-2301-4757-90BC-623705150B96}"/>
              </a:ext>
            </a:extLst>
          </p:cNvPr>
          <p:cNvSpPr/>
          <p:nvPr/>
        </p:nvSpPr>
        <p:spPr>
          <a:xfrm>
            <a:off x="9391654" y="5003800"/>
            <a:ext cx="1308094" cy="560547"/>
          </a:xfrm>
          <a:prstGeom prst="flowChart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Cat</a:t>
            </a:r>
          </a:p>
        </p:txBody>
      </p:sp>
      <p:sp>
        <p:nvSpPr>
          <p:cNvPr id="24" name="Flowchart: Process 23">
            <a:extLst>
              <a:ext uri="{FF2B5EF4-FFF2-40B4-BE49-F238E27FC236}">
                <a16:creationId xmlns:a16="http://schemas.microsoft.com/office/drawing/2014/main" id="{6AB195D5-4BA4-40BD-939C-E415BB466CEF}"/>
              </a:ext>
            </a:extLst>
          </p:cNvPr>
          <p:cNvSpPr/>
          <p:nvPr/>
        </p:nvSpPr>
        <p:spPr>
          <a:xfrm>
            <a:off x="9391655" y="5564347"/>
            <a:ext cx="1308094" cy="648882"/>
          </a:xfrm>
          <a:prstGeom prst="flowChart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meow()</a:t>
            </a:r>
          </a:p>
        </p:txBody>
      </p:sp>
    </p:spTree>
    <p:extLst>
      <p:ext uri="{BB962C8B-B14F-4D97-AF65-F5344CB8AC3E}">
        <p14:creationId xmlns:p14="http://schemas.microsoft.com/office/powerpoint/2010/main" val="31776911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88CDE-A730-48DC-A2EE-FC70B37F2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Inheritance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19882-6DFD-411F-AEED-956EABCB7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5500" y="1671240"/>
            <a:ext cx="50927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695ACB-9B38-4FE4-9AE4-5FF98B3ADB70}"/>
              </a:ext>
            </a:extLst>
          </p:cNvPr>
          <p:cNvSpPr txBox="1"/>
          <p:nvPr/>
        </p:nvSpPr>
        <p:spPr>
          <a:xfrm>
            <a:off x="647700" y="1384300"/>
            <a:ext cx="50927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Inheritance is useful as it makes  maintenance our code easier and the design neater (which helps with maintenance too!)</a:t>
            </a:r>
          </a:p>
          <a:p>
            <a:endParaRPr lang="en-GB" sz="2800" dirty="0"/>
          </a:p>
          <a:p>
            <a:r>
              <a:rPr lang="en-GB" sz="2800" dirty="0"/>
              <a:t>To code this example we need to 1. create an Animal base class</a:t>
            </a:r>
          </a:p>
          <a:p>
            <a:r>
              <a:rPr lang="en-GB" sz="2800" dirty="0"/>
              <a:t>2. Create two derived classes (children) for the Dog and Cat</a:t>
            </a:r>
          </a:p>
          <a:p>
            <a:endParaRPr lang="en-GB" sz="2800" dirty="0"/>
          </a:p>
        </p:txBody>
      </p:sp>
      <p:sp>
        <p:nvSpPr>
          <p:cNvPr id="5" name="Flowchart: Process 4">
            <a:extLst>
              <a:ext uri="{FF2B5EF4-FFF2-40B4-BE49-F238E27FC236}">
                <a16:creationId xmlns:a16="http://schemas.microsoft.com/office/drawing/2014/main" id="{20766E56-5B45-4470-80B6-C2517A491950}"/>
              </a:ext>
            </a:extLst>
          </p:cNvPr>
          <p:cNvSpPr/>
          <p:nvPr/>
        </p:nvSpPr>
        <p:spPr>
          <a:xfrm>
            <a:off x="7213600" y="1470529"/>
            <a:ext cx="1981200" cy="346595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Animal</a:t>
            </a:r>
          </a:p>
        </p:txBody>
      </p:sp>
      <p:sp>
        <p:nvSpPr>
          <p:cNvPr id="7" name="Flowchart: Process 6">
            <a:extLst>
              <a:ext uri="{FF2B5EF4-FFF2-40B4-BE49-F238E27FC236}">
                <a16:creationId xmlns:a16="http://schemas.microsoft.com/office/drawing/2014/main" id="{CBE174C6-D1FF-4A7F-9F29-28ADBEFC5986}"/>
              </a:ext>
            </a:extLst>
          </p:cNvPr>
          <p:cNvSpPr/>
          <p:nvPr/>
        </p:nvSpPr>
        <p:spPr>
          <a:xfrm>
            <a:off x="7213600" y="1817124"/>
            <a:ext cx="1981200" cy="58385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name</a:t>
            </a:r>
          </a:p>
          <a:p>
            <a:r>
              <a:rPr lang="en-GB" dirty="0">
                <a:solidFill>
                  <a:schemeClr val="tx1"/>
                </a:solidFill>
              </a:rPr>
              <a:t>weight</a:t>
            </a:r>
          </a:p>
        </p:txBody>
      </p:sp>
      <p:sp>
        <p:nvSpPr>
          <p:cNvPr id="8" name="Flowchart: Process 7">
            <a:extLst>
              <a:ext uri="{FF2B5EF4-FFF2-40B4-BE49-F238E27FC236}">
                <a16:creationId xmlns:a16="http://schemas.microsoft.com/office/drawing/2014/main" id="{23732FD3-4B6A-4339-B20C-4217892EE7D9}"/>
              </a:ext>
            </a:extLst>
          </p:cNvPr>
          <p:cNvSpPr/>
          <p:nvPr/>
        </p:nvSpPr>
        <p:spPr>
          <a:xfrm>
            <a:off x="7213600" y="2414751"/>
            <a:ext cx="1981200" cy="1215069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>
                <a:solidFill>
                  <a:schemeClr val="tx1"/>
                </a:solidFill>
              </a:rPr>
              <a:t>getWeight</a:t>
            </a:r>
            <a:r>
              <a:rPr lang="en-GB" dirty="0">
                <a:solidFill>
                  <a:schemeClr val="tx1"/>
                </a:solidFill>
              </a:rPr>
              <a:t>();</a:t>
            </a:r>
          </a:p>
          <a:p>
            <a:r>
              <a:rPr lang="en-GB" dirty="0" err="1">
                <a:solidFill>
                  <a:schemeClr val="tx1"/>
                </a:solidFill>
              </a:rPr>
              <a:t>setWeight</a:t>
            </a:r>
            <a:r>
              <a:rPr lang="en-GB" dirty="0">
                <a:solidFill>
                  <a:schemeClr val="tx1"/>
                </a:solidFill>
              </a:rPr>
              <a:t>();</a:t>
            </a:r>
          </a:p>
          <a:p>
            <a:r>
              <a:rPr lang="en-GB" dirty="0" err="1">
                <a:solidFill>
                  <a:schemeClr val="tx1"/>
                </a:solidFill>
              </a:rPr>
              <a:t>getName</a:t>
            </a:r>
            <a:r>
              <a:rPr lang="en-GB" dirty="0">
                <a:solidFill>
                  <a:schemeClr val="tx1"/>
                </a:solidFill>
              </a:rPr>
              <a:t>();</a:t>
            </a:r>
          </a:p>
          <a:p>
            <a:r>
              <a:rPr lang="en-GB" dirty="0" err="1">
                <a:solidFill>
                  <a:schemeClr val="tx1"/>
                </a:solidFill>
              </a:rPr>
              <a:t>setName</a:t>
            </a:r>
            <a:r>
              <a:rPr lang="en-GB" dirty="0">
                <a:solidFill>
                  <a:schemeClr val="tx1"/>
                </a:solidFill>
              </a:rPr>
              <a:t>();</a:t>
            </a:r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2D4DF432-388A-448B-8FED-77FC61356DE6}"/>
              </a:ext>
            </a:extLst>
          </p:cNvPr>
          <p:cNvSpPr/>
          <p:nvPr/>
        </p:nvSpPr>
        <p:spPr>
          <a:xfrm>
            <a:off x="8124825" y="3629818"/>
            <a:ext cx="384175" cy="252877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23F11C5-ECC0-4076-A80A-E2D3A62F7DA7}"/>
              </a:ext>
            </a:extLst>
          </p:cNvPr>
          <p:cNvCxnSpPr>
            <a:cxnSpLocks/>
            <a:stCxn id="6" idx="3"/>
          </p:cNvCxnSpPr>
          <p:nvPr/>
        </p:nvCxnSpPr>
        <p:spPr>
          <a:xfrm flipH="1">
            <a:off x="8315325" y="3882695"/>
            <a:ext cx="1588" cy="56055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0C2FA8A-15B2-4069-BAC8-4DA485095C82}"/>
              </a:ext>
            </a:extLst>
          </p:cNvPr>
          <p:cNvCxnSpPr/>
          <p:nvPr/>
        </p:nvCxnSpPr>
        <p:spPr>
          <a:xfrm>
            <a:off x="6692900" y="4443249"/>
            <a:ext cx="32258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0CA2B7F-73A2-4994-A897-2599CE48D009}"/>
              </a:ext>
            </a:extLst>
          </p:cNvPr>
          <p:cNvCxnSpPr/>
          <p:nvPr/>
        </p:nvCxnSpPr>
        <p:spPr>
          <a:xfrm>
            <a:off x="6692900" y="4443249"/>
            <a:ext cx="0" cy="56055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9747122-B84C-4AF0-90C8-0ACD3F24BFFF}"/>
              </a:ext>
            </a:extLst>
          </p:cNvPr>
          <p:cNvCxnSpPr/>
          <p:nvPr/>
        </p:nvCxnSpPr>
        <p:spPr>
          <a:xfrm>
            <a:off x="9918700" y="4443249"/>
            <a:ext cx="0" cy="56055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Flowchart: Process 19">
            <a:extLst>
              <a:ext uri="{FF2B5EF4-FFF2-40B4-BE49-F238E27FC236}">
                <a16:creationId xmlns:a16="http://schemas.microsoft.com/office/drawing/2014/main" id="{E0508CF5-7BEC-4335-889A-5AC8FB62D611}"/>
              </a:ext>
            </a:extLst>
          </p:cNvPr>
          <p:cNvSpPr/>
          <p:nvPr/>
        </p:nvSpPr>
        <p:spPr>
          <a:xfrm>
            <a:off x="6096000" y="5003800"/>
            <a:ext cx="1308094" cy="560547"/>
          </a:xfrm>
          <a:prstGeom prst="flowChart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Dog</a:t>
            </a:r>
          </a:p>
        </p:txBody>
      </p:sp>
      <p:sp>
        <p:nvSpPr>
          <p:cNvPr id="21" name="Flowchart: Process 20">
            <a:extLst>
              <a:ext uri="{FF2B5EF4-FFF2-40B4-BE49-F238E27FC236}">
                <a16:creationId xmlns:a16="http://schemas.microsoft.com/office/drawing/2014/main" id="{90A70376-5CF9-4733-A351-34055748D0FA}"/>
              </a:ext>
            </a:extLst>
          </p:cNvPr>
          <p:cNvSpPr/>
          <p:nvPr/>
        </p:nvSpPr>
        <p:spPr>
          <a:xfrm>
            <a:off x="6096001" y="5564347"/>
            <a:ext cx="1308094" cy="648882"/>
          </a:xfrm>
          <a:prstGeom prst="flowChart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bark()</a:t>
            </a:r>
          </a:p>
        </p:txBody>
      </p:sp>
      <p:sp>
        <p:nvSpPr>
          <p:cNvPr id="23" name="Flowchart: Process 22">
            <a:extLst>
              <a:ext uri="{FF2B5EF4-FFF2-40B4-BE49-F238E27FC236}">
                <a16:creationId xmlns:a16="http://schemas.microsoft.com/office/drawing/2014/main" id="{3C6EEA03-2301-4757-90BC-623705150B96}"/>
              </a:ext>
            </a:extLst>
          </p:cNvPr>
          <p:cNvSpPr/>
          <p:nvPr/>
        </p:nvSpPr>
        <p:spPr>
          <a:xfrm>
            <a:off x="9391654" y="5003800"/>
            <a:ext cx="1308094" cy="560547"/>
          </a:xfrm>
          <a:prstGeom prst="flowChart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Cat</a:t>
            </a:r>
          </a:p>
        </p:txBody>
      </p:sp>
      <p:sp>
        <p:nvSpPr>
          <p:cNvPr id="24" name="Flowchart: Process 23">
            <a:extLst>
              <a:ext uri="{FF2B5EF4-FFF2-40B4-BE49-F238E27FC236}">
                <a16:creationId xmlns:a16="http://schemas.microsoft.com/office/drawing/2014/main" id="{6AB195D5-4BA4-40BD-939C-E415BB466CEF}"/>
              </a:ext>
            </a:extLst>
          </p:cNvPr>
          <p:cNvSpPr/>
          <p:nvPr/>
        </p:nvSpPr>
        <p:spPr>
          <a:xfrm>
            <a:off x="9391655" y="5564347"/>
            <a:ext cx="1308094" cy="648882"/>
          </a:xfrm>
          <a:prstGeom prst="flowChart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meow()</a:t>
            </a:r>
          </a:p>
        </p:txBody>
      </p:sp>
    </p:spTree>
    <p:extLst>
      <p:ext uri="{BB962C8B-B14F-4D97-AF65-F5344CB8AC3E}">
        <p14:creationId xmlns:p14="http://schemas.microsoft.com/office/powerpoint/2010/main" val="34275113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8D9E1-52C1-4B0F-8389-9BB13EB89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Implementing inheritance using C++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1A163-3CC7-489B-89C6-C12C19B512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Create an empty console project</a:t>
            </a:r>
          </a:p>
          <a:p>
            <a:pPr marL="514350" indent="-514350">
              <a:buAutoNum type="arabicPeriod"/>
            </a:pPr>
            <a:r>
              <a:rPr lang="en-GB" dirty="0"/>
              <a:t>Add a source.cpp file as usual.</a:t>
            </a:r>
          </a:p>
          <a:p>
            <a:pPr marL="514350" indent="-514350">
              <a:buAutoNum type="arabicPeriod"/>
            </a:pPr>
            <a:r>
              <a:rPr lang="en-GB" dirty="0"/>
              <a:t>Add an Animal.cpp and </a:t>
            </a:r>
            <a:r>
              <a:rPr lang="en-GB" dirty="0" err="1"/>
              <a:t>Animal.h</a:t>
            </a:r>
            <a:r>
              <a:rPr lang="en-GB" dirty="0"/>
              <a:t> file to your project as usual.</a:t>
            </a:r>
          </a:p>
          <a:p>
            <a:pPr marL="514350" indent="-514350">
              <a:buAutoNum type="arabicPeriod"/>
            </a:pPr>
            <a:r>
              <a:rPr lang="en-GB" dirty="0"/>
              <a:t>Create an animal class interface in the </a:t>
            </a:r>
            <a:r>
              <a:rPr lang="en-GB" dirty="0" err="1"/>
              <a:t>Animal.h</a:t>
            </a:r>
            <a:r>
              <a:rPr lang="en-GB" dirty="0"/>
              <a:t> include file (see next slide)</a:t>
            </a:r>
          </a:p>
        </p:txBody>
      </p:sp>
    </p:spTree>
    <p:extLst>
      <p:ext uri="{BB962C8B-B14F-4D97-AF65-F5344CB8AC3E}">
        <p14:creationId xmlns:p14="http://schemas.microsoft.com/office/powerpoint/2010/main" val="16252649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59E7EE4-119C-4342-8F0E-750987A8E5D9}"/>
              </a:ext>
            </a:extLst>
          </p:cNvPr>
          <p:cNvSpPr txBox="1"/>
          <p:nvPr/>
        </p:nvSpPr>
        <p:spPr>
          <a:xfrm>
            <a:off x="1130300" y="304801"/>
            <a:ext cx="8013700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#pragma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once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&lt;iostream&gt;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&lt;string&gt;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namespace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std;</a:t>
            </a:r>
          </a:p>
          <a:p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pPr lvl="1"/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//Constructor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Animal(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getWeight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setWeight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getName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setName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weight;</a:t>
            </a:r>
          </a:p>
          <a:p>
            <a:pPr lvl="1"/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name;</a:t>
            </a:r>
          </a:p>
          <a:p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250562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F972B-0876-4C51-850E-DF6776B48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209800" cy="4803775"/>
          </a:xfrm>
        </p:spPr>
        <p:txBody>
          <a:bodyPr>
            <a:normAutofit/>
          </a:bodyPr>
          <a:lstStyle/>
          <a:p>
            <a:r>
              <a:rPr lang="en-GB" sz="3200" dirty="0"/>
              <a:t>5. Create the Animal class in the Animal.cpp file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221A7A-7C04-4C82-921C-137737743BB6}"/>
              </a:ext>
            </a:extLst>
          </p:cNvPr>
          <p:cNvSpPr txBox="1"/>
          <p:nvPr/>
        </p:nvSpPr>
        <p:spPr>
          <a:xfrm>
            <a:off x="5016500" y="243066"/>
            <a:ext cx="6235700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Animal.h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::Animal(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 : weight{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}, name{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} 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"Animal constructor called"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setWeight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weight = 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getWeight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weight;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setName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name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getName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name;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5952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F972B-0876-4C51-850E-DF6776B48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606800" cy="4803775"/>
          </a:xfrm>
        </p:spPr>
        <p:txBody>
          <a:bodyPr>
            <a:normAutofit/>
          </a:bodyPr>
          <a:lstStyle/>
          <a:p>
            <a:r>
              <a:rPr lang="en-GB" sz="3200" dirty="0"/>
              <a:t>6. In the source.cpp file Create an Animal class </a:t>
            </a:r>
            <a:r>
              <a:rPr lang="en-GB" sz="3200" dirty="0" err="1"/>
              <a:t>class</a:t>
            </a:r>
            <a:r>
              <a:rPr lang="en-GB" sz="3200" dirty="0"/>
              <a:t> called </a:t>
            </a:r>
            <a:r>
              <a:rPr lang="en-GB" sz="3200" dirty="0" err="1"/>
              <a:t>myAnimal</a:t>
            </a:r>
            <a:r>
              <a:rPr lang="en-GB" sz="3200" dirty="0"/>
              <a:t> and test the constructor and methods.</a:t>
            </a:r>
            <a:br>
              <a:rPr lang="en-GB" sz="3200" dirty="0"/>
            </a:br>
            <a:r>
              <a:rPr lang="en-GB" sz="3200" dirty="0"/>
              <a:t>Try in out.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221A7A-7C04-4C82-921C-137737743BB6}"/>
              </a:ext>
            </a:extLst>
          </p:cNvPr>
          <p:cNvSpPr txBox="1"/>
          <p:nvPr/>
        </p:nvSpPr>
        <p:spPr>
          <a:xfrm>
            <a:off x="4597400" y="243066"/>
            <a:ext cx="6845300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&lt;iostream&gt;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&lt;string&gt;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err="1">
                <a:solidFill>
                  <a:srgbClr val="A31515"/>
                </a:solidFill>
                <a:latin typeface="Consolas" panose="020B0609020204030204" pitchFamily="49" charset="0"/>
              </a:rPr>
              <a:t>Animal.h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main(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"fred"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,1.2);</a:t>
            </a:r>
          </a:p>
          <a:p>
            <a:pPr lvl="1"/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err="1">
                <a:solidFill>
                  <a:srgbClr val="A31515"/>
                </a:solidFill>
                <a:latin typeface="Consolas" panose="020B0609020204030204" pitchFamily="49" charset="0"/>
              </a:rPr>
              <a:t>myAnimal's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 weight is: 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myAnimal.getWeight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 and     </a:t>
            </a:r>
          </a:p>
          <a:p>
            <a:pPr lvl="1"/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     name is 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myAnimal.getName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myAnimal.setName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err="1">
                <a:solidFill>
                  <a:srgbClr val="A31515"/>
                </a:solidFill>
                <a:latin typeface="Consolas" panose="020B0609020204030204" pitchFamily="49" charset="0"/>
              </a:rPr>
              <a:t>Boaty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myAnimal.setWeight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(4.5);</a:t>
            </a:r>
          </a:p>
          <a:p>
            <a:pPr lvl="1"/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err="1">
                <a:solidFill>
                  <a:srgbClr val="A31515"/>
                </a:solidFill>
                <a:latin typeface="Consolas" panose="020B0609020204030204" pitchFamily="49" charset="0"/>
              </a:rPr>
              <a:t>myAnimal's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 weight is: 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myAnimal.getWeight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 and    </a:t>
            </a:r>
          </a:p>
          <a:p>
            <a:pPr lvl="1"/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    name is 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myAnimal.getName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0;</a:t>
            </a:r>
          </a:p>
          <a:p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020500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645D5-8428-443A-A729-68FA16BDF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create the two derived Cat and Dog classes.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B8394-D0EF-4999-9F11-164469025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625475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In the </a:t>
            </a:r>
            <a:r>
              <a:rPr lang="en-GB" dirty="0" err="1"/>
              <a:t>Animal.h</a:t>
            </a:r>
            <a:r>
              <a:rPr lang="en-GB" dirty="0"/>
              <a:t> file create the derived class interface for Cat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592C16-1C8F-40B4-B698-01DCFD92AD99}"/>
              </a:ext>
            </a:extLst>
          </p:cNvPr>
          <p:cNvSpPr txBox="1"/>
          <p:nvPr/>
        </p:nvSpPr>
        <p:spPr>
          <a:xfrm>
            <a:off x="1358900" y="2451100"/>
            <a:ext cx="627380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Cat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pPr lvl="1"/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// Constructor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Cat(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meow(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366293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645D5-8428-443A-A729-68FA16BDF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create the two derived Cat and Dog classes.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B8394-D0EF-4999-9F11-164469025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100" y="3502323"/>
            <a:ext cx="10515600" cy="62547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3. In the Animal.cpp file create the derived class Cat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592C16-1C8F-40B4-B698-01DCFD92AD99}"/>
              </a:ext>
            </a:extLst>
          </p:cNvPr>
          <p:cNvSpPr txBox="1"/>
          <p:nvPr/>
        </p:nvSpPr>
        <p:spPr>
          <a:xfrm>
            <a:off x="1358900" y="4090769"/>
            <a:ext cx="93726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::Cat(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 :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 {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std::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"Cat Constructor"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std::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::meow(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"meow!"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3ADCE2-7599-4D5D-96A5-0248FC4EE30F}"/>
              </a:ext>
            </a:extLst>
          </p:cNvPr>
          <p:cNvSpPr txBox="1"/>
          <p:nvPr/>
        </p:nvSpPr>
        <p:spPr>
          <a:xfrm>
            <a:off x="1358900" y="5973366"/>
            <a:ext cx="8636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Notice that in order to initialise the base class attributes we need to call the base class’ constructor.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A0A4E4B-0FC4-4B1B-B29D-601061A38746}"/>
              </a:ext>
            </a:extLst>
          </p:cNvPr>
          <p:cNvSpPr txBox="1">
            <a:spLocks/>
          </p:cNvSpPr>
          <p:nvPr/>
        </p:nvSpPr>
        <p:spPr>
          <a:xfrm>
            <a:off x="838200" y="1550075"/>
            <a:ext cx="10515600" cy="1637625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1200" dirty="0"/>
              <a:t>2. In the Animal.cpp file change the Animal’s private: keyword to :protected.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1200" dirty="0"/>
              <a:t>Note the use of this new word that replaces "private”- it allows classes derived from a base class to access the base class’ member attributes.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1200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2005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645D5-8428-443A-A729-68FA16BDF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create the two derived Cat and Dog classes.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B8394-D0EF-4999-9F11-164469025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800" y="2103437"/>
            <a:ext cx="2425700" cy="1325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4. Now test the </a:t>
            </a:r>
          </a:p>
          <a:p>
            <a:pPr marL="0" indent="0">
              <a:buNone/>
            </a:pPr>
            <a:r>
              <a:rPr lang="en-GB" dirty="0"/>
              <a:t>     cat class.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586BAF-1438-433A-B1E6-684058E069F1}"/>
              </a:ext>
            </a:extLst>
          </p:cNvPr>
          <p:cNvSpPr txBox="1"/>
          <p:nvPr/>
        </p:nvSpPr>
        <p:spPr>
          <a:xfrm>
            <a:off x="2984500" y="1502688"/>
            <a:ext cx="772160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&lt;iostream&gt;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&lt;string&gt;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Animal.h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main(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//test animal class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"fred"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,1.2);</a:t>
            </a:r>
          </a:p>
          <a:p>
            <a:pPr lvl="1"/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latin typeface="Consolas" panose="020B0609020204030204" pitchFamily="49" charset="0"/>
              </a:rPr>
              <a:t>myAnimal's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 weight is: 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myAnimal.getWeight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    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 and name is 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myAnimal.getName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myAnimal.setName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latin typeface="Consolas" panose="020B0609020204030204" pitchFamily="49" charset="0"/>
              </a:rPr>
              <a:t>Boaty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myAnimal.setWeight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(4.5);</a:t>
            </a:r>
          </a:p>
          <a:p>
            <a:pPr lvl="1"/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latin typeface="Consolas" panose="020B0609020204030204" pitchFamily="49" charset="0"/>
              </a:rPr>
              <a:t>myAnimal's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 weight is: 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myAnimal.getWeight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   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 and name is 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myAnimal.getName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//now test the cat class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Cat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myCat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"Tom"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,3.1);</a:t>
            </a:r>
          </a:p>
          <a:p>
            <a:pPr lvl="1"/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latin typeface="Consolas" panose="020B0609020204030204" pitchFamily="49" charset="0"/>
              </a:rPr>
              <a:t>myCat's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 weight is: 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myAnimal.getWeight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 and name is 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myAnimal.getName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0;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62821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645D5-8428-443A-A729-68FA16BDF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create the two derived Cat and Dog classes.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B8394-D0EF-4999-9F11-164469025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03437"/>
            <a:ext cx="8636000" cy="1325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5. Try adding the dog derived class now and test it.</a:t>
            </a:r>
          </a:p>
        </p:txBody>
      </p:sp>
    </p:spTree>
    <p:extLst>
      <p:ext uri="{BB962C8B-B14F-4D97-AF65-F5344CB8AC3E}">
        <p14:creationId xmlns:p14="http://schemas.microsoft.com/office/powerpoint/2010/main" val="31576343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645D5-8428-443A-A729-68FA16BDF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create the two derived Cat and Dog classes.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B8394-D0EF-4999-9F11-164469025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03437"/>
            <a:ext cx="8636000" cy="13255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/>
              <a:t>Point to note</a:t>
            </a:r>
          </a:p>
          <a:p>
            <a:pPr marL="0" indent="0">
              <a:buNone/>
            </a:pPr>
            <a:r>
              <a:rPr lang="en-GB" dirty="0"/>
              <a:t>You can clearly create an object of the base Animal class still.  Do you really want to do that?</a:t>
            </a:r>
          </a:p>
          <a:p>
            <a:pPr marL="0" indent="0">
              <a:buNone/>
            </a:pPr>
            <a:r>
              <a:rPr lang="en-GB" dirty="0"/>
              <a:t>Typically you would only use the derived classes.  How do I prevent the programmer from creating an instance of the base class?</a:t>
            </a:r>
          </a:p>
          <a:p>
            <a:pPr marL="0" indent="0">
              <a:buNone/>
            </a:pPr>
            <a:r>
              <a:rPr lang="en-GB" dirty="0"/>
              <a:t>Easy change the </a:t>
            </a:r>
            <a:r>
              <a:rPr lang="en-GB" b="0" i="0" dirty="0">
                <a:solidFill>
                  <a:srgbClr val="161209"/>
                </a:solidFill>
                <a:effectLst/>
                <a:latin typeface="system-ui"/>
              </a:rPr>
              <a:t>Animal constructor’s access </a:t>
            </a:r>
            <a:r>
              <a:rPr lang="en-GB" b="0" i="0">
                <a:solidFill>
                  <a:srgbClr val="161209"/>
                </a:solidFill>
                <a:effectLst/>
                <a:latin typeface="system-ui"/>
              </a:rPr>
              <a:t>specifier to be </a:t>
            </a:r>
            <a:r>
              <a:rPr lang="en-GB" b="0" i="0" dirty="0">
                <a:solidFill>
                  <a:srgbClr val="161209"/>
                </a:solidFill>
                <a:effectLst/>
                <a:latin typeface="system-ui"/>
              </a:rPr>
              <a:t>protected instead of public. Then it can still be called by a derived class but not otherwise.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4550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DF3F7-98EB-4B57-816B-A5C66DF29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CE283-BB27-4755-853C-CDA8A1E57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9852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8E732-C457-4244-921C-A10D4C8E36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063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527</TotalTime>
  <Words>1204</Words>
  <Application>Microsoft Office PowerPoint</Application>
  <PresentationFormat>Widescreen</PresentationFormat>
  <Paragraphs>165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Calibri Light</vt:lpstr>
      <vt:lpstr>Consolas</vt:lpstr>
      <vt:lpstr>system-ui</vt:lpstr>
      <vt:lpstr>Times New Roman</vt:lpstr>
      <vt:lpstr>Office Theme</vt:lpstr>
      <vt:lpstr>Inheritance</vt:lpstr>
      <vt:lpstr>So far…</vt:lpstr>
      <vt:lpstr>Inheritance</vt:lpstr>
      <vt:lpstr>Inheritance</vt:lpstr>
      <vt:lpstr>Inheritance</vt:lpstr>
      <vt:lpstr>Inheritance</vt:lpstr>
      <vt:lpstr>Implementing inheritance using C++</vt:lpstr>
      <vt:lpstr>PowerPoint Presentation</vt:lpstr>
      <vt:lpstr>5. Create the Animal class in the Animal.cpp file</vt:lpstr>
      <vt:lpstr>6. In the source.cpp file Create an Animal class class called myAnimal and test the constructor and methods. Try in out. </vt:lpstr>
      <vt:lpstr>Now create the two derived Cat and Dog classes.</vt:lpstr>
      <vt:lpstr>Now create the two derived Cat and Dog classes.</vt:lpstr>
      <vt:lpstr>Now create the two derived Cat and Dog classes.</vt:lpstr>
      <vt:lpstr>Now create the two derived Cat and Dog classes.</vt:lpstr>
      <vt:lpstr>Now create the two derived Cat and Dog classes.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Inheritance</dc:title>
  <dc:creator>Gordon Dickers</dc:creator>
  <cp:lastModifiedBy>Gordon Dickers</cp:lastModifiedBy>
  <cp:revision>18</cp:revision>
  <dcterms:created xsi:type="dcterms:W3CDTF">2021-01-06T10:38:39Z</dcterms:created>
  <dcterms:modified xsi:type="dcterms:W3CDTF">2021-01-06T19:25:54Z</dcterms:modified>
</cp:coreProperties>
</file>