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sldIdLst>
    <p:sldId id="256" r:id="rId2"/>
    <p:sldId id="258" r:id="rId3"/>
    <p:sldId id="266" r:id="rId4"/>
    <p:sldId id="259" r:id="rId5"/>
    <p:sldId id="267" r:id="rId6"/>
    <p:sldId id="261" r:id="rId7"/>
    <p:sldId id="264" r:id="rId8"/>
    <p:sldId id="260" r:id="rId9"/>
    <p:sldId id="262" r:id="rId10"/>
    <p:sldId id="263" r:id="rId11"/>
    <p:sldId id="265" r:id="rId12"/>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278713-F3DD-C363-32C0-3785E2FAE223}" v="2" dt="2020-03-08T12:21:24.099"/>
    <p1510:client id="{AC390FAC-396B-4498-8461-A8C27EB406F4}" v="3517" dt="2020-03-08T12:20:13.372"/>
    <p1510:client id="{BB12B909-C5C4-1BC3-604B-A33D73BACFF6}" v="26" dt="2020-03-08T19:02:45.124"/>
    <p1510:client id="{D13D7795-F37D-DD5F-DD2A-69503A3FC9F5}" v="1244" dt="2020-03-08T18:41:39.7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3" autoAdjust="0"/>
    <p:restoredTop sz="94660"/>
  </p:normalViewPr>
  <p:slideViewPr>
    <p:cSldViewPr snapToGrid="0">
      <p:cViewPr>
        <p:scale>
          <a:sx n="91" d="100"/>
          <a:sy n="91" d="100"/>
        </p:scale>
        <p:origin x="208" y="6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p:cNvSpPr>
            <a:spLocks noGrp="1"/>
          </p:cNvSpPr>
          <p:nvPr>
            <p:ph type="ctrTitle"/>
          </p:nvPr>
        </p:nvSpPr>
        <p:spPr>
          <a:xfrm>
            <a:off x="1524000" y="1122363"/>
            <a:ext cx="9144000" cy="2387600"/>
          </a:xfrm>
        </p:spPr>
        <p:txBody>
          <a:bodyPr anchor="b"/>
          <a:lstStyle>
            <a:lvl1pPr algn="ctr">
              <a:defRPr sz="6000"/>
            </a:lvl1pPr>
          </a:lstStyle>
          <a:p>
            <a:r>
              <a:rPr lang="ro-RO"/>
              <a:t>Clic pentru editare stil titlu</a:t>
            </a:r>
          </a:p>
        </p:txBody>
      </p:sp>
      <p:sp>
        <p:nvSpPr>
          <p:cNvPr id="3" name="Subtitlu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Clic pentru a edita stilul de subtitlu</a:t>
            </a:r>
          </a:p>
        </p:txBody>
      </p:sp>
      <p:sp>
        <p:nvSpPr>
          <p:cNvPr id="4" name="Substituent dată 3"/>
          <p:cNvSpPr>
            <a:spLocks noGrp="1"/>
          </p:cNvSpPr>
          <p:nvPr>
            <p:ph type="dt" sz="half" idx="10"/>
          </p:nvPr>
        </p:nvSpPr>
        <p:spPr/>
        <p:txBody>
          <a:bodyPr/>
          <a:lstStyle/>
          <a:p>
            <a:fld id="{7363E8AD-4F80-492A-97A9-79DD5BB5D54F}" type="datetimeFigureOut">
              <a:rPr lang="ro-RO" smtClean="0"/>
              <a:t>23.06.2020</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06736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conținut 2"/>
          <p:cNvSpPr>
            <a:spLocks noGrp="1"/>
          </p:cNvSpPr>
          <p:nvPr>
            <p:ph idx="1"/>
          </p:nvPr>
        </p:nvSpPr>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23.06.2020</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792769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p:cNvSpPr>
            <a:spLocks noGrp="1"/>
          </p:cNvSpPr>
          <p:nvPr>
            <p:ph type="title"/>
          </p:nvPr>
        </p:nvSpPr>
        <p:spPr>
          <a:xfrm>
            <a:off x="831850" y="1709738"/>
            <a:ext cx="10515600" cy="2852737"/>
          </a:xfrm>
        </p:spPr>
        <p:txBody>
          <a:bodyPr anchor="b"/>
          <a:lstStyle>
            <a:lvl1pPr>
              <a:defRPr sz="6000"/>
            </a:lvl1pPr>
          </a:lstStyle>
          <a:p>
            <a:r>
              <a:rPr lang="ro-RO"/>
              <a:t>Clic pentru editare stil titlu</a:t>
            </a:r>
          </a:p>
        </p:txBody>
      </p:sp>
      <p:sp>
        <p:nvSpPr>
          <p:cNvPr id="3" name="Substituent text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o-RO"/>
              <a:t>Clic pentru editare stiluri text Coordonator</a:t>
            </a:r>
          </a:p>
        </p:txBody>
      </p:sp>
      <p:sp>
        <p:nvSpPr>
          <p:cNvPr id="4" name="Substituent dată 3"/>
          <p:cNvSpPr>
            <a:spLocks noGrp="1"/>
          </p:cNvSpPr>
          <p:nvPr>
            <p:ph type="dt" sz="half" idx="10"/>
          </p:nvPr>
        </p:nvSpPr>
        <p:spPr/>
        <p:txBody>
          <a:bodyPr/>
          <a:lstStyle/>
          <a:p>
            <a:fld id="{7363E8AD-4F80-492A-97A9-79DD5BB5D54F}" type="datetimeFigureOut">
              <a:rPr lang="ro-RO" smtClean="0"/>
              <a:t>23.06.2020</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703149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conținut 2"/>
          <p:cNvSpPr>
            <a:spLocks noGrp="1"/>
          </p:cNvSpPr>
          <p:nvPr>
            <p:ph sz="half" idx="1"/>
          </p:nvPr>
        </p:nvSpPr>
        <p:spPr>
          <a:xfrm>
            <a:off x="838200" y="1825625"/>
            <a:ext cx="5181600" cy="435133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conținut 3"/>
          <p:cNvSpPr>
            <a:spLocks noGrp="1"/>
          </p:cNvSpPr>
          <p:nvPr>
            <p:ph sz="half" idx="2"/>
          </p:nvPr>
        </p:nvSpPr>
        <p:spPr>
          <a:xfrm>
            <a:off x="6172200" y="1825625"/>
            <a:ext cx="5181600" cy="435133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dată 4"/>
          <p:cNvSpPr>
            <a:spLocks noGrp="1"/>
          </p:cNvSpPr>
          <p:nvPr>
            <p:ph type="dt" sz="half" idx="10"/>
          </p:nvPr>
        </p:nvSpPr>
        <p:spPr/>
        <p:txBody>
          <a:bodyPr/>
          <a:lstStyle/>
          <a:p>
            <a:fld id="{7363E8AD-4F80-492A-97A9-79DD5BB5D54F}" type="datetimeFigureOut">
              <a:rPr lang="ro-RO" smtClean="0"/>
              <a:t>23.06.2020</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4139618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p:cNvSpPr>
            <a:spLocks noGrp="1"/>
          </p:cNvSpPr>
          <p:nvPr>
            <p:ph type="title"/>
          </p:nvPr>
        </p:nvSpPr>
        <p:spPr>
          <a:xfrm>
            <a:off x="839788" y="365125"/>
            <a:ext cx="10515600" cy="1325563"/>
          </a:xfrm>
        </p:spPr>
        <p:txBody>
          <a:bodyPr/>
          <a:lstStyle/>
          <a:p>
            <a:r>
              <a:rPr lang="ro-RO"/>
              <a:t>Clic pentru editare stil titlu</a:t>
            </a:r>
          </a:p>
        </p:txBody>
      </p:sp>
      <p:sp>
        <p:nvSpPr>
          <p:cNvPr id="3" name="Substituent text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Clic pentru editare stiluri text Coordonator</a:t>
            </a:r>
          </a:p>
        </p:txBody>
      </p:sp>
      <p:sp>
        <p:nvSpPr>
          <p:cNvPr id="4" name="Substituent conținut 3"/>
          <p:cNvSpPr>
            <a:spLocks noGrp="1"/>
          </p:cNvSpPr>
          <p:nvPr>
            <p:ph sz="half" idx="2"/>
          </p:nvPr>
        </p:nvSpPr>
        <p:spPr>
          <a:xfrm>
            <a:off x="839788" y="2505075"/>
            <a:ext cx="5157787" cy="368458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text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Clic pentru editare stiluri text Coordonator</a:t>
            </a:r>
          </a:p>
        </p:txBody>
      </p:sp>
      <p:sp>
        <p:nvSpPr>
          <p:cNvPr id="6" name="Substituent conținut 5"/>
          <p:cNvSpPr>
            <a:spLocks noGrp="1"/>
          </p:cNvSpPr>
          <p:nvPr>
            <p:ph sz="quarter" idx="4"/>
          </p:nvPr>
        </p:nvSpPr>
        <p:spPr>
          <a:xfrm>
            <a:off x="6172200" y="2505075"/>
            <a:ext cx="5183188" cy="368458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7" name="Substituent dată 6"/>
          <p:cNvSpPr>
            <a:spLocks noGrp="1"/>
          </p:cNvSpPr>
          <p:nvPr>
            <p:ph type="dt" sz="half" idx="10"/>
          </p:nvPr>
        </p:nvSpPr>
        <p:spPr/>
        <p:txBody>
          <a:bodyPr/>
          <a:lstStyle/>
          <a:p>
            <a:fld id="{7363E8AD-4F80-492A-97A9-79DD5BB5D54F}" type="datetimeFigureOut">
              <a:rPr lang="ro-RO" smtClean="0"/>
              <a:t>23.06.2020</a:t>
            </a:fld>
            <a:endParaRPr lang="ro-RO"/>
          </a:p>
        </p:txBody>
      </p:sp>
      <p:sp>
        <p:nvSpPr>
          <p:cNvPr id="8" name="Substituent subsol 7"/>
          <p:cNvSpPr>
            <a:spLocks noGrp="1"/>
          </p:cNvSpPr>
          <p:nvPr>
            <p:ph type="ftr" sz="quarter" idx="11"/>
          </p:nvPr>
        </p:nvSpPr>
        <p:spPr/>
        <p:txBody>
          <a:bodyPr/>
          <a:lstStyle/>
          <a:p>
            <a:endParaRPr lang="ro-RO"/>
          </a:p>
        </p:txBody>
      </p:sp>
      <p:sp>
        <p:nvSpPr>
          <p:cNvPr id="9" name="Substituent număr diapozitiv 8"/>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652911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dată 2"/>
          <p:cNvSpPr>
            <a:spLocks noGrp="1"/>
          </p:cNvSpPr>
          <p:nvPr>
            <p:ph type="dt" sz="half" idx="10"/>
          </p:nvPr>
        </p:nvSpPr>
        <p:spPr/>
        <p:txBody>
          <a:bodyPr/>
          <a:lstStyle/>
          <a:p>
            <a:fld id="{7363E8AD-4F80-492A-97A9-79DD5BB5D54F}" type="datetimeFigureOut">
              <a:rPr lang="ro-RO" smtClean="0"/>
              <a:t>23.06.2020</a:t>
            </a:fld>
            <a:endParaRPr lang="ro-RO"/>
          </a:p>
        </p:txBody>
      </p:sp>
      <p:sp>
        <p:nvSpPr>
          <p:cNvPr id="4" name="Substituent subsol 3"/>
          <p:cNvSpPr>
            <a:spLocks noGrp="1"/>
          </p:cNvSpPr>
          <p:nvPr>
            <p:ph type="ftr" sz="quarter" idx="11"/>
          </p:nvPr>
        </p:nvSpPr>
        <p:spPr/>
        <p:txBody>
          <a:bodyPr/>
          <a:lstStyle/>
          <a:p>
            <a:endParaRPr lang="ro-RO"/>
          </a:p>
        </p:txBody>
      </p:sp>
      <p:sp>
        <p:nvSpPr>
          <p:cNvPr id="5" name="Substituent număr diapozitiv 4"/>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836998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p:cNvSpPr>
            <a:spLocks noGrp="1"/>
          </p:cNvSpPr>
          <p:nvPr>
            <p:ph type="dt" sz="half" idx="10"/>
          </p:nvPr>
        </p:nvSpPr>
        <p:spPr/>
        <p:txBody>
          <a:bodyPr/>
          <a:lstStyle/>
          <a:p>
            <a:fld id="{7363E8AD-4F80-492A-97A9-79DD5BB5D54F}" type="datetimeFigureOut">
              <a:rPr lang="ro-RO" smtClean="0"/>
              <a:t>23.06.2020</a:t>
            </a:fld>
            <a:endParaRPr lang="ro-RO"/>
          </a:p>
        </p:txBody>
      </p:sp>
      <p:sp>
        <p:nvSpPr>
          <p:cNvPr id="3" name="Substituent subsol 2"/>
          <p:cNvSpPr>
            <a:spLocks noGrp="1"/>
          </p:cNvSpPr>
          <p:nvPr>
            <p:ph type="ftr" sz="quarter" idx="11"/>
          </p:nvPr>
        </p:nvSpPr>
        <p:spPr/>
        <p:txBody>
          <a:bodyPr/>
          <a:lstStyle/>
          <a:p>
            <a:endParaRPr lang="ro-RO"/>
          </a:p>
        </p:txBody>
      </p:sp>
      <p:sp>
        <p:nvSpPr>
          <p:cNvPr id="4" name="Substituent număr diapozitiv 3"/>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895968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839788" y="457200"/>
            <a:ext cx="3932237" cy="1600200"/>
          </a:xfrm>
        </p:spPr>
        <p:txBody>
          <a:bodyPr anchor="b"/>
          <a:lstStyle>
            <a:lvl1pPr>
              <a:defRPr sz="3200"/>
            </a:lvl1pPr>
          </a:lstStyle>
          <a:p>
            <a:r>
              <a:rPr lang="ro-RO"/>
              <a:t>Clic pentru editare stil titlu</a:t>
            </a:r>
          </a:p>
        </p:txBody>
      </p:sp>
      <p:sp>
        <p:nvSpPr>
          <p:cNvPr id="3" name="Substituent conținut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Clic pentru editare stiluri text Coordonator</a:t>
            </a:r>
          </a:p>
        </p:txBody>
      </p:sp>
      <p:sp>
        <p:nvSpPr>
          <p:cNvPr id="5" name="Substituent dată 4"/>
          <p:cNvSpPr>
            <a:spLocks noGrp="1"/>
          </p:cNvSpPr>
          <p:nvPr>
            <p:ph type="dt" sz="half" idx="10"/>
          </p:nvPr>
        </p:nvSpPr>
        <p:spPr/>
        <p:txBody>
          <a:bodyPr/>
          <a:lstStyle/>
          <a:p>
            <a:fld id="{7363E8AD-4F80-492A-97A9-79DD5BB5D54F}" type="datetimeFigureOut">
              <a:rPr lang="ro-RO" smtClean="0"/>
              <a:t>23.06.2020</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243803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839788" y="457200"/>
            <a:ext cx="3932237" cy="1600200"/>
          </a:xfrm>
        </p:spPr>
        <p:txBody>
          <a:bodyPr anchor="b"/>
          <a:lstStyle>
            <a:lvl1pPr>
              <a:defRPr sz="3200"/>
            </a:lvl1pPr>
          </a:lstStyle>
          <a:p>
            <a:r>
              <a:rPr lang="ro-RO"/>
              <a:t>Clic pentru editare stil titlu</a:t>
            </a:r>
          </a:p>
        </p:txBody>
      </p:sp>
      <p:sp>
        <p:nvSpPr>
          <p:cNvPr id="3" name="Substituent imagine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o-RO"/>
          </a:p>
        </p:txBody>
      </p:sp>
      <p:sp>
        <p:nvSpPr>
          <p:cNvPr id="4" name="Substituent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Clic pentru editare stiluri text Coordonator</a:t>
            </a:r>
          </a:p>
        </p:txBody>
      </p:sp>
      <p:sp>
        <p:nvSpPr>
          <p:cNvPr id="5" name="Substituent dată 4"/>
          <p:cNvSpPr>
            <a:spLocks noGrp="1"/>
          </p:cNvSpPr>
          <p:nvPr>
            <p:ph type="dt" sz="half" idx="10"/>
          </p:nvPr>
        </p:nvSpPr>
        <p:spPr/>
        <p:txBody>
          <a:bodyPr/>
          <a:lstStyle/>
          <a:p>
            <a:fld id="{7363E8AD-4F80-492A-97A9-79DD5BB5D54F}" type="datetimeFigureOut">
              <a:rPr lang="ro-RO" smtClean="0"/>
              <a:t>23.06.2020</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525016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text vertical 2"/>
          <p:cNvSpPr>
            <a:spLocks noGrp="1"/>
          </p:cNvSpPr>
          <p:nvPr>
            <p:ph type="body" orient="vert" idx="1"/>
          </p:nvPr>
        </p:nvSpPr>
        <p:spPr/>
        <p:txBody>
          <a:bodyPr vert="eaVert"/>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23.06.2020</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881899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p:cNvSpPr>
            <a:spLocks noGrp="1"/>
          </p:cNvSpPr>
          <p:nvPr>
            <p:ph type="title" orient="vert"/>
          </p:nvPr>
        </p:nvSpPr>
        <p:spPr>
          <a:xfrm>
            <a:off x="8724900" y="365125"/>
            <a:ext cx="2628900" cy="5811838"/>
          </a:xfrm>
        </p:spPr>
        <p:txBody>
          <a:bodyPr vert="eaVert"/>
          <a:lstStyle/>
          <a:p>
            <a:r>
              <a:rPr lang="ro-RO"/>
              <a:t>Clic pentru editare stil titlu</a:t>
            </a:r>
          </a:p>
        </p:txBody>
      </p:sp>
      <p:sp>
        <p:nvSpPr>
          <p:cNvPr id="3" name="Substituent text vertical 2"/>
          <p:cNvSpPr>
            <a:spLocks noGrp="1"/>
          </p:cNvSpPr>
          <p:nvPr>
            <p:ph type="body" orient="vert" idx="1"/>
          </p:nvPr>
        </p:nvSpPr>
        <p:spPr>
          <a:xfrm>
            <a:off x="838200" y="365125"/>
            <a:ext cx="7734300" cy="5811838"/>
          </a:xfrm>
        </p:spPr>
        <p:txBody>
          <a:bodyPr vert="eaVert"/>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23.06.2020</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668357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titlu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Clic pentru editare stil titlu</a:t>
            </a:r>
          </a:p>
        </p:txBody>
      </p:sp>
      <p:sp>
        <p:nvSpPr>
          <p:cNvPr id="3" name="Substituent text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63E8AD-4F80-492A-97A9-79DD5BB5D54F}" type="datetimeFigureOut">
              <a:rPr lang="ro-RO" smtClean="0"/>
              <a:t>23.06.2020</a:t>
            </a:fld>
            <a:endParaRPr lang="ro-RO"/>
          </a:p>
        </p:txBody>
      </p:sp>
      <p:sp>
        <p:nvSpPr>
          <p:cNvPr id="5" name="Substituent subsol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ro-RO"/>
          </a:p>
        </p:txBody>
      </p:sp>
      <p:sp>
        <p:nvSpPr>
          <p:cNvPr id="6" name="Substituent număr diapozitiv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C7AF6-F5DD-4AA3-9281-1BCA95A92161}" type="slidenum">
              <a:rPr lang="ro-RO" smtClean="0"/>
              <a:t>‹#›</a:t>
            </a:fld>
            <a:endParaRPr lang="ro-RO"/>
          </a:p>
        </p:txBody>
      </p:sp>
    </p:spTree>
    <p:extLst>
      <p:ext uri="{BB962C8B-B14F-4D97-AF65-F5344CB8AC3E}">
        <p14:creationId xmlns:p14="http://schemas.microsoft.com/office/powerpoint/2010/main" val="29349502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3.tiff"/><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tiff"/><Relationship Id="rId1" Type="http://schemas.openxmlformats.org/officeDocument/2006/relationships/slideLayout" Target="../slideLayouts/slideLayout9.xml"/><Relationship Id="rId5" Type="http://schemas.openxmlformats.org/officeDocument/2006/relationships/image" Target="../media/image10.png"/><Relationship Id="rId4" Type="http://schemas.openxmlformats.org/officeDocument/2006/relationships/image" Target="../media/image9.tiff"/></Relationships>
</file>

<file path=ppt/slides/_rels/slide5.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image" Target="../media/image12.tiff"/><Relationship Id="rId1" Type="http://schemas.openxmlformats.org/officeDocument/2006/relationships/slideLayout" Target="../slideLayouts/slideLayout9.xml"/><Relationship Id="rId4" Type="http://schemas.openxmlformats.org/officeDocument/2006/relationships/image" Target="../media/image14.tiff"/></Relationships>
</file>

<file path=ppt/slides/_rels/slide7.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image" Target="../media/image15.tiff"/><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image" Target="../media/image17.tiff"/><Relationship Id="rId1" Type="http://schemas.openxmlformats.org/officeDocument/2006/relationships/slideLayout" Target="../slideLayouts/slideLayout9.xml"/><Relationship Id="rId4" Type="http://schemas.openxmlformats.org/officeDocument/2006/relationships/image" Target="../media/image19.tiff"/></Relationships>
</file>

<file path=ppt/slides/_rels/slide9.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image" Target="../media/image20.tiff"/><Relationship Id="rId1" Type="http://schemas.openxmlformats.org/officeDocument/2006/relationships/slideLayout" Target="../slideLayouts/slideLayout9.xml"/><Relationship Id="rId5" Type="http://schemas.openxmlformats.org/officeDocument/2006/relationships/image" Target="../media/image10.png"/><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image" Target="../media/image23.tiff"/><Relationship Id="rId1" Type="http://schemas.openxmlformats.org/officeDocument/2006/relationships/slideLayout" Target="../slideLayouts/slideLayout9.xml"/><Relationship Id="rId4" Type="http://schemas.openxmlformats.org/officeDocument/2006/relationships/image" Target="../media/image25.tiff"/></Relationships>
</file>

<file path=ppt/slides/_rels/slide11.xml.rels><?xml version="1.0" encoding="UTF-8" standalone="yes"?>
<Relationships xmlns="http://schemas.openxmlformats.org/package/2006/relationships"><Relationship Id="rId2" Type="http://schemas.openxmlformats.org/officeDocument/2006/relationships/image" Target="../media/image26.tif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C475749F-F487-4EFB-ABC7-C1359590E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u 1"/>
          <p:cNvSpPr>
            <a:spLocks noGrp="1"/>
          </p:cNvSpPr>
          <p:nvPr>
            <p:ph type="ctrTitle"/>
          </p:nvPr>
        </p:nvSpPr>
        <p:spPr>
          <a:xfrm>
            <a:off x="5834890" y="353792"/>
            <a:ext cx="6357110" cy="3434364"/>
          </a:xfrm>
        </p:spPr>
        <p:txBody>
          <a:bodyPr>
            <a:normAutofit/>
          </a:bodyPr>
          <a:lstStyle/>
          <a:p>
            <a:r>
              <a:rPr lang="ro-RO" sz="4400" dirty="0">
                <a:latin typeface="Arial"/>
                <a:cs typeface="Calibri Light"/>
              </a:rPr>
              <a:t>WELCOME</a:t>
            </a:r>
            <a:br>
              <a:rPr lang="ro-RO" sz="4400" dirty="0">
                <a:latin typeface="Arial"/>
                <a:cs typeface="Calibri Light"/>
              </a:rPr>
            </a:br>
            <a:r>
              <a:rPr lang="en-US" sz="4400" dirty="0">
                <a:latin typeface="Arial" panose="020B0604020202020204" pitchFamily="34" charset="0"/>
                <a:cs typeface="Arial" panose="020B0604020202020204" pitchFamily="34" charset="0"/>
              </a:rPr>
              <a:t>Hospitality And Guest Services </a:t>
            </a:r>
            <a:br>
              <a:rPr lang="en-US" sz="4400" dirty="0">
                <a:latin typeface="Arial" panose="020B0604020202020204" pitchFamily="34" charset="0"/>
                <a:cs typeface="Arial" panose="020B0604020202020204" pitchFamily="34" charset="0"/>
              </a:rPr>
            </a:br>
            <a:r>
              <a:rPr lang="ro-RO" sz="4400" dirty="0">
                <a:latin typeface="Arial"/>
                <a:cs typeface="Calibri Light"/>
              </a:rPr>
              <a:t> </a:t>
            </a:r>
            <a:endParaRPr lang="ro-RO" sz="4400" dirty="0">
              <a:latin typeface="Arial"/>
              <a:cs typeface="Arial"/>
            </a:endParaRPr>
          </a:p>
        </p:txBody>
      </p:sp>
      <p:pic>
        <p:nvPicPr>
          <p:cNvPr id="4" name="Picture 3">
            <a:extLst>
              <a:ext uri="{FF2B5EF4-FFF2-40B4-BE49-F238E27FC236}">
                <a16:creationId xmlns:a16="http://schemas.microsoft.com/office/drawing/2014/main" id="{007D368A-7784-4A4C-97F5-02698D8218CA}"/>
              </a:ext>
            </a:extLst>
          </p:cNvPr>
          <p:cNvPicPr>
            <a:picLocks noChangeAspect="1"/>
          </p:cNvPicPr>
          <p:nvPr/>
        </p:nvPicPr>
        <p:blipFill rotWithShape="1">
          <a:blip r:embed="rId2"/>
          <a:srcRect t="37157" r="-2" b="15699"/>
          <a:stretch/>
        </p:blipFill>
        <p:spPr>
          <a:xfrm>
            <a:off x="2" y="1"/>
            <a:ext cx="6948167" cy="2456679"/>
          </a:xfrm>
          <a:custGeom>
            <a:avLst/>
            <a:gdLst/>
            <a:ahLst/>
            <a:cxnLst/>
            <a:rect l="l" t="t" r="r" b="b"/>
            <a:pathLst>
              <a:path w="6948167" h="2456679">
                <a:moveTo>
                  <a:pt x="6948167" y="603033"/>
                </a:moveTo>
                <a:lnTo>
                  <a:pt x="6948167" y="617220"/>
                </a:lnTo>
                <a:lnTo>
                  <a:pt x="6946213" y="610127"/>
                </a:lnTo>
                <a:close/>
                <a:moveTo>
                  <a:pt x="0" y="0"/>
                </a:moveTo>
                <a:lnTo>
                  <a:pt x="6766605" y="0"/>
                </a:lnTo>
                <a:lnTo>
                  <a:pt x="6638979" y="219780"/>
                </a:lnTo>
                <a:cubicBezTo>
                  <a:pt x="5552228" y="2091240"/>
                  <a:pt x="5552228" y="2091240"/>
                  <a:pt x="5552228" y="2091240"/>
                </a:cubicBezTo>
                <a:cubicBezTo>
                  <a:pt x="5429962" y="2317464"/>
                  <a:pt x="5185434" y="2456679"/>
                  <a:pt x="4932171" y="2456679"/>
                </a:cubicBezTo>
                <a:cubicBezTo>
                  <a:pt x="888708" y="2456679"/>
                  <a:pt x="888708" y="2456679"/>
                  <a:pt x="888708" y="2456679"/>
                </a:cubicBezTo>
                <a:cubicBezTo>
                  <a:pt x="626713" y="2456679"/>
                  <a:pt x="390917" y="2317464"/>
                  <a:pt x="259919" y="2091240"/>
                </a:cubicBezTo>
                <a:cubicBezTo>
                  <a:pt x="196877" y="1982206"/>
                  <a:pt x="135804" y="1876580"/>
                  <a:pt x="76640" y="1774254"/>
                </a:cubicBezTo>
                <a:lnTo>
                  <a:pt x="0" y="1641704"/>
                </a:lnTo>
                <a:close/>
              </a:path>
            </a:pathLst>
          </a:custGeom>
        </p:spPr>
      </p:pic>
      <p:pic>
        <p:nvPicPr>
          <p:cNvPr id="5" name="Picture 4">
            <a:extLst>
              <a:ext uri="{FF2B5EF4-FFF2-40B4-BE49-F238E27FC236}">
                <a16:creationId xmlns:a16="http://schemas.microsoft.com/office/drawing/2014/main" id="{F3214ED0-8904-DE42-AFA6-182FCBF9D0A6}"/>
              </a:ext>
            </a:extLst>
          </p:cNvPr>
          <p:cNvPicPr>
            <a:picLocks noChangeAspect="1"/>
          </p:cNvPicPr>
          <p:nvPr/>
        </p:nvPicPr>
        <p:blipFill rotWithShape="1">
          <a:blip r:embed="rId3"/>
          <a:srcRect r="3514" b="14549"/>
          <a:stretch/>
        </p:blipFill>
        <p:spPr>
          <a:xfrm>
            <a:off x="3" y="2619613"/>
            <a:ext cx="7406638" cy="3689748"/>
          </a:xfrm>
          <a:custGeom>
            <a:avLst/>
            <a:gdLst/>
            <a:ahLst/>
            <a:cxnLst/>
            <a:rect l="l" t="t" r="r" b="b"/>
            <a:pathLst>
              <a:path w="7676573" h="4238389">
                <a:moveTo>
                  <a:pt x="6948167" y="1839459"/>
                </a:moveTo>
                <a:lnTo>
                  <a:pt x="6948167" y="1853646"/>
                </a:lnTo>
                <a:lnTo>
                  <a:pt x="6946213" y="1846552"/>
                </a:lnTo>
                <a:close/>
                <a:moveTo>
                  <a:pt x="888708" y="0"/>
                </a:moveTo>
                <a:cubicBezTo>
                  <a:pt x="888708" y="0"/>
                  <a:pt x="888708" y="0"/>
                  <a:pt x="4932171" y="0"/>
                </a:cubicBezTo>
                <a:cubicBezTo>
                  <a:pt x="5185434" y="0"/>
                  <a:pt x="5429962" y="139215"/>
                  <a:pt x="5552228" y="365439"/>
                </a:cubicBezTo>
                <a:cubicBezTo>
                  <a:pt x="5552228" y="365439"/>
                  <a:pt x="5552228" y="365439"/>
                  <a:pt x="7578324" y="3854515"/>
                </a:cubicBezTo>
                <a:cubicBezTo>
                  <a:pt x="7643823" y="3963277"/>
                  <a:pt x="7676573" y="4087266"/>
                  <a:pt x="7676573" y="4211255"/>
                </a:cubicBezTo>
                <a:lnTo>
                  <a:pt x="7672952" y="4238389"/>
                </a:lnTo>
                <a:lnTo>
                  <a:pt x="0" y="4238389"/>
                </a:lnTo>
                <a:lnTo>
                  <a:pt x="0" y="814976"/>
                </a:lnTo>
                <a:lnTo>
                  <a:pt x="76640" y="682425"/>
                </a:lnTo>
                <a:cubicBezTo>
                  <a:pt x="135804" y="580099"/>
                  <a:pt x="196877" y="474473"/>
                  <a:pt x="259919" y="365439"/>
                </a:cubicBezTo>
                <a:cubicBezTo>
                  <a:pt x="390917" y="139215"/>
                  <a:pt x="626713" y="0"/>
                  <a:pt x="888708" y="0"/>
                </a:cubicBezTo>
                <a:close/>
              </a:path>
            </a:pathLst>
          </a:custGeom>
        </p:spPr>
      </p:pic>
      <p:sp>
        <p:nvSpPr>
          <p:cNvPr id="3" name="Subtitlu 2"/>
          <p:cNvSpPr>
            <a:spLocks noGrp="1"/>
          </p:cNvSpPr>
          <p:nvPr>
            <p:ph type="subTitle" idx="1"/>
          </p:nvPr>
        </p:nvSpPr>
        <p:spPr>
          <a:xfrm>
            <a:off x="6592696" y="4548453"/>
            <a:ext cx="5124713" cy="617620"/>
          </a:xfrm>
        </p:spPr>
        <p:txBody>
          <a:bodyPr vert="horz" lIns="91440" tIns="45720" rIns="91440" bIns="45720" rtlCol="0">
            <a:noAutofit/>
          </a:bodyPr>
          <a:lstStyle/>
          <a:p>
            <a:pPr algn="l"/>
            <a:r>
              <a:rPr lang="ro-RO" sz="1800" dirty="0">
                <a:latin typeface="Arial"/>
                <a:cs typeface="Calibri"/>
              </a:rPr>
              <a:t>Student </a:t>
            </a:r>
            <a:r>
              <a:rPr lang="ro-RO" sz="1800" dirty="0" err="1">
                <a:latin typeface="Arial"/>
                <a:cs typeface="Calibri"/>
              </a:rPr>
              <a:t>Name</a:t>
            </a:r>
            <a:r>
              <a:rPr lang="ro-RO" sz="1800" dirty="0">
                <a:latin typeface="Arial"/>
                <a:cs typeface="Calibri"/>
              </a:rPr>
              <a:t>: </a:t>
            </a:r>
            <a:r>
              <a:rPr lang="ro-RO" sz="1800" dirty="0" err="1">
                <a:latin typeface="Arial"/>
                <a:cs typeface="Calibri"/>
              </a:rPr>
              <a:t>Persida</a:t>
            </a:r>
            <a:r>
              <a:rPr lang="ro-RO" sz="1800" dirty="0">
                <a:latin typeface="Arial"/>
                <a:cs typeface="Calibri"/>
              </a:rPr>
              <a:t> Florina Radiu </a:t>
            </a:r>
          </a:p>
          <a:p>
            <a:pPr algn="l"/>
            <a:r>
              <a:rPr lang="ro-RO" sz="1800" dirty="0">
                <a:latin typeface="Arial"/>
                <a:cs typeface="Calibri"/>
              </a:rPr>
              <a:t>   Student ID: 1816297</a:t>
            </a:r>
            <a:r>
              <a:rPr lang="ro-RO" sz="1800" dirty="0">
                <a:cs typeface="Calibri"/>
              </a:rPr>
              <a:t> </a:t>
            </a:r>
          </a:p>
          <a:p>
            <a:pPr algn="l"/>
            <a:r>
              <a:rPr lang="ro-RO" sz="1800" dirty="0">
                <a:latin typeface="Arial"/>
                <a:cs typeface="Calibri"/>
              </a:rPr>
              <a:t>      </a:t>
            </a:r>
            <a:r>
              <a:rPr lang="ro-RO" sz="1800" dirty="0" err="1">
                <a:latin typeface="Arial"/>
                <a:cs typeface="Calibri"/>
              </a:rPr>
              <a:t>Lecture</a:t>
            </a:r>
            <a:r>
              <a:rPr lang="ro-RO" sz="1800" dirty="0">
                <a:latin typeface="Arial"/>
                <a:cs typeface="Calibri"/>
              </a:rPr>
              <a:t>: Dr. Jazz</a:t>
            </a:r>
          </a:p>
          <a:p>
            <a:pPr algn="l"/>
            <a:r>
              <a:rPr lang="ro-RO" sz="1800" dirty="0">
                <a:latin typeface="Arial"/>
                <a:cs typeface="Calibri"/>
              </a:rPr>
              <a:t>                    Dr. Olu</a:t>
            </a:r>
            <a:endParaRPr lang="ro-RO" sz="1800" dirty="0">
              <a:latin typeface="Arial"/>
              <a:cs typeface="Arial"/>
            </a:endParaRPr>
          </a:p>
        </p:txBody>
      </p:sp>
    </p:spTree>
    <p:extLst>
      <p:ext uri="{BB962C8B-B14F-4D97-AF65-F5344CB8AC3E}">
        <p14:creationId xmlns:p14="http://schemas.microsoft.com/office/powerpoint/2010/main" val="2499791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A6EB41E2-2D83-48BA-8F3D-978AE4362FE0}"/>
              </a:ext>
            </a:extLst>
          </p:cNvPr>
          <p:cNvSpPr>
            <a:spLocks noGrp="1"/>
          </p:cNvSpPr>
          <p:nvPr>
            <p:ph type="title"/>
          </p:nvPr>
        </p:nvSpPr>
        <p:spPr>
          <a:xfrm>
            <a:off x="1000452" y="1610024"/>
            <a:ext cx="3058621" cy="1457002"/>
          </a:xfrm>
        </p:spPr>
        <p:txBody>
          <a:bodyPr vert="horz" lIns="91440" tIns="45720" rIns="91440" bIns="45720" rtlCol="0" anchor="b">
            <a:normAutofit/>
          </a:bodyPr>
          <a:lstStyle/>
          <a:p>
            <a:r>
              <a:rPr lang="en-US" sz="2200" kern="1200" dirty="0">
                <a:solidFill>
                  <a:schemeClr val="tx1"/>
                </a:solidFill>
                <a:latin typeface="Arial" panose="020B0604020202020204" pitchFamily="34" charset="0"/>
                <a:cs typeface="Arial" panose="020B0604020202020204" pitchFamily="34" charset="0"/>
              </a:rPr>
              <a:t>Hotel  </a:t>
            </a:r>
            <a:br>
              <a:rPr lang="en-US" sz="2200" kern="1200" dirty="0">
                <a:solidFill>
                  <a:schemeClr val="tx1"/>
                </a:solidFill>
                <a:latin typeface="Arial" panose="020B0604020202020204" pitchFamily="34" charset="0"/>
                <a:cs typeface="Arial" panose="020B0604020202020204" pitchFamily="34" charset="0"/>
              </a:rPr>
            </a:br>
            <a:r>
              <a:rPr lang="en-US" sz="2200" kern="1200" dirty="0">
                <a:solidFill>
                  <a:schemeClr val="tx1"/>
                </a:solidFill>
                <a:latin typeface="Arial" panose="020B0604020202020204" pitchFamily="34" charset="0"/>
                <a:cs typeface="Arial" panose="020B0604020202020204" pitchFamily="34" charset="0"/>
              </a:rPr>
              <a:t>Hospitality And Guest Services </a:t>
            </a:r>
            <a:br>
              <a:rPr lang="en-US" sz="2200" kern="1200" dirty="0">
                <a:solidFill>
                  <a:schemeClr val="tx1"/>
                </a:solidFill>
                <a:latin typeface="Arial" panose="020B0604020202020204" pitchFamily="34" charset="0"/>
                <a:cs typeface="Arial" panose="020B0604020202020204" pitchFamily="34" charset="0"/>
              </a:rPr>
            </a:br>
            <a:r>
              <a:rPr lang="en-US" sz="2200" kern="1200" dirty="0">
                <a:solidFill>
                  <a:schemeClr val="tx1"/>
                </a:solidFill>
                <a:latin typeface="Arial" panose="020B0604020202020204" pitchFamily="34" charset="0"/>
                <a:cs typeface="Arial" panose="020B0604020202020204" pitchFamily="34" charset="0"/>
              </a:rPr>
              <a:t>                 </a:t>
            </a:r>
          </a:p>
        </p:txBody>
      </p:sp>
      <p:grpSp>
        <p:nvGrpSpPr>
          <p:cNvPr id="35" name="Group 34">
            <a:extLst>
              <a:ext uri="{FF2B5EF4-FFF2-40B4-BE49-F238E27FC236}">
                <a16:creationId xmlns:a16="http://schemas.microsoft.com/office/drawing/2014/main" id="{770AE191-D2EA-45C9-A44D-830C188F74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2021" y="518649"/>
            <a:ext cx="1128382" cy="847206"/>
            <a:chOff x="8183879" y="1000124"/>
            <a:chExt cx="1562267" cy="1172973"/>
          </a:xfrm>
        </p:grpSpPr>
        <p:sp>
          <p:nvSpPr>
            <p:cNvPr id="36" name="Freeform 5">
              <a:extLst>
                <a:ext uri="{FF2B5EF4-FFF2-40B4-BE49-F238E27FC236}">
                  <a16:creationId xmlns:a16="http://schemas.microsoft.com/office/drawing/2014/main" id="{23A0E4C1-B7A6-4637-AC51-4A5AE3841F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7" name="Freeform 5">
              <a:extLst>
                <a:ext uri="{FF2B5EF4-FFF2-40B4-BE49-F238E27FC236}">
                  <a16:creationId xmlns:a16="http://schemas.microsoft.com/office/drawing/2014/main" id="{F4E8C039-CC58-44F3-8A7B-E0A934C1D0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4" name="Substituent text 3">
            <a:extLst>
              <a:ext uri="{FF2B5EF4-FFF2-40B4-BE49-F238E27FC236}">
                <a16:creationId xmlns:a16="http://schemas.microsoft.com/office/drawing/2014/main" id="{4A4A992D-9842-4A2E-BCE5-8D312B6AC4CB}"/>
              </a:ext>
            </a:extLst>
          </p:cNvPr>
          <p:cNvSpPr>
            <a:spLocks noGrp="1"/>
          </p:cNvSpPr>
          <p:nvPr>
            <p:ph type="body" sz="half" idx="2"/>
          </p:nvPr>
        </p:nvSpPr>
        <p:spPr>
          <a:xfrm>
            <a:off x="1000450" y="3067026"/>
            <a:ext cx="3058623" cy="3272324"/>
          </a:xfrm>
        </p:spPr>
        <p:txBody>
          <a:bodyPr vert="horz" lIns="91440" tIns="45720" rIns="91440" bIns="45720" rtlCol="0" anchor="t">
            <a:normAutofit/>
          </a:bodyPr>
          <a:lstStyle/>
          <a:p>
            <a:pPr indent="-228600">
              <a:buFont typeface="Arial" panose="020B0604020202020204" pitchFamily="34" charset="0"/>
              <a:buChar char="•"/>
            </a:pPr>
            <a:r>
              <a:rPr lang="en-US" sz="1400" dirty="0">
                <a:latin typeface="Arial" panose="020B0604020202020204" pitchFamily="34" charset="0"/>
                <a:cs typeface="Arial" panose="020B0604020202020204" pitchFamily="34" charset="0"/>
              </a:rPr>
              <a:t>The hotel industry is the essence of the hospitality system. It comes from the oldest traditions in human history - respect for the guest, the triumph of his reception and service. </a:t>
            </a:r>
          </a:p>
          <a:p>
            <a:pPr indent="-228600">
              <a:buFont typeface="Arial" panose="020B0604020202020204" pitchFamily="34" charset="0"/>
              <a:buChar char="•"/>
            </a:pPr>
            <a:r>
              <a:rPr lang="en-US" sz="1400" dirty="0">
                <a:latin typeface="Arial" panose="020B0604020202020204" pitchFamily="34" charset="0"/>
                <a:cs typeface="Arial" panose="020B0604020202020204" pitchFamily="34" charset="0"/>
              </a:rPr>
              <a:t>Quality is the most important competitive advantage of a tourism company or the "key to competitiveness".</a:t>
            </a:r>
          </a:p>
          <a:p>
            <a:pPr indent="-228600">
              <a:buFont typeface="Arial" panose="020B0604020202020204" pitchFamily="34" charset="0"/>
              <a:buChar char="•"/>
            </a:pPr>
            <a:r>
              <a:rPr lang="en-US" sz="1400" dirty="0">
                <a:latin typeface="Arial" panose="020B0604020202020204" pitchFamily="34" charset="0"/>
                <a:cs typeface="Arial" panose="020B0604020202020204" pitchFamily="34" charset="0"/>
              </a:rPr>
              <a:t>Surrounded by strong competition, providers of tourism products and services are increasingly obliged to put the needs and requirements of customers and consumers first.</a:t>
            </a:r>
          </a:p>
          <a:p>
            <a:pPr indent="-228600">
              <a:buFont typeface="Arial" panose="020B0604020202020204" pitchFamily="34" charset="0"/>
              <a:buChar char="•"/>
            </a:pPr>
            <a:endParaRPr lang="en-US" sz="1400" dirty="0"/>
          </a:p>
        </p:txBody>
      </p:sp>
      <p:pic>
        <p:nvPicPr>
          <p:cNvPr id="8" name="Picture 7">
            <a:extLst>
              <a:ext uri="{FF2B5EF4-FFF2-40B4-BE49-F238E27FC236}">
                <a16:creationId xmlns:a16="http://schemas.microsoft.com/office/drawing/2014/main" id="{4CCB9E62-2878-9B49-8A4C-7957C24AAD7F}"/>
              </a:ext>
            </a:extLst>
          </p:cNvPr>
          <p:cNvPicPr>
            <a:picLocks noChangeAspect="1"/>
          </p:cNvPicPr>
          <p:nvPr/>
        </p:nvPicPr>
        <p:blipFill rotWithShape="1">
          <a:blip r:embed="rId2"/>
          <a:srcRect t="18865" r="2" b="19369"/>
          <a:stretch/>
        </p:blipFill>
        <p:spPr>
          <a:xfrm>
            <a:off x="4636963" y="10"/>
            <a:ext cx="7555037" cy="3383270"/>
          </a:xfrm>
          <a:prstGeom prst="rect">
            <a:avLst/>
          </a:prstGeom>
        </p:spPr>
      </p:pic>
      <p:pic>
        <p:nvPicPr>
          <p:cNvPr id="10" name="Picture 9">
            <a:extLst>
              <a:ext uri="{FF2B5EF4-FFF2-40B4-BE49-F238E27FC236}">
                <a16:creationId xmlns:a16="http://schemas.microsoft.com/office/drawing/2014/main" id="{D282682C-E9E6-1146-B2C7-0900E8E27543}"/>
              </a:ext>
            </a:extLst>
          </p:cNvPr>
          <p:cNvPicPr>
            <a:picLocks noChangeAspect="1"/>
          </p:cNvPicPr>
          <p:nvPr/>
        </p:nvPicPr>
        <p:blipFill rotWithShape="1">
          <a:blip r:embed="rId3"/>
          <a:srcRect t="5573" r="-2" b="27318"/>
          <a:stretch/>
        </p:blipFill>
        <p:spPr>
          <a:xfrm>
            <a:off x="4639056" y="3474720"/>
            <a:ext cx="7552944" cy="3383280"/>
          </a:xfrm>
          <a:prstGeom prst="rect">
            <a:avLst/>
          </a:prstGeom>
        </p:spPr>
      </p:pic>
      <p:pic>
        <p:nvPicPr>
          <p:cNvPr id="11" name="Picture 10">
            <a:extLst>
              <a:ext uri="{FF2B5EF4-FFF2-40B4-BE49-F238E27FC236}">
                <a16:creationId xmlns:a16="http://schemas.microsoft.com/office/drawing/2014/main" id="{309E2C6D-3540-154A-86F3-13557D4A2FD5}"/>
              </a:ext>
            </a:extLst>
          </p:cNvPr>
          <p:cNvPicPr>
            <a:picLocks noChangeAspect="1"/>
          </p:cNvPicPr>
          <p:nvPr/>
        </p:nvPicPr>
        <p:blipFill>
          <a:blip r:embed="rId3"/>
          <a:stretch>
            <a:fillRect/>
          </a:stretch>
        </p:blipFill>
        <p:spPr>
          <a:xfrm>
            <a:off x="4349750" y="2266950"/>
            <a:ext cx="3492500" cy="2324100"/>
          </a:xfrm>
          <a:prstGeom prst="rect">
            <a:avLst/>
          </a:prstGeom>
        </p:spPr>
      </p:pic>
    </p:spTree>
    <p:extLst>
      <p:ext uri="{BB962C8B-B14F-4D97-AF65-F5344CB8AC3E}">
        <p14:creationId xmlns:p14="http://schemas.microsoft.com/office/powerpoint/2010/main" val="1512791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9AF5C66A-E8F2-4E13-98A3-FE96597C5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6" name="Picture 45">
            <a:extLst>
              <a:ext uri="{FF2B5EF4-FFF2-40B4-BE49-F238E27FC236}">
                <a16:creationId xmlns:a16="http://schemas.microsoft.com/office/drawing/2014/main" id="{AC860275-E106-493A-8BF0-E0A91130EF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2C3FC03-69EA-104B-BDCB-76AD51E44EB7}"/>
              </a:ext>
            </a:extLst>
          </p:cNvPr>
          <p:cNvSpPr>
            <a:spLocks noGrp="1"/>
          </p:cNvSpPr>
          <p:nvPr>
            <p:ph type="title"/>
          </p:nvPr>
        </p:nvSpPr>
        <p:spPr>
          <a:xfrm>
            <a:off x="1179576" y="822960"/>
            <a:ext cx="9829800" cy="1325880"/>
          </a:xfrm>
        </p:spPr>
        <p:txBody>
          <a:bodyPr vert="horz" lIns="91440" tIns="45720" rIns="91440" bIns="45720" rtlCol="0" anchor="ctr">
            <a:normAutofit/>
          </a:bodyPr>
          <a:lstStyle/>
          <a:p>
            <a:pPr algn="ctr"/>
            <a:r>
              <a:rPr lang="en-US" sz="4000" kern="1200" dirty="0">
                <a:solidFill>
                  <a:srgbClr val="FFFFFF"/>
                </a:solidFill>
                <a:latin typeface="Arial" panose="020B0604020202020204" pitchFamily="34" charset="0"/>
                <a:cs typeface="Arial" panose="020B0604020202020204" pitchFamily="34" charset="0"/>
              </a:rPr>
              <a:t>Positive Attributes needed To Be Shown Customers </a:t>
            </a:r>
          </a:p>
        </p:txBody>
      </p:sp>
      <p:sp>
        <p:nvSpPr>
          <p:cNvPr id="4" name="Text Placeholder 3">
            <a:extLst>
              <a:ext uri="{FF2B5EF4-FFF2-40B4-BE49-F238E27FC236}">
                <a16:creationId xmlns:a16="http://schemas.microsoft.com/office/drawing/2014/main" id="{43EDCA1A-E080-EC42-9E20-D12C81AF0F1C}"/>
              </a:ext>
            </a:extLst>
          </p:cNvPr>
          <p:cNvSpPr>
            <a:spLocks noGrp="1"/>
          </p:cNvSpPr>
          <p:nvPr>
            <p:ph type="body" sz="half" idx="2"/>
          </p:nvPr>
        </p:nvSpPr>
        <p:spPr>
          <a:xfrm>
            <a:off x="804672" y="2827419"/>
            <a:ext cx="5126896" cy="3227626"/>
          </a:xfrm>
        </p:spPr>
        <p:txBody>
          <a:bodyPr vert="horz" lIns="91440" tIns="45720" rIns="91440" bIns="45720" rtlCol="0" anchor="ctr">
            <a:normAutofit/>
          </a:bodyPr>
          <a:lstStyle/>
          <a:p>
            <a:pPr indent="-228600">
              <a:buFont typeface="Arial" panose="020B0604020202020204" pitchFamily="34" charset="0"/>
              <a:buChar char="•"/>
            </a:pPr>
            <a:r>
              <a:rPr lang="en-US" sz="1300" dirty="0">
                <a:solidFill>
                  <a:srgbClr val="000000"/>
                </a:solidFill>
                <a:latin typeface="Arial" panose="020B0604020202020204" pitchFamily="34" charset="0"/>
                <a:cs typeface="Arial" panose="020B0604020202020204" pitchFamily="34" charset="0"/>
              </a:rPr>
              <a:t>Good attendance</a:t>
            </a:r>
          </a:p>
          <a:p>
            <a:pPr indent="-228600">
              <a:buFont typeface="Arial" panose="020B0604020202020204" pitchFamily="34" charset="0"/>
              <a:buChar char="•"/>
            </a:pPr>
            <a:r>
              <a:rPr lang="en-US" sz="1300" dirty="0">
                <a:solidFill>
                  <a:srgbClr val="000000"/>
                </a:solidFill>
                <a:latin typeface="Arial" panose="020B0604020202020204" pitchFamily="34" charset="0"/>
                <a:cs typeface="Arial" panose="020B0604020202020204" pitchFamily="34" charset="0"/>
              </a:rPr>
              <a:t>Punctual</a:t>
            </a:r>
          </a:p>
          <a:p>
            <a:pPr indent="-228600">
              <a:buFont typeface="Arial" panose="020B0604020202020204" pitchFamily="34" charset="0"/>
              <a:buChar char="•"/>
            </a:pPr>
            <a:r>
              <a:rPr lang="en-US" sz="1300" dirty="0">
                <a:solidFill>
                  <a:srgbClr val="000000"/>
                </a:solidFill>
                <a:latin typeface="Arial" panose="020B0604020202020204" pitchFamily="34" charset="0"/>
                <a:cs typeface="Arial" panose="020B0604020202020204" pitchFamily="34" charset="0"/>
              </a:rPr>
              <a:t>Adhere to the grooming standards set out</a:t>
            </a:r>
          </a:p>
          <a:p>
            <a:pPr indent="-228600">
              <a:buFont typeface="Arial" panose="020B0604020202020204" pitchFamily="34" charset="0"/>
              <a:buChar char="•"/>
            </a:pPr>
            <a:r>
              <a:rPr lang="en-US" sz="1300" dirty="0">
                <a:solidFill>
                  <a:srgbClr val="000000"/>
                </a:solidFill>
                <a:latin typeface="Arial" panose="020B0604020202020204" pitchFamily="34" charset="0"/>
                <a:cs typeface="Arial" panose="020B0604020202020204" pitchFamily="34" charset="0"/>
              </a:rPr>
              <a:t>Follow instruction especially in regards to health and safety </a:t>
            </a:r>
          </a:p>
          <a:p>
            <a:pPr indent="-228600">
              <a:buFont typeface="Arial" panose="020B0604020202020204" pitchFamily="34" charset="0"/>
              <a:buChar char="•"/>
            </a:pPr>
            <a:r>
              <a:rPr lang="en-US" sz="1300" dirty="0">
                <a:solidFill>
                  <a:srgbClr val="000000"/>
                </a:solidFill>
                <a:latin typeface="Arial" panose="020B0604020202020204" pitchFamily="34" charset="0"/>
                <a:cs typeface="Arial" panose="020B0604020202020204" pitchFamily="34" charset="0"/>
              </a:rPr>
              <a:t>Ask for help when need Listen carefully to collogues/guests</a:t>
            </a:r>
          </a:p>
          <a:p>
            <a:pPr indent="-228600">
              <a:buFont typeface="Arial" panose="020B0604020202020204" pitchFamily="34" charset="0"/>
              <a:buChar char="•"/>
            </a:pPr>
            <a:r>
              <a:rPr lang="en-US" sz="1300" dirty="0">
                <a:solidFill>
                  <a:srgbClr val="000000"/>
                </a:solidFill>
                <a:latin typeface="Arial" panose="020B0604020202020204" pitchFamily="34" charset="0"/>
                <a:cs typeface="Arial" panose="020B0604020202020204" pitchFamily="34" charset="0"/>
              </a:rPr>
              <a:t>Honest</a:t>
            </a:r>
          </a:p>
          <a:p>
            <a:pPr indent="-228600">
              <a:buFont typeface="Arial" panose="020B0604020202020204" pitchFamily="34" charset="0"/>
              <a:buChar char="•"/>
            </a:pPr>
            <a:r>
              <a:rPr lang="en-US" sz="1300" dirty="0">
                <a:solidFill>
                  <a:srgbClr val="000000"/>
                </a:solidFill>
                <a:latin typeface="Arial" panose="020B0604020202020204" pitchFamily="34" charset="0"/>
                <a:cs typeface="Arial" panose="020B0604020202020204" pitchFamily="34" charset="0"/>
              </a:rPr>
              <a:t>Enthusiastic</a:t>
            </a:r>
          </a:p>
          <a:p>
            <a:pPr indent="-228600">
              <a:buFont typeface="Arial" panose="020B0604020202020204" pitchFamily="34" charset="0"/>
              <a:buChar char="•"/>
            </a:pPr>
            <a:r>
              <a:rPr lang="en-US" sz="1300" dirty="0">
                <a:solidFill>
                  <a:srgbClr val="000000"/>
                </a:solidFill>
                <a:latin typeface="Arial" panose="020B0604020202020204" pitchFamily="34" charset="0"/>
                <a:cs typeface="Arial" panose="020B0604020202020204" pitchFamily="34" charset="0"/>
              </a:rPr>
              <a:t>Take pride in their own work</a:t>
            </a:r>
          </a:p>
          <a:p>
            <a:pPr indent="-228600">
              <a:buFont typeface="Arial" panose="020B0604020202020204" pitchFamily="34" charset="0"/>
              <a:buChar char="•"/>
            </a:pPr>
            <a:r>
              <a:rPr lang="en-US" sz="1300" dirty="0">
                <a:solidFill>
                  <a:srgbClr val="000000"/>
                </a:solidFill>
                <a:latin typeface="Arial" panose="020B0604020202020204" pitchFamily="34" charset="0"/>
                <a:cs typeface="Arial" panose="020B0604020202020204" pitchFamily="34" charset="0"/>
              </a:rPr>
              <a:t>Respectful</a:t>
            </a:r>
          </a:p>
          <a:p>
            <a:pPr indent="-228600">
              <a:buFont typeface="Arial" panose="020B0604020202020204" pitchFamily="34" charset="0"/>
              <a:buChar char="•"/>
            </a:pPr>
            <a:r>
              <a:rPr lang="en-US" sz="1300" dirty="0">
                <a:solidFill>
                  <a:srgbClr val="000000"/>
                </a:solidFill>
                <a:latin typeface="Arial" panose="020B0604020202020204" pitchFamily="34" charset="0"/>
                <a:cs typeface="Arial" panose="020B0604020202020204" pitchFamily="34" charset="0"/>
              </a:rPr>
              <a:t>good time management did </a:t>
            </a:r>
          </a:p>
          <a:p>
            <a:pPr indent="-228600">
              <a:buFont typeface="Arial" panose="020B0604020202020204" pitchFamily="34" charset="0"/>
              <a:buChar char="•"/>
            </a:pPr>
            <a:endParaRPr lang="en-US" sz="1300" dirty="0">
              <a:solidFill>
                <a:srgbClr val="000000"/>
              </a:solidFill>
            </a:endParaRPr>
          </a:p>
        </p:txBody>
      </p:sp>
      <p:pic>
        <p:nvPicPr>
          <p:cNvPr id="6" name="Picture 5">
            <a:extLst>
              <a:ext uri="{FF2B5EF4-FFF2-40B4-BE49-F238E27FC236}">
                <a16:creationId xmlns:a16="http://schemas.microsoft.com/office/drawing/2014/main" id="{498572FC-B466-5D4B-9E4E-95B4C240B829}"/>
              </a:ext>
            </a:extLst>
          </p:cNvPr>
          <p:cNvPicPr>
            <a:picLocks noChangeAspect="1"/>
          </p:cNvPicPr>
          <p:nvPr/>
        </p:nvPicPr>
        <p:blipFill>
          <a:blip r:embed="rId3"/>
          <a:stretch>
            <a:fillRect/>
          </a:stretch>
        </p:blipFill>
        <p:spPr>
          <a:xfrm>
            <a:off x="6429378" y="3319186"/>
            <a:ext cx="4954693" cy="2254385"/>
          </a:xfrm>
          <a:prstGeom prst="rect">
            <a:avLst/>
          </a:prstGeom>
        </p:spPr>
      </p:pic>
    </p:spTree>
    <p:extLst>
      <p:ext uri="{BB962C8B-B14F-4D97-AF65-F5344CB8AC3E}">
        <p14:creationId xmlns:p14="http://schemas.microsoft.com/office/powerpoint/2010/main" val="3119083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E190A65-1F91-AB46-8EE3-8D8A52445B50}"/>
              </a:ext>
            </a:extLst>
          </p:cNvPr>
          <p:cNvPicPr>
            <a:picLocks noChangeAspect="1"/>
          </p:cNvPicPr>
          <p:nvPr/>
        </p:nvPicPr>
        <p:blipFill rotWithShape="1">
          <a:blip r:embed="rId2">
            <a:alphaModFix/>
          </a:blip>
          <a:srcRect l="31303" r="1948" b="1"/>
          <a:stretch/>
        </p:blipFill>
        <p:spPr>
          <a:xfrm>
            <a:off x="3125968" y="2527222"/>
            <a:ext cx="3316388" cy="3316386"/>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pic>
        <p:nvPicPr>
          <p:cNvPr id="8" name="Imagine 8" descr="O imagine care conține iarbă, exterior, câmp, verde&#10;&#10;Descrierea a fost generată cu un grad foarte mare de încredere">
            <a:extLst>
              <a:ext uri="{FF2B5EF4-FFF2-40B4-BE49-F238E27FC236}">
                <a16:creationId xmlns:a16="http://schemas.microsoft.com/office/drawing/2014/main" id="{928AC597-46C1-419E-BBB6-71BD9982940F}"/>
              </a:ext>
            </a:extLst>
          </p:cNvPr>
          <p:cNvPicPr>
            <a:picLocks noChangeAspect="1"/>
          </p:cNvPicPr>
          <p:nvPr/>
        </p:nvPicPr>
        <p:blipFill rotWithShape="1">
          <a:blip r:embed="rId3">
            <a:alphaModFix/>
          </a:blip>
          <a:srcRect l="11458" r="10886"/>
          <a:stretch/>
        </p:blipFill>
        <p:spPr>
          <a:xfrm>
            <a:off x="1" y="1"/>
            <a:ext cx="4443799" cy="3776782"/>
          </a:xfrm>
          <a:custGeom>
            <a:avLst/>
            <a:gdLst/>
            <a:ahLst/>
            <a:cxnLst/>
            <a:rect l="l" t="t" r="r" b="b"/>
            <a:pathLst>
              <a:path w="4443799" h="3776782">
                <a:moveTo>
                  <a:pt x="0" y="0"/>
                </a:moveTo>
                <a:lnTo>
                  <a:pt x="4164578" y="0"/>
                </a:lnTo>
                <a:lnTo>
                  <a:pt x="4238884" y="154250"/>
                </a:lnTo>
                <a:cubicBezTo>
                  <a:pt x="4370833" y="466214"/>
                  <a:pt x="4443799" y="809200"/>
                  <a:pt x="4443799" y="1169228"/>
                </a:cubicBezTo>
                <a:cubicBezTo>
                  <a:pt x="4443799" y="2609341"/>
                  <a:pt x="3276357" y="3776782"/>
                  <a:pt x="1836244" y="3776782"/>
                </a:cubicBezTo>
                <a:cubicBezTo>
                  <a:pt x="1206195" y="3776782"/>
                  <a:pt x="628337" y="3553326"/>
                  <a:pt x="177598" y="3181344"/>
                </a:cubicBezTo>
                <a:lnTo>
                  <a:pt x="0" y="3019932"/>
                </a:lnTo>
                <a:close/>
              </a:path>
            </a:pathLst>
          </a:custGeom>
          <a:effectLst>
            <a:softEdge rad="0"/>
          </a:effectLst>
        </p:spPr>
      </p:pic>
      <p:pic>
        <p:nvPicPr>
          <p:cNvPr id="9" name="Picture 8">
            <a:extLst>
              <a:ext uri="{FF2B5EF4-FFF2-40B4-BE49-F238E27FC236}">
                <a16:creationId xmlns:a16="http://schemas.microsoft.com/office/drawing/2014/main" id="{C27CD2EF-972F-004E-9FFB-640454D9E38A}"/>
              </a:ext>
            </a:extLst>
          </p:cNvPr>
          <p:cNvPicPr>
            <a:picLocks noChangeAspect="1"/>
          </p:cNvPicPr>
          <p:nvPr/>
        </p:nvPicPr>
        <p:blipFill rotWithShape="1">
          <a:blip r:embed="rId4">
            <a:alphaModFix/>
          </a:blip>
          <a:srcRect r="22152" b="-4"/>
          <a:stretch/>
        </p:blipFill>
        <p:spPr>
          <a:xfrm>
            <a:off x="20" y="3917273"/>
            <a:ext cx="3440566" cy="2950205"/>
          </a:xfrm>
          <a:custGeom>
            <a:avLst/>
            <a:gdLst/>
            <a:ahLst/>
            <a:cxnLst/>
            <a:rect l="l" t="t" r="r" b="b"/>
            <a:pathLst>
              <a:path w="3440586" h="2950205">
                <a:moveTo>
                  <a:pt x="1539166" y="0"/>
                </a:moveTo>
                <a:cubicBezTo>
                  <a:pt x="2589292" y="0"/>
                  <a:pt x="3440586" y="851294"/>
                  <a:pt x="3440586" y="1901419"/>
                </a:cubicBezTo>
                <a:cubicBezTo>
                  <a:pt x="3440586" y="2229583"/>
                  <a:pt x="3357452" y="2538330"/>
                  <a:pt x="3211095" y="2807749"/>
                </a:cubicBezTo>
                <a:lnTo>
                  <a:pt x="3124550" y="2950205"/>
                </a:lnTo>
                <a:lnTo>
                  <a:pt x="0" y="2950205"/>
                </a:lnTo>
                <a:lnTo>
                  <a:pt x="0" y="788141"/>
                </a:lnTo>
                <a:lnTo>
                  <a:pt x="71938" y="691940"/>
                </a:lnTo>
                <a:cubicBezTo>
                  <a:pt x="420687" y="269355"/>
                  <a:pt x="948471" y="0"/>
                  <a:pt x="1539166" y="0"/>
                </a:cubicBezTo>
                <a:close/>
              </a:path>
            </a:pathLst>
          </a:custGeom>
          <a:effectLst>
            <a:softEdge rad="0"/>
          </a:effectLst>
        </p:spPr>
      </p:pic>
      <p:pic>
        <p:nvPicPr>
          <p:cNvPr id="52" name="Picture 41">
            <a:extLst>
              <a:ext uri="{FF2B5EF4-FFF2-40B4-BE49-F238E27FC236}">
                <a16:creationId xmlns:a16="http://schemas.microsoft.com/office/drawing/2014/main" id="{DD257392-088E-4D55-B128-FFD59A895D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u 1">
            <a:extLst>
              <a:ext uri="{FF2B5EF4-FFF2-40B4-BE49-F238E27FC236}">
                <a16:creationId xmlns:a16="http://schemas.microsoft.com/office/drawing/2014/main" id="{971D956C-32DD-45B4-9AC6-66FE85282681}"/>
              </a:ext>
            </a:extLst>
          </p:cNvPr>
          <p:cNvSpPr>
            <a:spLocks noGrp="1"/>
          </p:cNvSpPr>
          <p:nvPr>
            <p:ph type="title"/>
          </p:nvPr>
        </p:nvSpPr>
        <p:spPr>
          <a:xfrm>
            <a:off x="6738267" y="802955"/>
            <a:ext cx="4333814" cy="1454051"/>
          </a:xfrm>
        </p:spPr>
        <p:txBody>
          <a:bodyPr vert="horz" lIns="91440" tIns="45720" rIns="91440" bIns="45720" rtlCol="0" anchor="ctr">
            <a:normAutofit/>
          </a:bodyPr>
          <a:lstStyle/>
          <a:p>
            <a:r>
              <a:rPr lang="en-US" sz="3600" kern="1200" dirty="0">
                <a:solidFill>
                  <a:srgbClr val="000000"/>
                </a:solidFill>
                <a:latin typeface="+mj-lt"/>
                <a:ea typeface="+mj-ea"/>
                <a:cs typeface="+mj-cs"/>
              </a:rPr>
              <a:t> </a:t>
            </a:r>
            <a:r>
              <a:rPr lang="en-US" sz="3600" kern="1200" dirty="0">
                <a:solidFill>
                  <a:srgbClr val="000000"/>
                </a:solidFill>
                <a:latin typeface="Arial" panose="020B0604020202020204" pitchFamily="34" charset="0"/>
                <a:cs typeface="Arial" panose="020B0604020202020204" pitchFamily="34" charset="0"/>
              </a:rPr>
              <a:t>Type of Hospitality Operations</a:t>
            </a:r>
          </a:p>
        </p:txBody>
      </p:sp>
      <p:sp>
        <p:nvSpPr>
          <p:cNvPr id="4" name="Substituent text 3">
            <a:extLst>
              <a:ext uri="{FF2B5EF4-FFF2-40B4-BE49-F238E27FC236}">
                <a16:creationId xmlns:a16="http://schemas.microsoft.com/office/drawing/2014/main" id="{7DC7B0DE-BA3A-4AC5-8DD1-A5508A2A19D7}"/>
              </a:ext>
            </a:extLst>
          </p:cNvPr>
          <p:cNvSpPr>
            <a:spLocks noGrp="1"/>
          </p:cNvSpPr>
          <p:nvPr>
            <p:ph type="body" sz="half" idx="2"/>
          </p:nvPr>
        </p:nvSpPr>
        <p:spPr>
          <a:xfrm>
            <a:off x="6734684" y="2421682"/>
            <a:ext cx="4333468" cy="3639289"/>
          </a:xfrm>
        </p:spPr>
        <p:txBody>
          <a:bodyPr vert="horz" lIns="91440" tIns="45720" rIns="91440" bIns="45720" rtlCol="0" anchor="ctr">
            <a:normAutofit/>
          </a:bodyPr>
          <a:lstStyle/>
          <a:p>
            <a:pPr marL="342900" indent="-228600">
              <a:buFont typeface="Arial" panose="020B0604020202020204" pitchFamily="34" charset="0"/>
              <a:buChar char="•"/>
            </a:pPr>
            <a:r>
              <a:rPr lang="en-US" sz="1700" dirty="0">
                <a:solidFill>
                  <a:srgbClr val="000000"/>
                </a:solidFill>
                <a:latin typeface="Arial" panose="020B0604020202020204" pitchFamily="34" charset="0"/>
                <a:cs typeface="Arial" panose="020B0604020202020204" pitchFamily="34" charset="0"/>
              </a:rPr>
              <a:t>Pool</a:t>
            </a:r>
          </a:p>
          <a:p>
            <a:pPr marL="342900" indent="-228600">
              <a:buFont typeface="Arial" panose="020B0604020202020204" pitchFamily="34" charset="0"/>
              <a:buChar char="•"/>
            </a:pPr>
            <a:r>
              <a:rPr lang="en-US" sz="1700" dirty="0">
                <a:solidFill>
                  <a:srgbClr val="000000"/>
                </a:solidFill>
                <a:latin typeface="Arial" panose="020B0604020202020204" pitchFamily="34" charset="0"/>
                <a:cs typeface="Arial" panose="020B0604020202020204" pitchFamily="34" charset="0"/>
              </a:rPr>
              <a:t>Events</a:t>
            </a:r>
          </a:p>
          <a:p>
            <a:pPr marL="342900" indent="-228600">
              <a:buFont typeface="Arial" panose="020B0604020202020204" pitchFamily="34" charset="0"/>
              <a:buChar char="•"/>
            </a:pPr>
            <a:r>
              <a:rPr lang="en-US" sz="1700" dirty="0">
                <a:solidFill>
                  <a:srgbClr val="000000"/>
                </a:solidFill>
                <a:latin typeface="Arial" panose="020B0604020202020204" pitchFamily="34" charset="0"/>
                <a:cs typeface="Arial" panose="020B0604020202020204" pitchFamily="34" charset="0"/>
              </a:rPr>
              <a:t>Conference</a:t>
            </a:r>
          </a:p>
          <a:p>
            <a:pPr marL="342900" indent="-228600">
              <a:buFont typeface="Arial" panose="020B0604020202020204" pitchFamily="34" charset="0"/>
              <a:buChar char="•"/>
            </a:pPr>
            <a:r>
              <a:rPr lang="en-US" sz="1700" dirty="0">
                <a:solidFill>
                  <a:srgbClr val="000000"/>
                </a:solidFill>
                <a:latin typeface="Arial" panose="020B0604020202020204" pitchFamily="34" charset="0"/>
                <a:cs typeface="Arial" panose="020B0604020202020204" pitchFamily="34" charset="0"/>
              </a:rPr>
              <a:t>Room service</a:t>
            </a:r>
          </a:p>
          <a:p>
            <a:pPr marL="342900" indent="-228600">
              <a:buFont typeface="Arial" panose="020B0604020202020204" pitchFamily="34" charset="0"/>
              <a:buChar char="•"/>
            </a:pPr>
            <a:r>
              <a:rPr lang="en-US" sz="1700" dirty="0">
                <a:solidFill>
                  <a:srgbClr val="000000"/>
                </a:solidFill>
                <a:latin typeface="Arial" panose="020B0604020202020204" pitchFamily="34" charset="0"/>
                <a:cs typeface="Arial" panose="020B0604020202020204" pitchFamily="34" charset="0"/>
              </a:rPr>
              <a:t>Luxurious bedding  </a:t>
            </a:r>
          </a:p>
          <a:p>
            <a:pPr marL="342900" indent="-228600">
              <a:buFont typeface="Arial" panose="020B0604020202020204" pitchFamily="34" charset="0"/>
              <a:buChar char="•"/>
            </a:pPr>
            <a:r>
              <a:rPr lang="en-US" sz="1700" dirty="0">
                <a:solidFill>
                  <a:srgbClr val="000000"/>
                </a:solidFill>
                <a:latin typeface="Arial" panose="020B0604020202020204" pitchFamily="34" charset="0"/>
                <a:cs typeface="Arial" panose="020B0604020202020204" pitchFamily="34" charset="0"/>
              </a:rPr>
              <a:t>Meetings</a:t>
            </a:r>
          </a:p>
          <a:p>
            <a:pPr marL="342900" indent="-228600">
              <a:buFont typeface="Arial" panose="020B0604020202020204" pitchFamily="34" charset="0"/>
              <a:buChar char="•"/>
            </a:pPr>
            <a:r>
              <a:rPr lang="en-US" sz="1700" dirty="0">
                <a:solidFill>
                  <a:srgbClr val="000000"/>
                </a:solidFill>
                <a:latin typeface="Arial" panose="020B0604020202020204" pitchFamily="34" charset="0"/>
                <a:cs typeface="Arial" panose="020B0604020202020204" pitchFamily="34" charset="0"/>
              </a:rPr>
              <a:t>Restaurants</a:t>
            </a:r>
          </a:p>
          <a:p>
            <a:pPr marL="342900" indent="-228600">
              <a:buFont typeface="Arial" panose="020B0604020202020204" pitchFamily="34" charset="0"/>
              <a:buChar char="•"/>
            </a:pPr>
            <a:r>
              <a:rPr lang="en-US" sz="1700" dirty="0">
                <a:solidFill>
                  <a:srgbClr val="000000"/>
                </a:solidFill>
                <a:latin typeface="Arial" panose="020B0604020202020204" pitchFamily="34" charset="0"/>
                <a:cs typeface="Arial" panose="020B0604020202020204" pitchFamily="34" charset="0"/>
              </a:rPr>
              <a:t>Full-service Spa</a:t>
            </a:r>
          </a:p>
          <a:p>
            <a:pPr marL="342900" indent="-228600">
              <a:buFont typeface="Arial" panose="020B0604020202020204" pitchFamily="34" charset="0"/>
              <a:buChar char="•"/>
            </a:pPr>
            <a:r>
              <a:rPr lang="en-US" sz="1700" dirty="0">
                <a:solidFill>
                  <a:srgbClr val="000000"/>
                </a:solidFill>
                <a:latin typeface="Arial" panose="020B0604020202020204" pitchFamily="34" charset="0"/>
                <a:cs typeface="Arial" panose="020B0604020202020204" pitchFamily="34" charset="0"/>
              </a:rPr>
              <a:t>Fitness Center</a:t>
            </a:r>
          </a:p>
          <a:p>
            <a:pPr marL="342900" indent="-228600">
              <a:buFont typeface="Arial" panose="020B0604020202020204" pitchFamily="34" charset="0"/>
              <a:buChar char="•"/>
            </a:pPr>
            <a:r>
              <a:rPr lang="en-US" sz="1700" dirty="0">
                <a:solidFill>
                  <a:srgbClr val="000000"/>
                </a:solidFill>
                <a:latin typeface="Arial" panose="020B0604020202020204" pitchFamily="34" charset="0"/>
                <a:cs typeface="Arial" panose="020B0604020202020204" pitchFamily="34" charset="0"/>
              </a:rPr>
              <a:t>Golf-two Championships golf course </a:t>
            </a:r>
          </a:p>
          <a:p>
            <a:pPr marL="342900" indent="-228600">
              <a:buFont typeface="Arial" panose="020B0604020202020204" pitchFamily="34" charset="0"/>
              <a:buChar char="•"/>
            </a:pPr>
            <a:endParaRPr lang="en-US" sz="1700" dirty="0">
              <a:solidFill>
                <a:srgbClr val="000000"/>
              </a:solidFill>
            </a:endParaRPr>
          </a:p>
          <a:p>
            <a:pPr marL="342900" indent="-228600">
              <a:buFont typeface="Arial" panose="020B0604020202020204" pitchFamily="34" charset="0"/>
              <a:buChar char="•"/>
            </a:pPr>
            <a:endParaRPr lang="en-US" sz="1700" dirty="0">
              <a:solidFill>
                <a:srgbClr val="000000"/>
              </a:solidFill>
            </a:endParaRPr>
          </a:p>
        </p:txBody>
      </p:sp>
    </p:spTree>
    <p:extLst>
      <p:ext uri="{BB962C8B-B14F-4D97-AF65-F5344CB8AC3E}">
        <p14:creationId xmlns:p14="http://schemas.microsoft.com/office/powerpoint/2010/main" val="1278941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90A2D4A1-A43E-3A4F-8085-6DEA9BF7355C}"/>
              </a:ext>
            </a:extLst>
          </p:cNvPr>
          <p:cNvPicPr>
            <a:picLocks noGrp="1" noChangeAspect="1"/>
          </p:cNvPicPr>
          <p:nvPr>
            <p:ph type="pic" idx="1"/>
          </p:nvPr>
        </p:nvPicPr>
        <p:blipFill rotWithShape="1">
          <a:blip r:embed="rId2"/>
          <a:srcRect l="9091" t="14773"/>
          <a:stretch/>
        </p:blipFill>
        <p:spPr>
          <a:xfrm>
            <a:off x="20" y="10"/>
            <a:ext cx="12191980" cy="6857990"/>
          </a:xfrm>
          <a:prstGeom prst="rect">
            <a:avLst/>
          </a:prstGeom>
        </p:spPr>
      </p:pic>
      <p:sp>
        <p:nvSpPr>
          <p:cNvPr id="10" name="Freeform: Shape 9">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0141"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2E2FBFE-E901-9A49-98B9-62D2B994A201}"/>
              </a:ext>
            </a:extLst>
          </p:cNvPr>
          <p:cNvSpPr>
            <a:spLocks noGrp="1"/>
          </p:cNvSpPr>
          <p:nvPr>
            <p:ph type="title"/>
          </p:nvPr>
        </p:nvSpPr>
        <p:spPr>
          <a:xfrm>
            <a:off x="7851031" y="632990"/>
            <a:ext cx="4062643" cy="1043409"/>
          </a:xfrm>
        </p:spPr>
        <p:txBody>
          <a:bodyPr vert="horz" lIns="91440" tIns="45720" rIns="91440" bIns="45720" rtlCol="0" anchor="ctr">
            <a:normAutofit/>
          </a:bodyPr>
          <a:lstStyle/>
          <a:p>
            <a:r>
              <a:rPr lang="en-US" sz="3600" b="1" dirty="0">
                <a:latin typeface="Arial" panose="020B0604020202020204" pitchFamily="34" charset="0"/>
                <a:cs typeface="Arial" panose="020B0604020202020204" pitchFamily="34" charset="0"/>
              </a:rPr>
              <a:t>Leisure </a:t>
            </a:r>
          </a:p>
        </p:txBody>
      </p:sp>
      <p:sp>
        <p:nvSpPr>
          <p:cNvPr id="4" name="Text Placeholder 3">
            <a:extLst>
              <a:ext uri="{FF2B5EF4-FFF2-40B4-BE49-F238E27FC236}">
                <a16:creationId xmlns:a16="http://schemas.microsoft.com/office/drawing/2014/main" id="{7FA54611-5302-654A-80B5-C259D939A57B}"/>
              </a:ext>
            </a:extLst>
          </p:cNvPr>
          <p:cNvSpPr>
            <a:spLocks noGrp="1"/>
          </p:cNvSpPr>
          <p:nvPr>
            <p:ph type="body" sz="half" idx="2"/>
          </p:nvPr>
        </p:nvSpPr>
        <p:spPr>
          <a:xfrm>
            <a:off x="7851031" y="1357807"/>
            <a:ext cx="3946442" cy="3748766"/>
          </a:xfrm>
        </p:spPr>
        <p:txBody>
          <a:bodyPr vert="horz" lIns="91440" tIns="45720" rIns="91440" bIns="45720" rtlCol="0" anchor="t">
            <a:normAutofit fontScale="85000" lnSpcReduction="10000"/>
          </a:bodyPr>
          <a:lstStyle/>
          <a:p>
            <a:r>
              <a:rPr lang="en-GB" sz="2100" cap="all" dirty="0">
                <a:latin typeface="Arial" panose="020B0604020202020204" pitchFamily="34" charset="0"/>
                <a:cs typeface="Arial" panose="020B0604020202020204" pitchFamily="34" charset="0"/>
              </a:rPr>
              <a:t>RETREAT, RECHARGE, REFOCUS</a:t>
            </a:r>
            <a:endParaRPr lang="en-US" sz="2100" dirty="0">
              <a:latin typeface="Arial" panose="020B0604020202020204" pitchFamily="34" charset="0"/>
              <a:cs typeface="Arial" panose="020B0604020202020204" pitchFamily="34" charset="0"/>
            </a:endParaRPr>
          </a:p>
          <a:p>
            <a:pPr indent="-228600">
              <a:buFont typeface="Arial" panose="020B0604020202020204" pitchFamily="34" charset="0"/>
              <a:buChar char="•"/>
            </a:pPr>
            <a:r>
              <a:rPr lang="en-US" sz="2100" dirty="0">
                <a:latin typeface="Arial" panose="020B0604020202020204" pitchFamily="34" charset="0"/>
                <a:cs typeface="Arial" panose="020B0604020202020204" pitchFamily="34" charset="0"/>
              </a:rPr>
              <a:t>Golf.</a:t>
            </a:r>
          </a:p>
          <a:p>
            <a:pPr indent="-228600">
              <a:buFont typeface="Arial" panose="020B0604020202020204" pitchFamily="34" charset="0"/>
              <a:buChar char="•"/>
            </a:pPr>
            <a:r>
              <a:rPr lang="en-US" sz="2100" dirty="0">
                <a:latin typeface="Arial" panose="020B0604020202020204" pitchFamily="34" charset="0"/>
                <a:cs typeface="Arial" panose="020B0604020202020204" pitchFamily="34" charset="0"/>
              </a:rPr>
              <a:t>Fitness/Gym</a:t>
            </a:r>
          </a:p>
          <a:p>
            <a:pPr indent="-228600">
              <a:buFont typeface="Arial" panose="020B0604020202020204" pitchFamily="34" charset="0"/>
              <a:buChar char="•"/>
            </a:pPr>
            <a:r>
              <a:rPr lang="en-US" sz="2100" dirty="0">
                <a:latin typeface="Arial" panose="020B0604020202020204" pitchFamily="34" charset="0"/>
                <a:cs typeface="Arial" panose="020B0604020202020204" pitchFamily="34" charset="0"/>
              </a:rPr>
              <a:t>Spa</a:t>
            </a:r>
          </a:p>
          <a:p>
            <a:pPr indent="-228600">
              <a:buFont typeface="Arial" panose="020B0604020202020204" pitchFamily="34" charset="0"/>
              <a:buChar char="•"/>
            </a:pPr>
            <a:r>
              <a:rPr lang="en-US" sz="2100" dirty="0">
                <a:latin typeface="Arial" panose="020B0604020202020204" pitchFamily="34" charset="0"/>
                <a:cs typeface="Arial" panose="020B0604020202020204" pitchFamily="34" charset="0"/>
              </a:rPr>
              <a:t>Swimming </a:t>
            </a:r>
          </a:p>
          <a:p>
            <a:r>
              <a:rPr lang="en-US" sz="2100" dirty="0">
                <a:latin typeface="Arial" panose="020B0604020202020204" pitchFamily="34" charset="0"/>
                <a:cs typeface="Arial" panose="020B0604020202020204" pitchFamily="34" charset="0"/>
              </a:rPr>
              <a:t>Whether we are talking about exclusive services and facilities for the business environment or about the most refined leisure experiences, there must be the promise of comfort and accessibility of services and products at the highest quality standards.</a:t>
            </a:r>
          </a:p>
          <a:p>
            <a:pPr indent="-228600">
              <a:buFont typeface="Arial" panose="020B0604020202020204" pitchFamily="34" charset="0"/>
              <a:buChar char="•"/>
            </a:pPr>
            <a:endParaRPr lang="en-US" sz="1500" dirty="0"/>
          </a:p>
        </p:txBody>
      </p:sp>
    </p:spTree>
    <p:extLst>
      <p:ext uri="{BB962C8B-B14F-4D97-AF65-F5344CB8AC3E}">
        <p14:creationId xmlns:p14="http://schemas.microsoft.com/office/powerpoint/2010/main" val="3964285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9">
            <a:extLst>
              <a:ext uri="{FF2B5EF4-FFF2-40B4-BE49-F238E27FC236}">
                <a16:creationId xmlns:a16="http://schemas.microsoft.com/office/drawing/2014/main" id="{244F6FC7-8854-6D47-ADAD-71172888A01B}"/>
              </a:ext>
            </a:extLst>
          </p:cNvPr>
          <p:cNvSpPr>
            <a:spLocks noGrp="1"/>
          </p:cNvSpPr>
          <p:nvPr>
            <p:ph type="title"/>
          </p:nvPr>
        </p:nvSpPr>
        <p:spPr>
          <a:xfrm>
            <a:off x="643467" y="321734"/>
            <a:ext cx="5136416" cy="1135737"/>
          </a:xfrm>
        </p:spPr>
        <p:txBody>
          <a:bodyPr vert="horz" lIns="91440" tIns="45720" rIns="91440" bIns="45720" rtlCol="0" anchor="ctr">
            <a:normAutofit/>
          </a:bodyPr>
          <a:lstStyle/>
          <a:p>
            <a:r>
              <a:rPr lang="en-US" sz="3600" kern="1200">
                <a:solidFill>
                  <a:schemeClr val="tx1"/>
                </a:solidFill>
                <a:latin typeface="+mj-lt"/>
                <a:ea typeface="+mj-ea"/>
                <a:cs typeface="+mj-cs"/>
              </a:rPr>
              <a:t>Achieve the above CARE  principles for guest</a:t>
            </a:r>
          </a:p>
        </p:txBody>
      </p:sp>
      <p:sp>
        <p:nvSpPr>
          <p:cNvPr id="6" name="Text Placeholder 5">
            <a:extLst>
              <a:ext uri="{FF2B5EF4-FFF2-40B4-BE49-F238E27FC236}">
                <a16:creationId xmlns:a16="http://schemas.microsoft.com/office/drawing/2014/main" id="{9BFF2378-3BC2-D34F-A14A-FDF9AD7201A3}"/>
              </a:ext>
            </a:extLst>
          </p:cNvPr>
          <p:cNvSpPr>
            <a:spLocks noGrp="1"/>
          </p:cNvSpPr>
          <p:nvPr>
            <p:ph type="body" sz="half" idx="2"/>
          </p:nvPr>
        </p:nvSpPr>
        <p:spPr>
          <a:xfrm>
            <a:off x="643468" y="1782981"/>
            <a:ext cx="5136416" cy="4393982"/>
          </a:xfrm>
        </p:spPr>
        <p:txBody>
          <a:bodyPr vert="horz" lIns="91440" tIns="45720" rIns="91440" bIns="45720" rtlCol="0">
            <a:normAutofit/>
          </a:bodyPr>
          <a:lstStyle/>
          <a:p>
            <a:pPr indent="-228600">
              <a:buFont typeface="Arial" panose="020B0604020202020204" pitchFamily="34" charset="0"/>
              <a:buChar char="•"/>
            </a:pPr>
            <a:r>
              <a:rPr lang="en-US" sz="2000"/>
              <a:t>1.Show our </a:t>
            </a:r>
            <a:r>
              <a:rPr lang="en-US" sz="2000" b="1"/>
              <a:t>C</a:t>
            </a:r>
            <a:r>
              <a:rPr lang="en-US" sz="2000"/>
              <a:t>ommitment</a:t>
            </a:r>
          </a:p>
          <a:p>
            <a:pPr indent="-228600">
              <a:buFont typeface="Arial" panose="020B0604020202020204" pitchFamily="34" charset="0"/>
              <a:buChar char="•"/>
            </a:pPr>
            <a:r>
              <a:rPr lang="en-US" sz="2000"/>
              <a:t>2.</a:t>
            </a:r>
            <a:r>
              <a:rPr lang="en-US" sz="2000" b="1"/>
              <a:t>A</a:t>
            </a:r>
            <a:r>
              <a:rPr lang="en-US" sz="2000"/>
              <a:t>ct in the moment</a:t>
            </a:r>
          </a:p>
          <a:p>
            <a:pPr indent="-228600">
              <a:buFont typeface="Arial" panose="020B0604020202020204" pitchFamily="34" charset="0"/>
              <a:buChar char="•"/>
            </a:pPr>
            <a:r>
              <a:rPr lang="en-US" sz="2000"/>
              <a:t>3.Use a pe</a:t>
            </a:r>
            <a:r>
              <a:rPr lang="en-US" sz="2000" b="1"/>
              <a:t>R</a:t>
            </a:r>
            <a:r>
              <a:rPr lang="en-US" sz="2000"/>
              <a:t>sonal touch</a:t>
            </a:r>
          </a:p>
          <a:p>
            <a:pPr indent="-228600">
              <a:buFont typeface="Arial" panose="020B0604020202020204" pitchFamily="34" charset="0"/>
              <a:buChar char="•"/>
            </a:pPr>
            <a:r>
              <a:rPr lang="en-US" sz="2000"/>
              <a:t>4.Go the </a:t>
            </a:r>
            <a:r>
              <a:rPr lang="en-US" sz="2000" b="1"/>
              <a:t>E</a:t>
            </a:r>
            <a:r>
              <a:rPr lang="en-US" sz="2000"/>
              <a:t>xtra mile</a:t>
            </a:r>
          </a:p>
          <a:p>
            <a:pPr indent="-228600">
              <a:buFont typeface="Arial" panose="020B0604020202020204" pitchFamily="34" charset="0"/>
              <a:buChar char="•"/>
            </a:pPr>
            <a:r>
              <a:rPr lang="en-US" sz="2000" b="1"/>
              <a:t>Basic example</a:t>
            </a:r>
            <a:r>
              <a:rPr lang="en-US" sz="2000"/>
              <a:t>:</a:t>
            </a:r>
          </a:p>
          <a:p>
            <a:pPr indent="-228600">
              <a:buFont typeface="Arial" panose="020B0604020202020204" pitchFamily="34" charset="0"/>
              <a:buChar char="•"/>
            </a:pPr>
            <a:r>
              <a:rPr lang="en-US" sz="2000"/>
              <a:t>-proudly represent the company</a:t>
            </a:r>
          </a:p>
          <a:p>
            <a:pPr indent="-228600">
              <a:buFont typeface="Arial" panose="020B0604020202020204" pitchFamily="34" charset="0"/>
              <a:buChar char="•"/>
            </a:pPr>
            <a:r>
              <a:rPr lang="en-US" sz="2000"/>
              <a:t>-show respect for others</a:t>
            </a:r>
          </a:p>
          <a:p>
            <a:pPr indent="-228600">
              <a:buFont typeface="Arial" panose="020B0604020202020204" pitchFamily="34" charset="0"/>
              <a:buChar char="•"/>
            </a:pPr>
            <a:r>
              <a:rPr lang="en-US" sz="2000"/>
              <a:t>-practice teamwork</a:t>
            </a:r>
          </a:p>
          <a:p>
            <a:pPr indent="-228600">
              <a:buFont typeface="Arial" panose="020B0604020202020204" pitchFamily="34" charset="0"/>
              <a:buChar char="•"/>
            </a:pPr>
            <a:r>
              <a:rPr lang="en-US" sz="2000"/>
              <a:t>-practice safe work habits</a:t>
            </a:r>
          </a:p>
          <a:p>
            <a:pPr indent="-228600">
              <a:buFont typeface="Arial" panose="020B0604020202020204" pitchFamily="34" charset="0"/>
              <a:buChar char="•"/>
            </a:pPr>
            <a:r>
              <a:rPr lang="en-US" sz="2000"/>
              <a:t>-show respect for guest and costumer</a:t>
            </a:r>
          </a:p>
        </p:txBody>
      </p:sp>
      <p:pic>
        <p:nvPicPr>
          <p:cNvPr id="15" name="Picture 14">
            <a:extLst>
              <a:ext uri="{FF2B5EF4-FFF2-40B4-BE49-F238E27FC236}">
                <a16:creationId xmlns:a16="http://schemas.microsoft.com/office/drawing/2014/main" id="{C57A61CB-1EFF-DF42-B3E3-E04371317921}"/>
              </a:ext>
            </a:extLst>
          </p:cNvPr>
          <p:cNvPicPr>
            <a:picLocks noChangeAspect="1"/>
          </p:cNvPicPr>
          <p:nvPr/>
        </p:nvPicPr>
        <p:blipFill rotWithShape="1">
          <a:blip r:embed="rId2"/>
          <a:srcRect l="3070" r="2191"/>
          <a:stretch/>
        </p:blipFill>
        <p:spPr>
          <a:xfrm>
            <a:off x="6412116" y="10"/>
            <a:ext cx="5779884" cy="2287806"/>
          </a:xfrm>
          <a:prstGeom prst="rect">
            <a:avLst/>
          </a:prstGeom>
        </p:spPr>
      </p:pic>
      <p:pic>
        <p:nvPicPr>
          <p:cNvPr id="12" name="Picture 11">
            <a:extLst>
              <a:ext uri="{FF2B5EF4-FFF2-40B4-BE49-F238E27FC236}">
                <a16:creationId xmlns:a16="http://schemas.microsoft.com/office/drawing/2014/main" id="{324C42E2-236E-5840-ADB6-646D1CE4F32D}"/>
              </a:ext>
            </a:extLst>
          </p:cNvPr>
          <p:cNvPicPr>
            <a:picLocks noChangeAspect="1"/>
          </p:cNvPicPr>
          <p:nvPr/>
        </p:nvPicPr>
        <p:blipFill rotWithShape="1">
          <a:blip r:embed="rId3"/>
          <a:srcRect t="24029" r="2" b="16673"/>
          <a:stretch/>
        </p:blipFill>
        <p:spPr>
          <a:xfrm>
            <a:off x="6412116" y="4570184"/>
            <a:ext cx="5779884" cy="2287816"/>
          </a:xfrm>
          <a:prstGeom prst="rect">
            <a:avLst/>
          </a:prstGeom>
        </p:spPr>
      </p:pic>
      <p:pic>
        <p:nvPicPr>
          <p:cNvPr id="11" name="Picture 10">
            <a:extLst>
              <a:ext uri="{FF2B5EF4-FFF2-40B4-BE49-F238E27FC236}">
                <a16:creationId xmlns:a16="http://schemas.microsoft.com/office/drawing/2014/main" id="{422B9791-680F-D948-9476-14E2665340C6}"/>
              </a:ext>
            </a:extLst>
          </p:cNvPr>
          <p:cNvPicPr>
            <a:picLocks noChangeAspect="1"/>
          </p:cNvPicPr>
          <p:nvPr/>
        </p:nvPicPr>
        <p:blipFill rotWithShape="1">
          <a:blip r:embed="rId4"/>
          <a:srcRect t="29631" r="2" b="2"/>
          <a:stretch/>
        </p:blipFill>
        <p:spPr>
          <a:xfrm>
            <a:off x="6412116" y="2288006"/>
            <a:ext cx="5779884" cy="2287816"/>
          </a:xfrm>
          <a:prstGeom prst="rect">
            <a:avLst/>
          </a:prstGeom>
        </p:spPr>
      </p:pic>
      <p:grpSp>
        <p:nvGrpSpPr>
          <p:cNvPr id="35" name="Group 34">
            <a:extLst>
              <a:ext uri="{FF2B5EF4-FFF2-40B4-BE49-F238E27FC236}">
                <a16:creationId xmlns:a16="http://schemas.microsoft.com/office/drawing/2014/main" id="{4E1CCBAB-B73B-43B3-B640-671A62937F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36" name="Rectangle 35">
              <a:extLst>
                <a:ext uri="{FF2B5EF4-FFF2-40B4-BE49-F238E27FC236}">
                  <a16:creationId xmlns:a16="http://schemas.microsoft.com/office/drawing/2014/main" id="{3B1CF92E-2B5D-487A-A899-BB649820A3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Isosceles Triangle 36">
              <a:extLst>
                <a:ext uri="{FF2B5EF4-FFF2-40B4-BE49-F238E27FC236}">
                  <a16:creationId xmlns:a16="http://schemas.microsoft.com/office/drawing/2014/main" id="{E7354EA5-24E3-4F7E-933A-53A274ADA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9" name="Isosceles Triangle 3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27073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48">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4DA8603B-0B96-4E0B-BAE1-BA30CD6DD489}"/>
              </a:ext>
            </a:extLst>
          </p:cNvPr>
          <p:cNvSpPr>
            <a:spLocks noGrp="1"/>
          </p:cNvSpPr>
          <p:nvPr>
            <p:ph type="title"/>
          </p:nvPr>
        </p:nvSpPr>
        <p:spPr>
          <a:xfrm>
            <a:off x="7898509" y="598982"/>
            <a:ext cx="3689091" cy="1501667"/>
          </a:xfrm>
        </p:spPr>
        <p:txBody>
          <a:bodyPr vert="horz" lIns="91440" tIns="45720" rIns="91440" bIns="45720" rtlCol="0" anchor="b">
            <a:normAutofit/>
          </a:bodyPr>
          <a:lstStyle/>
          <a:p>
            <a:r>
              <a:rPr lang="en-US" sz="2800" kern="1200" dirty="0">
                <a:solidFill>
                  <a:schemeClr val="tx1"/>
                </a:solidFill>
                <a:latin typeface="Arial" panose="020B0604020202020204" pitchFamily="34" charset="0"/>
                <a:cs typeface="Arial" panose="020B0604020202020204" pitchFamily="34" charset="0"/>
              </a:rPr>
              <a:t>Health and Safety</a:t>
            </a:r>
            <a:br>
              <a:rPr lang="en-US" sz="2800" kern="1200" dirty="0">
                <a:solidFill>
                  <a:schemeClr val="tx1"/>
                </a:solidFill>
                <a:latin typeface="Arial" panose="020B0604020202020204" pitchFamily="34" charset="0"/>
                <a:cs typeface="Arial" panose="020B0604020202020204" pitchFamily="34" charset="0"/>
              </a:rPr>
            </a:br>
            <a:r>
              <a:rPr lang="en-US" sz="2800" kern="1200" dirty="0">
                <a:solidFill>
                  <a:schemeClr val="tx1"/>
                </a:solidFill>
                <a:latin typeface="Arial" panose="020B0604020202020204" pitchFamily="34" charset="0"/>
                <a:cs typeface="Arial" panose="020B0604020202020204" pitchFamily="34" charset="0"/>
              </a:rPr>
              <a:t>Food and Beverage </a:t>
            </a:r>
          </a:p>
        </p:txBody>
      </p:sp>
      <p:pic>
        <p:nvPicPr>
          <p:cNvPr id="14" name="Picture 13">
            <a:extLst>
              <a:ext uri="{FF2B5EF4-FFF2-40B4-BE49-F238E27FC236}">
                <a16:creationId xmlns:a16="http://schemas.microsoft.com/office/drawing/2014/main" id="{EA36E3F9-EAB7-1543-9763-A2D263A24A1C}"/>
              </a:ext>
            </a:extLst>
          </p:cNvPr>
          <p:cNvPicPr>
            <a:picLocks noChangeAspect="1"/>
          </p:cNvPicPr>
          <p:nvPr/>
        </p:nvPicPr>
        <p:blipFill rotWithShape="1">
          <a:blip r:embed="rId2"/>
          <a:srcRect l="16536" r="7256" b="3"/>
          <a:stretch/>
        </p:blipFill>
        <p:spPr>
          <a:xfrm>
            <a:off x="5644068" y="1785207"/>
            <a:ext cx="2294762" cy="2009922"/>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p:spPr>
      </p:pic>
      <p:pic>
        <p:nvPicPr>
          <p:cNvPr id="13" name="Picture 12">
            <a:extLst>
              <a:ext uri="{FF2B5EF4-FFF2-40B4-BE49-F238E27FC236}">
                <a16:creationId xmlns:a16="http://schemas.microsoft.com/office/drawing/2014/main" id="{F888B7F2-6007-B041-A015-D3637A3B978E}"/>
              </a:ext>
            </a:extLst>
          </p:cNvPr>
          <p:cNvPicPr>
            <a:picLocks noChangeAspect="1"/>
          </p:cNvPicPr>
          <p:nvPr/>
        </p:nvPicPr>
        <p:blipFill rotWithShape="1">
          <a:blip r:embed="rId3"/>
          <a:srcRect l="1" t="4426" r="-36869" b="10719"/>
          <a:stretch/>
        </p:blipFill>
        <p:spPr>
          <a:xfrm>
            <a:off x="-107556" y="2846189"/>
            <a:ext cx="8006065" cy="358613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p:spPr>
      </p:pic>
      <p:sp>
        <p:nvSpPr>
          <p:cNvPr id="4" name="Substituent text 3">
            <a:extLst>
              <a:ext uri="{FF2B5EF4-FFF2-40B4-BE49-F238E27FC236}">
                <a16:creationId xmlns:a16="http://schemas.microsoft.com/office/drawing/2014/main" id="{D0D9E756-68F7-4A23-97F2-5F0FB93C7636}"/>
              </a:ext>
            </a:extLst>
          </p:cNvPr>
          <p:cNvSpPr>
            <a:spLocks noGrp="1"/>
          </p:cNvSpPr>
          <p:nvPr>
            <p:ph type="body" sz="half" idx="2"/>
          </p:nvPr>
        </p:nvSpPr>
        <p:spPr>
          <a:xfrm>
            <a:off x="8006085" y="3236181"/>
            <a:ext cx="3689091" cy="2195515"/>
          </a:xfrm>
        </p:spPr>
        <p:txBody>
          <a:bodyPr vert="horz" lIns="91440" tIns="45720" rIns="91440" bIns="45720" rtlCol="0">
            <a:noAutofit/>
          </a:bodyPr>
          <a:lstStyle/>
          <a:p>
            <a:r>
              <a:rPr lang="en-US" sz="1800" dirty="0">
                <a:latin typeface="Arial" panose="020B0604020202020204" pitchFamily="34" charset="0"/>
                <a:cs typeface="Arial" panose="020B0604020202020204" pitchFamily="34" charset="0"/>
              </a:rPr>
              <a:t>•Responsibility for your own safety and the safety of others</a:t>
            </a:r>
          </a:p>
          <a:p>
            <a:r>
              <a:rPr lang="en-US" sz="1800" dirty="0">
                <a:latin typeface="Arial" panose="020B0604020202020204" pitchFamily="34" charset="0"/>
                <a:cs typeface="Arial" panose="020B0604020202020204" pitchFamily="34" charset="0"/>
              </a:rPr>
              <a:t> Maintains purchasing, receiving and food storage standards.</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Checks the quality of raw and cooked food products to ensure that standards are met.</a:t>
            </a:r>
          </a:p>
        </p:txBody>
      </p:sp>
    </p:spTree>
    <p:extLst>
      <p:ext uri="{BB962C8B-B14F-4D97-AF65-F5344CB8AC3E}">
        <p14:creationId xmlns:p14="http://schemas.microsoft.com/office/powerpoint/2010/main" val="34294467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 name="Rectangle 6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EF0B64D9-1077-498E-B7F2-CFBE09F61A16}"/>
              </a:ext>
            </a:extLst>
          </p:cNvPr>
          <p:cNvSpPr>
            <a:spLocks noGrp="1"/>
          </p:cNvSpPr>
          <p:nvPr>
            <p:ph type="title"/>
          </p:nvPr>
        </p:nvSpPr>
        <p:spPr>
          <a:xfrm>
            <a:off x="643467" y="321734"/>
            <a:ext cx="5136416" cy="1135737"/>
          </a:xfrm>
        </p:spPr>
        <p:txBody>
          <a:bodyPr vert="horz" lIns="91440" tIns="45720" rIns="91440" bIns="45720" rtlCol="0" anchor="ctr">
            <a:normAutofit fontScale="90000"/>
          </a:bodyPr>
          <a:lstStyle/>
          <a:p>
            <a:r>
              <a:rPr lang="en-US" sz="3300" kern="1200" dirty="0">
                <a:solidFill>
                  <a:schemeClr val="tx1"/>
                </a:solidFill>
                <a:latin typeface="Arial" panose="020B0604020202020204" pitchFamily="34" charset="0"/>
                <a:cs typeface="Arial" panose="020B0604020202020204" pitchFamily="34" charset="0"/>
              </a:rPr>
              <a:t>Types of Food and Beverage                 </a:t>
            </a:r>
            <a:br>
              <a:rPr lang="en-US" sz="3300" kern="1200" dirty="0">
                <a:solidFill>
                  <a:schemeClr val="tx1"/>
                </a:solidFill>
                <a:latin typeface="Arial" panose="020B0604020202020204" pitchFamily="34" charset="0"/>
                <a:cs typeface="Arial" panose="020B0604020202020204" pitchFamily="34" charset="0"/>
              </a:rPr>
            </a:br>
            <a:r>
              <a:rPr lang="en-US" sz="3300" kern="1200" dirty="0">
                <a:solidFill>
                  <a:schemeClr val="tx1"/>
                </a:solidFill>
                <a:latin typeface="Arial" panose="020B0604020202020204" pitchFamily="34" charset="0"/>
                <a:cs typeface="Arial" panose="020B0604020202020204" pitchFamily="34" charset="0"/>
              </a:rPr>
              <a:t>Operations for Customers </a:t>
            </a:r>
          </a:p>
        </p:txBody>
      </p:sp>
      <p:sp>
        <p:nvSpPr>
          <p:cNvPr id="4" name="Substituent text 3">
            <a:extLst>
              <a:ext uri="{FF2B5EF4-FFF2-40B4-BE49-F238E27FC236}">
                <a16:creationId xmlns:a16="http://schemas.microsoft.com/office/drawing/2014/main" id="{AAF5CD1F-D8AB-41A4-A668-586BD8BECDC7}"/>
              </a:ext>
            </a:extLst>
          </p:cNvPr>
          <p:cNvSpPr>
            <a:spLocks noGrp="1"/>
          </p:cNvSpPr>
          <p:nvPr>
            <p:ph type="body" sz="half" idx="2"/>
          </p:nvPr>
        </p:nvSpPr>
        <p:spPr>
          <a:xfrm>
            <a:off x="643468" y="1782981"/>
            <a:ext cx="5136416" cy="4393982"/>
          </a:xfrm>
        </p:spPr>
        <p:txBody>
          <a:bodyPr vert="horz" lIns="91440" tIns="45720" rIns="91440" bIns="45720" rtlCol="0">
            <a:normAutofit lnSpcReduction="10000"/>
          </a:bodyPr>
          <a:lstStyle/>
          <a:p>
            <a:pPr indent="-228600">
              <a:buFont typeface="Arial" panose="020B0604020202020204" pitchFamily="34" charset="0"/>
              <a:buChar char="•"/>
            </a:pPr>
            <a:r>
              <a:rPr lang="en-US" sz="2000" dirty="0">
                <a:latin typeface="Arial" panose="020B0604020202020204" pitchFamily="34" charset="0"/>
                <a:cs typeface="Arial" panose="020B0604020202020204" pitchFamily="34" charset="0"/>
              </a:rPr>
              <a:t>Dining Services</a:t>
            </a:r>
          </a:p>
          <a:p>
            <a:pPr indent="-228600">
              <a:buFont typeface="Arial" panose="020B0604020202020204" pitchFamily="34" charset="0"/>
              <a:buChar char="•"/>
            </a:pPr>
            <a:r>
              <a:rPr lang="en-US" sz="2000" dirty="0">
                <a:latin typeface="Arial" panose="020B0604020202020204" pitchFamily="34" charset="0"/>
                <a:cs typeface="Arial" panose="020B0604020202020204" pitchFamily="34" charset="0"/>
              </a:rPr>
              <a:t>-Room service</a:t>
            </a:r>
          </a:p>
          <a:p>
            <a:pPr marL="342900" indent="-228600">
              <a:buFont typeface="Arial" panose="020B0604020202020204" pitchFamily="34" charset="0"/>
              <a:buChar char="•"/>
            </a:pPr>
            <a:r>
              <a:rPr lang="en-US" sz="2000" dirty="0">
                <a:latin typeface="Arial" panose="020B0604020202020204" pitchFamily="34" charset="0"/>
                <a:cs typeface="Arial" panose="020B0604020202020204" pitchFamily="34" charset="0"/>
              </a:rPr>
              <a:t>Breakfast</a:t>
            </a:r>
          </a:p>
          <a:p>
            <a:pPr indent="-228600">
              <a:buFont typeface="Arial" panose="020B0604020202020204" pitchFamily="34" charset="0"/>
              <a:buChar char="•"/>
            </a:pPr>
            <a:r>
              <a:rPr lang="en-US" sz="2000" dirty="0">
                <a:latin typeface="Arial" panose="020B0604020202020204" pitchFamily="34" charset="0"/>
                <a:cs typeface="Arial" panose="020B0604020202020204" pitchFamily="34" charset="0"/>
              </a:rPr>
              <a:t>-Buffet breakfast ,</a:t>
            </a:r>
          </a:p>
          <a:p>
            <a:pPr indent="-228600">
              <a:buFont typeface="Arial" panose="020B0604020202020204" pitchFamily="34" charset="0"/>
              <a:buChar char="•"/>
            </a:pPr>
            <a:r>
              <a:rPr lang="en-US" sz="2000" dirty="0">
                <a:latin typeface="Arial" panose="020B0604020202020204" pitchFamily="34" charset="0"/>
                <a:cs typeface="Arial" panose="020B0604020202020204" pitchFamily="34" charset="0"/>
              </a:rPr>
              <a:t>-Continental breakfast,</a:t>
            </a:r>
          </a:p>
          <a:p>
            <a:pPr marL="342900" indent="-228600">
              <a:buFont typeface="Arial" panose="020B0604020202020204" pitchFamily="34" charset="0"/>
              <a:buChar char="•"/>
            </a:pPr>
            <a:r>
              <a:rPr lang="en-US" sz="2000" dirty="0">
                <a:latin typeface="Arial" panose="020B0604020202020204" pitchFamily="34" charset="0"/>
                <a:cs typeface="Arial" panose="020B0604020202020204" pitchFamily="34" charset="0"/>
              </a:rPr>
              <a:t>Cast Iron Bar &amp; Grill (Grill)</a:t>
            </a:r>
          </a:p>
          <a:p>
            <a:pPr indent="-228600">
              <a:buFont typeface="Arial" panose="020B0604020202020204" pitchFamily="34" charset="0"/>
              <a:buChar char="•"/>
            </a:pPr>
            <a:r>
              <a:rPr lang="en-US" sz="2000" dirty="0">
                <a:latin typeface="Arial" panose="020B0604020202020204" pitchFamily="34" charset="0"/>
                <a:cs typeface="Arial" panose="020B0604020202020204" pitchFamily="34" charset="0"/>
              </a:rPr>
              <a:t>-Enjoy fresh, locally sourced, best of British dishes at Cast Iron Bar &amp; Grill, our stylish on-site restaurant. Order a succulent steak, try our new Sunday lunch carvery menu or experience a scrumptious, traditional afternoon tea.</a:t>
            </a:r>
          </a:p>
          <a:p>
            <a:pPr indent="-228600">
              <a:buFont typeface="Arial" panose="020B0604020202020204" pitchFamily="34" charset="0"/>
              <a:buChar char="•"/>
            </a:pPr>
            <a:r>
              <a:rPr lang="en-US" sz="2000" dirty="0">
                <a:latin typeface="Arial" panose="020B0604020202020204" pitchFamily="34" charset="0"/>
                <a:cs typeface="Arial" panose="020B0604020202020204" pitchFamily="34" charset="0"/>
              </a:rPr>
              <a:t>-Open for breakfast, lunch and dinner</a:t>
            </a:r>
          </a:p>
          <a:p>
            <a:pPr indent="-228600">
              <a:buFont typeface="Arial" panose="020B0604020202020204" pitchFamily="34" charset="0"/>
              <a:buChar char="•"/>
            </a:pPr>
            <a:endParaRPr lang="en-US" sz="2000" dirty="0"/>
          </a:p>
        </p:txBody>
      </p:sp>
      <p:pic>
        <p:nvPicPr>
          <p:cNvPr id="3" name="Picture 2">
            <a:extLst>
              <a:ext uri="{FF2B5EF4-FFF2-40B4-BE49-F238E27FC236}">
                <a16:creationId xmlns:a16="http://schemas.microsoft.com/office/drawing/2014/main" id="{912D11B0-F761-5C49-8852-80F8FFDE1E66}"/>
              </a:ext>
            </a:extLst>
          </p:cNvPr>
          <p:cNvPicPr>
            <a:picLocks noChangeAspect="1"/>
          </p:cNvPicPr>
          <p:nvPr/>
        </p:nvPicPr>
        <p:blipFill rotWithShape="1">
          <a:blip r:embed="rId2"/>
          <a:srcRect t="14134" r="2" b="26568"/>
          <a:stretch/>
        </p:blipFill>
        <p:spPr>
          <a:xfrm>
            <a:off x="6412116" y="10"/>
            <a:ext cx="5779884" cy="2287806"/>
          </a:xfrm>
          <a:prstGeom prst="rect">
            <a:avLst/>
          </a:prstGeom>
        </p:spPr>
      </p:pic>
      <p:pic>
        <p:nvPicPr>
          <p:cNvPr id="11" name="Picture 10">
            <a:extLst>
              <a:ext uri="{FF2B5EF4-FFF2-40B4-BE49-F238E27FC236}">
                <a16:creationId xmlns:a16="http://schemas.microsoft.com/office/drawing/2014/main" id="{F0A30A0C-A8AD-1E43-86BE-A3007792C7F7}"/>
              </a:ext>
            </a:extLst>
          </p:cNvPr>
          <p:cNvPicPr>
            <a:picLocks noChangeAspect="1"/>
          </p:cNvPicPr>
          <p:nvPr/>
        </p:nvPicPr>
        <p:blipFill rotWithShape="1">
          <a:blip r:embed="rId3"/>
          <a:srcRect t="27763" r="2" b="19285"/>
          <a:stretch/>
        </p:blipFill>
        <p:spPr>
          <a:xfrm>
            <a:off x="6412116" y="4570184"/>
            <a:ext cx="5779884" cy="2287816"/>
          </a:xfrm>
          <a:prstGeom prst="rect">
            <a:avLst/>
          </a:prstGeom>
        </p:spPr>
      </p:pic>
      <p:pic>
        <p:nvPicPr>
          <p:cNvPr id="6" name="Picture 5">
            <a:extLst>
              <a:ext uri="{FF2B5EF4-FFF2-40B4-BE49-F238E27FC236}">
                <a16:creationId xmlns:a16="http://schemas.microsoft.com/office/drawing/2014/main" id="{BD7933CA-FAC1-BF48-AB53-145A9E0CEC81}"/>
              </a:ext>
            </a:extLst>
          </p:cNvPr>
          <p:cNvPicPr>
            <a:picLocks noChangeAspect="1"/>
          </p:cNvPicPr>
          <p:nvPr/>
        </p:nvPicPr>
        <p:blipFill rotWithShape="1">
          <a:blip r:embed="rId4"/>
          <a:srcRect t="4913" r="2" b="24719"/>
          <a:stretch/>
        </p:blipFill>
        <p:spPr>
          <a:xfrm>
            <a:off x="6412116" y="2288006"/>
            <a:ext cx="5779884" cy="2287816"/>
          </a:xfrm>
          <a:prstGeom prst="rect">
            <a:avLst/>
          </a:prstGeom>
        </p:spPr>
      </p:pic>
      <p:grpSp>
        <p:nvGrpSpPr>
          <p:cNvPr id="64" name="Group 63">
            <a:extLst>
              <a:ext uri="{FF2B5EF4-FFF2-40B4-BE49-F238E27FC236}">
                <a16:creationId xmlns:a16="http://schemas.microsoft.com/office/drawing/2014/main" id="{4E1CCBAB-B73B-43B3-B640-671A62937F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65" name="Rectangle 64">
              <a:extLst>
                <a:ext uri="{FF2B5EF4-FFF2-40B4-BE49-F238E27FC236}">
                  <a16:creationId xmlns:a16="http://schemas.microsoft.com/office/drawing/2014/main" id="{3B1CF92E-2B5D-487A-A899-BB649820A3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Isosceles Triangle 65">
              <a:extLst>
                <a:ext uri="{FF2B5EF4-FFF2-40B4-BE49-F238E27FC236}">
                  <a16:creationId xmlns:a16="http://schemas.microsoft.com/office/drawing/2014/main" id="{E7354EA5-24E3-4F7E-933A-53A274ADA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8" name="Isosceles Triangle 6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116285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803AF8A-5DE8-B943-95A9-089EECFCF95A}"/>
              </a:ext>
            </a:extLst>
          </p:cNvPr>
          <p:cNvPicPr>
            <a:picLocks noChangeAspect="1"/>
          </p:cNvPicPr>
          <p:nvPr/>
        </p:nvPicPr>
        <p:blipFill rotWithShape="1">
          <a:blip r:embed="rId2">
            <a:alphaModFix/>
          </a:blip>
          <a:srcRect t="1126" b="24874"/>
          <a:stretch/>
        </p:blipFill>
        <p:spPr>
          <a:xfrm>
            <a:off x="3154103" y="2427369"/>
            <a:ext cx="3316388" cy="3316386"/>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pic>
        <p:nvPicPr>
          <p:cNvPr id="11" name="Picture 10">
            <a:extLst>
              <a:ext uri="{FF2B5EF4-FFF2-40B4-BE49-F238E27FC236}">
                <a16:creationId xmlns:a16="http://schemas.microsoft.com/office/drawing/2014/main" id="{1C854137-F9DD-CA4E-91B1-2D3EB36728B0}"/>
              </a:ext>
            </a:extLst>
          </p:cNvPr>
          <p:cNvPicPr>
            <a:picLocks noChangeAspect="1"/>
          </p:cNvPicPr>
          <p:nvPr/>
        </p:nvPicPr>
        <p:blipFill rotWithShape="1">
          <a:blip r:embed="rId3">
            <a:alphaModFix/>
          </a:blip>
          <a:srcRect r="14106" b="-1"/>
          <a:stretch/>
        </p:blipFill>
        <p:spPr>
          <a:xfrm>
            <a:off x="1" y="1"/>
            <a:ext cx="4443799" cy="3776782"/>
          </a:xfrm>
          <a:custGeom>
            <a:avLst/>
            <a:gdLst/>
            <a:ahLst/>
            <a:cxnLst/>
            <a:rect l="l" t="t" r="r" b="b"/>
            <a:pathLst>
              <a:path w="4443799" h="3776782">
                <a:moveTo>
                  <a:pt x="0" y="0"/>
                </a:moveTo>
                <a:lnTo>
                  <a:pt x="4164578" y="0"/>
                </a:lnTo>
                <a:lnTo>
                  <a:pt x="4238884" y="154250"/>
                </a:lnTo>
                <a:cubicBezTo>
                  <a:pt x="4370833" y="466214"/>
                  <a:pt x="4443799" y="809200"/>
                  <a:pt x="4443799" y="1169228"/>
                </a:cubicBezTo>
                <a:cubicBezTo>
                  <a:pt x="4443799" y="2609341"/>
                  <a:pt x="3276357" y="3776782"/>
                  <a:pt x="1836244" y="3776782"/>
                </a:cubicBezTo>
                <a:cubicBezTo>
                  <a:pt x="1206195" y="3776782"/>
                  <a:pt x="628337" y="3553326"/>
                  <a:pt x="177598" y="3181344"/>
                </a:cubicBezTo>
                <a:lnTo>
                  <a:pt x="0" y="3019932"/>
                </a:lnTo>
                <a:close/>
              </a:path>
            </a:pathLst>
          </a:custGeom>
          <a:effectLst>
            <a:softEdge rad="0"/>
          </a:effectLst>
        </p:spPr>
      </p:pic>
      <p:pic>
        <p:nvPicPr>
          <p:cNvPr id="7" name="Imagine 7" descr="O imagine care conține farfurie, masă, aliment, bol&#10;&#10;Descrierea a fost generată cu un grad foarte mare de încredere">
            <a:extLst>
              <a:ext uri="{FF2B5EF4-FFF2-40B4-BE49-F238E27FC236}">
                <a16:creationId xmlns:a16="http://schemas.microsoft.com/office/drawing/2014/main" id="{27340299-AFCF-46C9-A3E6-19028FF5858C}"/>
              </a:ext>
            </a:extLst>
          </p:cNvPr>
          <p:cNvPicPr>
            <a:picLocks noChangeAspect="1"/>
          </p:cNvPicPr>
          <p:nvPr/>
        </p:nvPicPr>
        <p:blipFill rotWithShape="1">
          <a:blip r:embed="rId4">
            <a:alphaModFix/>
          </a:blip>
          <a:srcRect l="6630" r="15762" b="-2"/>
          <a:stretch/>
        </p:blipFill>
        <p:spPr>
          <a:xfrm>
            <a:off x="0" y="3842289"/>
            <a:ext cx="3440566" cy="2950205"/>
          </a:xfrm>
          <a:custGeom>
            <a:avLst/>
            <a:gdLst/>
            <a:ahLst/>
            <a:cxnLst/>
            <a:rect l="l" t="t" r="r" b="b"/>
            <a:pathLst>
              <a:path w="3440586" h="2950205">
                <a:moveTo>
                  <a:pt x="1539166" y="0"/>
                </a:moveTo>
                <a:cubicBezTo>
                  <a:pt x="2589292" y="0"/>
                  <a:pt x="3440586" y="851294"/>
                  <a:pt x="3440586" y="1901419"/>
                </a:cubicBezTo>
                <a:cubicBezTo>
                  <a:pt x="3440586" y="2229583"/>
                  <a:pt x="3357452" y="2538330"/>
                  <a:pt x="3211095" y="2807749"/>
                </a:cubicBezTo>
                <a:lnTo>
                  <a:pt x="3124550" y="2950205"/>
                </a:lnTo>
                <a:lnTo>
                  <a:pt x="0" y="2950205"/>
                </a:lnTo>
                <a:lnTo>
                  <a:pt x="0" y="788141"/>
                </a:lnTo>
                <a:lnTo>
                  <a:pt x="71938" y="691940"/>
                </a:lnTo>
                <a:cubicBezTo>
                  <a:pt x="420687" y="269355"/>
                  <a:pt x="948471" y="0"/>
                  <a:pt x="1539166" y="0"/>
                </a:cubicBezTo>
                <a:close/>
              </a:path>
            </a:pathLst>
          </a:custGeom>
          <a:effectLst>
            <a:softEdge rad="0"/>
          </a:effectLst>
        </p:spPr>
      </p:pic>
      <p:pic>
        <p:nvPicPr>
          <p:cNvPr id="45" name="Picture 44">
            <a:extLst>
              <a:ext uri="{FF2B5EF4-FFF2-40B4-BE49-F238E27FC236}">
                <a16:creationId xmlns:a16="http://schemas.microsoft.com/office/drawing/2014/main" id="{DD257392-088E-4D55-B128-FFD59A895D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u 1">
            <a:extLst>
              <a:ext uri="{FF2B5EF4-FFF2-40B4-BE49-F238E27FC236}">
                <a16:creationId xmlns:a16="http://schemas.microsoft.com/office/drawing/2014/main" id="{EBFE1EAA-0A25-4BAE-87D2-F5119C647C63}"/>
              </a:ext>
            </a:extLst>
          </p:cNvPr>
          <p:cNvSpPr>
            <a:spLocks noGrp="1"/>
          </p:cNvSpPr>
          <p:nvPr>
            <p:ph type="title"/>
          </p:nvPr>
        </p:nvSpPr>
        <p:spPr>
          <a:xfrm>
            <a:off x="6738267" y="802955"/>
            <a:ext cx="4333814" cy="1454051"/>
          </a:xfrm>
        </p:spPr>
        <p:txBody>
          <a:bodyPr vert="horz" lIns="91440" tIns="45720" rIns="91440" bIns="45720" rtlCol="0" anchor="ctr">
            <a:normAutofit fontScale="90000"/>
          </a:bodyPr>
          <a:lstStyle/>
          <a:p>
            <a:r>
              <a:rPr lang="en-US" sz="3600" kern="1200" dirty="0">
                <a:solidFill>
                  <a:srgbClr val="000000"/>
                </a:solidFill>
                <a:latin typeface="Arial" panose="020B0604020202020204" pitchFamily="34" charset="0"/>
                <a:cs typeface="Arial" panose="020B0604020202020204" pitchFamily="34" charset="0"/>
              </a:rPr>
              <a:t>Types of kitchen for the needs of costumer</a:t>
            </a:r>
          </a:p>
        </p:txBody>
      </p:sp>
      <p:sp>
        <p:nvSpPr>
          <p:cNvPr id="4" name="Substituent text 3">
            <a:extLst>
              <a:ext uri="{FF2B5EF4-FFF2-40B4-BE49-F238E27FC236}">
                <a16:creationId xmlns:a16="http://schemas.microsoft.com/office/drawing/2014/main" id="{B0B51A4B-BE37-48D3-B3FD-A3761D0BBB49}"/>
              </a:ext>
            </a:extLst>
          </p:cNvPr>
          <p:cNvSpPr>
            <a:spLocks noGrp="1"/>
          </p:cNvSpPr>
          <p:nvPr>
            <p:ph type="body" sz="half" idx="2"/>
          </p:nvPr>
        </p:nvSpPr>
        <p:spPr>
          <a:xfrm>
            <a:off x="6734684" y="2110154"/>
            <a:ext cx="4333468" cy="3950817"/>
          </a:xfrm>
        </p:spPr>
        <p:txBody>
          <a:bodyPr vert="horz" lIns="91440" tIns="45720" rIns="91440" bIns="45720" rtlCol="0" anchor="ctr">
            <a:normAutofit/>
          </a:bodyPr>
          <a:lstStyle/>
          <a:p>
            <a:pPr indent="-228600">
              <a:buFont typeface="Arial" panose="020B0604020202020204" pitchFamily="34" charset="0"/>
              <a:buChar char="•"/>
            </a:pPr>
            <a:r>
              <a:rPr lang="en-US" sz="1700" b="1" dirty="0">
                <a:solidFill>
                  <a:srgbClr val="000000"/>
                </a:solidFill>
              </a:rPr>
              <a:t>Main kitchen: T</a:t>
            </a:r>
            <a:r>
              <a:rPr lang="en-US" sz="1700" dirty="0">
                <a:solidFill>
                  <a:srgbClr val="000000"/>
                </a:solidFill>
              </a:rPr>
              <a:t>his is where overall sequence of food receiving, storing, preparing, cooking, serving and clearing areas are properly designed and managed.</a:t>
            </a:r>
          </a:p>
          <a:p>
            <a:pPr indent="-228600">
              <a:buFont typeface="Arial" panose="020B0604020202020204" pitchFamily="34" charset="0"/>
              <a:buChar char="•"/>
            </a:pPr>
            <a:r>
              <a:rPr lang="en-US" sz="1700" b="1" dirty="0">
                <a:solidFill>
                  <a:srgbClr val="000000"/>
                </a:solidFill>
              </a:rPr>
              <a:t>Bar and grill: </a:t>
            </a:r>
            <a:r>
              <a:rPr lang="en-US" sz="1700" dirty="0">
                <a:solidFill>
                  <a:srgbClr val="000000"/>
                </a:solidFill>
              </a:rPr>
              <a:t>This is a spacious area where clients can relax and can eat anytime from midday till evening. Where be a snack or and main meal</a:t>
            </a:r>
          </a:p>
          <a:p>
            <a:pPr indent="-228600">
              <a:buFont typeface="Arial" panose="020B0604020202020204" pitchFamily="34" charset="0"/>
              <a:buChar char="•"/>
            </a:pPr>
            <a:r>
              <a:rPr lang="en-US" sz="1700" dirty="0">
                <a:solidFill>
                  <a:srgbClr val="000000"/>
                </a:solidFill>
              </a:rPr>
              <a:t>Types of food varies from English, continental and European. There are vast choices to be made.</a:t>
            </a:r>
          </a:p>
          <a:p>
            <a:pPr indent="-228600">
              <a:buFont typeface="Arial" panose="020B0604020202020204" pitchFamily="34" charset="0"/>
              <a:buChar char="•"/>
            </a:pPr>
            <a:endParaRPr lang="en-US" sz="1700" dirty="0">
              <a:solidFill>
                <a:srgbClr val="000000"/>
              </a:solidFill>
            </a:endParaRPr>
          </a:p>
          <a:p>
            <a:pPr indent="-228600">
              <a:buFont typeface="Arial" panose="020B0604020202020204" pitchFamily="34" charset="0"/>
              <a:buChar char="•"/>
            </a:pPr>
            <a:endParaRPr lang="en-US" sz="1700" dirty="0">
              <a:solidFill>
                <a:srgbClr val="000000"/>
              </a:solidFill>
            </a:endParaRPr>
          </a:p>
          <a:p>
            <a:pPr indent="-228600">
              <a:buFont typeface="Arial" panose="020B0604020202020204" pitchFamily="34" charset="0"/>
              <a:buChar char="•"/>
            </a:pPr>
            <a:endParaRPr lang="en-US" sz="1700" dirty="0">
              <a:solidFill>
                <a:srgbClr val="000000"/>
              </a:solidFill>
            </a:endParaRPr>
          </a:p>
        </p:txBody>
      </p:sp>
    </p:spTree>
    <p:extLst>
      <p:ext uri="{BB962C8B-B14F-4D97-AF65-F5344CB8AC3E}">
        <p14:creationId xmlns:p14="http://schemas.microsoft.com/office/powerpoint/2010/main" val="2012207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1987A12B-5C39-47B9-A3E8-3FD63F47D659}"/>
              </a:ext>
            </a:extLst>
          </p:cNvPr>
          <p:cNvSpPr>
            <a:spLocks noGrp="1"/>
          </p:cNvSpPr>
          <p:nvPr>
            <p:ph type="title"/>
          </p:nvPr>
        </p:nvSpPr>
        <p:spPr>
          <a:xfrm>
            <a:off x="577752" y="789709"/>
            <a:ext cx="4855430" cy="1461778"/>
          </a:xfrm>
        </p:spPr>
        <p:txBody>
          <a:bodyPr vert="horz" lIns="91440" tIns="45720" rIns="91440" bIns="45720" rtlCol="0" anchor="ctr">
            <a:normAutofit/>
          </a:bodyPr>
          <a:lstStyle/>
          <a:p>
            <a:r>
              <a:rPr lang="en-US" sz="4000" kern="1200" dirty="0">
                <a:solidFill>
                  <a:schemeClr val="tx1"/>
                </a:solidFill>
                <a:latin typeface="Arial" panose="020B0604020202020204" pitchFamily="34" charset="0"/>
                <a:cs typeface="Arial" panose="020B0604020202020204" pitchFamily="34" charset="0"/>
              </a:rPr>
              <a:t>How to Market and Sale the product</a:t>
            </a:r>
          </a:p>
        </p:txBody>
      </p:sp>
      <p:sp>
        <p:nvSpPr>
          <p:cNvPr id="4" name="Substituent text 3">
            <a:extLst>
              <a:ext uri="{FF2B5EF4-FFF2-40B4-BE49-F238E27FC236}">
                <a16:creationId xmlns:a16="http://schemas.microsoft.com/office/drawing/2014/main" id="{70694513-4A1E-48A5-A999-0013B827B8AE}"/>
              </a:ext>
            </a:extLst>
          </p:cNvPr>
          <p:cNvSpPr>
            <a:spLocks noGrp="1"/>
          </p:cNvSpPr>
          <p:nvPr>
            <p:ph type="body" sz="half" idx="2"/>
          </p:nvPr>
        </p:nvSpPr>
        <p:spPr>
          <a:xfrm>
            <a:off x="965200" y="2470248"/>
            <a:ext cx="3955143" cy="3536236"/>
          </a:xfrm>
        </p:spPr>
        <p:txBody>
          <a:bodyPr vert="horz" lIns="91440" tIns="45720" rIns="91440" bIns="45720" rtlCol="0">
            <a:normAutofit/>
          </a:bodyPr>
          <a:lstStyle/>
          <a:p>
            <a:pPr marL="285750" indent="-228600">
              <a:buFont typeface="Arial" panose="020B0604020202020204" pitchFamily="34" charset="0"/>
              <a:buChar char="•"/>
            </a:pPr>
            <a:r>
              <a:rPr lang="en-US" sz="2400" dirty="0">
                <a:latin typeface="Arial" panose="020B0604020202020204" pitchFamily="34" charset="0"/>
                <a:cs typeface="Arial" panose="020B0604020202020204" pitchFamily="34" charset="0"/>
              </a:rPr>
              <a:t>There are several ways to market your products</a:t>
            </a:r>
          </a:p>
          <a:p>
            <a:pPr marL="285750" indent="-228600">
              <a:buFont typeface="Arial" panose="020B0604020202020204" pitchFamily="34" charset="0"/>
              <a:buChar char="•"/>
            </a:pPr>
            <a:r>
              <a:rPr lang="en-US" sz="2400" dirty="0">
                <a:latin typeface="Arial" panose="020B0604020202020204" pitchFamily="34" charset="0"/>
                <a:cs typeface="Arial" panose="020B0604020202020204" pitchFamily="34" charset="0"/>
              </a:rPr>
              <a:t>Social media</a:t>
            </a:r>
          </a:p>
          <a:p>
            <a:pPr marL="285750" indent="-228600">
              <a:buFont typeface="Arial" panose="020B0604020202020204" pitchFamily="34" charset="0"/>
              <a:buChar char="•"/>
            </a:pPr>
            <a:r>
              <a:rPr lang="en-US" sz="2400" dirty="0">
                <a:latin typeface="Arial" panose="020B0604020202020204" pitchFamily="34" charset="0"/>
                <a:cs typeface="Arial" panose="020B0604020202020204" pitchFamily="34" charset="0"/>
              </a:rPr>
              <a:t>Advertising</a:t>
            </a:r>
          </a:p>
          <a:p>
            <a:pPr marL="285750" indent="-228600">
              <a:buFont typeface="Arial" panose="020B0604020202020204" pitchFamily="34" charset="0"/>
              <a:buChar char="•"/>
            </a:pPr>
            <a:r>
              <a:rPr lang="en-US" sz="2400" dirty="0">
                <a:latin typeface="Arial" panose="020B0604020202020204" pitchFamily="34" charset="0"/>
                <a:cs typeface="Arial" panose="020B0604020202020204" pitchFamily="34" charset="0"/>
              </a:rPr>
              <a:t>Seasonal events</a:t>
            </a:r>
          </a:p>
          <a:p>
            <a:pPr marL="285750" indent="-228600">
              <a:buFont typeface="Arial" panose="020B0604020202020204" pitchFamily="34" charset="0"/>
              <a:buChar char="•"/>
            </a:pPr>
            <a:r>
              <a:rPr lang="en-US" sz="2400" dirty="0">
                <a:latin typeface="Arial" panose="020B0604020202020204" pitchFamily="34" charset="0"/>
                <a:cs typeface="Arial" panose="020B0604020202020204" pitchFamily="34" charset="0"/>
              </a:rPr>
              <a:t>Digital marketing</a:t>
            </a:r>
          </a:p>
          <a:p>
            <a:pPr marL="285750" indent="-228600">
              <a:buFont typeface="Arial" panose="020B0604020202020204" pitchFamily="34" charset="0"/>
              <a:buChar char="•"/>
            </a:pPr>
            <a:r>
              <a:rPr lang="en-US" sz="2400" dirty="0">
                <a:latin typeface="Arial" panose="020B0604020202020204" pitchFamily="34" charset="0"/>
                <a:cs typeface="Arial" panose="020B0604020202020204" pitchFamily="34" charset="0"/>
              </a:rPr>
              <a:t>Email marketing</a:t>
            </a:r>
          </a:p>
          <a:p>
            <a:pPr marL="285750" indent="-228600">
              <a:buFont typeface="Arial" panose="020B0604020202020204" pitchFamily="34" charset="0"/>
              <a:buChar char="•"/>
            </a:pPr>
            <a:r>
              <a:rPr lang="en-US" sz="2400" dirty="0">
                <a:latin typeface="Arial" panose="020B0604020202020204" pitchFamily="34" charset="0"/>
                <a:cs typeface="Arial" panose="020B0604020202020204" pitchFamily="34" charset="0"/>
              </a:rPr>
              <a:t>Word of mouth</a:t>
            </a:r>
          </a:p>
        </p:txBody>
      </p:sp>
      <p:pic>
        <p:nvPicPr>
          <p:cNvPr id="6" name="Picture 5">
            <a:extLst>
              <a:ext uri="{FF2B5EF4-FFF2-40B4-BE49-F238E27FC236}">
                <a16:creationId xmlns:a16="http://schemas.microsoft.com/office/drawing/2014/main" id="{5FBBE857-96BF-5B4F-9770-80ABC995D09B}"/>
              </a:ext>
            </a:extLst>
          </p:cNvPr>
          <p:cNvPicPr>
            <a:picLocks noChangeAspect="1"/>
          </p:cNvPicPr>
          <p:nvPr/>
        </p:nvPicPr>
        <p:blipFill rotWithShape="1">
          <a:blip r:embed="rId2"/>
          <a:srcRect l="15840" r="10117" b="6"/>
          <a:stretch/>
        </p:blipFill>
        <p:spPr>
          <a:xfrm>
            <a:off x="6146886" y="789709"/>
            <a:ext cx="2397514" cy="2161236"/>
          </a:xfrm>
          <a:custGeom>
            <a:avLst/>
            <a:gdLst/>
            <a:ahLst/>
            <a:cxnLst/>
            <a:rect l="l" t="t" r="r" b="b"/>
            <a:pathLst>
              <a:path w="2397514" h="2161236">
                <a:moveTo>
                  <a:pt x="684017" y="0"/>
                </a:moveTo>
                <a:cubicBezTo>
                  <a:pt x="1715801" y="0"/>
                  <a:pt x="1715801" y="0"/>
                  <a:pt x="1715801" y="0"/>
                </a:cubicBezTo>
                <a:cubicBezTo>
                  <a:pt x="1768004" y="0"/>
                  <a:pt x="1835562" y="37478"/>
                  <a:pt x="1863198" y="84326"/>
                </a:cubicBezTo>
                <a:cubicBezTo>
                  <a:pt x="2379089" y="993169"/>
                  <a:pt x="2379089" y="993169"/>
                  <a:pt x="2379089" y="993169"/>
                </a:cubicBezTo>
                <a:cubicBezTo>
                  <a:pt x="2403656" y="1043140"/>
                  <a:pt x="2403656" y="1118096"/>
                  <a:pt x="2379089" y="1168068"/>
                </a:cubicBezTo>
                <a:cubicBezTo>
                  <a:pt x="1863198" y="2076910"/>
                  <a:pt x="1863198" y="2076910"/>
                  <a:pt x="1863198" y="2076910"/>
                </a:cubicBezTo>
                <a:cubicBezTo>
                  <a:pt x="1835562" y="2123759"/>
                  <a:pt x="1768004" y="2161236"/>
                  <a:pt x="1715801" y="2161236"/>
                </a:cubicBezTo>
                <a:lnTo>
                  <a:pt x="684017" y="2161236"/>
                </a:lnTo>
                <a:cubicBezTo>
                  <a:pt x="628744" y="2161236"/>
                  <a:pt x="561187" y="2123759"/>
                  <a:pt x="536621" y="2076910"/>
                </a:cubicBezTo>
                <a:cubicBezTo>
                  <a:pt x="20729" y="1168068"/>
                  <a:pt x="20729" y="1168068"/>
                  <a:pt x="20729" y="1168068"/>
                </a:cubicBezTo>
                <a:cubicBezTo>
                  <a:pt x="-6909" y="1118096"/>
                  <a:pt x="-6909" y="1043140"/>
                  <a:pt x="20729" y="993169"/>
                </a:cubicBezTo>
                <a:cubicBezTo>
                  <a:pt x="536621" y="84326"/>
                  <a:pt x="536621" y="84326"/>
                  <a:pt x="536621" y="84326"/>
                </a:cubicBezTo>
                <a:cubicBezTo>
                  <a:pt x="561187" y="37478"/>
                  <a:pt x="628744" y="0"/>
                  <a:pt x="684017" y="0"/>
                </a:cubicBezTo>
                <a:close/>
              </a:path>
            </a:pathLst>
          </a:custGeom>
        </p:spPr>
      </p:pic>
      <p:pic>
        <p:nvPicPr>
          <p:cNvPr id="3" name="Picture 2">
            <a:extLst>
              <a:ext uri="{FF2B5EF4-FFF2-40B4-BE49-F238E27FC236}">
                <a16:creationId xmlns:a16="http://schemas.microsoft.com/office/drawing/2014/main" id="{8CC8FBAA-3815-094A-84E3-5C07E180B8B0}"/>
              </a:ext>
            </a:extLst>
          </p:cNvPr>
          <p:cNvPicPr>
            <a:picLocks noChangeAspect="1"/>
          </p:cNvPicPr>
          <p:nvPr/>
        </p:nvPicPr>
        <p:blipFill rotWithShape="1">
          <a:blip r:embed="rId3"/>
          <a:srcRect l="20282" r="22633" b="1"/>
          <a:stretch/>
        </p:blipFill>
        <p:spPr>
          <a:xfrm>
            <a:off x="6509864" y="1423024"/>
            <a:ext cx="5249321" cy="4597738"/>
          </a:xfrm>
          <a:custGeom>
            <a:avLst/>
            <a:gdLst/>
            <a:ahLst/>
            <a:cxnLst/>
            <a:rect l="l" t="t" r="r" b="b"/>
            <a:pathLst>
              <a:path w="5249321" h="4597738">
                <a:moveTo>
                  <a:pt x="1937803" y="0"/>
                </a:moveTo>
                <a:lnTo>
                  <a:pt x="2075306" y="0"/>
                </a:lnTo>
                <a:cubicBezTo>
                  <a:pt x="3756720" y="0"/>
                  <a:pt x="3756720" y="0"/>
                  <a:pt x="3756720" y="0"/>
                </a:cubicBezTo>
                <a:cubicBezTo>
                  <a:pt x="3871017" y="0"/>
                  <a:pt x="4018934" y="79730"/>
                  <a:pt x="4079444" y="179392"/>
                </a:cubicBezTo>
                <a:cubicBezTo>
                  <a:pt x="5208980" y="2112834"/>
                  <a:pt x="5208980" y="2112834"/>
                  <a:pt x="5208980" y="2112834"/>
                </a:cubicBezTo>
                <a:cubicBezTo>
                  <a:pt x="5262769" y="2219140"/>
                  <a:pt x="5262769" y="2378598"/>
                  <a:pt x="5208980" y="2484906"/>
                </a:cubicBezTo>
                <a:cubicBezTo>
                  <a:pt x="4079444" y="4418346"/>
                  <a:pt x="4079444" y="4418346"/>
                  <a:pt x="4079444" y="4418346"/>
                </a:cubicBezTo>
                <a:cubicBezTo>
                  <a:pt x="4018934" y="4518010"/>
                  <a:pt x="3871017" y="4597738"/>
                  <a:pt x="3756720" y="4597738"/>
                </a:cubicBezTo>
                <a:lnTo>
                  <a:pt x="1497645" y="4597738"/>
                </a:lnTo>
                <a:cubicBezTo>
                  <a:pt x="1376624" y="4597738"/>
                  <a:pt x="1228709" y="4518010"/>
                  <a:pt x="1174922" y="4418346"/>
                </a:cubicBezTo>
                <a:cubicBezTo>
                  <a:pt x="45385" y="2484906"/>
                  <a:pt x="45385" y="2484906"/>
                  <a:pt x="45385" y="2484906"/>
                </a:cubicBezTo>
                <a:cubicBezTo>
                  <a:pt x="-15128" y="2378598"/>
                  <a:pt x="-15128" y="2219140"/>
                  <a:pt x="45385" y="2112834"/>
                </a:cubicBezTo>
                <a:cubicBezTo>
                  <a:pt x="115981" y="1991994"/>
                  <a:pt x="182165" y="1878706"/>
                  <a:pt x="244212" y="1772499"/>
                </a:cubicBezTo>
                <a:lnTo>
                  <a:pt x="329190" y="1627041"/>
                </a:lnTo>
                <a:lnTo>
                  <a:pt x="1398074" y="1627041"/>
                </a:lnTo>
                <a:cubicBezTo>
                  <a:pt x="1456729" y="1627041"/>
                  <a:pt x="1532637" y="1586126"/>
                  <a:pt x="1563690" y="1534980"/>
                </a:cubicBezTo>
                <a:cubicBezTo>
                  <a:pt x="1563690" y="1534980"/>
                  <a:pt x="1563690" y="1534980"/>
                  <a:pt x="2143347" y="542774"/>
                </a:cubicBezTo>
                <a:cubicBezTo>
                  <a:pt x="2170950" y="488219"/>
                  <a:pt x="2170950" y="406388"/>
                  <a:pt x="2143347" y="351833"/>
                </a:cubicBezTo>
                <a:cubicBezTo>
                  <a:pt x="2143347" y="351833"/>
                  <a:pt x="2143347" y="351833"/>
                  <a:pt x="1954987" y="29414"/>
                </a:cubicBezTo>
                <a:close/>
              </a:path>
            </a:pathLst>
          </a:custGeom>
        </p:spPr>
      </p:pic>
      <p:pic>
        <p:nvPicPr>
          <p:cNvPr id="5" name="Picture 4">
            <a:extLst>
              <a:ext uri="{FF2B5EF4-FFF2-40B4-BE49-F238E27FC236}">
                <a16:creationId xmlns:a16="http://schemas.microsoft.com/office/drawing/2014/main" id="{322906DA-012B-AC44-A525-CC5159F068D4}"/>
              </a:ext>
            </a:extLst>
          </p:cNvPr>
          <p:cNvPicPr>
            <a:picLocks noChangeAspect="1"/>
          </p:cNvPicPr>
          <p:nvPr/>
        </p:nvPicPr>
        <p:blipFill rotWithShape="1">
          <a:blip r:embed="rId4"/>
          <a:srcRect t="6135" r="-10" b="3711"/>
          <a:stretch/>
        </p:blipFill>
        <p:spPr>
          <a:xfrm>
            <a:off x="5082455" y="3907056"/>
            <a:ext cx="1792581" cy="1615920"/>
          </a:xfrm>
          <a:custGeom>
            <a:avLst/>
            <a:gdLst/>
            <a:ahLst/>
            <a:cxnLst/>
            <a:rect l="l" t="t" r="r" b="b"/>
            <a:pathLst>
              <a:path w="1792581" h="1615920">
                <a:moveTo>
                  <a:pt x="511427" y="0"/>
                </a:moveTo>
                <a:cubicBezTo>
                  <a:pt x="1282876" y="0"/>
                  <a:pt x="1282876" y="0"/>
                  <a:pt x="1282876" y="0"/>
                </a:cubicBezTo>
                <a:cubicBezTo>
                  <a:pt x="1321907" y="0"/>
                  <a:pt x="1372419" y="28022"/>
                  <a:pt x="1393082" y="63050"/>
                </a:cubicBezTo>
                <a:cubicBezTo>
                  <a:pt x="1778805" y="742576"/>
                  <a:pt x="1778805" y="742576"/>
                  <a:pt x="1778805" y="742576"/>
                </a:cubicBezTo>
                <a:cubicBezTo>
                  <a:pt x="1797173" y="779939"/>
                  <a:pt x="1797173" y="835982"/>
                  <a:pt x="1778805" y="873345"/>
                </a:cubicBezTo>
                <a:cubicBezTo>
                  <a:pt x="1393082" y="1552872"/>
                  <a:pt x="1393082" y="1552872"/>
                  <a:pt x="1393082" y="1552872"/>
                </a:cubicBezTo>
                <a:cubicBezTo>
                  <a:pt x="1372419" y="1587899"/>
                  <a:pt x="1321907" y="1615920"/>
                  <a:pt x="1282876" y="1615920"/>
                </a:cubicBezTo>
                <a:lnTo>
                  <a:pt x="511427" y="1615920"/>
                </a:lnTo>
                <a:cubicBezTo>
                  <a:pt x="470101" y="1615920"/>
                  <a:pt x="419590" y="1587899"/>
                  <a:pt x="401222" y="1552872"/>
                </a:cubicBezTo>
                <a:cubicBezTo>
                  <a:pt x="15498" y="873345"/>
                  <a:pt x="15498" y="873345"/>
                  <a:pt x="15498" y="873345"/>
                </a:cubicBezTo>
                <a:cubicBezTo>
                  <a:pt x="-5166" y="835982"/>
                  <a:pt x="-5166" y="779939"/>
                  <a:pt x="15498" y="742576"/>
                </a:cubicBezTo>
                <a:cubicBezTo>
                  <a:pt x="401222" y="63050"/>
                  <a:pt x="401222" y="63050"/>
                  <a:pt x="401222" y="63050"/>
                </a:cubicBezTo>
                <a:cubicBezTo>
                  <a:pt x="419590" y="28022"/>
                  <a:pt x="470101" y="0"/>
                  <a:pt x="511427" y="0"/>
                </a:cubicBezTo>
                <a:close/>
              </a:path>
            </a:pathLst>
          </a:custGeom>
        </p:spPr>
      </p:pic>
    </p:spTree>
    <p:extLst>
      <p:ext uri="{BB962C8B-B14F-4D97-AF65-F5344CB8AC3E}">
        <p14:creationId xmlns:p14="http://schemas.microsoft.com/office/powerpoint/2010/main" val="8554340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Isosceles Triangle 22">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7F56C9E-7C17-624E-ABDF-575DEF521329}"/>
              </a:ext>
            </a:extLst>
          </p:cNvPr>
          <p:cNvPicPr>
            <a:picLocks noChangeAspect="1"/>
          </p:cNvPicPr>
          <p:nvPr/>
        </p:nvPicPr>
        <p:blipFill>
          <a:blip r:embed="rId2"/>
          <a:stretch>
            <a:fillRect/>
          </a:stretch>
        </p:blipFill>
        <p:spPr>
          <a:xfrm>
            <a:off x="1794019" y="643467"/>
            <a:ext cx="8603961" cy="5571065"/>
          </a:xfrm>
          <a:prstGeom prst="rect">
            <a:avLst/>
          </a:prstGeom>
          <a:ln>
            <a:noFill/>
          </a:ln>
        </p:spPr>
      </p:pic>
      <p:sp>
        <p:nvSpPr>
          <p:cNvPr id="25" name="Isosceles Triangle 24">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asetăText 3">
            <a:extLst>
              <a:ext uri="{FF2B5EF4-FFF2-40B4-BE49-F238E27FC236}">
                <a16:creationId xmlns:a16="http://schemas.microsoft.com/office/drawing/2014/main" id="{296637C3-044B-4984-BCF7-5E612F9AAC58}"/>
              </a:ext>
            </a:extLst>
          </p:cNvPr>
          <p:cNvSpPr txBox="1"/>
          <p:nvPr/>
        </p:nvSpPr>
        <p:spPr>
          <a:xfrm>
            <a:off x="4724400" y="3941763"/>
            <a:ext cx="2743200" cy="317500"/>
          </a:xfrm>
          <a:prstGeom prst="rect">
            <a:avLst/>
          </a:prstGeom>
        </p:spPr>
        <p:txBody>
          <a:bodyPr anchor="t">
            <a:normAutofit fontScale="92500" lnSpcReduction="20000"/>
          </a:bodyPr>
          <a:lstStyle/>
          <a:p>
            <a:endParaRPr lang="en-US">
              <a:cs typeface="Calibri"/>
            </a:endParaRPr>
          </a:p>
        </p:txBody>
      </p:sp>
      <p:sp>
        <p:nvSpPr>
          <p:cNvPr id="8" name="CasetăText 7">
            <a:extLst>
              <a:ext uri="{FF2B5EF4-FFF2-40B4-BE49-F238E27FC236}">
                <a16:creationId xmlns:a16="http://schemas.microsoft.com/office/drawing/2014/main" id="{40231324-7160-4C7E-A94E-707982C58759}"/>
              </a:ext>
            </a:extLst>
          </p:cNvPr>
          <p:cNvSpPr txBox="1"/>
          <p:nvPr/>
        </p:nvSpPr>
        <p:spPr>
          <a:xfrm>
            <a:off x="4724400" y="4200525"/>
            <a:ext cx="2743200" cy="317500"/>
          </a:xfrm>
          <a:prstGeom prst="rect">
            <a:avLst/>
          </a:prstGeom>
        </p:spPr>
        <p:txBody>
          <a:bodyPr anchor="t">
            <a:normAutofit fontScale="92500" lnSpcReduction="20000"/>
          </a:bodyPr>
          <a:lstStyle/>
          <a:p>
            <a:endParaRPr lang="en-US">
              <a:cs typeface="Calibri"/>
            </a:endParaRPr>
          </a:p>
        </p:txBody>
      </p:sp>
    </p:spTree>
    <p:extLst>
      <p:ext uri="{BB962C8B-B14F-4D97-AF65-F5344CB8AC3E}">
        <p14:creationId xmlns:p14="http://schemas.microsoft.com/office/powerpoint/2010/main" val="2400645992"/>
      </p:ext>
    </p:extLst>
  </p:cSld>
  <p:clrMapOvr>
    <a:masterClrMapping/>
  </p:clrMapOvr>
</p:sld>
</file>

<file path=ppt/theme/theme1.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579</Words>
  <Application>Microsoft Macintosh PowerPoint</Application>
  <PresentationFormat>Widescreen</PresentationFormat>
  <Paragraphs>74</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Temă Office</vt:lpstr>
      <vt:lpstr>WELCOME Hospitality And Guest Services   </vt:lpstr>
      <vt:lpstr>Hotel   Hospitality And Guest Services                   </vt:lpstr>
      <vt:lpstr>Positive Attributes needed To Be Shown Customers </vt:lpstr>
      <vt:lpstr> Type of Hospitality Operations</vt:lpstr>
      <vt:lpstr>Leisure </vt:lpstr>
      <vt:lpstr>Achieve the above CARE  principles for guest</vt:lpstr>
      <vt:lpstr>Health and Safety Food and Beverage </vt:lpstr>
      <vt:lpstr>Types of Food and Beverage                  Operations for Customers </vt:lpstr>
      <vt:lpstr>Types of kitchen for the needs of costumer</vt:lpstr>
      <vt:lpstr>How to Market and Sale the product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Emanuela Stan (1815346)</dc:creator>
  <cp:lastModifiedBy/>
  <cp:revision>1</cp:revision>
  <dcterms:created xsi:type="dcterms:W3CDTF">2020-06-23T12:53:31Z</dcterms:created>
  <dcterms:modified xsi:type="dcterms:W3CDTF">2020-06-23T12:54:37Z</dcterms:modified>
</cp:coreProperties>
</file>