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305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12" r:id="rId16"/>
    <p:sldId id="32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File Processing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Storage of data in variables and arrays is temporary – all such data is lost when a program terminates.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Files are used for permanent retention of large amounts of data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Programs may process many different files at the same time. However, each file must have its own unique name and it’s own unique pointer.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Opening a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43" y="2438400"/>
            <a:ext cx="11422857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042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Reading / Writing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24" y="3124200"/>
            <a:ext cx="7707276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Setting the read/write flags</a:t>
            </a: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630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Closing a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Function </a:t>
            </a:r>
            <a:r>
              <a:rPr lang="en-GB" sz="2400" i="1" dirty="0" err="1">
                <a:solidFill>
                  <a:schemeClr val="tx1"/>
                </a:solidFill>
              </a:rPr>
              <a:t>fclose</a:t>
            </a:r>
            <a:r>
              <a:rPr lang="en-GB" sz="2400" dirty="0">
                <a:solidFill>
                  <a:schemeClr val="tx1"/>
                </a:solidFill>
              </a:rPr>
              <a:t> receives a pointer to the specified file you wish to close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NB&gt; If function </a:t>
            </a:r>
            <a:r>
              <a:rPr lang="en-GB" sz="2400" dirty="0" err="1">
                <a:solidFill>
                  <a:schemeClr val="tx1"/>
                </a:solidFill>
              </a:rPr>
              <a:t>fclose</a:t>
            </a:r>
            <a:r>
              <a:rPr lang="en-GB" sz="2400" dirty="0">
                <a:solidFill>
                  <a:schemeClr val="tx1"/>
                </a:solidFill>
              </a:rPr>
              <a:t> is not called explicitly, the operating system normally will close the file when the program terminates. However, it is always better to close files yourself before the program terminates.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752600"/>
            <a:ext cx="12506238" cy="313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1039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Writing a Sequential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Function </a:t>
            </a:r>
            <a:r>
              <a:rPr lang="en-GB" sz="2400" i="1" dirty="0" err="1">
                <a:solidFill>
                  <a:schemeClr val="tx1"/>
                </a:solidFill>
              </a:rPr>
              <a:t>fclose</a:t>
            </a:r>
            <a:r>
              <a:rPr lang="en-GB" sz="2400" dirty="0">
                <a:solidFill>
                  <a:schemeClr val="tx1"/>
                </a:solidFill>
              </a:rPr>
              <a:t> receives a pointer to the specified file you wish to close</a:t>
            </a:r>
            <a:r>
              <a:rPr lang="en-GB" sz="2400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71" y="1905000"/>
            <a:ext cx="9661529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06182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Reading from a Sequential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i="1" dirty="0" err="1" smtClean="0">
                <a:solidFill>
                  <a:schemeClr val="tx1"/>
                </a:solidFill>
              </a:rPr>
              <a:t>fscanf_s</a:t>
            </a:r>
            <a:r>
              <a:rPr lang="en-GB" sz="2400" i="1" dirty="0" smtClean="0">
                <a:solidFill>
                  <a:schemeClr val="tx1"/>
                </a:solidFill>
              </a:rPr>
              <a:t>()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</a:t>
            </a:r>
            <a:r>
              <a:rPr lang="en-GB" sz="2000" dirty="0">
                <a:solidFill>
                  <a:schemeClr val="tx1"/>
                </a:solidFill>
              </a:rPr>
              <a:t>following code reads in data until it reaches white-space. The white space is consumed by the function</a:t>
            </a:r>
            <a:r>
              <a:rPr lang="en-GB" sz="2000" dirty="0" smtClean="0">
                <a:solidFill>
                  <a:schemeClr val="tx1"/>
                </a:solidFill>
              </a:rPr>
              <a:t>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NB&gt; </a:t>
            </a:r>
            <a:r>
              <a:rPr lang="en-GB" sz="2000" dirty="0" err="1">
                <a:solidFill>
                  <a:schemeClr val="tx1"/>
                </a:solidFill>
              </a:rPr>
              <a:t>fscanf_s</a:t>
            </a:r>
            <a:r>
              <a:rPr lang="en-GB" sz="2000" dirty="0">
                <a:solidFill>
                  <a:schemeClr val="tx1"/>
                </a:solidFill>
              </a:rPr>
              <a:t>() reads in all data up to (but not including) the carriage return. Carriage returns are not consumed.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398378"/>
            <a:ext cx="6805612" cy="1187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2057400" y="5015805"/>
            <a:ext cx="5410200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2B91AF"/>
                </a:solidFill>
                <a:latin typeface="Consolas" panose="020B0609020204030204" pitchFamily="49" charset="0"/>
              </a:rPr>
              <a:t>FILE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*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fp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4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 buffer[256</a:t>
            </a:r>
            <a:r>
              <a:rPr lang="en-GB" sz="1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];</a:t>
            </a:r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fopen_s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 &amp;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fp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400" dirty="0">
                <a:solidFill>
                  <a:srgbClr val="A31515"/>
                </a:solidFill>
                <a:latin typeface="Consolas" panose="020B0609020204030204" pitchFamily="49" charset="0"/>
              </a:rPr>
              <a:t>"Test.txt"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400" dirty="0">
                <a:solidFill>
                  <a:srgbClr val="A31515"/>
                </a:solidFill>
                <a:latin typeface="Consolas" panose="020B0609020204030204" pitchFamily="49" charset="0"/>
              </a:rPr>
              <a:t>"r"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fscanf_s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 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fp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400" dirty="0">
                <a:solidFill>
                  <a:srgbClr val="A31515"/>
                </a:solidFill>
                <a:latin typeface="Consolas" panose="020B0609020204030204" pitchFamily="49" charset="0"/>
              </a:rPr>
              <a:t>"%s"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, buffer, </a:t>
            </a:r>
            <a:r>
              <a:rPr lang="en-GB" sz="1400" dirty="0" err="1">
                <a:solidFill>
                  <a:srgbClr val="0000FF"/>
                </a:solidFill>
                <a:latin typeface="Consolas" panose="020B0609020204030204" pitchFamily="49" charset="0"/>
              </a:rPr>
              <a:t>sizeof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(buffer) </a:t>
            </a:r>
            <a:r>
              <a:rPr lang="en-GB" sz="1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fclose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srgbClr val="000000"/>
                </a:solidFill>
                <a:latin typeface="Consolas" panose="020B0609020204030204" pitchFamily="49" charset="0"/>
              </a:rPr>
              <a:t>fp</a:t>
            </a:r>
            <a:r>
              <a:rPr lang="en-GB" sz="1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1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3600" y="6174066"/>
            <a:ext cx="5038725" cy="64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806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err="1" smtClean="0"/>
              <a:t>fgets</a:t>
            </a:r>
            <a:r>
              <a:rPr lang="en-GB" dirty="0" smtClean="0"/>
              <a:t>()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406" y="1828800"/>
            <a:ext cx="8864794" cy="2055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1087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err="1" smtClean="0"/>
              <a:t>fgetc</a:t>
            </a:r>
            <a:r>
              <a:rPr lang="en-GB" dirty="0" smtClean="0"/>
              <a:t>()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87" y="1981200"/>
            <a:ext cx="8861813" cy="262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1323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End of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52600"/>
            <a:ext cx="12219247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7103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File Offset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76400"/>
            <a:ext cx="8077200" cy="937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2563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Write a program to save out the following data to file</a:t>
            </a:r>
            <a:r>
              <a:rPr lang="en-US" sz="2000" dirty="0" smtClean="0"/>
              <a:t>:</a:t>
            </a:r>
            <a:endParaRPr lang="en-US" sz="2000" i="1" dirty="0"/>
          </a:p>
          <a:p>
            <a:pPr lvl="1"/>
            <a:r>
              <a:rPr lang="en-US" sz="1600" dirty="0" smtClean="0"/>
              <a:t>	Cube </a:t>
            </a:r>
            <a:r>
              <a:rPr lang="en-US" sz="1600" dirty="0"/>
              <a:t>1.0 </a:t>
            </a:r>
            <a:r>
              <a:rPr lang="en-US" sz="1600" dirty="0" smtClean="0"/>
              <a:t> 1.0  1.0  120.5  26.0  10.25</a:t>
            </a:r>
            <a:endParaRPr lang="en-US" sz="16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i="1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Write a program to read in the values stored in this file. Print the values to </a:t>
            </a:r>
            <a:r>
              <a:rPr lang="en-US" sz="2000" dirty="0" smtClean="0"/>
              <a:t>screen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/>
              <a:t>Modify </a:t>
            </a:r>
            <a:r>
              <a:rPr lang="en-US" sz="2000" dirty="0"/>
              <a:t>this program to allow the user to save the following comments within the file and then extract the relevant data (ignoring any comments</a:t>
            </a:r>
            <a:r>
              <a:rPr lang="en-US" sz="2000" dirty="0" smtClean="0"/>
              <a:t>):</a:t>
            </a:r>
          </a:p>
          <a:p>
            <a:pPr lvl="1"/>
            <a:r>
              <a:rPr lang="en-GB" sz="1400" dirty="0" smtClean="0"/>
              <a:t>	</a:t>
            </a:r>
          </a:p>
          <a:p>
            <a:pPr lvl="1"/>
            <a:r>
              <a:rPr lang="en-GB" sz="1400" dirty="0"/>
              <a:t>	</a:t>
            </a:r>
            <a:r>
              <a:rPr lang="en-GB" sz="1400" dirty="0" smtClean="0"/>
              <a:t>// Name</a:t>
            </a:r>
            <a:endParaRPr lang="en-GB" sz="1400" dirty="0"/>
          </a:p>
          <a:p>
            <a:pPr lvl="1"/>
            <a:r>
              <a:rPr lang="en-GB" sz="1400" dirty="0" smtClean="0"/>
              <a:t>	Cube</a:t>
            </a:r>
          </a:p>
          <a:p>
            <a:pPr lvl="1"/>
            <a:r>
              <a:rPr lang="en-GB" sz="1400" dirty="0"/>
              <a:t>	</a:t>
            </a:r>
            <a:r>
              <a:rPr lang="en-GB" sz="1400" dirty="0" smtClean="0"/>
              <a:t>// RGB Colour </a:t>
            </a:r>
            <a:r>
              <a:rPr lang="en-GB" sz="1400" dirty="0"/>
              <a:t>V</a:t>
            </a:r>
            <a:r>
              <a:rPr lang="en-GB" sz="1400" dirty="0" smtClean="0"/>
              <a:t>alues</a:t>
            </a:r>
            <a:endParaRPr lang="en-GB" sz="1400" dirty="0"/>
          </a:p>
          <a:p>
            <a:pPr lvl="1"/>
            <a:r>
              <a:rPr lang="en-GB" sz="1400" dirty="0" smtClean="0"/>
              <a:t>	1.0 </a:t>
            </a:r>
            <a:r>
              <a:rPr lang="en-GB" sz="1400" dirty="0"/>
              <a:t>1.0 1.0</a:t>
            </a:r>
          </a:p>
          <a:p>
            <a:pPr lvl="1"/>
            <a:r>
              <a:rPr lang="en-GB" sz="1400" dirty="0" smtClean="0"/>
              <a:t>	// Position</a:t>
            </a:r>
          </a:p>
          <a:p>
            <a:pPr lvl="1"/>
            <a:r>
              <a:rPr lang="en-GB" sz="1400" dirty="0" smtClean="0"/>
              <a:t>	120.5 </a:t>
            </a:r>
            <a:r>
              <a:rPr lang="en-GB" sz="1400" dirty="0"/>
              <a:t>26.0 </a:t>
            </a:r>
            <a:r>
              <a:rPr lang="en-GB" sz="1400" dirty="0" smtClean="0"/>
              <a:t>10.25</a:t>
            </a:r>
          </a:p>
          <a:p>
            <a:pPr lvl="1"/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NB&gt; you may need to use a combination of </a:t>
            </a:r>
            <a:r>
              <a:rPr lang="en-US" sz="2000" dirty="0" err="1"/>
              <a:t>fscanf</a:t>
            </a:r>
            <a:r>
              <a:rPr lang="en-US" sz="2000" dirty="0"/>
              <a:t>(), </a:t>
            </a:r>
            <a:r>
              <a:rPr lang="en-US" sz="2000" dirty="0" err="1"/>
              <a:t>fgetc</a:t>
            </a:r>
            <a:r>
              <a:rPr lang="en-US" sz="2000" dirty="0"/>
              <a:t>()  and </a:t>
            </a:r>
            <a:r>
              <a:rPr lang="en-US" sz="2000" dirty="0" err="1"/>
              <a:t>fgets</a:t>
            </a:r>
            <a:r>
              <a:rPr lang="en-US" sz="2000" dirty="0"/>
              <a:t>().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45298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Extend </a:t>
            </a:r>
            <a:r>
              <a:rPr lang="en-GB" sz="2000" dirty="0" smtClean="0"/>
              <a:t>your </a:t>
            </a:r>
            <a:r>
              <a:rPr lang="en-GB" sz="2000" dirty="0"/>
              <a:t>previous implementation to allow the user to skip over comments when reading in the data from </a:t>
            </a:r>
            <a:r>
              <a:rPr lang="en-GB" sz="2000" dirty="0" smtClean="0"/>
              <a:t>file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TIP&gt; At the beginning of each line you should search for // and then skip to the next line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Use </a:t>
            </a:r>
            <a:r>
              <a:rPr lang="en-GB" sz="2000" dirty="0" err="1" smtClean="0"/>
              <a:t>strstr</a:t>
            </a:r>
            <a:r>
              <a:rPr lang="en-GB" sz="2000" dirty="0" smtClean="0"/>
              <a:t>() function to compare one string </a:t>
            </a:r>
            <a:r>
              <a:rPr lang="en-GB" sz="2000" smtClean="0"/>
              <a:t>with another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13861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9" ma:contentTypeDescription="Create a new document." ma:contentTypeScope="" ma:versionID="3bb4ccbaa1435b1117785b04d69f0216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ad50e781088f4f1aed6af2f925cd44a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8529AE7-ECFD-4579-A072-55C925FA95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84F4FF-5E28-467E-AB46-15A0BCADF4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AFB136-0A86-4B21-A733-1F44F9F71394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19514574-b5d9-49eb-9678-28308461b4ba"/>
    <ds:schemaRef ds:uri="http://purl.org/dc/terms/"/>
    <ds:schemaRef ds:uri="http://schemas.openxmlformats.org/package/2006/metadata/core-properties"/>
    <ds:schemaRef ds:uri="4f627824-a7cf-4e54-9661-934e5f85792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305</Words>
  <Application>Microsoft Office PowerPoint</Application>
  <PresentationFormat>On-screen Show (4:3)</PresentationFormat>
  <Paragraphs>98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Consolas</vt:lpstr>
      <vt:lpstr>Office Theme</vt:lpstr>
      <vt:lpstr>Advanced Software Development</vt:lpstr>
      <vt:lpstr>File Processing</vt:lpstr>
      <vt:lpstr>Opening a File</vt:lpstr>
      <vt:lpstr>Reading / Writing</vt:lpstr>
      <vt:lpstr>Closing a File</vt:lpstr>
      <vt:lpstr>Writing a Sequential File</vt:lpstr>
      <vt:lpstr>Reading from a Sequential File</vt:lpstr>
      <vt:lpstr>fgets()</vt:lpstr>
      <vt:lpstr>fgetc()</vt:lpstr>
      <vt:lpstr>End of File</vt:lpstr>
      <vt:lpstr>File Offset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34</cp:revision>
  <dcterms:created xsi:type="dcterms:W3CDTF">2006-08-16T00:00:00Z</dcterms:created>
  <dcterms:modified xsi:type="dcterms:W3CDTF">2019-11-28T11:01:11Z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