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78" r:id="rId2"/>
    <p:sldId id="256" r:id="rId3"/>
    <p:sldId id="264" r:id="rId4"/>
    <p:sldId id="258" r:id="rId5"/>
    <p:sldId id="266" r:id="rId6"/>
    <p:sldId id="268" r:id="rId7"/>
    <p:sldId id="280" r:id="rId8"/>
    <p:sldId id="269" r:id="rId9"/>
    <p:sldId id="265" r:id="rId10"/>
    <p:sldId id="270" r:id="rId11"/>
    <p:sldId id="271" r:id="rId12"/>
    <p:sldId id="272" r:id="rId13"/>
    <p:sldId id="273" r:id="rId14"/>
    <p:sldId id="274" r:id="rId15"/>
    <p:sldId id="275" r:id="rId16"/>
    <p:sldId id="279" r:id="rId17"/>
    <p:sldId id="276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4" autoAdjust="0"/>
    <p:restoredTop sz="94660"/>
  </p:normalViewPr>
  <p:slideViewPr>
    <p:cSldViewPr snapToGrid="0">
      <p:cViewPr varScale="1">
        <p:scale>
          <a:sx n="91" d="100"/>
          <a:sy n="91" d="100"/>
        </p:scale>
        <p:origin x="5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745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275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977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607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5842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676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922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006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405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3610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7907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26986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097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566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0708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0894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073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490B9081-34BF-4DE3-9AA7-98089962EC2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68295911-A7B9-4630-A5CB-A94DA3ABB2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6411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tm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mp"/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mp"/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m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mp"/><Relationship Id="rId2" Type="http://schemas.openxmlformats.org/officeDocument/2006/relationships/image" Target="../media/image20.tm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tmp"/><Relationship Id="rId5" Type="http://schemas.openxmlformats.org/officeDocument/2006/relationships/image" Target="../media/image23.tmp"/><Relationship Id="rId4" Type="http://schemas.openxmlformats.org/officeDocument/2006/relationships/image" Target="../media/image22.tm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mp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mp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tmp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m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tmp"/><Relationship Id="rId5" Type="http://schemas.openxmlformats.org/officeDocument/2006/relationships/image" Target="../media/image32.tmp"/><Relationship Id="rId4" Type="http://schemas.openxmlformats.org/officeDocument/2006/relationships/image" Target="../media/image31.tmp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tmp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mp"/><Relationship Id="rId2" Type="http://schemas.openxmlformats.org/officeDocument/2006/relationships/image" Target="../media/image36.tmp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4556" y="189501"/>
            <a:ext cx="8558254" cy="65009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4556" y="364274"/>
            <a:ext cx="6394474" cy="970450"/>
          </a:xfrm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Hills and mountains</a:t>
            </a:r>
            <a:br>
              <a:rPr lang="en-US">
                <a:solidFill>
                  <a:schemeClr val="bg1"/>
                </a:solidFill>
              </a:rPr>
            </a:br>
            <a:r>
              <a:rPr lang="en-US">
                <a:solidFill>
                  <a:schemeClr val="bg1"/>
                </a:solidFill>
              </a:rPr>
              <a:t>in the place-names of Wales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24639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485" y="0"/>
            <a:ext cx="6699223" cy="677330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1612" y="4889988"/>
            <a:ext cx="8372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Dringai, lle nid elai’r da,  D’orwyddfeirch dor </a:t>
            </a:r>
            <a:r>
              <a:rPr lang="en-US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y Wyddfa</a:t>
            </a:r>
            <a:endParaRPr lang="en-GB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1612" y="5537752"/>
            <a:ext cx="693029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Your battle-horses climbed, where cattle would</a:t>
            </a:r>
          </a:p>
          <a:p>
            <a:r>
              <a:rPr lang="en-US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fear to tread, the belly of Snowdon.</a:t>
            </a:r>
            <a:endParaRPr lang="en-GB" sz="2800" i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1612" y="6488668"/>
            <a:ext cx="5743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Guto’r Glyn, ‘In praise of William Herbert of Raglan’, 1468</a:t>
            </a: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12" y="3504462"/>
            <a:ext cx="5073805" cy="110407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91191" y="366254"/>
            <a:ext cx="36561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Yr Wyddfa (Snowdon)</a:t>
            </a:r>
            <a:endParaRPr lang="en-GB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1083" y="1148576"/>
            <a:ext cx="308610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i="1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sz="2000" i="1">
                <a:latin typeface="Times New Roman" panose="02020603050405020304" pitchFamily="18" charset="0"/>
                <a:cs typeface="Times New Roman" panose="02020603050405020304" pitchFamily="18" charset="0"/>
                <a:sym typeface="Junicode" panose="02040502000000000000" pitchFamily="18" charset="2"/>
              </a:rPr>
              <a:t>ŵydd 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  <a:sym typeface="Junicode" panose="02040502000000000000" pitchFamily="18" charset="2"/>
              </a:rPr>
              <a:t>‘presence, sight’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  <a:sym typeface="Junicode" panose="02040502000000000000" pitchFamily="18" charset="2"/>
              </a:rPr>
              <a:t>? &gt; ‘tumulus, burial-mound’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  <a:sym typeface="Junicode" panose="02040502000000000000" pitchFamily="18" charset="2"/>
              </a:rPr>
              <a:t>? &gt; ‘prominent’</a:t>
            </a:r>
          </a:p>
          <a:p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  <a:sym typeface="Junicode" panose="02040502000000000000" pitchFamily="18" charset="2"/>
            </a:endParaRPr>
          </a:p>
          <a:p>
            <a:r>
              <a:rPr lang="en-US" sz="2000" i="1">
                <a:latin typeface="Times New Roman" panose="02020603050405020304" pitchFamily="18" charset="0"/>
                <a:cs typeface="Times New Roman" panose="02020603050405020304" pitchFamily="18" charset="0"/>
                <a:sym typeface="Junicode" panose="02040502000000000000" pitchFamily="18" charset="2"/>
              </a:rPr>
              <a:t>-fa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  <a:sym typeface="Junicode" panose="02040502000000000000" pitchFamily="18" charset="2"/>
              </a:rPr>
              <a:t> (</a:t>
            </a:r>
            <a:r>
              <a:rPr lang="en-US" sz="2000" i="1">
                <a:latin typeface="Times New Roman" panose="02020603050405020304" pitchFamily="18" charset="0"/>
                <a:cs typeface="Times New Roman" panose="02020603050405020304" pitchFamily="18" charset="0"/>
                <a:sym typeface="Junicode" panose="02040502000000000000" pitchFamily="18" charset="2"/>
              </a:rPr>
              <a:t>ma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  <a:sym typeface="Junicode" panose="02040502000000000000" pitchFamily="18" charset="2"/>
              </a:rPr>
              <a:t>) ‘place’</a:t>
            </a:r>
            <a:endParaRPr lang="en-GB" sz="2000" i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28A17C-FAA5-898C-6E7B-2C9874FCC2F7}"/>
              </a:ext>
            </a:extLst>
          </p:cNvPr>
          <p:cNvSpPr txBox="1"/>
          <p:nvPr/>
        </p:nvSpPr>
        <p:spPr>
          <a:xfrm>
            <a:off x="8662737" y="545432"/>
            <a:ext cx="222985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/>
              <a:t>We begin at top ...</a:t>
            </a:r>
          </a:p>
        </p:txBody>
      </p:sp>
    </p:spTree>
    <p:extLst>
      <p:ext uri="{BB962C8B-B14F-4D97-AF65-F5344CB8AC3E}">
        <p14:creationId xmlns:p14="http://schemas.microsoft.com/office/powerpoint/2010/main" val="194940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9012" y="4992862"/>
            <a:ext cx="5706258" cy="1633843"/>
          </a:xfrm>
          <a:prstGeom prst="rect">
            <a:avLst/>
          </a:prstGeom>
        </p:spPr>
      </p:pic>
      <p:pic>
        <p:nvPicPr>
          <p:cNvPr id="2" name="Picture 1" descr="Screen Clippi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4" t="3886" r="4398" b="17347"/>
          <a:stretch/>
        </p:blipFill>
        <p:spPr>
          <a:xfrm>
            <a:off x="3635298" y="66906"/>
            <a:ext cx="8452624" cy="449607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34537" y="320433"/>
            <a:ext cx="165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/>
              <a:t>Snowdon</a:t>
            </a:r>
            <a:endParaRPr lang="en-GB" sz="2800" b="1"/>
          </a:p>
        </p:txBody>
      </p:sp>
      <p:sp>
        <p:nvSpPr>
          <p:cNvPr id="4" name="TextBox 3"/>
          <p:cNvSpPr txBox="1"/>
          <p:nvPr/>
        </p:nvSpPr>
        <p:spPr>
          <a:xfrm>
            <a:off x="334537" y="1735928"/>
            <a:ext cx="26933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Old English </a:t>
            </a:r>
            <a:r>
              <a:rPr lang="en-US" sz="2000" i="1">
                <a:latin typeface="Times New Roman" panose="02020603050405020304" pitchFamily="18" charset="0"/>
                <a:cs typeface="Times New Roman" panose="02020603050405020304" pitchFamily="18" charset="0"/>
              </a:rPr>
              <a:t>snāw + dūn</a:t>
            </a:r>
            <a:endParaRPr lang="en-GB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337502" y="5809784"/>
            <a:ext cx="4025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Anglo-Saxon Chronicle, version E,</a:t>
            </a:r>
          </a:p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sub anno 1095</a:t>
            </a: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550021" y="5698273"/>
            <a:ext cx="1304692" cy="47950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E11495-DA70-0C26-E06C-34A25D21159B}"/>
              </a:ext>
            </a:extLst>
          </p:cNvPr>
          <p:cNvSpPr txBox="1"/>
          <p:nvPr/>
        </p:nvSpPr>
        <p:spPr>
          <a:xfrm>
            <a:off x="3027903" y="231295"/>
            <a:ext cx="2229852" cy="92333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/>
              <a:t>The earliest record of the English name is actually older ...</a:t>
            </a:r>
          </a:p>
        </p:txBody>
      </p:sp>
    </p:spTree>
    <p:extLst>
      <p:ext uri="{BB962C8B-B14F-4D97-AF65-F5344CB8AC3E}">
        <p14:creationId xmlns:p14="http://schemas.microsoft.com/office/powerpoint/2010/main" val="1264045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7451" y="245327"/>
            <a:ext cx="6690733" cy="501804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1805" y="1037064"/>
            <a:ext cx="26388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Eryri (Snowdonia)</a:t>
            </a:r>
            <a:endParaRPr lang="en-GB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805" y="1919634"/>
            <a:ext cx="6506483" cy="2419688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858" y="4549775"/>
            <a:ext cx="6487430" cy="18481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EA9399-A4BD-0B83-EEFA-E0A72CAAB70F}"/>
              </a:ext>
            </a:extLst>
          </p:cNvPr>
          <p:cNvSpPr txBox="1"/>
          <p:nvPr/>
        </p:nvSpPr>
        <p:spPr>
          <a:xfrm>
            <a:off x="7732294" y="5645963"/>
            <a:ext cx="3272589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/>
              <a:t>Not eagles but upland, though the words share a root</a:t>
            </a:r>
          </a:p>
        </p:txBody>
      </p:sp>
    </p:spTree>
    <p:extLst>
      <p:ext uri="{BB962C8B-B14F-4D97-AF65-F5344CB8AC3E}">
        <p14:creationId xmlns:p14="http://schemas.microsoft.com/office/powerpoint/2010/main" val="2994404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8" t="939" r="569" b="1131"/>
          <a:stretch/>
        </p:blipFill>
        <p:spPr>
          <a:xfrm>
            <a:off x="278779" y="323386"/>
            <a:ext cx="7805854" cy="616759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954429" y="981308"/>
            <a:ext cx="1812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Cadair Idris</a:t>
            </a:r>
            <a:endParaRPr lang="en-GB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0096" y="2685707"/>
            <a:ext cx="6258083" cy="30014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1E1C60F-0CA1-D785-6E4F-D72315B1F364}"/>
              </a:ext>
            </a:extLst>
          </p:cNvPr>
          <p:cNvSpPr txBox="1"/>
          <p:nvPr/>
        </p:nvSpPr>
        <p:spPr>
          <a:xfrm>
            <a:off x="6039512" y="203901"/>
            <a:ext cx="2914917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/>
              <a:t>A common metaphor, often with a folkloric dimension </a:t>
            </a:r>
          </a:p>
        </p:txBody>
      </p:sp>
    </p:spTree>
    <p:extLst>
      <p:ext uri="{BB962C8B-B14F-4D97-AF65-F5344CB8AC3E}">
        <p14:creationId xmlns:p14="http://schemas.microsoft.com/office/powerpoint/2010/main" val="107865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7664" y="310194"/>
            <a:ext cx="8297433" cy="592537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6477" y="925551"/>
            <a:ext cx="30973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Pumlumon (Plynlimon)</a:t>
            </a:r>
            <a:endParaRPr lang="en-GB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01443" y="1817648"/>
            <a:ext cx="1616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>
                <a:latin typeface="Times New Roman" panose="02020603050405020304" pitchFamily="18" charset="0"/>
                <a:cs typeface="Times New Roman" panose="02020603050405020304" pitchFamily="18" charset="0"/>
              </a:rPr>
              <a:t>pum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i="1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) ‘five’</a:t>
            </a: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743" y="2460882"/>
            <a:ext cx="6677957" cy="4077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52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BDE6DAB-D6E7-4127-D4CF-29F94295F6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631" y="138023"/>
            <a:ext cx="8005314" cy="6003985"/>
          </a:xfrm>
          <a:prstGeom prst="rect">
            <a:avLst/>
          </a:prstGeom>
        </p:spPr>
      </p:pic>
      <p:pic>
        <p:nvPicPr>
          <p:cNvPr id="4" name="Picture 3" descr="A close-up of a text&#10;&#10;Description automatically generated">
            <a:extLst>
              <a:ext uri="{FF2B5EF4-FFF2-40B4-BE49-F238E27FC236}">
                <a16:creationId xmlns:a16="http://schemas.microsoft.com/office/drawing/2014/main" id="{36DD69B1-1F6A-BC30-E734-014CE08841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0166" y="3739083"/>
            <a:ext cx="6480203" cy="298089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A7A6D0A-86DB-73B3-2699-7ABAF7B94C64}"/>
              </a:ext>
            </a:extLst>
          </p:cNvPr>
          <p:cNvSpPr txBox="1"/>
          <p:nvPr/>
        </p:nvSpPr>
        <p:spPr>
          <a:xfrm>
            <a:off x="8662737" y="545432"/>
            <a:ext cx="2229852" cy="1200329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/>
              <a:t>I’m not sure I’m convinced by this etymology, but I know of none better</a:t>
            </a:r>
          </a:p>
        </p:txBody>
      </p:sp>
    </p:spTree>
    <p:extLst>
      <p:ext uri="{BB962C8B-B14F-4D97-AF65-F5344CB8AC3E}">
        <p14:creationId xmlns:p14="http://schemas.microsoft.com/office/powerpoint/2010/main" val="34283269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9"/>
          <a:stretch/>
        </p:blipFill>
        <p:spPr>
          <a:xfrm>
            <a:off x="2676293" y="101918"/>
            <a:ext cx="9328608" cy="63892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BDE9C1-0021-FA43-2267-B3EE76644C7A}"/>
              </a:ext>
            </a:extLst>
          </p:cNvPr>
          <p:cNvSpPr txBox="1"/>
          <p:nvPr/>
        </p:nvSpPr>
        <p:spPr>
          <a:xfrm>
            <a:off x="9366863" y="414878"/>
            <a:ext cx="2647774" cy="452431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Some related hill-words. The overlaying images make the (laboured) point that terms can be used for very subtle topography. Domesday Book </a:t>
            </a:r>
            <a:r>
              <a:rPr lang="en-GB" i="1" dirty="0"/>
              <a:t>Bren </a:t>
            </a:r>
            <a:r>
              <a:rPr lang="en-GB" dirty="0"/>
              <a:t>represents </a:t>
            </a:r>
            <a:r>
              <a:rPr lang="en-GB" i="1" dirty="0" err="1"/>
              <a:t>bryn</a:t>
            </a:r>
            <a:r>
              <a:rPr lang="en-GB" i="1" dirty="0"/>
              <a:t> </a:t>
            </a:r>
            <a:r>
              <a:rPr lang="en-GB" dirty="0"/>
              <a:t> in Rhyl, which has the slightest of contours. (Rhyl, incidentally, is English </a:t>
            </a:r>
            <a:r>
              <a:rPr lang="en-GB" i="1" dirty="0"/>
              <a:t>hill</a:t>
            </a:r>
            <a:r>
              <a:rPr lang="en-GB" dirty="0"/>
              <a:t>, presumably referring to the same subtle feature, with the Welsh definite article prefixed. All too much for one slide!)</a:t>
            </a:r>
            <a:endParaRPr lang="en-GB" i="1" dirty="0"/>
          </a:p>
        </p:txBody>
      </p:sp>
      <p:sp>
        <p:nvSpPr>
          <p:cNvPr id="2" name="TextBox 1"/>
          <p:cNvSpPr txBox="1"/>
          <p:nvPr/>
        </p:nvSpPr>
        <p:spPr>
          <a:xfrm>
            <a:off x="747132" y="1215483"/>
            <a:ext cx="3282052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bryn 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‘hill’</a:t>
            </a:r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bron 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‘breast, hill-side, slope’</a:t>
            </a:r>
          </a:p>
          <a:p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bre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‘hill’</a:t>
            </a:r>
            <a:endParaRPr lang="en-GB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9834" y="334297"/>
            <a:ext cx="8154538" cy="1762371"/>
          </a:xfrm>
          <a:prstGeom prst="rect">
            <a:avLst/>
          </a:prstGeom>
        </p:spPr>
      </p:pic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132" y="1782729"/>
            <a:ext cx="4925112" cy="4363059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4583151" y="4884234"/>
            <a:ext cx="1014761" cy="71367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1910" y="1833719"/>
            <a:ext cx="5977374" cy="2875838"/>
          </a:xfrm>
          <a:prstGeom prst="rect">
            <a:avLst/>
          </a:prstGeom>
          <a:ln w="25400">
            <a:solidFill>
              <a:schemeClr val="bg1"/>
            </a:solidFill>
          </a:ln>
        </p:spPr>
      </p:pic>
      <p:pic>
        <p:nvPicPr>
          <p:cNvPr id="7" name="Picture 6" descr="Screen Clippi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5244" y="3277309"/>
            <a:ext cx="4023037" cy="3213849"/>
          </a:xfrm>
          <a:prstGeom prst="rect">
            <a:avLst/>
          </a:prstGeom>
          <a:ln w="254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958604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4" t="1854" r="4572" b="3067"/>
          <a:stretch/>
        </p:blipFill>
        <p:spPr>
          <a:xfrm>
            <a:off x="3791414" y="167267"/>
            <a:ext cx="8098421" cy="613317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6771" y="1505415"/>
            <a:ext cx="3770584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garth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‘ridge, promontory, hill’</a:t>
            </a:r>
          </a:p>
          <a:p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ardd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‘hill, highland’</a:t>
            </a:r>
          </a:p>
          <a:p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allt 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gallt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) ‘hill(side), steep slope’</a:t>
            </a:r>
          </a:p>
          <a:p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llethr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‘slope, hillside’</a:t>
            </a:r>
          </a:p>
          <a:p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rhiw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‘slope, hillside’</a:t>
            </a:r>
          </a:p>
          <a:p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mynydd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‘mountain, rough upland’</a:t>
            </a:r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83770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072" y="568434"/>
            <a:ext cx="10107493" cy="587979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7779367-723E-A2BF-7AC5-F61BF83465D6}"/>
              </a:ext>
            </a:extLst>
          </p:cNvPr>
          <p:cNvSpPr txBox="1"/>
          <p:nvPr/>
        </p:nvSpPr>
        <p:spPr>
          <a:xfrm>
            <a:off x="7074568" y="5133474"/>
            <a:ext cx="2229852" cy="1200329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/>
              <a:t>Numerous different hill- and slope-terms here, as often in Wales</a:t>
            </a:r>
          </a:p>
        </p:txBody>
      </p:sp>
    </p:spTree>
    <p:extLst>
      <p:ext uri="{BB962C8B-B14F-4D97-AF65-F5344CB8AC3E}">
        <p14:creationId xmlns:p14="http://schemas.microsoft.com/office/powerpoint/2010/main" val="22421957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62166" y="2619363"/>
            <a:ext cx="1847109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/>
              <a:t>pelan</a:t>
            </a:r>
            <a:r>
              <a:rPr lang="en-US"/>
              <a:t> ‘hillock’</a:t>
            </a:r>
            <a:endParaRPr lang="en-US" b="1"/>
          </a:p>
          <a:p>
            <a:endParaRPr lang="en-US"/>
          </a:p>
          <a:p>
            <a:r>
              <a:rPr lang="en-US" b="1"/>
              <a:t>cnwc</a:t>
            </a:r>
            <a:r>
              <a:rPr lang="en-US"/>
              <a:t> ‘hillock’</a:t>
            </a:r>
            <a:endParaRPr lang="en-US" b="1"/>
          </a:p>
          <a:p>
            <a:endParaRPr lang="en-US"/>
          </a:p>
          <a:p>
            <a:r>
              <a:rPr lang="en-US" b="1"/>
              <a:t>cnycyn</a:t>
            </a:r>
            <a:r>
              <a:rPr lang="en-US"/>
              <a:t> ‘hillock’</a:t>
            </a:r>
            <a:endParaRPr lang="en-US" b="1"/>
          </a:p>
          <a:p>
            <a:endParaRPr lang="en-US"/>
          </a:p>
          <a:p>
            <a:r>
              <a:rPr lang="en-US" b="1"/>
              <a:t>bryncyn</a:t>
            </a:r>
            <a:r>
              <a:rPr lang="en-US"/>
              <a:t> ‘hillock’</a:t>
            </a:r>
            <a:endParaRPr lang="en-US" b="1"/>
          </a:p>
          <a:p>
            <a:endParaRPr lang="en-US"/>
          </a:p>
          <a:p>
            <a:r>
              <a:rPr lang="en-US" b="1"/>
              <a:t>gorsedd</a:t>
            </a:r>
            <a:r>
              <a:rPr lang="en-US"/>
              <a:t> ‘hillock’</a:t>
            </a:r>
            <a:endParaRPr lang="en-US" b="1"/>
          </a:p>
          <a:p>
            <a:endParaRPr lang="en-US"/>
          </a:p>
          <a:p>
            <a:endParaRPr lang="en-GB"/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5407" y="921708"/>
            <a:ext cx="7106642" cy="496321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936" y="180109"/>
            <a:ext cx="5857875" cy="3895725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8F9DB7-F59A-ECDF-08A1-76CB47DFFCFB}"/>
              </a:ext>
            </a:extLst>
          </p:cNvPr>
          <p:cNvSpPr txBox="1"/>
          <p:nvPr/>
        </p:nvSpPr>
        <p:spPr>
          <a:xfrm>
            <a:off x="192506" y="203459"/>
            <a:ext cx="3186430" cy="1754326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/>
              <a:t>A range of words for hillocks and mounds. Note that </a:t>
            </a:r>
            <a:r>
              <a:rPr lang="en-GB" i="1"/>
              <a:t>gorsedd</a:t>
            </a:r>
            <a:r>
              <a:rPr lang="en-GB"/>
              <a:t> in place-names is one of these, not the (ultimately related) throne/court/gathering of bards ...</a:t>
            </a:r>
          </a:p>
        </p:txBody>
      </p:sp>
    </p:spTree>
    <p:extLst>
      <p:ext uri="{BB962C8B-B14F-4D97-AF65-F5344CB8AC3E}">
        <p14:creationId xmlns:p14="http://schemas.microsoft.com/office/powerpoint/2010/main" val="3714443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884902" y="2333541"/>
            <a:ext cx="269336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crib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‘comb, crest, ridge’</a:t>
            </a:r>
          </a:p>
          <a:p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cegin 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‘ridge’</a:t>
            </a:r>
          </a:p>
          <a:p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esgair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‘leg, spur, ridge’</a:t>
            </a:r>
          </a:p>
          <a:p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drum 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‘ridge’</a:t>
            </a:r>
          </a:p>
          <a:p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cefn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‘back, ridge’</a:t>
            </a:r>
            <a:endParaRPr lang="en-GB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711" y="458160"/>
            <a:ext cx="8257147" cy="5470360"/>
          </a:xfrm>
          <a:prstGeom prst="rect">
            <a:avLst/>
          </a:prstGeom>
        </p:spPr>
      </p:pic>
      <p:pic>
        <p:nvPicPr>
          <p:cNvPr id="3" name="Picture 2" descr="Screen Clippi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87" b="11698"/>
          <a:stretch/>
        </p:blipFill>
        <p:spPr>
          <a:xfrm>
            <a:off x="542469" y="3233477"/>
            <a:ext cx="6398658" cy="3305870"/>
          </a:xfrm>
          <a:prstGeom prst="rect">
            <a:avLst/>
          </a:prstGeom>
        </p:spPr>
      </p:pic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712" y="88560"/>
            <a:ext cx="10711507" cy="1658127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711" y="1968721"/>
            <a:ext cx="10711507" cy="696135"/>
          </a:xfrm>
          <a:prstGeom prst="rect">
            <a:avLst/>
          </a:prstGeom>
        </p:spPr>
      </p:pic>
      <p:pic>
        <p:nvPicPr>
          <p:cNvPr id="7" name="Picture 6" descr="Screen Clippi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7487" y="2975099"/>
            <a:ext cx="3620005" cy="240063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EAE60AC-1DF0-1089-A368-3D8EEFDBF0E7}"/>
              </a:ext>
            </a:extLst>
          </p:cNvPr>
          <p:cNvSpPr txBox="1"/>
          <p:nvPr/>
        </p:nvSpPr>
        <p:spPr>
          <a:xfrm>
            <a:off x="7434504" y="5476418"/>
            <a:ext cx="4733068" cy="1200329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/>
              <a:t>The local vocabulary in the twelfth-century Book of Llandaf provides a wealth of early terminology that can often still be traced in the landscape</a:t>
            </a:r>
          </a:p>
        </p:txBody>
      </p:sp>
    </p:spTree>
    <p:extLst>
      <p:ext uri="{BB962C8B-B14F-4D97-AF65-F5344CB8AC3E}">
        <p14:creationId xmlns:p14="http://schemas.microsoft.com/office/powerpoint/2010/main" val="1305087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6614" y="1550020"/>
            <a:ext cx="89178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carreg</a:t>
            </a:r>
          </a:p>
          <a:p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craig</a:t>
            </a:r>
          </a:p>
          <a:p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maen</a:t>
            </a:r>
            <a:endParaRPr lang="en-GB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8736" y="489215"/>
            <a:ext cx="8252001" cy="577303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46769" y="680225"/>
            <a:ext cx="1391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Rock/stone: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8061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40374" y="1853468"/>
            <a:ext cx="119616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penmaen</a:t>
            </a:r>
          </a:p>
          <a:p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penrhyn</a:t>
            </a:r>
          </a:p>
          <a:p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pennarth</a:t>
            </a:r>
            <a:endParaRPr lang="en-GB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2840" y="715783"/>
            <a:ext cx="8650974" cy="506621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40374" y="1139529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Headlands: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0664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69435" y="1973816"/>
            <a:ext cx="1082348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carn</a:t>
            </a:r>
          </a:p>
          <a:p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carnedd</a:t>
            </a:r>
          </a:p>
          <a:p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crug</a:t>
            </a:r>
            <a:endParaRPr lang="en-GB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064" y="200653"/>
            <a:ext cx="8558254" cy="650098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69435" y="1226634"/>
            <a:ext cx="963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Tumuli: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1374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676" y="80495"/>
            <a:ext cx="11088647" cy="6697010"/>
          </a:xfrm>
          <a:prstGeom prst="rect">
            <a:avLst/>
          </a:prstGeom>
        </p:spPr>
      </p:pic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-60000">
            <a:off x="589751" y="261616"/>
            <a:ext cx="7248534" cy="44265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B28715-68EC-3511-935C-962790BA9A94}"/>
              </a:ext>
            </a:extLst>
          </p:cNvPr>
          <p:cNvSpPr txBox="1"/>
          <p:nvPr/>
        </p:nvSpPr>
        <p:spPr>
          <a:xfrm>
            <a:off x="5470357" y="4869323"/>
            <a:ext cx="5919537" cy="1200329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The splendid case of Yr </a:t>
            </a:r>
            <a:r>
              <a:rPr lang="en-GB" dirty="0" err="1"/>
              <a:t>Wyddgrug</a:t>
            </a:r>
            <a:r>
              <a:rPr lang="en-GB" dirty="0"/>
              <a:t> ‘prominent mound’ (with what is likely to be the same same as yr Wyddfa with which we started). </a:t>
            </a:r>
            <a:r>
              <a:rPr lang="en-GB"/>
              <a:t>Mold is a French name denoting the same feature</a:t>
            </a:r>
          </a:p>
        </p:txBody>
      </p:sp>
    </p:spTree>
    <p:extLst>
      <p:ext uri="{BB962C8B-B14F-4D97-AF65-F5344CB8AC3E}">
        <p14:creationId xmlns:p14="http://schemas.microsoft.com/office/powerpoint/2010/main" val="2377380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5854" y="692728"/>
            <a:ext cx="7398325" cy="554874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830597" y="919131"/>
            <a:ext cx="407996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moel 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‘bare, bald; bare hill’</a:t>
            </a:r>
          </a:p>
          <a:p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disgwylfa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‘watch-place’</a:t>
            </a:r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corn 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‘horn, horn-shaped hill/tumulus’</a:t>
            </a:r>
          </a:p>
          <a:p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ban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‘peak, summit’</a:t>
            </a:r>
            <a:endParaRPr lang="en-GB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CEF918-1155-E4A8-B833-7F0A63BA9E58}"/>
              </a:ext>
            </a:extLst>
          </p:cNvPr>
          <p:cNvSpPr txBox="1"/>
          <p:nvPr/>
        </p:nvSpPr>
        <p:spPr>
          <a:xfrm>
            <a:off x="316020" y="4767490"/>
            <a:ext cx="4269834" cy="92333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/>
              <a:t>And one more slide indicating some more of the rich distinctions that Welsh vocabulary can apply to high places</a:t>
            </a:r>
          </a:p>
        </p:txBody>
      </p:sp>
    </p:spTree>
    <p:extLst>
      <p:ext uri="{BB962C8B-B14F-4D97-AF65-F5344CB8AC3E}">
        <p14:creationId xmlns:p14="http://schemas.microsoft.com/office/powerpoint/2010/main" val="9778192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0</TotalTime>
  <Words>512</Words>
  <Application>Microsoft Office PowerPoint</Application>
  <PresentationFormat>Widescreen</PresentationFormat>
  <Paragraphs>89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Calisto MT</vt:lpstr>
      <vt:lpstr>Times New Roman</vt:lpstr>
      <vt:lpstr>Wingdings 2</vt:lpstr>
      <vt:lpstr>Slate</vt:lpstr>
      <vt:lpstr>Hills and mountains in the place-names of Wales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Parsons</dc:creator>
  <cp:lastModifiedBy>David Parsons</cp:lastModifiedBy>
  <cp:revision>40</cp:revision>
  <dcterms:created xsi:type="dcterms:W3CDTF">2021-11-30T11:38:15Z</dcterms:created>
  <dcterms:modified xsi:type="dcterms:W3CDTF">2024-11-29T09:35:39Z</dcterms:modified>
</cp:coreProperties>
</file>