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72" r:id="rId2"/>
    <p:sldId id="347" r:id="rId3"/>
    <p:sldId id="346" r:id="rId4"/>
    <p:sldId id="351" r:id="rId5"/>
    <p:sldId id="348" r:id="rId6"/>
    <p:sldId id="349" r:id="rId7"/>
    <p:sldId id="352" r:id="rId8"/>
    <p:sldId id="355" r:id="rId9"/>
    <p:sldId id="350" r:id="rId10"/>
    <p:sldId id="356" r:id="rId11"/>
    <p:sldId id="353" r:id="rId12"/>
    <p:sldId id="357" r:id="rId13"/>
    <p:sldId id="354" r:id="rId14"/>
    <p:sldId id="358" r:id="rId15"/>
  </p:sldIdLst>
  <p:sldSz cx="9144000" cy="6858000" type="screen4x3"/>
  <p:notesSz cx="6797675" cy="9926638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240"/>
    <p:restoredTop sz="76056" autoAdjust="0"/>
  </p:normalViewPr>
  <p:slideViewPr>
    <p:cSldViewPr snapToGrid="0" snapToObjects="1">
      <p:cViewPr varScale="1">
        <p:scale>
          <a:sx n="86" d="100"/>
          <a:sy n="86" d="100"/>
        </p:scale>
        <p:origin x="1954" y="5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10/3/2019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Bunker</a:t>
            </a:r>
            <a:r>
              <a:rPr lang="en-US" baseline="0" dirty="0" smtClean="0"/>
              <a:t> and Thorpe 1982 /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baseline="0" dirty="0" smtClean="0"/>
              <a:t>TGFU</a:t>
            </a:r>
            <a:r>
              <a:rPr lang="en-US" baseline="0" dirty="0" smtClean="0"/>
              <a:t> -  Appreciate game / </a:t>
            </a:r>
            <a:r>
              <a:rPr lang="en-US" baseline="0" dirty="0" err="1" smtClean="0"/>
              <a:t>Tactial</a:t>
            </a:r>
            <a:r>
              <a:rPr lang="en-US" baseline="0" dirty="0" smtClean="0"/>
              <a:t> awareness/ Decision making / Improve Skill.. /…for performance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baseline="0" dirty="0" smtClean="0"/>
              <a:t>Dyson and Casey 2009 </a:t>
            </a:r>
            <a:endParaRPr lang="en-US" baseline="0" dirty="0" smtClean="0"/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aseline="0" dirty="0" smtClean="0"/>
              <a:t>Positive interdependence / Face to face interaction / </a:t>
            </a:r>
            <a:r>
              <a:rPr lang="en-US" baseline="0" dirty="0" err="1" smtClean="0"/>
              <a:t>Interpersonal+group</a:t>
            </a:r>
            <a:r>
              <a:rPr lang="en-US" baseline="0" dirty="0" smtClean="0"/>
              <a:t> skills/ </a:t>
            </a:r>
            <a:r>
              <a:rPr lang="en-US" baseline="0" dirty="0" err="1" smtClean="0"/>
              <a:t>Indiv</a:t>
            </a:r>
            <a:r>
              <a:rPr lang="en-US" baseline="0" dirty="0" smtClean="0"/>
              <a:t>. Accountability to the group (do your bit) Regular processing of how the group is doing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86799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51073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1990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baseline="0" dirty="0" smtClean="0">
              <a:solidFill>
                <a:schemeClr val="tx1"/>
              </a:solidFill>
            </a:endParaRPr>
          </a:p>
          <a:p>
            <a:endParaRPr lang="en-GB" b="1" baseline="0" dirty="0" smtClean="0">
              <a:solidFill>
                <a:schemeClr val="tx1"/>
              </a:solidFill>
            </a:endParaRPr>
          </a:p>
          <a:p>
            <a:endParaRPr lang="en-GB" b="1" baseline="0" dirty="0" smtClean="0">
              <a:solidFill>
                <a:schemeClr val="tx1"/>
              </a:solidFill>
            </a:endParaRPr>
          </a:p>
          <a:p>
            <a:endParaRPr lang="en-GB" b="1" baseline="0" dirty="0" smtClean="0">
              <a:solidFill>
                <a:schemeClr val="tx1"/>
              </a:solidFill>
            </a:endParaRPr>
          </a:p>
          <a:p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07426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5797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endParaRPr lang="en-GB" baseline="0" dirty="0" smtClean="0"/>
          </a:p>
          <a:p>
            <a:endParaRPr lang="en-GB" baseline="0" dirty="0" smtClean="0"/>
          </a:p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1383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8717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3376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9764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1337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03/10/2019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7" Type="http://schemas.openxmlformats.org/officeDocument/2006/relationships/image" Target="../media/image11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jpe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Relationship Id="rId9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609600" y="504825"/>
            <a:ext cx="7772400" cy="1470025"/>
          </a:xfrm>
        </p:spPr>
        <p:txBody>
          <a:bodyPr/>
          <a:lstStyle/>
          <a:p>
            <a:r>
              <a:rPr lang="en-GB" dirty="0" smtClean="0"/>
              <a:t>ECAD5008C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1371600" y="2527300"/>
            <a:ext cx="6400800" cy="29718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Who, Why and What am I teaching?</a:t>
            </a:r>
          </a:p>
          <a:p>
            <a:r>
              <a:rPr lang="en-GB" dirty="0" err="1" smtClean="0"/>
              <a:t>Pwy</a:t>
            </a:r>
            <a:r>
              <a:rPr lang="en-GB" dirty="0" smtClean="0"/>
              <a:t>, Pam a </a:t>
            </a:r>
            <a:r>
              <a:rPr lang="en-GB" dirty="0"/>
              <a:t>B</a:t>
            </a:r>
            <a:r>
              <a:rPr lang="en-GB" dirty="0" smtClean="0"/>
              <a:t>eth </a:t>
            </a:r>
            <a:r>
              <a:rPr lang="en-GB" dirty="0" err="1" smtClean="0"/>
              <a:t>ydwi’n</a:t>
            </a:r>
            <a:r>
              <a:rPr lang="en-GB" dirty="0" smtClean="0"/>
              <a:t> </a:t>
            </a:r>
            <a:r>
              <a:rPr lang="en-GB" dirty="0" err="1"/>
              <a:t>D</a:t>
            </a:r>
            <a:r>
              <a:rPr lang="en-GB" dirty="0" err="1" smtClean="0"/>
              <a:t>ysgu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 err="1" smtClean="0"/>
              <a:t>Iechyd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 smtClean="0"/>
              <a:t> 1/ Health and Well Being 1 </a:t>
            </a:r>
          </a:p>
          <a:p>
            <a:r>
              <a:rPr lang="en-GB" dirty="0" smtClean="0"/>
              <a:t>Iwan Ellis-Williams</a:t>
            </a:r>
          </a:p>
          <a:p>
            <a:r>
              <a:rPr lang="en-GB" dirty="0" err="1" smtClean="0"/>
              <a:t>Hydref</a:t>
            </a:r>
            <a:r>
              <a:rPr lang="en-GB" dirty="0" smtClean="0"/>
              <a:t> / October 2019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1786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572000" y="4238544"/>
            <a:ext cx="1433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37667" y="44026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Cofio</a:t>
            </a:r>
            <a:r>
              <a:rPr lang="en-GB" dirty="0"/>
              <a:t> </a:t>
            </a:r>
            <a:r>
              <a:rPr lang="en-GB" dirty="0" err="1" smtClean="0"/>
              <a:t>nôl</a:t>
            </a:r>
            <a:r>
              <a:rPr lang="en-GB" dirty="0" smtClean="0"/>
              <a:t> L4 / Looking back L4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14867" y="1289050"/>
            <a:ext cx="4038600" cy="4883150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 smtClean="0"/>
              <a:t>Symud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CS</a:t>
            </a:r>
          </a:p>
          <a:p>
            <a:r>
              <a:rPr lang="en-GB" dirty="0" err="1" smtClean="0"/>
              <a:t>Gweithgarwch</a:t>
            </a:r>
            <a:r>
              <a:rPr lang="en-GB" dirty="0" smtClean="0"/>
              <a:t> CA2</a:t>
            </a:r>
          </a:p>
          <a:p>
            <a:pPr lvl="1"/>
            <a:r>
              <a:rPr lang="en-GB" dirty="0" err="1" smtClean="0"/>
              <a:t>Creadigol</a:t>
            </a:r>
            <a:endParaRPr lang="en-GB" dirty="0" smtClean="0"/>
          </a:p>
          <a:p>
            <a:pPr lvl="1"/>
            <a:r>
              <a:rPr lang="en-GB" dirty="0" err="1" smtClean="0"/>
              <a:t>Iach</a:t>
            </a:r>
            <a:endParaRPr lang="en-GB" dirty="0" smtClean="0"/>
          </a:p>
          <a:p>
            <a:pPr lvl="1"/>
            <a:r>
              <a:rPr lang="en-GB" dirty="0" err="1" smtClean="0"/>
              <a:t>Antur</a:t>
            </a:r>
            <a:endParaRPr lang="en-GB" dirty="0" smtClean="0"/>
          </a:p>
          <a:p>
            <a:pPr lvl="1"/>
            <a:r>
              <a:rPr lang="en-GB" dirty="0" err="1" smtClean="0"/>
              <a:t>Cystadleuol</a:t>
            </a:r>
            <a:endParaRPr lang="en-GB" dirty="0" smtClean="0"/>
          </a:p>
          <a:p>
            <a:pPr marL="457200" lvl="1" indent="0">
              <a:buNone/>
            </a:pPr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Gerddi</a:t>
            </a:r>
            <a:r>
              <a:rPr lang="en-GB" dirty="0" smtClean="0"/>
              <a:t> / </a:t>
            </a:r>
            <a:r>
              <a:rPr lang="en-GB" dirty="0" err="1" smtClean="0"/>
              <a:t>Parth</a:t>
            </a:r>
            <a:endParaRPr lang="en-GB" dirty="0" smtClean="0"/>
          </a:p>
          <a:p>
            <a:pPr marL="457200" lvl="1" indent="0">
              <a:buNone/>
            </a:pPr>
            <a:endParaRPr lang="en-GB" dirty="0" smtClean="0"/>
          </a:p>
          <a:p>
            <a:pPr marL="457200" lvl="1" indent="0">
              <a:buNone/>
            </a:pPr>
            <a:r>
              <a:rPr lang="en-GB" u="sng" dirty="0" err="1" smtClean="0"/>
              <a:t>Golwg</a:t>
            </a:r>
            <a:r>
              <a:rPr lang="en-GB" u="sng" dirty="0" smtClean="0"/>
              <a:t> </a:t>
            </a:r>
            <a:r>
              <a:rPr lang="en-GB" u="sng" dirty="0" err="1" smtClean="0"/>
              <a:t>damcaniaethol</a:t>
            </a:r>
            <a:endParaRPr lang="en-GB" u="sng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err="1" smtClean="0"/>
              <a:t>Gemau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Deall</a:t>
            </a:r>
            <a:endParaRPr lang="en-GB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Cyd-weithredol</a:t>
            </a:r>
            <a:endParaRPr lang="en-GB" dirty="0" smtClean="0"/>
          </a:p>
          <a:p>
            <a:pPr marL="457200" lvl="1" indent="0">
              <a:buNone/>
            </a:pPr>
            <a:endParaRPr lang="en-GB" dirty="0" smtClean="0"/>
          </a:p>
          <a:p>
            <a:pPr marL="457200" lvl="1" indent="0">
              <a:buNone/>
            </a:pPr>
            <a:r>
              <a:rPr lang="en-GB" dirty="0" smtClean="0"/>
              <a:t>Y </a:t>
            </a:r>
            <a:r>
              <a:rPr lang="en-GB" dirty="0" err="1" smtClean="0"/>
              <a:t>Pedwar</a:t>
            </a:r>
            <a:r>
              <a:rPr lang="en-GB" dirty="0" smtClean="0"/>
              <a:t> </a:t>
            </a:r>
            <a:r>
              <a:rPr lang="en-GB" dirty="0" err="1" smtClean="0"/>
              <a:t>Pwrpas</a:t>
            </a:r>
            <a:endParaRPr lang="en-GB" dirty="0" smtClean="0"/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66733" y="1289050"/>
            <a:ext cx="40386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 smtClean="0"/>
              <a:t>FPh</a:t>
            </a:r>
            <a:r>
              <a:rPr lang="en-GB" dirty="0" smtClean="0"/>
              <a:t> Movement</a:t>
            </a:r>
          </a:p>
          <a:p>
            <a:r>
              <a:rPr lang="en-GB" dirty="0" smtClean="0"/>
              <a:t>KS2 </a:t>
            </a:r>
            <a:r>
              <a:rPr lang="en-GB" dirty="0" err="1" smtClean="0"/>
              <a:t>Acivity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Creative - </a:t>
            </a:r>
            <a:r>
              <a:rPr lang="en-GB" sz="1200" dirty="0" smtClean="0"/>
              <a:t>Madagascar / </a:t>
            </a:r>
            <a:r>
              <a:rPr lang="en-GB" sz="1200" dirty="0" err="1" smtClean="0"/>
              <a:t>Dawnsio</a:t>
            </a:r>
            <a:endParaRPr lang="en-GB" sz="1200" dirty="0" smtClean="0"/>
          </a:p>
          <a:p>
            <a:pPr lvl="1"/>
            <a:r>
              <a:rPr lang="en-GB" dirty="0" smtClean="0"/>
              <a:t>Healthy – </a:t>
            </a:r>
            <a:r>
              <a:rPr lang="en-GB" sz="1200" dirty="0" smtClean="0"/>
              <a:t>Skipping</a:t>
            </a:r>
          </a:p>
          <a:p>
            <a:pPr lvl="1"/>
            <a:r>
              <a:rPr lang="en-GB" dirty="0" smtClean="0"/>
              <a:t>Adventure – </a:t>
            </a:r>
            <a:r>
              <a:rPr lang="en-GB" sz="1200" dirty="0" smtClean="0"/>
              <a:t>Problem solving</a:t>
            </a:r>
          </a:p>
          <a:p>
            <a:pPr lvl="1"/>
            <a:r>
              <a:rPr lang="en-GB" dirty="0" smtClean="0"/>
              <a:t>Competitive</a:t>
            </a:r>
          </a:p>
          <a:p>
            <a:pPr marL="457200" lvl="1" indent="0">
              <a:buNone/>
            </a:pPr>
            <a:r>
              <a:rPr lang="en-GB" dirty="0" smtClean="0"/>
              <a:t>Using gardens/zones</a:t>
            </a:r>
            <a:endParaRPr lang="en-GB" dirty="0"/>
          </a:p>
          <a:p>
            <a:pPr marL="457200" lvl="1" indent="0">
              <a:buNone/>
            </a:pPr>
            <a:endParaRPr lang="en-GB" dirty="0" smtClean="0"/>
          </a:p>
          <a:p>
            <a:pPr marL="457200" lvl="1" indent="0">
              <a:buNone/>
            </a:pPr>
            <a:r>
              <a:rPr lang="en-GB" dirty="0" smtClean="0"/>
              <a:t>T</a:t>
            </a:r>
            <a:r>
              <a:rPr lang="en-GB" u="sng" dirty="0" smtClean="0"/>
              <a:t>heoretical views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err="1" smtClean="0"/>
              <a:t>TGfU</a:t>
            </a:r>
            <a:r>
              <a:rPr lang="en-GB" dirty="0" smtClean="0"/>
              <a:t>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Co-operative Learning</a:t>
            </a:r>
          </a:p>
          <a:p>
            <a:pPr marL="457200" lvl="1" indent="0">
              <a:buNone/>
            </a:pPr>
            <a:endParaRPr lang="en-GB" dirty="0" smtClean="0"/>
          </a:p>
          <a:p>
            <a:pPr marL="457200" lvl="1" indent="0">
              <a:buNone/>
            </a:pPr>
            <a:r>
              <a:rPr lang="en-GB" dirty="0" smtClean="0"/>
              <a:t>The Four Purposes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Llythrennedd</a:t>
            </a:r>
            <a:r>
              <a:rPr lang="en-GB" dirty="0" smtClean="0"/>
              <a:t> </a:t>
            </a:r>
            <a:r>
              <a:rPr lang="en-GB" dirty="0" err="1" smtClean="0"/>
              <a:t>Corfforol</a:t>
            </a:r>
            <a:r>
              <a:rPr lang="en-GB" dirty="0" smtClean="0"/>
              <a:t>/ Physical Literacy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6686" y="2546350"/>
            <a:ext cx="799011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As appropriate to each individual’s endowment, physical literacy can be described as the motivation, confidence, physical competence, knowledge and understanding to maintain physical activity throughout the </a:t>
            </a:r>
            <a:r>
              <a:rPr lang="en-GB" dirty="0" err="1"/>
              <a:t>lifecourse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			Whitehead (2010)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47806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Iechyd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 smtClean="0"/>
              <a:t> / Health and Well-Being</a:t>
            </a:r>
            <a:endParaRPr lang="en-GB" dirty="0"/>
          </a:p>
        </p:txBody>
      </p:sp>
      <p:pic>
        <p:nvPicPr>
          <p:cNvPr id="5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633636"/>
            <a:ext cx="4038600" cy="4459091"/>
          </a:xfrm>
        </p:spPr>
      </p:pic>
      <p:pic>
        <p:nvPicPr>
          <p:cNvPr id="8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33636"/>
            <a:ext cx="4038600" cy="4459091"/>
          </a:xfrm>
        </p:spPr>
      </p:pic>
    </p:spTree>
    <p:extLst>
      <p:ext uri="{BB962C8B-B14F-4D97-AF65-F5344CB8AC3E}">
        <p14:creationId xmlns:p14="http://schemas.microsoft.com/office/powerpoint/2010/main" val="41452280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Beth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 /What matters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/>
            <a:r>
              <a:rPr lang="en-GB" sz="2800" dirty="0"/>
              <a:t>Budd </a:t>
            </a:r>
            <a:r>
              <a:rPr lang="en-GB" sz="2800" dirty="0" err="1"/>
              <a:t>gydol</a:t>
            </a:r>
            <a:r>
              <a:rPr lang="en-GB" sz="2800" dirty="0"/>
              <a:t> </a:t>
            </a:r>
            <a:r>
              <a:rPr lang="en-GB" sz="2800" dirty="0" err="1"/>
              <a:t>oes</a:t>
            </a:r>
            <a:r>
              <a:rPr lang="en-GB" sz="2800" dirty="0"/>
              <a:t> </a:t>
            </a:r>
            <a:r>
              <a:rPr lang="en-GB" sz="2800" dirty="0" err="1"/>
              <a:t>iechyd</a:t>
            </a:r>
            <a:r>
              <a:rPr lang="en-GB" sz="2800" dirty="0"/>
              <a:t> </a:t>
            </a:r>
            <a:r>
              <a:rPr lang="en-GB" sz="2800" dirty="0" err="1"/>
              <a:t>corfforol</a:t>
            </a:r>
            <a:endParaRPr lang="en-GB" sz="2800" dirty="0"/>
          </a:p>
          <a:p>
            <a:pPr lvl="1"/>
            <a:r>
              <a:rPr lang="en-GB" sz="2800" dirty="0" err="1"/>
              <a:t>Ymagteb</a:t>
            </a:r>
            <a:r>
              <a:rPr lang="en-GB" sz="2800" dirty="0"/>
              <a:t> at </a:t>
            </a:r>
            <a:r>
              <a:rPr lang="en-GB" sz="2800" dirty="0" err="1"/>
              <a:t>brofiadau</a:t>
            </a:r>
            <a:endParaRPr lang="en-GB" sz="2800" dirty="0"/>
          </a:p>
          <a:p>
            <a:pPr lvl="1"/>
            <a:r>
              <a:rPr lang="en-GB" sz="2800" dirty="0" err="1"/>
              <a:t>Dylanwad</a:t>
            </a:r>
            <a:r>
              <a:rPr lang="en-GB" sz="2800" dirty="0"/>
              <a:t> </a:t>
            </a:r>
            <a:r>
              <a:rPr lang="en-GB" sz="2800" dirty="0" err="1"/>
              <a:t>penderfyniadau</a:t>
            </a:r>
            <a:endParaRPr lang="en-GB" sz="2800" dirty="0"/>
          </a:p>
          <a:p>
            <a:pPr lvl="1"/>
            <a:r>
              <a:rPr lang="en-GB" sz="2800" dirty="0" err="1"/>
              <a:t>Ymwneud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gymdeithasol</a:t>
            </a:r>
            <a:endParaRPr lang="en-GB" sz="2800" dirty="0"/>
          </a:p>
          <a:p>
            <a:pPr lvl="1"/>
            <a:r>
              <a:rPr lang="en-GB" sz="2800" dirty="0" err="1" smtClean="0"/>
              <a:t>Perthynasau</a:t>
            </a:r>
            <a:r>
              <a:rPr lang="en-GB" sz="2800" dirty="0" smtClean="0"/>
              <a:t> </a:t>
            </a:r>
            <a:r>
              <a:rPr lang="en-GB" sz="2800" dirty="0" err="1" smtClean="0"/>
              <a:t>iâch</a:t>
            </a:r>
            <a:endParaRPr lang="en-GB" sz="28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r>
              <a:rPr lang="en-GB" sz="2800" dirty="0"/>
              <a:t>Lifelong benefit of physical health</a:t>
            </a:r>
          </a:p>
          <a:p>
            <a:pPr lvl="1"/>
            <a:r>
              <a:rPr lang="en-GB" sz="2800" dirty="0"/>
              <a:t>Responding to experiences</a:t>
            </a:r>
          </a:p>
          <a:p>
            <a:pPr lvl="1"/>
            <a:r>
              <a:rPr lang="en-GB" sz="2800" dirty="0"/>
              <a:t>Impact of decisions</a:t>
            </a:r>
          </a:p>
          <a:p>
            <a:pPr lvl="1"/>
            <a:r>
              <a:rPr lang="en-GB" sz="2800" dirty="0"/>
              <a:t>Engaging socially</a:t>
            </a:r>
          </a:p>
          <a:p>
            <a:pPr lvl="1"/>
            <a:r>
              <a:rPr lang="en-GB" sz="2800" dirty="0"/>
              <a:t>Healthy relationships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94286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/>
              <a:t>Egwyddorion</a:t>
            </a:r>
            <a:r>
              <a:rPr lang="en-GB" sz="3200" dirty="0" smtClean="0"/>
              <a:t> </a:t>
            </a:r>
            <a:r>
              <a:rPr lang="en-GB" sz="3200" dirty="0" err="1" smtClean="0"/>
              <a:t>Pedagogaidd</a:t>
            </a:r>
            <a:r>
              <a:rPr lang="en-GB" sz="3200" dirty="0" smtClean="0"/>
              <a:t> /Pedagogical Principles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63650"/>
            <a:ext cx="4038600" cy="4862513"/>
          </a:xfrm>
        </p:spPr>
        <p:txBody>
          <a:bodyPr>
            <a:normAutofit fontScale="92500" lnSpcReduction="10000"/>
          </a:bodyPr>
          <a:lstStyle/>
          <a:p>
            <a:r>
              <a:rPr lang="en-GB" sz="1800" dirty="0" err="1" smtClean="0"/>
              <a:t>Pedwar</a:t>
            </a:r>
            <a:r>
              <a:rPr lang="en-GB" sz="1800" dirty="0" smtClean="0"/>
              <a:t> </a:t>
            </a:r>
            <a:r>
              <a:rPr lang="en-GB" sz="1800" dirty="0" err="1" smtClean="0"/>
              <a:t>diben</a:t>
            </a:r>
            <a:endParaRPr lang="en-GB" sz="1800" dirty="0" smtClean="0"/>
          </a:p>
          <a:p>
            <a:r>
              <a:rPr lang="en-GB" sz="1800" dirty="0" smtClean="0"/>
              <a:t>Her – </a:t>
            </a:r>
            <a:r>
              <a:rPr lang="en-GB" sz="1800" dirty="0" err="1" smtClean="0"/>
              <a:t>dyfalbarhau</a:t>
            </a:r>
            <a:r>
              <a:rPr lang="en-GB" sz="1800" dirty="0" smtClean="0"/>
              <a:t> – </a:t>
            </a:r>
            <a:r>
              <a:rPr lang="en-GB" sz="1800" dirty="0" err="1" smtClean="0"/>
              <a:t>disgwyliadau</a:t>
            </a:r>
            <a:r>
              <a:rPr lang="en-GB" sz="1800" dirty="0" smtClean="0"/>
              <a:t> </a:t>
            </a:r>
            <a:r>
              <a:rPr lang="en-GB" sz="1800" dirty="0" err="1" smtClean="0"/>
              <a:t>uchel</a:t>
            </a:r>
            <a:endParaRPr lang="en-GB" sz="1800" dirty="0" smtClean="0"/>
          </a:p>
          <a:p>
            <a:r>
              <a:rPr lang="en-GB" sz="1800" dirty="0" err="1" smtClean="0"/>
              <a:t>Amrywiaeth</a:t>
            </a:r>
            <a:r>
              <a:rPr lang="en-GB" sz="1800" dirty="0" smtClean="0"/>
              <a:t> o </a:t>
            </a:r>
            <a:r>
              <a:rPr lang="en-GB" sz="1800" dirty="0" err="1" smtClean="0"/>
              <a:t>ddulliau</a:t>
            </a:r>
            <a:r>
              <a:rPr lang="en-GB" sz="1800" dirty="0" smtClean="0"/>
              <a:t> </a:t>
            </a:r>
            <a:r>
              <a:rPr lang="en-GB" sz="1800" dirty="0" err="1" smtClean="0"/>
              <a:t>dysgu</a:t>
            </a:r>
            <a:endParaRPr lang="en-GB" sz="1800" dirty="0" smtClean="0"/>
          </a:p>
          <a:p>
            <a:r>
              <a:rPr lang="en-GB" sz="1800" dirty="0" err="1" smtClean="0"/>
              <a:t>Cydweddu</a:t>
            </a:r>
            <a:r>
              <a:rPr lang="en-GB" sz="1800" dirty="0" smtClean="0"/>
              <a:t> </a:t>
            </a:r>
            <a:r>
              <a:rPr lang="en-GB" sz="1800" dirty="0" err="1" smtClean="0"/>
              <a:t>dulliau</a:t>
            </a:r>
            <a:r>
              <a:rPr lang="en-GB" sz="1800" dirty="0" smtClean="0"/>
              <a:t> o </a:t>
            </a:r>
            <a:r>
              <a:rPr lang="en-GB" sz="1800" dirty="0" err="1" smtClean="0"/>
              <a:t>ddatrys</a:t>
            </a:r>
            <a:r>
              <a:rPr lang="en-GB" sz="1800" dirty="0" smtClean="0"/>
              <a:t> </a:t>
            </a:r>
            <a:r>
              <a:rPr lang="en-GB" sz="1800" dirty="0" err="1" smtClean="0"/>
              <a:t>problemau</a:t>
            </a:r>
            <a:r>
              <a:rPr lang="en-GB" sz="1800" dirty="0" smtClean="0"/>
              <a:t>/</a:t>
            </a:r>
            <a:r>
              <a:rPr lang="en-GB" sz="1800" dirty="0" err="1" smtClean="0"/>
              <a:t>meddwl</a:t>
            </a:r>
            <a:r>
              <a:rPr lang="en-GB" sz="1800" dirty="0" smtClean="0"/>
              <a:t> </a:t>
            </a:r>
            <a:r>
              <a:rPr lang="en-GB" sz="1800" dirty="0" err="1" smtClean="0"/>
              <a:t>yn</a:t>
            </a:r>
            <a:r>
              <a:rPr lang="en-GB" sz="1800" dirty="0" smtClean="0"/>
              <a:t> </a:t>
            </a:r>
            <a:r>
              <a:rPr lang="en-GB" sz="1800" dirty="0" err="1" smtClean="0"/>
              <a:t>greadigol</a:t>
            </a:r>
            <a:r>
              <a:rPr lang="en-GB" sz="1800" dirty="0" smtClean="0"/>
              <a:t> a </a:t>
            </a:r>
            <a:r>
              <a:rPr lang="en-GB" sz="1800" dirty="0" err="1" smtClean="0"/>
              <a:t>chritigol</a:t>
            </a:r>
            <a:endParaRPr lang="en-GB" sz="1800" dirty="0" smtClean="0"/>
          </a:p>
          <a:p>
            <a:r>
              <a:rPr lang="en-GB" sz="1800" dirty="0" err="1" smtClean="0"/>
              <a:t>Adnoddau</a:t>
            </a:r>
            <a:r>
              <a:rPr lang="en-GB" sz="1800" dirty="0" smtClean="0"/>
              <a:t> a </a:t>
            </a:r>
            <a:r>
              <a:rPr lang="en-GB" sz="1800" dirty="0" err="1" smtClean="0"/>
              <a:t>thasgau’n</a:t>
            </a:r>
            <a:r>
              <a:rPr lang="en-GB" sz="1800" dirty="0" smtClean="0"/>
              <a:t> </a:t>
            </a:r>
            <a:r>
              <a:rPr lang="en-GB" sz="1800" dirty="0" err="1" smtClean="0"/>
              <a:t>adeiladu</a:t>
            </a:r>
            <a:r>
              <a:rPr lang="en-GB" sz="1800" dirty="0" smtClean="0"/>
              <a:t> </a:t>
            </a:r>
            <a:r>
              <a:rPr lang="en-GB" sz="1800" dirty="0" err="1" smtClean="0"/>
              <a:t>ar</a:t>
            </a:r>
            <a:r>
              <a:rPr lang="en-GB" sz="1800" dirty="0" smtClean="0"/>
              <a:t> </a:t>
            </a:r>
            <a:r>
              <a:rPr lang="en-GB" sz="1800" dirty="0" err="1" smtClean="0"/>
              <a:t>brofiad</a:t>
            </a:r>
            <a:r>
              <a:rPr lang="en-GB" sz="1800" dirty="0" smtClean="0"/>
              <a:t> </a:t>
            </a:r>
            <a:r>
              <a:rPr lang="en-GB" sz="1800" dirty="0" err="1" smtClean="0"/>
              <a:t>blaenorol</a:t>
            </a:r>
            <a:r>
              <a:rPr lang="en-GB" sz="1800" dirty="0" smtClean="0"/>
              <a:t>/ </a:t>
            </a:r>
            <a:r>
              <a:rPr lang="en-GB" sz="1800" dirty="0" err="1" smtClean="0"/>
              <a:t>ennyn</a:t>
            </a:r>
            <a:r>
              <a:rPr lang="en-GB" sz="1800" dirty="0" smtClean="0"/>
              <a:t> </a:t>
            </a:r>
            <a:r>
              <a:rPr lang="en-GB" sz="1800" dirty="0" err="1" smtClean="0"/>
              <a:t>diddordeb</a:t>
            </a:r>
            <a:endParaRPr lang="en-GB" sz="1800" dirty="0" smtClean="0"/>
          </a:p>
          <a:p>
            <a:r>
              <a:rPr lang="en-GB" sz="1800" dirty="0" err="1" smtClean="0"/>
              <a:t>Cyd</a:t>
            </a:r>
            <a:r>
              <a:rPr lang="en-GB" sz="1800" dirty="0" err="1"/>
              <a:t>-</a:t>
            </a:r>
            <a:r>
              <a:rPr lang="en-GB" sz="1800" dirty="0" err="1" smtClean="0"/>
              <a:t>destun</a:t>
            </a:r>
            <a:r>
              <a:rPr lang="en-GB" sz="1800" dirty="0" smtClean="0"/>
              <a:t> go </a:t>
            </a:r>
            <a:r>
              <a:rPr lang="en-GB" sz="1800" dirty="0" err="1" smtClean="0"/>
              <a:t>iawn</a:t>
            </a:r>
            <a:r>
              <a:rPr lang="en-GB" sz="1800" dirty="0" smtClean="0"/>
              <a:t> </a:t>
            </a:r>
            <a:r>
              <a:rPr lang="en-GB" sz="1800" dirty="0" err="1" smtClean="0"/>
              <a:t>ar</a:t>
            </a:r>
            <a:r>
              <a:rPr lang="en-GB" sz="1800" dirty="0" smtClean="0"/>
              <a:t> </a:t>
            </a:r>
            <a:r>
              <a:rPr lang="en-GB" sz="1800" dirty="0" err="1" smtClean="0"/>
              <a:t>gyfer</a:t>
            </a:r>
            <a:r>
              <a:rPr lang="en-GB" sz="1800" dirty="0" smtClean="0"/>
              <a:t> </a:t>
            </a:r>
            <a:r>
              <a:rPr lang="en-GB" sz="1800" dirty="0" err="1" smtClean="0"/>
              <a:t>dysgu</a:t>
            </a:r>
            <a:endParaRPr lang="en-GB" sz="1800" dirty="0" smtClean="0"/>
          </a:p>
          <a:p>
            <a:r>
              <a:rPr lang="en-GB" sz="1800" dirty="0" err="1" smtClean="0"/>
              <a:t>Defnyddio</a:t>
            </a:r>
            <a:r>
              <a:rPr lang="en-GB" sz="1800" dirty="0" smtClean="0"/>
              <a:t> </a:t>
            </a:r>
            <a:r>
              <a:rPr lang="en-GB" sz="1800" dirty="0" err="1" smtClean="0"/>
              <a:t>dulliau</a:t>
            </a:r>
            <a:r>
              <a:rPr lang="en-GB" sz="1800" dirty="0" smtClean="0"/>
              <a:t> </a:t>
            </a:r>
            <a:r>
              <a:rPr lang="en-GB" sz="1800" dirty="0" err="1" smtClean="0"/>
              <a:t>AagD</a:t>
            </a:r>
            <a:endParaRPr lang="en-GB" sz="1800" dirty="0" smtClean="0"/>
          </a:p>
          <a:p>
            <a:r>
              <a:rPr lang="en-GB" sz="1800" dirty="0" err="1" smtClean="0"/>
              <a:t>Profiad</a:t>
            </a:r>
            <a:r>
              <a:rPr lang="en-GB" sz="1800" dirty="0" smtClean="0"/>
              <a:t> o </a:t>
            </a:r>
            <a:r>
              <a:rPr lang="en-GB" sz="1800" dirty="0" err="1" smtClean="0"/>
              <a:t>fewn</a:t>
            </a:r>
            <a:r>
              <a:rPr lang="en-GB" sz="1800" dirty="0" smtClean="0"/>
              <a:t> ag </a:t>
            </a:r>
            <a:r>
              <a:rPr lang="en-GB" sz="1800" dirty="0" err="1" smtClean="0"/>
              <a:t>ar</a:t>
            </a:r>
            <a:r>
              <a:rPr lang="en-GB" sz="1800" dirty="0" smtClean="0"/>
              <a:t> draws y </a:t>
            </a:r>
            <a:r>
              <a:rPr lang="en-GB" sz="1800" dirty="0" err="1" smtClean="0"/>
              <a:t>MDaPh</a:t>
            </a:r>
            <a:endParaRPr lang="en-GB" sz="1800" dirty="0" smtClean="0"/>
          </a:p>
          <a:p>
            <a:r>
              <a:rPr lang="en-GB" sz="1800" dirty="0" err="1" smtClean="0"/>
              <a:t>Atgyfnerthu</a:t>
            </a:r>
            <a:r>
              <a:rPr lang="en-GB" sz="1800" dirty="0" smtClean="0"/>
              <a:t> </a:t>
            </a:r>
            <a:r>
              <a:rPr lang="en-GB" sz="1800" dirty="0" err="1" smtClean="0"/>
              <a:t>llyth</a:t>
            </a:r>
            <a:r>
              <a:rPr lang="en-GB" sz="1800" dirty="0" smtClean="0"/>
              <a:t>/</a:t>
            </a:r>
            <a:r>
              <a:rPr lang="en-GB" sz="1800" dirty="0" err="1" smtClean="0"/>
              <a:t>rhif</a:t>
            </a:r>
            <a:r>
              <a:rPr lang="en-GB" sz="1800" dirty="0" smtClean="0"/>
              <a:t>/</a:t>
            </a:r>
            <a:r>
              <a:rPr lang="en-GB" sz="1800" dirty="0" err="1" smtClean="0"/>
              <a:t>cymh.dig</a:t>
            </a:r>
            <a:endParaRPr lang="en-GB" sz="1800" dirty="0" smtClean="0"/>
          </a:p>
          <a:p>
            <a:r>
              <a:rPr lang="en-GB" sz="1800" dirty="0" err="1" smtClean="0"/>
              <a:t>Hybu</a:t>
            </a:r>
            <a:r>
              <a:rPr lang="en-GB" sz="1800" dirty="0" smtClean="0"/>
              <a:t> </a:t>
            </a:r>
            <a:r>
              <a:rPr lang="en-GB" sz="1800" dirty="0" err="1" smtClean="0"/>
              <a:t>cyfrifodeb</a:t>
            </a:r>
            <a:r>
              <a:rPr lang="en-GB" sz="1800" dirty="0" smtClean="0"/>
              <a:t> </a:t>
            </a:r>
            <a:r>
              <a:rPr lang="en-GB" sz="1800" dirty="0" err="1" smtClean="0"/>
              <a:t>personol</a:t>
            </a:r>
            <a:r>
              <a:rPr lang="en-GB" sz="1800" dirty="0" smtClean="0"/>
              <a:t> am </a:t>
            </a:r>
            <a:r>
              <a:rPr lang="en-GB" sz="1800" dirty="0" err="1" smtClean="0"/>
              <a:t>ddysgu</a:t>
            </a:r>
            <a:endParaRPr lang="en-GB" sz="1800" dirty="0" smtClean="0"/>
          </a:p>
          <a:p>
            <a:r>
              <a:rPr lang="en-GB" sz="1800" dirty="0" err="1" smtClean="0"/>
              <a:t>Cefnogi</a:t>
            </a:r>
            <a:r>
              <a:rPr lang="en-GB" sz="1800" dirty="0" smtClean="0"/>
              <a:t> </a:t>
            </a:r>
            <a:r>
              <a:rPr lang="en-GB" sz="1800" dirty="0" err="1" smtClean="0"/>
              <a:t>datblygiad</a:t>
            </a:r>
            <a:r>
              <a:rPr lang="en-GB" sz="1800" dirty="0" smtClean="0"/>
              <a:t> </a:t>
            </a:r>
            <a:r>
              <a:rPr lang="en-GB" sz="1800" dirty="0" err="1" smtClean="0"/>
              <a:t>emosiynol</a:t>
            </a:r>
            <a:r>
              <a:rPr lang="en-GB" sz="1800" dirty="0" smtClean="0"/>
              <a:t>/</a:t>
            </a:r>
            <a:r>
              <a:rPr lang="en-GB" sz="1800" dirty="0" err="1" smtClean="0"/>
              <a:t>cymdeithasol</a:t>
            </a:r>
            <a:r>
              <a:rPr lang="en-GB" sz="1800" dirty="0" smtClean="0"/>
              <a:t> a </a:t>
            </a:r>
            <a:r>
              <a:rPr lang="en-GB" sz="1800" dirty="0" err="1" smtClean="0"/>
              <a:t>pherthynasau</a:t>
            </a:r>
            <a:r>
              <a:rPr lang="en-GB" sz="1800" dirty="0" smtClean="0"/>
              <a:t> da</a:t>
            </a:r>
          </a:p>
          <a:p>
            <a:r>
              <a:rPr lang="en-GB" sz="1800" dirty="0" err="1" smtClean="0"/>
              <a:t>Hybu</a:t>
            </a:r>
            <a:r>
              <a:rPr lang="en-GB" sz="1800" dirty="0" smtClean="0"/>
              <a:t> </a:t>
            </a:r>
            <a:r>
              <a:rPr lang="en-GB" sz="1800" dirty="0" err="1" smtClean="0"/>
              <a:t>cyd-weithio</a:t>
            </a:r>
            <a:endParaRPr lang="en-GB" sz="1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05830" y="1263650"/>
            <a:ext cx="3780970" cy="5302250"/>
          </a:xfrm>
        </p:spPr>
        <p:txBody>
          <a:bodyPr>
            <a:normAutofit fontScale="92500" lnSpcReduction="10000"/>
          </a:bodyPr>
          <a:lstStyle/>
          <a:p>
            <a:r>
              <a:rPr lang="en-GB" sz="1800" dirty="0" smtClean="0"/>
              <a:t>Four purposes</a:t>
            </a:r>
          </a:p>
          <a:p>
            <a:r>
              <a:rPr lang="en-GB" sz="1800" dirty="0" smtClean="0"/>
              <a:t>Challenge-sustained effort – high expectations</a:t>
            </a:r>
          </a:p>
          <a:p>
            <a:r>
              <a:rPr lang="en-GB" sz="1800" dirty="0" smtClean="0"/>
              <a:t>Blend of approach to teaching</a:t>
            </a:r>
          </a:p>
          <a:p>
            <a:r>
              <a:rPr lang="en-GB" sz="1800" dirty="0" smtClean="0"/>
              <a:t>Variety of approach to problem solving/creative, critical thought</a:t>
            </a:r>
          </a:p>
          <a:p>
            <a:r>
              <a:rPr lang="en-GB" sz="1800" dirty="0" smtClean="0"/>
              <a:t>Tasks and resources build on previous experience/engage interest</a:t>
            </a:r>
          </a:p>
          <a:p>
            <a:r>
              <a:rPr lang="en-GB" sz="1800" dirty="0" smtClean="0"/>
              <a:t>Authentic context for learning</a:t>
            </a:r>
          </a:p>
          <a:p>
            <a:r>
              <a:rPr lang="en-GB" sz="1800" b="1" dirty="0" smtClean="0"/>
              <a:t>Employ </a:t>
            </a:r>
            <a:r>
              <a:rPr lang="en-GB" sz="1800" b="1" dirty="0" err="1" smtClean="0"/>
              <a:t>AfL</a:t>
            </a:r>
            <a:r>
              <a:rPr lang="en-GB" sz="1800" b="1" dirty="0" smtClean="0"/>
              <a:t> principles</a:t>
            </a:r>
          </a:p>
          <a:p>
            <a:r>
              <a:rPr lang="en-GB" sz="1800" dirty="0" smtClean="0"/>
              <a:t>Experience within and across </a:t>
            </a:r>
            <a:r>
              <a:rPr lang="en-GB" sz="1800" dirty="0" err="1" smtClean="0"/>
              <a:t>AoLE’s</a:t>
            </a:r>
            <a:endParaRPr lang="en-GB" sz="1800" dirty="0" smtClean="0"/>
          </a:p>
          <a:p>
            <a:r>
              <a:rPr lang="en-GB" sz="1800" dirty="0" smtClean="0"/>
              <a:t>Reinforce lit/ </a:t>
            </a:r>
            <a:r>
              <a:rPr lang="en-GB" sz="1800" dirty="0" err="1" smtClean="0"/>
              <a:t>num</a:t>
            </a:r>
            <a:r>
              <a:rPr lang="en-GB" sz="1800" dirty="0" smtClean="0"/>
              <a:t> / dig. Comp</a:t>
            </a:r>
          </a:p>
          <a:p>
            <a:r>
              <a:rPr lang="en-GB" sz="1800" dirty="0" err="1" smtClean="0"/>
              <a:t>Encouarage</a:t>
            </a:r>
            <a:r>
              <a:rPr lang="en-GB" sz="1800" dirty="0" smtClean="0"/>
              <a:t> responsibility for own learning</a:t>
            </a:r>
          </a:p>
          <a:p>
            <a:r>
              <a:rPr lang="en-GB" sz="1800" dirty="0" smtClean="0"/>
              <a:t>Support emotional/social development and good relationships</a:t>
            </a:r>
          </a:p>
          <a:p>
            <a:r>
              <a:rPr lang="en-GB" sz="1800" dirty="0" smtClean="0"/>
              <a:t>Encourage collaboration</a:t>
            </a:r>
          </a:p>
          <a:p>
            <a:endParaRPr lang="en-GB" sz="1800" dirty="0" smtClean="0"/>
          </a:p>
          <a:p>
            <a:endParaRPr lang="en-GB" sz="1800" dirty="0" smtClean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9696468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GIG Powys/NHS Powys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626" y="1600200"/>
            <a:ext cx="8860748" cy="3553900"/>
          </a:xfrm>
        </p:spPr>
      </p:pic>
    </p:spTree>
    <p:extLst>
      <p:ext uri="{BB962C8B-B14F-4D97-AF65-F5344CB8AC3E}">
        <p14:creationId xmlns:p14="http://schemas.microsoft.com/office/powerpoint/2010/main" val="1799877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Iechyd</a:t>
            </a:r>
            <a:r>
              <a:rPr lang="en-GB" sz="2800" dirty="0" smtClean="0"/>
              <a:t> </a:t>
            </a:r>
            <a:r>
              <a:rPr lang="en-GB" sz="2800" dirty="0" err="1"/>
              <a:t>C</a:t>
            </a:r>
            <a:r>
              <a:rPr lang="en-GB" sz="2800" dirty="0" err="1" smtClean="0"/>
              <a:t>orfforol</a:t>
            </a:r>
            <a:r>
              <a:rPr lang="en-GB" sz="2800" dirty="0" smtClean="0"/>
              <a:t> / Physical Health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74650" y="1327150"/>
            <a:ext cx="4038600" cy="4525963"/>
          </a:xfrm>
        </p:spPr>
        <p:txBody>
          <a:bodyPr/>
          <a:lstStyle/>
          <a:p>
            <a:r>
              <a:rPr lang="en-GB" dirty="0" err="1" smtClean="0"/>
              <a:t>Cysylltu’r</a:t>
            </a:r>
            <a:r>
              <a:rPr lang="en-GB" dirty="0" smtClean="0"/>
              <a:t> </a:t>
            </a:r>
            <a:r>
              <a:rPr lang="en-GB" dirty="0" err="1" smtClean="0"/>
              <a:t>weithgaredd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theory (</a:t>
            </a:r>
            <a:r>
              <a:rPr lang="en-GB" dirty="0" err="1" smtClean="0"/>
              <a:t>ffocws</a:t>
            </a:r>
            <a:r>
              <a:rPr lang="en-GB" dirty="0" smtClean="0"/>
              <a:t> </a:t>
            </a:r>
            <a:r>
              <a:rPr lang="en-GB" dirty="0" err="1" smtClean="0"/>
              <a:t>AagD</a:t>
            </a:r>
            <a:r>
              <a:rPr lang="en-GB" dirty="0" smtClean="0"/>
              <a:t>)</a:t>
            </a:r>
          </a:p>
          <a:p>
            <a:r>
              <a:rPr lang="en-GB" dirty="0" smtClean="0"/>
              <a:t>Tai Chi (</a:t>
            </a:r>
            <a:r>
              <a:rPr lang="en-GB" dirty="0" err="1" smtClean="0"/>
              <a:t>cynhesu</a:t>
            </a:r>
            <a:r>
              <a:rPr lang="en-GB" dirty="0" smtClean="0"/>
              <a:t> a </a:t>
            </a:r>
            <a:r>
              <a:rPr lang="en-GB" dirty="0" err="1" smtClean="0"/>
              <a:t>gweithgaredd</a:t>
            </a:r>
            <a:r>
              <a:rPr lang="en-GB" dirty="0" smtClean="0"/>
              <a:t>)</a:t>
            </a:r>
          </a:p>
          <a:p>
            <a:pPr lvl="1"/>
            <a:r>
              <a:rPr lang="en-GB" sz="1200" dirty="0" err="1" smtClean="0"/>
              <a:t>Esboniad</a:t>
            </a:r>
            <a:r>
              <a:rPr lang="en-GB" sz="1200" dirty="0" smtClean="0"/>
              <a:t> </a:t>
            </a:r>
            <a:r>
              <a:rPr lang="en-GB" sz="1200" dirty="0" err="1" smtClean="0"/>
              <a:t>ohono</a:t>
            </a:r>
            <a:r>
              <a:rPr lang="en-GB" sz="1200" dirty="0" smtClean="0"/>
              <a:t> – </a:t>
            </a:r>
            <a:r>
              <a:rPr lang="en-GB" sz="1200" dirty="0" err="1" smtClean="0"/>
              <a:t>Diwylliant</a:t>
            </a:r>
            <a:r>
              <a:rPr lang="en-GB" sz="1200" dirty="0" smtClean="0"/>
              <a:t> </a:t>
            </a:r>
            <a:r>
              <a:rPr lang="en-GB" sz="1200" dirty="0" err="1" smtClean="0"/>
              <a:t>Tseiniaidd</a:t>
            </a:r>
            <a:r>
              <a:rPr lang="en-GB" sz="1200" dirty="0" smtClean="0"/>
              <a:t> – </a:t>
            </a:r>
            <a:r>
              <a:rPr lang="en-GB" sz="1200" dirty="0" err="1" smtClean="0"/>
              <a:t>Celfyddyd</a:t>
            </a:r>
            <a:r>
              <a:rPr lang="en-GB" sz="1200" dirty="0" smtClean="0"/>
              <a:t> </a:t>
            </a:r>
            <a:r>
              <a:rPr lang="en-GB" sz="1200" dirty="0" err="1" smtClean="0"/>
              <a:t>milwrol</a:t>
            </a:r>
            <a:r>
              <a:rPr lang="en-GB" sz="1200" dirty="0" smtClean="0"/>
              <a:t> </a:t>
            </a:r>
            <a:r>
              <a:rPr lang="en-GB" sz="1200" dirty="0" err="1" smtClean="0"/>
              <a:t>hynafol</a:t>
            </a:r>
            <a:r>
              <a:rPr lang="en-GB" sz="1200" dirty="0" smtClean="0"/>
              <a:t> (Tai Chi) </a:t>
            </a:r>
            <a:r>
              <a:rPr lang="en-GB" sz="1200" dirty="0" err="1" smtClean="0"/>
              <a:t>defnyddwyd</a:t>
            </a:r>
            <a:r>
              <a:rPr lang="en-GB" sz="1200" dirty="0" smtClean="0"/>
              <a:t> </a:t>
            </a:r>
            <a:r>
              <a:rPr lang="en-GB" sz="1200" dirty="0" err="1" smtClean="0"/>
              <a:t>gan</a:t>
            </a:r>
            <a:r>
              <a:rPr lang="en-GB" sz="1200" dirty="0" smtClean="0"/>
              <a:t> </a:t>
            </a:r>
            <a:r>
              <a:rPr lang="en-GB" sz="1200" dirty="0" err="1" smtClean="0"/>
              <a:t>ystyried</a:t>
            </a:r>
            <a:r>
              <a:rPr lang="en-GB" sz="1200" dirty="0" smtClean="0"/>
              <a:t> </a:t>
            </a:r>
            <a:r>
              <a:rPr lang="en-GB" sz="1200" dirty="0" err="1" smtClean="0"/>
              <a:t>grym</a:t>
            </a:r>
            <a:r>
              <a:rPr lang="en-GB" sz="1200" dirty="0" smtClean="0"/>
              <a:t>  ‘</a:t>
            </a:r>
            <a:r>
              <a:rPr lang="en-GB" sz="1200" dirty="0" err="1" smtClean="0"/>
              <a:t>goruchaf</a:t>
            </a:r>
            <a:r>
              <a:rPr lang="en-GB" sz="1200" dirty="0" smtClean="0"/>
              <a:t> </a:t>
            </a:r>
            <a:r>
              <a:rPr lang="en-GB" sz="1200" dirty="0" err="1" smtClean="0"/>
              <a:t>eithaf</a:t>
            </a:r>
            <a:r>
              <a:rPr lang="en-GB" sz="1200" dirty="0" smtClean="0"/>
              <a:t>’ </a:t>
            </a:r>
            <a:r>
              <a:rPr lang="en-GB" sz="1200" dirty="0" err="1" smtClean="0"/>
              <a:t>elfennau’r</a:t>
            </a:r>
            <a:r>
              <a:rPr lang="en-GB" sz="1200" dirty="0" smtClean="0"/>
              <a:t> </a:t>
            </a:r>
            <a:r>
              <a:rPr lang="en-GB" sz="1200" dirty="0" err="1" smtClean="0"/>
              <a:t>ddaear</a:t>
            </a:r>
            <a:r>
              <a:rPr lang="en-GB" sz="1200" dirty="0" smtClean="0"/>
              <a:t>.  </a:t>
            </a:r>
            <a:r>
              <a:rPr lang="en-GB" sz="1200" dirty="0" err="1" smtClean="0"/>
              <a:t>Pren</a:t>
            </a:r>
            <a:r>
              <a:rPr lang="en-GB" sz="1200" dirty="0" smtClean="0"/>
              <a:t>, </a:t>
            </a:r>
            <a:r>
              <a:rPr lang="en-GB" sz="1200" dirty="0" err="1" smtClean="0"/>
              <a:t>Tân</a:t>
            </a:r>
            <a:r>
              <a:rPr lang="en-GB" sz="1200" dirty="0" smtClean="0"/>
              <a:t>, </a:t>
            </a:r>
            <a:r>
              <a:rPr lang="en-GB" sz="1200" dirty="0" err="1" smtClean="0"/>
              <a:t>metel</a:t>
            </a:r>
            <a:r>
              <a:rPr lang="en-GB" sz="1200" dirty="0" smtClean="0"/>
              <a:t>, </a:t>
            </a:r>
            <a:r>
              <a:rPr lang="en-GB" sz="1200" dirty="0" err="1" smtClean="0"/>
              <a:t>Daear</a:t>
            </a:r>
            <a:r>
              <a:rPr lang="en-GB" sz="1200" dirty="0" smtClean="0"/>
              <a:t> a </a:t>
            </a:r>
            <a:r>
              <a:rPr lang="en-GB" sz="1200" dirty="0" err="1" smtClean="0"/>
              <a:t>Dŵr</a:t>
            </a:r>
            <a:r>
              <a:rPr lang="en-GB" sz="1200" dirty="0" smtClean="0"/>
              <a:t>. </a:t>
            </a:r>
            <a:r>
              <a:rPr lang="en-GB" sz="1200" dirty="0" err="1" smtClean="0"/>
              <a:t>Oll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cydbwyso</a:t>
            </a:r>
            <a:r>
              <a:rPr lang="en-GB" sz="1200" dirty="0" smtClean="0"/>
              <a:t> – Ying a Yang – </a:t>
            </a:r>
            <a:r>
              <a:rPr lang="en-GB" sz="1200" dirty="0" err="1" smtClean="0"/>
              <a:t>bydd</a:t>
            </a:r>
            <a:r>
              <a:rPr lang="en-GB" sz="1200" dirty="0" smtClean="0"/>
              <a:t> </a:t>
            </a:r>
            <a:r>
              <a:rPr lang="en-GB" sz="1200" dirty="0" err="1" smtClean="0"/>
              <a:t>llif</a:t>
            </a:r>
            <a:r>
              <a:rPr lang="en-GB" sz="1200" dirty="0" smtClean="0"/>
              <a:t> a </a:t>
            </a:r>
            <a:r>
              <a:rPr lang="en-GB" sz="1200" dirty="0" err="1" smtClean="0"/>
              <a:t>chydbwyso</a:t>
            </a:r>
            <a:r>
              <a:rPr lang="en-GB" sz="1200" dirty="0" smtClean="0"/>
              <a:t> </a:t>
            </a:r>
            <a:r>
              <a:rPr lang="en-GB" sz="1200" dirty="0" err="1" smtClean="0"/>
              <a:t>yn</a:t>
            </a:r>
            <a:r>
              <a:rPr lang="en-GB" sz="1200" dirty="0" smtClean="0"/>
              <a:t> </a:t>
            </a:r>
            <a:r>
              <a:rPr lang="en-GB" sz="1200" dirty="0" err="1" smtClean="0"/>
              <a:t>themau</a:t>
            </a:r>
            <a:r>
              <a:rPr lang="en-GB" sz="1200" dirty="0" smtClean="0"/>
              <a:t> </a:t>
            </a:r>
            <a:r>
              <a:rPr lang="en-GB" sz="1200" dirty="0" err="1" smtClean="0"/>
              <a:t>i</a:t>
            </a:r>
            <a:r>
              <a:rPr lang="en-GB" sz="1200" dirty="0" smtClean="0"/>
              <a:t> </a:t>
            </a:r>
            <a:r>
              <a:rPr lang="en-GB" sz="1200" dirty="0" err="1" smtClean="0"/>
              <a:t>ni</a:t>
            </a:r>
            <a:r>
              <a:rPr lang="en-GB" sz="1200" dirty="0" smtClean="0"/>
              <a:t>.</a:t>
            </a:r>
          </a:p>
          <a:p>
            <a:pPr lvl="1"/>
            <a:endParaRPr lang="en-GB" sz="1200" dirty="0"/>
          </a:p>
          <a:p>
            <a:pPr lvl="1"/>
            <a:r>
              <a:rPr lang="en-GB" sz="1200" dirty="0" smtClean="0"/>
              <a:t>Beth </a:t>
            </a:r>
            <a:r>
              <a:rPr lang="en-GB" sz="1200" dirty="0" err="1" smtClean="0"/>
              <a:t>fydd</a:t>
            </a:r>
            <a:r>
              <a:rPr lang="en-GB" sz="1200" dirty="0" smtClean="0"/>
              <a:t> </a:t>
            </a:r>
            <a:r>
              <a:rPr lang="en-GB" sz="1200" dirty="0" err="1" smtClean="0"/>
              <a:t>ein</a:t>
            </a:r>
            <a:r>
              <a:rPr lang="en-GB" sz="1200" dirty="0" smtClean="0"/>
              <a:t> </a:t>
            </a:r>
            <a:r>
              <a:rPr lang="en-GB" sz="1200" dirty="0" err="1" smtClean="0"/>
              <a:t>Meini</a:t>
            </a:r>
            <a:r>
              <a:rPr lang="en-GB" sz="1200" dirty="0" smtClean="0"/>
              <a:t> </a:t>
            </a:r>
            <a:r>
              <a:rPr lang="en-GB" sz="1200" dirty="0" err="1" smtClean="0"/>
              <a:t>Prawf</a:t>
            </a:r>
            <a:r>
              <a:rPr lang="en-GB" sz="1200" dirty="0" smtClean="0"/>
              <a:t> </a:t>
            </a:r>
            <a:r>
              <a:rPr lang="en-GB" sz="1200" dirty="0" err="1" smtClean="0"/>
              <a:t>Llwyddaint</a:t>
            </a:r>
            <a:r>
              <a:rPr lang="en-GB" sz="1200" dirty="0" smtClean="0"/>
              <a:t> </a:t>
            </a:r>
            <a:r>
              <a:rPr lang="en-GB" sz="1200" dirty="0" err="1" smtClean="0"/>
              <a:t>ar</a:t>
            </a:r>
            <a:r>
              <a:rPr lang="en-GB" sz="1200" dirty="0" smtClean="0"/>
              <a:t> </a:t>
            </a:r>
            <a:r>
              <a:rPr lang="en-GB" sz="1200" dirty="0" err="1" smtClean="0"/>
              <a:t>gyfer</a:t>
            </a:r>
            <a:r>
              <a:rPr lang="en-GB" sz="1200" dirty="0" smtClean="0"/>
              <a:t> y </a:t>
            </a:r>
            <a:r>
              <a:rPr lang="en-GB" sz="1200" dirty="0" err="1" smtClean="0"/>
              <a:t>weithgaredd</a:t>
            </a:r>
            <a:r>
              <a:rPr lang="en-GB" sz="1200" dirty="0" smtClean="0"/>
              <a:t>?</a:t>
            </a:r>
          </a:p>
          <a:p>
            <a:pPr lvl="1"/>
            <a:r>
              <a:rPr lang="en-GB" sz="1200" dirty="0" err="1" smtClean="0"/>
              <a:t>Ystyriwch</a:t>
            </a:r>
            <a:r>
              <a:rPr lang="en-GB" sz="1200" dirty="0" smtClean="0"/>
              <a:t> </a:t>
            </a:r>
            <a:r>
              <a:rPr lang="en-GB" sz="1200" dirty="0" err="1" smtClean="0"/>
              <a:t>agweddau</a:t>
            </a:r>
            <a:r>
              <a:rPr lang="en-GB" sz="1200" dirty="0" smtClean="0"/>
              <a:t> o </a:t>
            </a:r>
            <a:r>
              <a:rPr lang="en-GB" sz="1200" dirty="0" err="1"/>
              <a:t>I</a:t>
            </a:r>
            <a:r>
              <a:rPr lang="en-GB" sz="1200" dirty="0" err="1" smtClean="0"/>
              <a:t>echyd</a:t>
            </a:r>
            <a:r>
              <a:rPr lang="en-GB" sz="1200" dirty="0" smtClean="0"/>
              <a:t> a </a:t>
            </a:r>
            <a:r>
              <a:rPr lang="en-GB" sz="1200" dirty="0" err="1" smtClean="0"/>
              <a:t>Lles</a:t>
            </a:r>
            <a:r>
              <a:rPr lang="en-GB" sz="1200" dirty="0" smtClean="0"/>
              <a:t> (GIG Powys)</a:t>
            </a:r>
          </a:p>
          <a:p>
            <a:pPr lvl="1"/>
            <a:r>
              <a:rPr lang="en-GB" sz="1200" dirty="0" err="1" smtClean="0"/>
              <a:t>Fel</a:t>
            </a:r>
            <a:r>
              <a:rPr lang="en-GB" sz="1200" dirty="0" smtClean="0"/>
              <a:t> </a:t>
            </a:r>
            <a:r>
              <a:rPr lang="en-GB" sz="1200" dirty="0" err="1" smtClean="0"/>
              <a:t>grŵp</a:t>
            </a:r>
            <a:r>
              <a:rPr lang="en-GB" sz="1200" dirty="0" smtClean="0"/>
              <a:t> </a:t>
            </a:r>
            <a:r>
              <a:rPr lang="en-GB" sz="1200" dirty="0" err="1" smtClean="0"/>
              <a:t>gnewch</a:t>
            </a:r>
            <a:r>
              <a:rPr lang="en-GB" sz="1200" dirty="0" smtClean="0"/>
              <a:t> </a:t>
            </a:r>
            <a:r>
              <a:rPr lang="en-GB" sz="1200" dirty="0" err="1" smtClean="0"/>
              <a:t>restr</a:t>
            </a:r>
            <a:r>
              <a:rPr lang="en-GB" sz="1200" dirty="0" smtClean="0"/>
              <a:t> </a:t>
            </a:r>
            <a:r>
              <a:rPr lang="en-GB" sz="1200" dirty="0" err="1" smtClean="0"/>
              <a:t>o’r</a:t>
            </a:r>
            <a:r>
              <a:rPr lang="en-GB" sz="1200" dirty="0" smtClean="0"/>
              <a:t> </a:t>
            </a:r>
            <a:r>
              <a:rPr lang="en-GB" sz="1200" dirty="0" err="1" smtClean="0"/>
              <a:t>hyn</a:t>
            </a:r>
            <a:r>
              <a:rPr lang="en-GB" sz="1200" dirty="0" smtClean="0"/>
              <a:t> </a:t>
            </a:r>
            <a:r>
              <a:rPr lang="en-GB" sz="1200" dirty="0" err="1" smtClean="0"/>
              <a:t>sy’n</a:t>
            </a:r>
            <a:r>
              <a:rPr lang="en-GB" sz="1200" dirty="0" smtClean="0"/>
              <a:t> </a:t>
            </a:r>
            <a:r>
              <a:rPr lang="en-GB" sz="1200" dirty="0" err="1" smtClean="0"/>
              <a:t>bwysig</a:t>
            </a:r>
            <a:r>
              <a:rPr lang="en-GB" sz="1200" dirty="0" smtClean="0"/>
              <a:t> (</a:t>
            </a:r>
            <a:r>
              <a:rPr lang="en-GB" sz="1200" dirty="0" err="1" smtClean="0"/>
              <a:t>dewiswch</a:t>
            </a:r>
            <a:r>
              <a:rPr lang="en-GB" sz="1200" dirty="0" smtClean="0"/>
              <a:t> a 3 </a:t>
            </a:r>
            <a:r>
              <a:rPr lang="en-GB" sz="1200" dirty="0" err="1" smtClean="0"/>
              <a:t>neu</a:t>
            </a:r>
            <a:r>
              <a:rPr lang="en-GB" sz="1200" dirty="0" smtClean="0"/>
              <a:t> 4 </a:t>
            </a:r>
            <a:r>
              <a:rPr lang="en-GB" sz="1200" dirty="0" err="1" smtClean="0"/>
              <a:t>peth</a:t>
            </a:r>
            <a:r>
              <a:rPr lang="en-GB" sz="1200" dirty="0" smtClean="0"/>
              <a:t> </a:t>
            </a:r>
            <a:r>
              <a:rPr lang="en-GB" sz="1200" dirty="0" err="1" smtClean="0"/>
              <a:t>mwyf</a:t>
            </a:r>
            <a:r>
              <a:rPr lang="en-GB" sz="1200" dirty="0" smtClean="0"/>
              <a:t> </a:t>
            </a:r>
            <a:r>
              <a:rPr lang="en-GB" sz="1200" dirty="0" err="1" smtClean="0"/>
              <a:t>pwysig</a:t>
            </a:r>
            <a:r>
              <a:rPr lang="en-GB" sz="1200" dirty="0" smtClean="0"/>
              <a:t>.</a:t>
            </a:r>
          </a:p>
          <a:p>
            <a:pPr lvl="1"/>
            <a:endParaRPr lang="en-GB" sz="1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1320800"/>
            <a:ext cx="4038600" cy="4525963"/>
          </a:xfrm>
        </p:spPr>
        <p:txBody>
          <a:bodyPr/>
          <a:lstStyle/>
          <a:p>
            <a:r>
              <a:rPr lang="en-GB" dirty="0" smtClean="0"/>
              <a:t>Linking activity to theory (</a:t>
            </a:r>
            <a:r>
              <a:rPr lang="en-GB" dirty="0" err="1" smtClean="0"/>
              <a:t>AfL</a:t>
            </a:r>
            <a:r>
              <a:rPr lang="en-GB" dirty="0" smtClean="0"/>
              <a:t> focus).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/>
              <a:t>Tai Chi (Warm up and activity) </a:t>
            </a:r>
          </a:p>
          <a:p>
            <a:pPr lvl="1"/>
            <a:r>
              <a:rPr lang="en-GB" sz="1200" dirty="0" smtClean="0"/>
              <a:t>The activity explained – Chinese Culture -  An ancient martial art (Tai Chi) developed considering the forces of the ‘Supreme Ultimate’ elemental forces of the earth. Wood, Fire, Metal, Earth, Water.  All in balance – Ying and yang – balance and flow will be themes for us. </a:t>
            </a:r>
          </a:p>
          <a:p>
            <a:pPr lvl="1"/>
            <a:endParaRPr lang="en-GB" sz="1200" dirty="0"/>
          </a:p>
          <a:p>
            <a:pPr lvl="1"/>
            <a:r>
              <a:rPr lang="en-GB" sz="1200" dirty="0" smtClean="0"/>
              <a:t>What will be the </a:t>
            </a:r>
            <a:r>
              <a:rPr lang="en-GB" sz="1200" b="1" dirty="0" smtClean="0"/>
              <a:t>success criteria </a:t>
            </a:r>
            <a:r>
              <a:rPr lang="en-GB" sz="1200" dirty="0" smtClean="0"/>
              <a:t>for our activity?</a:t>
            </a:r>
          </a:p>
          <a:p>
            <a:pPr lvl="1"/>
            <a:r>
              <a:rPr lang="en-GB" sz="1200" dirty="0" smtClean="0"/>
              <a:t>Consider aspects of Health and Well Being (Powys NHS)</a:t>
            </a:r>
          </a:p>
          <a:p>
            <a:pPr lvl="1"/>
            <a:r>
              <a:rPr lang="en-GB" sz="1200" dirty="0" smtClean="0"/>
              <a:t>As a group create a list of what’s important (select 3 or 4 most important).</a:t>
            </a:r>
            <a:endParaRPr lang="en-GB" sz="1200" dirty="0"/>
          </a:p>
          <a:p>
            <a:pPr marL="457200" lvl="1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7024289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387350"/>
            <a:ext cx="1994694" cy="1994694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0584" y="225425"/>
            <a:ext cx="2156619" cy="2156619"/>
          </a:xfrm>
        </p:spPr>
      </p:pic>
      <p:sp>
        <p:nvSpPr>
          <p:cNvPr id="6" name="TextBox 5"/>
          <p:cNvSpPr txBox="1"/>
          <p:nvPr/>
        </p:nvSpPr>
        <p:spPr>
          <a:xfrm>
            <a:off x="676405" y="2562562"/>
            <a:ext cx="1354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Pren</a:t>
            </a:r>
            <a:r>
              <a:rPr lang="en-GB" dirty="0" smtClean="0"/>
              <a:t> - Wood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874809" y="2193230"/>
            <a:ext cx="1111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Tân</a:t>
            </a:r>
            <a:r>
              <a:rPr lang="en-GB" dirty="0" smtClean="0"/>
              <a:t> - Fire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9261" y="517526"/>
            <a:ext cx="2320091" cy="215054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964730" y="2726294"/>
            <a:ext cx="1536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Metel</a:t>
            </a:r>
            <a:r>
              <a:rPr lang="en-GB" dirty="0" smtClean="0"/>
              <a:t> - metal</a:t>
            </a:r>
            <a:endParaRPr lang="en-GB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518" y="3346450"/>
            <a:ext cx="2310137" cy="1701801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660377" y="5531367"/>
            <a:ext cx="14744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Daear</a:t>
            </a:r>
            <a:r>
              <a:rPr lang="en-GB" dirty="0" smtClean="0"/>
              <a:t> - Earth</a:t>
            </a:r>
            <a:endParaRPr lang="en-GB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0" y="3644901"/>
            <a:ext cx="2764868" cy="2557503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756791" y="6089650"/>
            <a:ext cx="14438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Dŵr</a:t>
            </a:r>
            <a:r>
              <a:rPr lang="en-GB" dirty="0" smtClean="0"/>
              <a:t> - Water</a:t>
            </a:r>
            <a:endParaRPr lang="en-GB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8725" y="3454399"/>
            <a:ext cx="2378075" cy="2378075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6964730" y="6017738"/>
            <a:ext cx="1220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Ying Yang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94181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Rhan</a:t>
            </a:r>
            <a:r>
              <a:rPr lang="en-GB" dirty="0" smtClean="0"/>
              <a:t> 2 / Part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 err="1" smtClean="0"/>
              <a:t>Datblygu</a:t>
            </a:r>
            <a:r>
              <a:rPr lang="en-GB" sz="2400" dirty="0" smtClean="0"/>
              <a:t> </a:t>
            </a:r>
            <a:r>
              <a:rPr lang="en-GB" sz="2400" dirty="0" err="1" smtClean="0"/>
              <a:t>sgiliau</a:t>
            </a:r>
            <a:r>
              <a:rPr lang="en-GB" sz="2400" dirty="0" smtClean="0"/>
              <a:t> </a:t>
            </a:r>
            <a:r>
              <a:rPr lang="en-GB" sz="2400" dirty="0" err="1" smtClean="0"/>
              <a:t>symud</a:t>
            </a:r>
            <a:r>
              <a:rPr lang="en-GB" sz="2400" dirty="0" smtClean="0"/>
              <a:t> </a:t>
            </a:r>
            <a:r>
              <a:rPr lang="en-GB" sz="2400" dirty="0" err="1" smtClean="0"/>
              <a:t>sylfaenol</a:t>
            </a:r>
            <a:r>
              <a:rPr lang="en-GB" sz="2400" dirty="0" smtClean="0"/>
              <a:t> </a:t>
            </a:r>
            <a:r>
              <a:rPr lang="en-GB" sz="2400" dirty="0" err="1" smtClean="0"/>
              <a:t>ymhellach</a:t>
            </a:r>
            <a:endParaRPr lang="en-GB" sz="2400" dirty="0" smtClean="0"/>
          </a:p>
          <a:p>
            <a:endParaRPr lang="en-GB" sz="2400" dirty="0"/>
          </a:p>
          <a:p>
            <a:pPr marL="0" indent="0">
              <a:buNone/>
            </a:pPr>
            <a:r>
              <a:rPr lang="en-GB" sz="2000" dirty="0" err="1" smtClean="0"/>
              <a:t>Defnyddio</a:t>
            </a:r>
            <a:r>
              <a:rPr lang="en-GB" sz="2000" dirty="0" smtClean="0"/>
              <a:t> </a:t>
            </a:r>
            <a:r>
              <a:rPr lang="en-GB" sz="2000" dirty="0" err="1" smtClean="0"/>
              <a:t>egwyddorion</a:t>
            </a:r>
            <a:r>
              <a:rPr lang="en-GB" sz="2000" dirty="0" smtClean="0"/>
              <a:t> </a:t>
            </a:r>
            <a:r>
              <a:rPr lang="en-GB" sz="2000" dirty="0" err="1" smtClean="0"/>
              <a:t>AaGD</a:t>
            </a:r>
            <a:r>
              <a:rPr lang="en-GB" sz="2000" dirty="0" smtClean="0"/>
              <a:t> </a:t>
            </a:r>
            <a:r>
              <a:rPr lang="en-GB" sz="2000" dirty="0" err="1" smtClean="0"/>
              <a:t>gyda</a:t>
            </a:r>
            <a:r>
              <a:rPr lang="en-GB" sz="2000" dirty="0" smtClean="0"/>
              <a:t> </a:t>
            </a:r>
            <a:r>
              <a:rPr lang="en-GB" sz="2000" dirty="0" err="1" smtClean="0"/>
              <a:t>symud</a:t>
            </a:r>
            <a:endParaRPr lang="en-GB" sz="2000" dirty="0" smtClean="0"/>
          </a:p>
          <a:p>
            <a:pPr marL="0" indent="0">
              <a:buNone/>
            </a:pPr>
            <a:r>
              <a:rPr lang="en-GB" sz="2000" b="1" dirty="0" err="1" smtClean="0"/>
              <a:t>Meini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Prawf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Llwyddiant</a:t>
            </a:r>
            <a:r>
              <a:rPr lang="en-GB" sz="2000" b="1" dirty="0" smtClean="0"/>
              <a:t> </a:t>
            </a:r>
            <a:r>
              <a:rPr lang="en-GB" sz="2000" dirty="0" smtClean="0"/>
              <a:t>– Pa </a:t>
            </a:r>
            <a:r>
              <a:rPr lang="en-GB" sz="2000" dirty="0" err="1" smtClean="0"/>
              <a:t>olwg</a:t>
            </a:r>
            <a:r>
              <a:rPr lang="en-GB" sz="2000" dirty="0" smtClean="0"/>
              <a:t> </a:t>
            </a:r>
            <a:r>
              <a:rPr lang="en-GB" sz="2000" dirty="0" err="1" smtClean="0"/>
              <a:t>sy</a:t>
            </a:r>
            <a:r>
              <a:rPr lang="en-GB" sz="2000" dirty="0" smtClean="0"/>
              <a:t>’ </a:t>
            </a:r>
            <a:r>
              <a:rPr lang="en-GB" sz="2000" dirty="0" err="1" smtClean="0"/>
              <a:t>ar</a:t>
            </a:r>
            <a:r>
              <a:rPr lang="en-GB" sz="2000" dirty="0" smtClean="0"/>
              <a:t> un da?</a:t>
            </a:r>
          </a:p>
          <a:p>
            <a:pPr marL="0" indent="0">
              <a:buNone/>
            </a:pPr>
            <a:r>
              <a:rPr lang="en-GB" sz="2000" b="1" dirty="0" err="1" smtClean="0"/>
              <a:t>Ansawdd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siarad</a:t>
            </a:r>
            <a:r>
              <a:rPr lang="en-GB" sz="2000" b="1" dirty="0" smtClean="0"/>
              <a:t> </a:t>
            </a:r>
            <a:r>
              <a:rPr lang="en-GB" sz="2000" dirty="0" smtClean="0"/>
              <a:t>– </a:t>
            </a:r>
            <a:r>
              <a:rPr lang="en-GB" sz="2000" dirty="0" err="1" smtClean="0"/>
              <a:t>Defnyddio</a:t>
            </a:r>
            <a:r>
              <a:rPr lang="en-GB" sz="2000" dirty="0" smtClean="0"/>
              <a:t> </a:t>
            </a:r>
            <a:r>
              <a:rPr lang="en-GB" sz="2000" dirty="0" err="1" smtClean="0"/>
              <a:t>terminoleg</a:t>
            </a:r>
            <a:r>
              <a:rPr lang="en-GB" sz="2000" dirty="0" smtClean="0"/>
              <a:t> a </a:t>
            </a:r>
            <a:r>
              <a:rPr lang="en-GB" sz="2000" dirty="0" err="1" smtClean="0"/>
              <a:t>iaith</a:t>
            </a:r>
            <a:r>
              <a:rPr lang="en-GB" sz="2000" dirty="0" smtClean="0"/>
              <a:t> </a:t>
            </a:r>
            <a:r>
              <a:rPr lang="en-GB" sz="2000" dirty="0" err="1" smtClean="0"/>
              <a:t>effeithiol</a:t>
            </a:r>
            <a:endParaRPr lang="en-GB" sz="2000" dirty="0" smtClean="0"/>
          </a:p>
          <a:p>
            <a:pPr marL="0" indent="0">
              <a:buNone/>
            </a:pPr>
            <a:r>
              <a:rPr lang="en-GB" sz="2000" b="1" dirty="0" err="1" smtClean="0"/>
              <a:t>Bwydo’n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ôl</a:t>
            </a:r>
            <a:r>
              <a:rPr lang="en-GB" sz="2000" b="1" dirty="0" smtClean="0"/>
              <a:t> </a:t>
            </a:r>
            <a:r>
              <a:rPr lang="en-GB" sz="2000" dirty="0" smtClean="0"/>
              <a:t>– </a:t>
            </a:r>
            <a:r>
              <a:rPr lang="en-GB" sz="2000" dirty="0" err="1" smtClean="0"/>
              <a:t>Hybu</a:t>
            </a:r>
            <a:r>
              <a:rPr lang="en-GB" sz="2000" dirty="0" smtClean="0"/>
              <a:t> / </a:t>
            </a:r>
            <a:r>
              <a:rPr lang="en-GB" sz="2000" dirty="0" err="1" smtClean="0"/>
              <a:t>TGCh</a:t>
            </a:r>
            <a:endParaRPr lang="en-GB" sz="2000" dirty="0" smtClean="0"/>
          </a:p>
          <a:p>
            <a:pPr marL="0" indent="0">
              <a:buNone/>
            </a:pPr>
            <a:r>
              <a:rPr lang="en-GB" sz="2000" b="1" dirty="0" smtClean="0"/>
              <a:t>Hunan </a:t>
            </a:r>
            <a:r>
              <a:rPr lang="en-GB" sz="2000" b="1" dirty="0" err="1" smtClean="0"/>
              <a:t>asesu</a:t>
            </a:r>
            <a:r>
              <a:rPr lang="en-GB" sz="2000" b="1" dirty="0" smtClean="0"/>
              <a:t> ag </a:t>
            </a:r>
            <a:r>
              <a:rPr lang="en-GB" sz="2000" b="1" dirty="0" err="1" smtClean="0"/>
              <a:t>asesu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cyfoedion</a:t>
            </a:r>
            <a:r>
              <a:rPr lang="en-GB" sz="2000" b="1" dirty="0" smtClean="0"/>
              <a:t> </a:t>
            </a:r>
            <a:r>
              <a:rPr lang="en-GB" sz="2000" dirty="0" smtClean="0"/>
              <a:t>-  </a:t>
            </a:r>
          </a:p>
          <a:p>
            <a:pPr marL="0" indent="0">
              <a:buNone/>
            </a:pPr>
            <a:r>
              <a:rPr lang="en-GB" sz="2000" dirty="0" err="1" smtClean="0"/>
              <a:t>Cyfrannu</a:t>
            </a:r>
            <a:r>
              <a:rPr lang="en-GB" sz="2000" dirty="0" smtClean="0"/>
              <a:t> at </a:t>
            </a:r>
            <a:r>
              <a:rPr lang="en-GB" sz="2000" dirty="0" err="1" smtClean="0"/>
              <a:t>hunan</a:t>
            </a:r>
            <a:r>
              <a:rPr lang="en-GB" sz="2000" dirty="0" smtClean="0"/>
              <a:t> </a:t>
            </a:r>
            <a:r>
              <a:rPr lang="en-GB" sz="2000" dirty="0" err="1" smtClean="0"/>
              <a:t>ddelwedd</a:t>
            </a:r>
            <a:r>
              <a:rPr lang="en-GB" sz="2000" dirty="0" smtClean="0"/>
              <a:t> ag </a:t>
            </a:r>
            <a:r>
              <a:rPr lang="en-GB" sz="2000" dirty="0" err="1" smtClean="0"/>
              <a:t>effeithiolrwydd</a:t>
            </a:r>
            <a:r>
              <a:rPr lang="en-GB" sz="2000" dirty="0" smtClean="0"/>
              <a:t>, </a:t>
            </a:r>
            <a:r>
              <a:rPr lang="en-GB" sz="2000" dirty="0" err="1" smtClean="0"/>
              <a:t>adeiladu</a:t>
            </a:r>
            <a:r>
              <a:rPr lang="en-GB" sz="2000" dirty="0" smtClean="0"/>
              <a:t> </a:t>
            </a:r>
            <a:r>
              <a:rPr lang="en-GB" sz="2000" dirty="0" err="1" smtClean="0"/>
              <a:t>cymhelliant</a:t>
            </a:r>
            <a:r>
              <a:rPr lang="en-GB" sz="2000" dirty="0" smtClean="0"/>
              <a:t> ag </a:t>
            </a:r>
            <a:r>
              <a:rPr lang="en-GB" sz="2000" dirty="0" err="1" smtClean="0"/>
              <a:t>rhagdueddiadau</a:t>
            </a:r>
            <a:r>
              <a:rPr lang="en-GB" sz="2000" dirty="0" smtClean="0"/>
              <a:t> </a:t>
            </a:r>
            <a:r>
              <a:rPr lang="en-GB" sz="2000" dirty="0" err="1" smtClean="0"/>
              <a:t>positif</a:t>
            </a:r>
            <a:endParaRPr lang="en-GB" sz="2000" dirty="0" smtClean="0"/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457200" lvl="1" indent="0">
              <a:buNone/>
            </a:pPr>
            <a:r>
              <a:rPr lang="en-GB" dirty="0" smtClean="0"/>
              <a:t>Developing fundamental movement skills further</a:t>
            </a:r>
          </a:p>
          <a:p>
            <a:pPr marL="457200" lvl="1" indent="0">
              <a:buNone/>
            </a:pPr>
            <a:endParaRPr lang="en-GB" sz="1400" dirty="0">
              <a:solidFill>
                <a:srgbClr val="FF0000"/>
              </a:solidFill>
            </a:endParaRPr>
          </a:p>
          <a:p>
            <a:pPr marL="457200" lvl="1" indent="0">
              <a:buNone/>
            </a:pPr>
            <a:r>
              <a:rPr lang="en-GB" sz="2000" dirty="0" smtClean="0"/>
              <a:t>Using </a:t>
            </a:r>
            <a:r>
              <a:rPr lang="en-GB" sz="2000" dirty="0" err="1" smtClean="0"/>
              <a:t>AfL</a:t>
            </a:r>
            <a:r>
              <a:rPr lang="en-GB" sz="2000" dirty="0" smtClean="0"/>
              <a:t> principles with movement</a:t>
            </a:r>
          </a:p>
          <a:p>
            <a:pPr marL="457200" lvl="1" indent="0">
              <a:buNone/>
            </a:pPr>
            <a:r>
              <a:rPr lang="en-GB" sz="2000" b="1" dirty="0" smtClean="0"/>
              <a:t>Success Criteria  </a:t>
            </a:r>
            <a:r>
              <a:rPr lang="en-GB" sz="2000" dirty="0" smtClean="0"/>
              <a:t>- What a good one looks like?</a:t>
            </a:r>
          </a:p>
          <a:p>
            <a:pPr marL="457200" lvl="1" indent="0">
              <a:buNone/>
            </a:pPr>
            <a:r>
              <a:rPr lang="en-GB" sz="2000" b="1" dirty="0" smtClean="0"/>
              <a:t>Quality of talk </a:t>
            </a:r>
            <a:r>
              <a:rPr lang="en-GB" sz="2000" dirty="0" smtClean="0"/>
              <a:t>– Using effective terminology/language</a:t>
            </a:r>
          </a:p>
          <a:p>
            <a:pPr marL="457200" lvl="1" indent="0">
              <a:buNone/>
            </a:pPr>
            <a:r>
              <a:rPr lang="en-GB" sz="2000" b="1" dirty="0" smtClean="0"/>
              <a:t>Feedback</a:t>
            </a:r>
            <a:r>
              <a:rPr lang="en-GB" sz="2000" dirty="0" smtClean="0"/>
              <a:t> – Encouragement/ IT</a:t>
            </a:r>
          </a:p>
          <a:p>
            <a:pPr marL="457200" lvl="1" indent="0">
              <a:buNone/>
            </a:pPr>
            <a:r>
              <a:rPr lang="en-GB" sz="2000" b="1" dirty="0" smtClean="0"/>
              <a:t>Peer and self-assessment </a:t>
            </a:r>
            <a:r>
              <a:rPr lang="en-GB" sz="2000" dirty="0" smtClean="0"/>
              <a:t>-  Adding to esteem – self efficacy, building motivation and positive disposition. </a:t>
            </a:r>
          </a:p>
          <a:p>
            <a:pPr marL="457200" lvl="1" indent="0">
              <a:buNone/>
            </a:pPr>
            <a:endParaRPr lang="en-GB" sz="1600" dirty="0"/>
          </a:p>
          <a:p>
            <a:pPr marL="457200" lvl="1" indent="0">
              <a:buNone/>
            </a:pPr>
            <a:endParaRPr lang="en-GB" sz="1600" dirty="0" smtClean="0"/>
          </a:p>
          <a:p>
            <a:pPr marL="457200" lvl="1" indent="0">
              <a:buNone/>
            </a:pPr>
            <a:endParaRPr lang="en-GB" sz="1600" dirty="0"/>
          </a:p>
          <a:p>
            <a:pPr marL="457200" lvl="1" indent="0">
              <a:buNone/>
            </a:pPr>
            <a:endParaRPr lang="en-GB" sz="1400" dirty="0">
              <a:solidFill>
                <a:srgbClr val="FF0000"/>
              </a:solidFill>
            </a:endParaRPr>
          </a:p>
          <a:p>
            <a:pPr marL="457200" lvl="1" indent="0">
              <a:buNone/>
            </a:pPr>
            <a:endParaRPr lang="en-GB" sz="1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82530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687831" y="7375525"/>
            <a:ext cx="4038600" cy="45259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67397" y="2305050"/>
            <a:ext cx="2080919" cy="2315353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26" name="Picture 2" descr="fox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25" y="558800"/>
            <a:ext cx="1635125" cy="13431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cup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817" y="558800"/>
            <a:ext cx="2909887" cy="241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 descr="fox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3670" y="274638"/>
            <a:ext cx="3069771" cy="25215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 descr="frog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050" y="3448050"/>
            <a:ext cx="2473325" cy="2855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 descr="saucer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9989" y="4620403"/>
            <a:ext cx="3173413" cy="2389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 descr="back_support_cmyk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9989" y="2629693"/>
            <a:ext cx="3282950" cy="246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 descr="side_lunge2_cmyk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3475" y="3719512"/>
            <a:ext cx="2919413" cy="274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 descr="forward_lunge_cmyk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610" y="155575"/>
            <a:ext cx="2952750" cy="311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733060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/>
              <a:t>Iechyd</a:t>
            </a:r>
            <a:r>
              <a:rPr lang="en-GB" sz="3200" dirty="0" smtClean="0"/>
              <a:t> a </a:t>
            </a:r>
            <a:r>
              <a:rPr lang="en-GB" sz="3200" dirty="0" err="1" smtClean="0"/>
              <a:t>Lles</a:t>
            </a:r>
            <a:r>
              <a:rPr lang="en-GB" sz="3200" dirty="0" smtClean="0"/>
              <a:t> </a:t>
            </a:r>
            <a:r>
              <a:rPr lang="en-GB" sz="3200" dirty="0" err="1" smtClean="0"/>
              <a:t>Darlith</a:t>
            </a:r>
            <a:r>
              <a:rPr lang="en-GB" sz="3200" dirty="0" smtClean="0"/>
              <a:t> 2 / Health and Well being Lecture 2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symud</a:t>
            </a:r>
            <a:r>
              <a:rPr lang="en-GB" dirty="0" smtClean="0"/>
              <a:t> </a:t>
            </a:r>
            <a:r>
              <a:rPr lang="en-GB" dirty="0" err="1" smtClean="0"/>
              <a:t>gydag</a:t>
            </a:r>
            <a:r>
              <a:rPr lang="en-GB" dirty="0" smtClean="0"/>
              <a:t> offer</a:t>
            </a:r>
          </a:p>
          <a:p>
            <a:pPr lvl="1"/>
            <a:r>
              <a:rPr lang="en-GB" dirty="0" err="1" smtClean="0"/>
              <a:t>Cynhwysiad</a:t>
            </a:r>
            <a:endParaRPr lang="en-GB" dirty="0" smtClean="0"/>
          </a:p>
          <a:p>
            <a:pPr lvl="1"/>
            <a:r>
              <a:rPr lang="en-GB" dirty="0" err="1" smtClean="0"/>
              <a:t>Gerddi</a:t>
            </a:r>
            <a:r>
              <a:rPr lang="en-GB" dirty="0" smtClean="0"/>
              <a:t> / </a:t>
            </a:r>
            <a:r>
              <a:rPr lang="en-GB" dirty="0" err="1" smtClean="0"/>
              <a:t>Parthau</a:t>
            </a:r>
            <a:endParaRPr lang="en-GB" dirty="0" smtClean="0"/>
          </a:p>
          <a:p>
            <a:pPr lvl="1"/>
            <a:r>
              <a:rPr lang="en-GB" dirty="0" smtClean="0"/>
              <a:t>STEP ( dim acronym </a:t>
            </a:r>
            <a:r>
              <a:rPr lang="en-GB" dirty="0" err="1" smtClean="0"/>
              <a:t>Cymraeg</a:t>
            </a:r>
            <a:r>
              <a:rPr lang="en-GB" dirty="0" smtClean="0"/>
              <a:t>)</a:t>
            </a:r>
          </a:p>
          <a:p>
            <a:pPr lvl="1"/>
            <a:r>
              <a:rPr lang="en-GB" dirty="0" err="1" smtClean="0"/>
              <a:t>Dyfeisio</a:t>
            </a:r>
            <a:r>
              <a:rPr lang="en-GB" dirty="0" smtClean="0"/>
              <a:t> </a:t>
            </a:r>
            <a:r>
              <a:rPr lang="en-GB" dirty="0" err="1" smtClean="0"/>
              <a:t>gêm</a:t>
            </a:r>
            <a:endParaRPr lang="en-GB" dirty="0" smtClean="0"/>
          </a:p>
          <a:p>
            <a:pPr lvl="1"/>
            <a:r>
              <a:rPr lang="en-GB" dirty="0" err="1" smtClean="0"/>
              <a:t>Rolau</a:t>
            </a:r>
            <a:r>
              <a:rPr lang="en-GB" dirty="0" smtClean="0"/>
              <a:t> </a:t>
            </a:r>
            <a:r>
              <a:rPr lang="en-GB" dirty="0" err="1" smtClean="0"/>
              <a:t>Tîm</a:t>
            </a:r>
            <a:r>
              <a:rPr lang="en-GB" dirty="0" smtClean="0"/>
              <a:t> / </a:t>
            </a:r>
            <a:r>
              <a:rPr lang="en-GB" dirty="0" err="1" smtClean="0"/>
              <a:t>Gŵyl</a:t>
            </a:r>
            <a:r>
              <a:rPr lang="en-GB" dirty="0" smtClean="0"/>
              <a:t> y </a:t>
            </a:r>
            <a:r>
              <a:rPr lang="en-GB" dirty="0" err="1" smtClean="0"/>
              <a:t>weithgaredd</a:t>
            </a:r>
            <a:endParaRPr lang="en-GB" dirty="0" smtClean="0"/>
          </a:p>
          <a:p>
            <a:pPr lvl="1"/>
            <a:r>
              <a:rPr lang="en-GB" dirty="0" err="1" smtClean="0"/>
              <a:t>Datblygu’r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dda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chwaraeon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Movement Skills with equipment</a:t>
            </a:r>
          </a:p>
          <a:p>
            <a:pPr lvl="1"/>
            <a:r>
              <a:rPr lang="en-GB" dirty="0" smtClean="0"/>
              <a:t>Inclusion</a:t>
            </a:r>
          </a:p>
          <a:p>
            <a:pPr lvl="1"/>
            <a:r>
              <a:rPr lang="en-GB" dirty="0" smtClean="0"/>
              <a:t>Gardens/zones</a:t>
            </a:r>
          </a:p>
          <a:p>
            <a:pPr lvl="1"/>
            <a:r>
              <a:rPr lang="en-GB" dirty="0" smtClean="0"/>
              <a:t>STEP – </a:t>
            </a:r>
            <a:r>
              <a:rPr lang="en-GB" b="1" dirty="0" err="1" smtClean="0"/>
              <a:t>Space,Task</a:t>
            </a:r>
            <a:r>
              <a:rPr lang="en-GB" b="1" dirty="0" smtClean="0"/>
              <a:t>, Equipment, People</a:t>
            </a:r>
          </a:p>
          <a:p>
            <a:pPr lvl="1"/>
            <a:r>
              <a:rPr lang="en-GB" dirty="0" smtClean="0"/>
              <a:t>Invent </a:t>
            </a:r>
            <a:r>
              <a:rPr lang="en-GB" dirty="0"/>
              <a:t>game </a:t>
            </a:r>
          </a:p>
          <a:p>
            <a:pPr lvl="1"/>
            <a:r>
              <a:rPr lang="en-GB" dirty="0"/>
              <a:t>T</a:t>
            </a:r>
            <a:r>
              <a:rPr lang="en-GB" dirty="0" smtClean="0"/>
              <a:t>eam Roles / Festival of activity</a:t>
            </a:r>
          </a:p>
          <a:p>
            <a:pPr lvl="1"/>
            <a:r>
              <a:rPr lang="en-GB" dirty="0" smtClean="0"/>
              <a:t>Developing all that is good in sport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89476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AaGD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’w</a:t>
            </a:r>
            <a:r>
              <a:rPr lang="en-GB" dirty="0" smtClean="0"/>
              <a:t> </a:t>
            </a:r>
            <a:r>
              <a:rPr lang="en-GB" dirty="0" err="1" smtClean="0"/>
              <a:t>ystyried</a:t>
            </a:r>
            <a:r>
              <a:rPr lang="en-GB" dirty="0" smtClean="0"/>
              <a:t> / </a:t>
            </a:r>
            <a:r>
              <a:rPr lang="en-GB" dirty="0" err="1" smtClean="0"/>
              <a:t>AfL</a:t>
            </a:r>
            <a:r>
              <a:rPr lang="en-GB" dirty="0" smtClean="0"/>
              <a:t> to consider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Hunan </a:t>
            </a:r>
            <a:r>
              <a:rPr lang="en-GB" dirty="0" err="1" smtClean="0"/>
              <a:t>asesu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goleuadau</a:t>
            </a:r>
            <a:r>
              <a:rPr lang="en-GB" dirty="0" smtClean="0"/>
              <a:t> traffic</a:t>
            </a:r>
          </a:p>
          <a:p>
            <a:r>
              <a:rPr lang="en-GB" dirty="0" err="1" smtClean="0"/>
              <a:t>Dwy</a:t>
            </a:r>
            <a:r>
              <a:rPr lang="en-GB" dirty="0" smtClean="0"/>
              <a:t> </a:t>
            </a:r>
            <a:r>
              <a:rPr lang="en-GB" dirty="0" err="1" smtClean="0"/>
              <a:t>seren</a:t>
            </a:r>
            <a:r>
              <a:rPr lang="en-GB" dirty="0" smtClean="0"/>
              <a:t> a </a:t>
            </a:r>
            <a:r>
              <a:rPr lang="en-GB" dirty="0" err="1" smtClean="0"/>
              <a:t>dymuniad</a:t>
            </a:r>
            <a:endParaRPr lang="en-GB" dirty="0" smtClean="0"/>
          </a:p>
          <a:p>
            <a:r>
              <a:rPr lang="en-GB" dirty="0" err="1" smtClean="0"/>
              <a:t>Sylwadau’r</a:t>
            </a:r>
            <a:r>
              <a:rPr lang="en-GB" dirty="0" smtClean="0"/>
              <a:t> </a:t>
            </a:r>
            <a:r>
              <a:rPr lang="en-GB" dirty="0" err="1" smtClean="0"/>
              <a:t>athro</a:t>
            </a:r>
            <a:r>
              <a:rPr lang="en-GB" dirty="0" smtClean="0"/>
              <a:t>/awes</a:t>
            </a:r>
          </a:p>
          <a:p>
            <a:r>
              <a:rPr lang="en-GB" dirty="0" err="1" smtClean="0"/>
              <a:t>Sylwadau</a:t>
            </a:r>
            <a:r>
              <a:rPr lang="en-GB" dirty="0" smtClean="0"/>
              <a:t> </a:t>
            </a:r>
            <a:r>
              <a:rPr lang="en-GB" dirty="0" err="1" smtClean="0"/>
              <a:t>cyfoedion</a:t>
            </a:r>
            <a:endParaRPr lang="en-GB" dirty="0" smtClean="0"/>
          </a:p>
          <a:p>
            <a:r>
              <a:rPr lang="en-GB" dirty="0" err="1" smtClean="0"/>
              <a:t>Rheolau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uchod</a:t>
            </a:r>
            <a:endParaRPr lang="en-GB" dirty="0"/>
          </a:p>
          <a:p>
            <a:r>
              <a:rPr lang="en-GB" dirty="0" err="1" smtClean="0"/>
              <a:t>Sesiwn</a:t>
            </a:r>
            <a:r>
              <a:rPr lang="en-GB" dirty="0" smtClean="0"/>
              <a:t> ‘</a:t>
            </a:r>
            <a:r>
              <a:rPr lang="en-GB" dirty="0" err="1" smtClean="0"/>
              <a:t>ciw</a:t>
            </a:r>
            <a:r>
              <a:rPr lang="en-GB" dirty="0" smtClean="0"/>
              <a:t> </a:t>
            </a:r>
            <a:r>
              <a:rPr lang="en-GB" dirty="0" err="1" smtClean="0"/>
              <a:t>glo</a:t>
            </a:r>
            <a:r>
              <a:rPr lang="en-GB" dirty="0" smtClean="0"/>
              <a:t>’ !!! </a:t>
            </a:r>
            <a:r>
              <a:rPr lang="en-GB" sz="1300" dirty="0" smtClean="0"/>
              <a:t>(</a:t>
            </a:r>
            <a:r>
              <a:rPr lang="en-GB" sz="1300" dirty="0" err="1" smtClean="0"/>
              <a:t>cyfieithiad</a:t>
            </a:r>
            <a:r>
              <a:rPr lang="en-GB" sz="1300" smtClean="0"/>
              <a:t> IEW</a:t>
            </a:r>
            <a:r>
              <a:rPr lang="en-GB" sz="1300" dirty="0" smtClean="0"/>
              <a:t>)</a:t>
            </a:r>
          </a:p>
          <a:p>
            <a:r>
              <a:rPr lang="en-GB" dirty="0" err="1" smtClean="0"/>
              <a:t>Gosod</a:t>
            </a:r>
            <a:r>
              <a:rPr lang="en-GB" dirty="0" smtClean="0"/>
              <a:t> </a:t>
            </a:r>
            <a:r>
              <a:rPr lang="en-GB" dirty="0" err="1" smtClean="0"/>
              <a:t>targedau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Traffic light self assessment</a:t>
            </a:r>
          </a:p>
          <a:p>
            <a:r>
              <a:rPr lang="en-GB" dirty="0" smtClean="0"/>
              <a:t>Two stars and a wish</a:t>
            </a:r>
          </a:p>
          <a:p>
            <a:r>
              <a:rPr lang="en-GB" dirty="0" smtClean="0"/>
              <a:t>Teacher comment</a:t>
            </a:r>
          </a:p>
          <a:p>
            <a:r>
              <a:rPr lang="en-GB" dirty="0" smtClean="0"/>
              <a:t>Peer comments </a:t>
            </a:r>
          </a:p>
          <a:p>
            <a:r>
              <a:rPr lang="en-GB" dirty="0" smtClean="0"/>
              <a:t>Ground rules for above</a:t>
            </a:r>
          </a:p>
          <a:p>
            <a:r>
              <a:rPr lang="en-GB" dirty="0" smtClean="0"/>
              <a:t>Mini - plenary</a:t>
            </a:r>
          </a:p>
          <a:p>
            <a:r>
              <a:rPr lang="en-GB" dirty="0" smtClean="0"/>
              <a:t>Review own learning</a:t>
            </a:r>
          </a:p>
          <a:p>
            <a:r>
              <a:rPr lang="en-GB" dirty="0" smtClean="0"/>
              <a:t>Setting own targets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968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3021</TotalTime>
  <Words>853</Words>
  <Application>Microsoft Office PowerPoint</Application>
  <PresentationFormat>On-screen Show (4:3)</PresentationFormat>
  <Paragraphs>171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PowerPoint Presentation</vt:lpstr>
      <vt:lpstr>ECAD5008C</vt:lpstr>
      <vt:lpstr>Cofio nôl L4 / Looking back L4</vt:lpstr>
      <vt:lpstr>Llythrennedd Corfforol/ Physical Literacy</vt:lpstr>
      <vt:lpstr>Iechyd a Lles / Health and Well-Being</vt:lpstr>
      <vt:lpstr>Beth sy’n bwysig /What matters</vt:lpstr>
      <vt:lpstr>Egwyddorion Pedagogaidd /Pedagogical Principles</vt:lpstr>
      <vt:lpstr>GIG Powys/NHS Powys</vt:lpstr>
      <vt:lpstr>Iechyd Corfforol / Physical Health</vt:lpstr>
      <vt:lpstr>PowerPoint Presentation</vt:lpstr>
      <vt:lpstr>Rhan 2 / Part 2</vt:lpstr>
      <vt:lpstr>PowerPoint Presentation</vt:lpstr>
      <vt:lpstr>Iechyd a Lles Darlith 2 / Health and Well being Lecture 2</vt:lpstr>
      <vt:lpstr>AaGD i’w ystyried / AfL to consider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232</cp:revision>
  <cp:lastPrinted>2017-08-03T13:56:24Z</cp:lastPrinted>
  <dcterms:created xsi:type="dcterms:W3CDTF">2018-05-24T13:58:06Z</dcterms:created>
  <dcterms:modified xsi:type="dcterms:W3CDTF">2019-10-03T06:40:18Z</dcterms:modified>
</cp:coreProperties>
</file>