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0"/>
  </p:notesMasterIdLst>
  <p:sldIdLst>
    <p:sldId id="278" r:id="rId5"/>
    <p:sldId id="279" r:id="rId6"/>
    <p:sldId id="280" r:id="rId7"/>
    <p:sldId id="281" r:id="rId8"/>
    <p:sldId id="28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19" autoAdjust="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3/16/2022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3/16/2022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3/16/2022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3/16/2022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9962" y="1673524"/>
            <a:ext cx="3485073" cy="2420504"/>
          </a:xfrm>
        </p:spPr>
        <p:txBody>
          <a:bodyPr>
            <a:normAutofit/>
          </a:bodyPr>
          <a:lstStyle/>
          <a:p>
            <a:pPr algn="l"/>
            <a:r>
              <a:rPr lang="en-US" sz="4000" dirty="0"/>
              <a:t>Unfinished Business</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157933"/>
            <a:ext cx="3485072" cy="1026544"/>
          </a:xfrm>
        </p:spPr>
        <p:txBody>
          <a:bodyPr>
            <a:normAutofit/>
          </a:bodyPr>
          <a:lstStyle/>
          <a:p>
            <a:pPr algn="l"/>
            <a:r>
              <a:rPr lang="en-US" sz="2300" dirty="0"/>
              <a:t>Empty Chair work in Gestalt psychotherapy </a:t>
            </a:r>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F486E2F-D0C1-4083-88AE-1015B8F6E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828070" y="81357"/>
            <a:ext cx="10353762" cy="1257300"/>
          </a:xfrm>
        </p:spPr>
        <p:txBody>
          <a:bodyPr>
            <a:normAutofit/>
          </a:bodyPr>
          <a:lstStyle/>
          <a:p>
            <a:r>
              <a:rPr lang="en-US" dirty="0"/>
              <a:t>Unfinished Business – seeking Closure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564356" y="1564481"/>
            <a:ext cx="5895711" cy="4836319"/>
          </a:xfrm>
        </p:spPr>
        <p:txBody>
          <a:bodyPr anchor="ctr">
            <a:normAutofit/>
          </a:bodyPr>
          <a:lstStyle/>
          <a:p>
            <a:r>
              <a:rPr lang="en-GB" dirty="0"/>
              <a:t>Gestalt therapy is focused on wholes and working on the past in the present.</a:t>
            </a:r>
          </a:p>
          <a:p>
            <a:endParaRPr lang="en-GB" dirty="0"/>
          </a:p>
          <a:p>
            <a:r>
              <a:rPr lang="en-GB" dirty="0"/>
              <a:t>Things that are in our awareness but incomplete are called “unfinished business.” Because of our natural tendency to make gestalts, unfinished business can be a significant drain of energy, as well as a block on future development (O’Leary, 2013).</a:t>
            </a:r>
            <a:endParaRPr lang="en-US" dirty="0"/>
          </a:p>
        </p:txBody>
      </p:sp>
      <p:pic>
        <p:nvPicPr>
          <p:cNvPr id="75" name="Picture 74">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1028" name="Picture 4">
            <a:extLst>
              <a:ext uri="{FF2B5EF4-FFF2-40B4-BE49-F238E27FC236}">
                <a16:creationId xmlns:a16="http://schemas.microsoft.com/office/drawing/2014/main" id="{226A784D-966E-4802-A830-B67FA6B3E9C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354" r="15254"/>
          <a:stretch/>
        </p:blipFill>
        <p:spPr bwMode="auto">
          <a:xfrm>
            <a:off x="7066560" y="2132822"/>
            <a:ext cx="4477740" cy="35883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5FDF4-DD63-443D-8059-A179CC133102}"/>
              </a:ext>
            </a:extLst>
          </p:cNvPr>
          <p:cNvSpPr>
            <a:spLocks noGrp="1"/>
          </p:cNvSpPr>
          <p:nvPr>
            <p:ph type="title"/>
          </p:nvPr>
        </p:nvSpPr>
        <p:spPr>
          <a:xfrm>
            <a:off x="863306" y="363704"/>
            <a:ext cx="10353762" cy="703097"/>
          </a:xfrm>
        </p:spPr>
        <p:txBody>
          <a:bodyPr>
            <a:normAutofit fontScale="90000"/>
          </a:bodyPr>
          <a:lstStyle/>
          <a:p>
            <a:r>
              <a:rPr lang="en-GB" dirty="0"/>
              <a:t>The Empty Chair Technique</a:t>
            </a:r>
          </a:p>
        </p:txBody>
      </p:sp>
      <p:sp>
        <p:nvSpPr>
          <p:cNvPr id="3" name="Content Placeholder 2">
            <a:extLst>
              <a:ext uri="{FF2B5EF4-FFF2-40B4-BE49-F238E27FC236}">
                <a16:creationId xmlns:a16="http://schemas.microsoft.com/office/drawing/2014/main" id="{2DACDB57-E99B-4C9D-AA38-06DA0886FC88}"/>
              </a:ext>
            </a:extLst>
          </p:cNvPr>
          <p:cNvSpPr>
            <a:spLocks noGrp="1"/>
          </p:cNvSpPr>
          <p:nvPr>
            <p:ph idx="1"/>
          </p:nvPr>
        </p:nvSpPr>
        <p:spPr>
          <a:xfrm>
            <a:off x="431956" y="1155622"/>
            <a:ext cx="11545001" cy="5338674"/>
          </a:xfrm>
        </p:spPr>
        <p:txBody>
          <a:bodyPr>
            <a:normAutofit fontScale="92500" lnSpcReduction="10000"/>
          </a:bodyPr>
          <a:lstStyle/>
          <a:p>
            <a:r>
              <a:rPr lang="en-GB" sz="2800" dirty="0"/>
              <a:t>Perhaps the most popular and well-known technique in gestalt therapy is the empty chair technique or empty chair dialogue. </a:t>
            </a:r>
          </a:p>
          <a:p>
            <a:pPr marL="36900" indent="0">
              <a:buNone/>
            </a:pPr>
            <a:endParaRPr lang="en-GB" sz="2800" dirty="0"/>
          </a:p>
          <a:p>
            <a:r>
              <a:rPr lang="en-GB" sz="2800" dirty="0"/>
              <a:t>Unfinished business is often the result of unexpressed emotion, such as not grieving a loss and/or unfulfilled needs, such as unaired grievances in a relationship. The client may have chosen to avoid the unfinished business in the moment, deciding the potential cost to the relationship is too great.</a:t>
            </a:r>
          </a:p>
          <a:p>
            <a:pPr marL="36900" indent="0">
              <a:buNone/>
            </a:pPr>
            <a:endParaRPr lang="en-GB" sz="2800" dirty="0"/>
          </a:p>
          <a:p>
            <a:r>
              <a:rPr lang="en-GB" sz="2800" dirty="0"/>
              <a:t>Unexpressed feelings may lack a suitable outlet or may continue to be avoided because of shame or fear of being vulnerable. Most people tend to avoid these painful feelings instead of doing what is necessary to change (</a:t>
            </a:r>
            <a:r>
              <a:rPr lang="en-GB" sz="2800" dirty="0" err="1"/>
              <a:t>Perls</a:t>
            </a:r>
            <a:r>
              <a:rPr lang="en-GB" sz="2800" dirty="0"/>
              <a:t>, 1969).</a:t>
            </a:r>
          </a:p>
          <a:p>
            <a:endParaRPr lang="en-GB" dirty="0"/>
          </a:p>
        </p:txBody>
      </p:sp>
    </p:spTree>
    <p:extLst>
      <p:ext uri="{BB962C8B-B14F-4D97-AF65-F5344CB8AC3E}">
        <p14:creationId xmlns:p14="http://schemas.microsoft.com/office/powerpoint/2010/main" val="3552481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5722A-5CEE-4B2B-A0F6-6D386FCAEF77}"/>
              </a:ext>
            </a:extLst>
          </p:cNvPr>
          <p:cNvSpPr>
            <a:spLocks noGrp="1"/>
          </p:cNvSpPr>
          <p:nvPr>
            <p:ph type="title"/>
          </p:nvPr>
        </p:nvSpPr>
        <p:spPr/>
        <p:txBody>
          <a:bodyPr/>
          <a:lstStyle/>
          <a:p>
            <a:r>
              <a:rPr lang="en-GB" dirty="0"/>
              <a:t>The Technique</a:t>
            </a:r>
          </a:p>
        </p:txBody>
      </p:sp>
      <p:sp>
        <p:nvSpPr>
          <p:cNvPr id="3" name="Content Placeholder 2">
            <a:extLst>
              <a:ext uri="{FF2B5EF4-FFF2-40B4-BE49-F238E27FC236}">
                <a16:creationId xmlns:a16="http://schemas.microsoft.com/office/drawing/2014/main" id="{211900A6-5424-4509-84C0-E9F96EE371E9}"/>
              </a:ext>
            </a:extLst>
          </p:cNvPr>
          <p:cNvSpPr>
            <a:spLocks noGrp="1"/>
          </p:cNvSpPr>
          <p:nvPr>
            <p:ph idx="1"/>
          </p:nvPr>
        </p:nvSpPr>
        <p:spPr>
          <a:xfrm>
            <a:off x="409518" y="1666115"/>
            <a:ext cx="11528170" cy="4919809"/>
          </a:xfrm>
        </p:spPr>
        <p:txBody>
          <a:bodyPr>
            <a:normAutofit/>
          </a:bodyPr>
          <a:lstStyle/>
          <a:p>
            <a:endParaRPr lang="en-GB" dirty="0"/>
          </a:p>
          <a:p>
            <a:r>
              <a:rPr lang="en-GB" sz="2400" dirty="0"/>
              <a:t>The empty chair technique is a way of bringing unexpressed emotion and unfulfilled needs into the here-and-now.  The therapist sets up two chairs for the client, one of which is left empty. The client sits in one chair and imagines the significant other with whom they have unfinished business in the empty chair.</a:t>
            </a:r>
          </a:p>
          <a:p>
            <a:endParaRPr lang="en-GB" sz="2400" dirty="0"/>
          </a:p>
          <a:p>
            <a:r>
              <a:rPr lang="en-GB" sz="2400" dirty="0"/>
              <a:t>The client is then instructed and helped to say what was left unsaid to the imaginary significant other. Sometimes the client switches chairs and speaks to themselves as though they were the significant other. Through this dialogue, the client’s past emotions are brought into the present. They are then processed and worked through with the therapist.</a:t>
            </a:r>
          </a:p>
        </p:txBody>
      </p:sp>
    </p:spTree>
    <p:extLst>
      <p:ext uri="{BB962C8B-B14F-4D97-AF65-F5344CB8AC3E}">
        <p14:creationId xmlns:p14="http://schemas.microsoft.com/office/powerpoint/2010/main" val="2789354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7F5D76-1FEC-470A-B476-70574A89C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1D5EF2-E6B9-49C2-AD01-46E29E5EB30A}"/>
              </a:ext>
            </a:extLst>
          </p:cNvPr>
          <p:cNvSpPr>
            <a:spLocks noGrp="1"/>
          </p:cNvSpPr>
          <p:nvPr>
            <p:ph idx="1"/>
          </p:nvPr>
        </p:nvSpPr>
        <p:spPr>
          <a:xfrm>
            <a:off x="478631" y="221455"/>
            <a:ext cx="5981436" cy="6257925"/>
          </a:xfrm>
        </p:spPr>
        <p:txBody>
          <a:bodyPr anchor="ctr">
            <a:normAutofit/>
          </a:bodyPr>
          <a:lstStyle/>
          <a:p>
            <a:r>
              <a:rPr lang="en-GB" sz="2800" dirty="0"/>
              <a:t>This technique can be done with either an ongoing relationship or a relationship that has ended. The resolution of the work is to help the client shift their self-perception. Clients may shift from viewing themselves as weak and victimized to a place of greater self-empowerment. They may see the significant other with greater understanding or hold them accountable for harm (</a:t>
            </a:r>
            <a:r>
              <a:rPr lang="en-GB" sz="2800" dirty="0" err="1"/>
              <a:t>Paivio</a:t>
            </a:r>
            <a:r>
              <a:rPr lang="en-GB" sz="2800" dirty="0"/>
              <a:t> &amp; Greenberg, 1995).</a:t>
            </a:r>
          </a:p>
        </p:txBody>
      </p:sp>
      <p:pic>
        <p:nvPicPr>
          <p:cNvPr id="4" name="Picture 3">
            <a:extLst>
              <a:ext uri="{FF2B5EF4-FFF2-40B4-BE49-F238E27FC236}">
                <a16:creationId xmlns:a16="http://schemas.microsoft.com/office/drawing/2014/main" id="{6BD95CCB-F97D-46CC-A300-CE884EC117AA}"/>
              </a:ext>
            </a:extLst>
          </p:cNvPr>
          <p:cNvPicPr>
            <a:picLocks noChangeAspect="1"/>
          </p:cNvPicPr>
          <p:nvPr/>
        </p:nvPicPr>
        <p:blipFill>
          <a:blip r:embed="rId3"/>
          <a:stretch>
            <a:fillRect/>
          </a:stretch>
        </p:blipFill>
        <p:spPr>
          <a:xfrm>
            <a:off x="7293301" y="1642710"/>
            <a:ext cx="4065464" cy="3238106"/>
          </a:xfrm>
          <a:prstGeom prst="rect">
            <a:avLst/>
          </a:prstGeom>
        </p:spPr>
      </p:pic>
    </p:spTree>
    <p:extLst>
      <p:ext uri="{BB962C8B-B14F-4D97-AF65-F5344CB8AC3E}">
        <p14:creationId xmlns:p14="http://schemas.microsoft.com/office/powerpoint/2010/main" val="21176036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2.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{C7389EB9-F68D-4443-9166-5E0EC55CF3CF}tf55705232_win32</Template>
  <TotalTime>23</TotalTime>
  <Words>388</Words>
  <Application>Microsoft Office PowerPoint</Application>
  <PresentationFormat>Widescreen</PresentationFormat>
  <Paragraphs>19</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Goudy Old Style</vt:lpstr>
      <vt:lpstr>Wingdings 2</vt:lpstr>
      <vt:lpstr>SlateVTI</vt:lpstr>
      <vt:lpstr>Unfinished Business</vt:lpstr>
      <vt:lpstr>Unfinished Business – seeking Closure </vt:lpstr>
      <vt:lpstr>The Empty Chair Technique</vt:lpstr>
      <vt:lpstr>The Technique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Unfinished Business</dc:title>
  <dc:creator>Catherine Hancox</dc:creator>
  <cp:lastModifiedBy>Catherine Hancox</cp:lastModifiedBy>
  <cp:revision>1</cp:revision>
  <dcterms:created xsi:type="dcterms:W3CDTF">2022-03-16T15:10:41Z</dcterms:created>
  <dcterms:modified xsi:type="dcterms:W3CDTF">2022-03-16T15:34:17Z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