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59" autoAdjust="0"/>
    <p:restoredTop sz="94660"/>
  </p:normalViewPr>
  <p:slideViewPr>
    <p:cSldViewPr snapToGrid="0">
      <p:cViewPr varScale="1">
        <p:scale>
          <a:sx n="67" d="100"/>
          <a:sy n="67" d="100"/>
        </p:scale>
        <p:origin x="96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A33-29AF-4CC3-B742-D44DECD26DD5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8790E-D979-48FA-990A-B56A8CC43B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155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A33-29AF-4CC3-B742-D44DECD26DD5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8790E-D979-48FA-990A-B56A8CC43B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41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A33-29AF-4CC3-B742-D44DECD26DD5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8790E-D979-48FA-990A-B56A8CC43B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106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A33-29AF-4CC3-B742-D44DECD26DD5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8790E-D979-48FA-990A-B56A8CC43B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5753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A33-29AF-4CC3-B742-D44DECD26DD5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8790E-D979-48FA-990A-B56A8CC43B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741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A33-29AF-4CC3-B742-D44DECD26DD5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8790E-D979-48FA-990A-B56A8CC43B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555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A33-29AF-4CC3-B742-D44DECD26DD5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8790E-D979-48FA-990A-B56A8CC43B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148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A33-29AF-4CC3-B742-D44DECD26DD5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8790E-D979-48FA-990A-B56A8CC43B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291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A33-29AF-4CC3-B742-D44DECD26DD5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8790E-D979-48FA-990A-B56A8CC43B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761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A33-29AF-4CC3-B742-D44DECD26DD5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8790E-D979-48FA-990A-B56A8CC43B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097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A33-29AF-4CC3-B742-D44DECD26DD5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8790E-D979-48FA-990A-B56A8CC43B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431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4DFA33-29AF-4CC3-B742-D44DECD26DD5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8790E-D979-48FA-990A-B56A8CC43B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350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Young People’s Well-being and Resilience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ECYW6005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8581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Delivery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Tuesday 9am-12pm; 1pm-3pm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Thursday 1pm-3pm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7015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hangingPunct="0"/>
            <a:r>
              <a:rPr lang="en-GB" dirty="0"/>
              <a:t>To enable students to become familiar with the concepts of well-being and resilience within the context of youth and community work.</a:t>
            </a:r>
          </a:p>
        </p:txBody>
      </p:sp>
    </p:spTree>
    <p:extLst>
      <p:ext uri="{BB962C8B-B14F-4D97-AF65-F5344CB8AC3E}">
        <p14:creationId xmlns:p14="http://schemas.microsoft.com/office/powerpoint/2010/main" val="3300521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LEARNING OUTCOMES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en-GB" dirty="0" smtClean="0"/>
              <a:t>Understand </a:t>
            </a:r>
            <a:r>
              <a:rPr lang="en-GB" dirty="0"/>
              <a:t>the difference between objective and subjective well-being and how these can be enhanced through a social model of intervention.</a:t>
            </a:r>
          </a:p>
          <a:p>
            <a:pPr lvl="0" hangingPunct="0"/>
            <a:r>
              <a:rPr lang="en-GB" dirty="0"/>
              <a:t>Demonstrate an understanding of aspects of resilience and of risk and protective factors, with an understanding of importance of belief as an aspect of resilience</a:t>
            </a:r>
          </a:p>
          <a:p>
            <a:pPr lvl="0" hangingPunct="0"/>
            <a:r>
              <a:rPr lang="en-GB" dirty="0"/>
              <a:t>Understand the important of the social context of young people in enhancing resilience</a:t>
            </a:r>
          </a:p>
          <a:p>
            <a:pPr lvl="0" hangingPunct="0"/>
            <a:r>
              <a:rPr lang="en-GB" dirty="0"/>
              <a:t>Understand how culture influences resilience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3008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What is well-being? Subjective well-being, objective well-being.</a:t>
            </a:r>
          </a:p>
          <a:p>
            <a:pPr lvl="0" hangingPunct="0"/>
            <a:r>
              <a:rPr lang="en-GB" dirty="0"/>
              <a:t>Understanding childhood and adolescence and how these important times of life are being experienced by young people in contemporary society.</a:t>
            </a:r>
          </a:p>
          <a:p>
            <a:pPr lvl="0" hangingPunct="0"/>
            <a:r>
              <a:rPr lang="en-GB" dirty="0"/>
              <a:t>The changing nature of adolescence and changes in the public discourse and policy regarding young people.</a:t>
            </a:r>
          </a:p>
          <a:p>
            <a:pPr lvl="0" hangingPunct="0"/>
            <a:r>
              <a:rPr lang="en-GB" dirty="0"/>
              <a:t>Connecting macro political and economic factors and their impacts on young people and families.</a:t>
            </a:r>
          </a:p>
          <a:p>
            <a:pPr lvl="0" hangingPunct="0"/>
            <a:r>
              <a:rPr lang="en-GB" dirty="0"/>
              <a:t>Concepts of resilience</a:t>
            </a:r>
          </a:p>
          <a:p>
            <a:pPr lvl="0" hangingPunct="0"/>
            <a:r>
              <a:rPr lang="en-GB" dirty="0"/>
              <a:t>Understanding the need for individualized approaches, does cause equal effect and what can be learned from ecological models.</a:t>
            </a:r>
          </a:p>
          <a:p>
            <a:pPr lvl="0" hangingPunct="0"/>
            <a:r>
              <a:rPr lang="en-GB" dirty="0"/>
              <a:t>How changes in family structures and communities impact on adolescence and communities, including changing patterns in the use of leisure time and space.</a:t>
            </a:r>
          </a:p>
          <a:p>
            <a:pPr lvl="0" hangingPunct="0"/>
            <a:r>
              <a:rPr lang="en-GB" dirty="0"/>
              <a:t>Understanding family and peer relationships. Evidence for attachment theory. </a:t>
            </a:r>
            <a:endParaRPr lang="en-GB" dirty="0" smtClean="0"/>
          </a:p>
          <a:p>
            <a:pPr lvl="0" hangingPunct="0"/>
            <a:r>
              <a:rPr lang="en-GB" dirty="0" smtClean="0"/>
              <a:t>Acritical </a:t>
            </a:r>
            <a:r>
              <a:rPr lang="en-GB" dirty="0"/>
              <a:t>exploration of Adverse Childhood Experience theories.</a:t>
            </a:r>
          </a:p>
          <a:p>
            <a:pPr lvl="0" hangingPunct="0"/>
            <a:r>
              <a:rPr lang="en-GB" dirty="0"/>
              <a:t>How social change has impacted upon children and young people, their physical and mental health (the nature of play, social media, surveillance, bullying, performance management).</a:t>
            </a:r>
          </a:p>
          <a:p>
            <a:pPr lvl="0" hangingPunct="0"/>
            <a:r>
              <a:rPr lang="en-GB" dirty="0"/>
              <a:t>The science of happiness and the role of creative approaches including self-efficacy, mindfulness, and nature based approaches.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1487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Assessment 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733043"/>
              </p:ext>
            </p:extLst>
          </p:nvPr>
        </p:nvGraphicFramePr>
        <p:xfrm>
          <a:off x="838200" y="2214560"/>
          <a:ext cx="9377363" cy="26146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73571">
                  <a:extLst>
                    <a:ext uri="{9D8B030D-6E8A-4147-A177-3AD203B41FA5}">
                      <a16:colId xmlns:a16="http://schemas.microsoft.com/office/drawing/2014/main" val="577154125"/>
                    </a:ext>
                  </a:extLst>
                </a:gridCol>
                <a:gridCol w="4240617">
                  <a:extLst>
                    <a:ext uri="{9D8B030D-6E8A-4147-A177-3AD203B41FA5}">
                      <a16:colId xmlns:a16="http://schemas.microsoft.com/office/drawing/2014/main" val="2995008727"/>
                    </a:ext>
                  </a:extLst>
                </a:gridCol>
                <a:gridCol w="1663175">
                  <a:extLst>
                    <a:ext uri="{9D8B030D-6E8A-4147-A177-3AD203B41FA5}">
                      <a16:colId xmlns:a16="http://schemas.microsoft.com/office/drawing/2014/main" val="3531217843"/>
                    </a:ext>
                  </a:extLst>
                </a:gridCol>
              </a:tblGrid>
              <a:tr h="1307307"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Mode of assessment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Volume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Weighting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10375665"/>
                  </a:ext>
                </a:extLst>
              </a:tr>
              <a:tr h="1307307"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Essay 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5,000 words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100%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997626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51208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Assessment Question</a:t>
            </a:r>
          </a:p>
          <a:p>
            <a:endParaRPr lang="en-GB" dirty="0"/>
          </a:p>
          <a:p>
            <a:r>
              <a:rPr lang="en-GB" b="1" dirty="0"/>
              <a:t>Draw on theory and experience to illustrate and analyse the potential for youth work practice to enhance resilience and well-being among young people.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3626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Theory of youth work – what is said about youth work and well-being and resilience?</a:t>
            </a:r>
          </a:p>
          <a:p>
            <a:r>
              <a:rPr lang="en-GB" dirty="0" smtClean="0"/>
              <a:t>Young people’s lives, consider the evidence of well-being and what social factors support or limit well-being.</a:t>
            </a:r>
          </a:p>
          <a:p>
            <a:r>
              <a:rPr lang="en-GB" dirty="0" smtClean="0"/>
              <a:t>Locate your own experiences in youth work – think about using a case study or vignette approach.</a:t>
            </a:r>
          </a:p>
          <a:p>
            <a:r>
              <a:rPr lang="en-GB" dirty="0" smtClean="0"/>
              <a:t>Locate theories of resilience around young people in public discourse.</a:t>
            </a:r>
          </a:p>
          <a:p>
            <a:r>
              <a:rPr lang="en-GB" dirty="0" smtClean="0"/>
              <a:t>Critically discuss well-being and how youth work can enhance it among young people.</a:t>
            </a:r>
          </a:p>
          <a:p>
            <a:r>
              <a:rPr lang="en-GB" dirty="0" smtClean="0"/>
              <a:t>Critically consider the development of the narrative around risk and resilience factors, relate how youth work can be a risk and protective factor.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06851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439</Words>
  <Application>Microsoft Office PowerPoint</Application>
  <PresentationFormat>Widescreen</PresentationFormat>
  <Paragraphs>47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   Young People’s Well-being and Resilience </vt:lpstr>
      <vt:lpstr>Module Delivery</vt:lpstr>
      <vt:lpstr>Module Aim</vt:lpstr>
      <vt:lpstr> LEARNING OUTCOMES </vt:lpstr>
      <vt:lpstr>Module Content</vt:lpstr>
      <vt:lpstr>Module Assessment </vt:lpstr>
      <vt:lpstr>Module Assessment</vt:lpstr>
      <vt:lpstr>Ideas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Young People’s Well-being and Resilience</dc:title>
  <dc:creator>Darrel Williams</dc:creator>
  <cp:lastModifiedBy>Darrel Williams</cp:lastModifiedBy>
  <cp:revision>3</cp:revision>
  <dcterms:created xsi:type="dcterms:W3CDTF">2020-11-30T08:49:39Z</dcterms:created>
  <dcterms:modified xsi:type="dcterms:W3CDTF">2020-11-30T09:06:40Z</dcterms:modified>
</cp:coreProperties>
</file>