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4"/>
  </p:notesMasterIdLst>
  <p:sldIdLst>
    <p:sldId id="256" r:id="rId3"/>
    <p:sldId id="266" r:id="rId4"/>
    <p:sldId id="261" r:id="rId5"/>
    <p:sldId id="260" r:id="rId6"/>
    <p:sldId id="259" r:id="rId7"/>
    <p:sldId id="258" r:id="rId8"/>
    <p:sldId id="257" r:id="rId9"/>
    <p:sldId id="263" r:id="rId10"/>
    <p:sldId id="267" r:id="rId11"/>
    <p:sldId id="264" r:id="rId12"/>
    <p:sldId id="265" r:id="rId13"/>
    <p:sldId id="262" r:id="rId14"/>
    <p:sldId id="268" r:id="rId15"/>
    <p:sldId id="269" r:id="rId16"/>
    <p:sldId id="275" r:id="rId17"/>
    <p:sldId id="270" r:id="rId18"/>
    <p:sldId id="271" r:id="rId19"/>
    <p:sldId id="274" r:id="rId20"/>
    <p:sldId id="273" r:id="rId21"/>
    <p:sldId id="272" r:id="rId22"/>
    <p:sldId id="276"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4E3D0D-48DC-9A39-A913-D2A6233A1272}" v="9" dt="2022-12-12T09:15:41.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18" autoAdjust="0"/>
    <p:restoredTop sz="94600"/>
  </p:normalViewPr>
  <p:slideViewPr>
    <p:cSldViewPr snapToGrid="0">
      <p:cViewPr varScale="1">
        <p:scale>
          <a:sx n="75" d="100"/>
          <a:sy n="75" d="100"/>
        </p:scale>
        <p:origin x="176"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52628-2635-448C-8E39-B97C2B4D0D96}" type="datetimeFigureOut">
              <a:t>12/13/22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361490-362C-49D4-A6F7-C0354C397905}" type="slidenum">
              <a:t>‹#›</a:t>
            </a:fld>
            <a:endParaRPr lang="en-GB"/>
          </a:p>
        </p:txBody>
      </p:sp>
    </p:spTree>
    <p:extLst>
      <p:ext uri="{BB962C8B-B14F-4D97-AF65-F5344CB8AC3E}">
        <p14:creationId xmlns:p14="http://schemas.microsoft.com/office/powerpoint/2010/main" val="1836003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2022 -2023 we are working with Year 7.</a:t>
            </a:r>
          </a:p>
        </p:txBody>
      </p:sp>
      <p:sp>
        <p:nvSpPr>
          <p:cNvPr id="4" name="Slide Number Placeholder 3"/>
          <p:cNvSpPr>
            <a:spLocks noGrp="1"/>
          </p:cNvSpPr>
          <p:nvPr>
            <p:ph type="sldNum" sz="quarter" idx="5"/>
          </p:nvPr>
        </p:nvSpPr>
        <p:spPr/>
        <p:txBody>
          <a:bodyPr/>
          <a:lstStyle/>
          <a:p>
            <a:fld id="{AE361490-362C-49D4-A6F7-C0354C397905}" type="slidenum">
              <a:rPr lang="en-GB" smtClean="0"/>
              <a:t>3</a:t>
            </a:fld>
            <a:endParaRPr lang="en-GB"/>
          </a:p>
        </p:txBody>
      </p:sp>
    </p:spTree>
    <p:extLst>
      <p:ext uri="{BB962C8B-B14F-4D97-AF65-F5344CB8AC3E}">
        <p14:creationId xmlns:p14="http://schemas.microsoft.com/office/powerpoint/2010/main" val="2939834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the issues evidence themselves: Attendance is low and avoidance is high. </a:t>
            </a:r>
          </a:p>
        </p:txBody>
      </p:sp>
      <p:sp>
        <p:nvSpPr>
          <p:cNvPr id="4" name="Slide Number Placeholder 3"/>
          <p:cNvSpPr>
            <a:spLocks noGrp="1"/>
          </p:cNvSpPr>
          <p:nvPr>
            <p:ph type="sldNum" sz="quarter" idx="5"/>
          </p:nvPr>
        </p:nvSpPr>
        <p:spPr/>
        <p:txBody>
          <a:bodyPr/>
          <a:lstStyle/>
          <a:p>
            <a:fld id="{1DF8D767-8F61-8A4F-A70C-498296DC2DA2}" type="slidenum">
              <a:rPr lang="en-US" smtClean="0"/>
              <a:t>4</a:t>
            </a:fld>
            <a:endParaRPr lang="en-US"/>
          </a:p>
        </p:txBody>
      </p:sp>
    </p:spTree>
    <p:extLst>
      <p:ext uri="{BB962C8B-B14F-4D97-AF65-F5344CB8AC3E}">
        <p14:creationId xmlns:p14="http://schemas.microsoft.com/office/powerpoint/2010/main" val="1103783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Mitigation in place.</a:t>
            </a:r>
          </a:p>
        </p:txBody>
      </p:sp>
      <p:sp>
        <p:nvSpPr>
          <p:cNvPr id="4" name="Slide Number Placeholder 3"/>
          <p:cNvSpPr>
            <a:spLocks noGrp="1"/>
          </p:cNvSpPr>
          <p:nvPr>
            <p:ph type="sldNum" sz="quarter" idx="5"/>
          </p:nvPr>
        </p:nvSpPr>
        <p:spPr/>
        <p:txBody>
          <a:bodyPr/>
          <a:lstStyle/>
          <a:p>
            <a:fld id="{1DF8D767-8F61-8A4F-A70C-498296DC2DA2}" type="slidenum">
              <a:rPr lang="en-US" smtClean="0"/>
              <a:t>5</a:t>
            </a:fld>
            <a:endParaRPr lang="en-US"/>
          </a:p>
        </p:txBody>
      </p:sp>
    </p:spTree>
    <p:extLst>
      <p:ext uri="{BB962C8B-B14F-4D97-AF65-F5344CB8AC3E}">
        <p14:creationId xmlns:p14="http://schemas.microsoft.com/office/powerpoint/2010/main" val="630966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be higher now due to cost of living situation.</a:t>
            </a:r>
          </a:p>
        </p:txBody>
      </p:sp>
      <p:sp>
        <p:nvSpPr>
          <p:cNvPr id="4" name="Slide Number Placeholder 3"/>
          <p:cNvSpPr>
            <a:spLocks noGrp="1"/>
          </p:cNvSpPr>
          <p:nvPr>
            <p:ph type="sldNum" sz="quarter" idx="5"/>
          </p:nvPr>
        </p:nvSpPr>
        <p:spPr/>
        <p:txBody>
          <a:bodyPr/>
          <a:lstStyle/>
          <a:p>
            <a:fld id="{AE361490-362C-49D4-A6F7-C0354C397905}" type="slidenum">
              <a:rPr lang="en-GB" smtClean="0"/>
              <a:t>6</a:t>
            </a:fld>
            <a:endParaRPr lang="en-GB"/>
          </a:p>
        </p:txBody>
      </p:sp>
    </p:spTree>
    <p:extLst>
      <p:ext uri="{BB962C8B-B14F-4D97-AF65-F5344CB8AC3E}">
        <p14:creationId xmlns:p14="http://schemas.microsoft.com/office/powerpoint/2010/main" val="2897163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page 9 - underlined</a:t>
            </a:r>
          </a:p>
        </p:txBody>
      </p:sp>
      <p:sp>
        <p:nvSpPr>
          <p:cNvPr id="4" name="Slide Number Placeholder 3"/>
          <p:cNvSpPr>
            <a:spLocks noGrp="1"/>
          </p:cNvSpPr>
          <p:nvPr>
            <p:ph type="sldNum" sz="quarter" idx="5"/>
          </p:nvPr>
        </p:nvSpPr>
        <p:spPr/>
        <p:txBody>
          <a:bodyPr/>
          <a:lstStyle/>
          <a:p>
            <a:fld id="{AE361490-362C-49D4-A6F7-C0354C397905}" type="slidenum">
              <a:rPr lang="en-GB" smtClean="0"/>
              <a:t>10</a:t>
            </a:fld>
            <a:endParaRPr lang="en-GB"/>
          </a:p>
        </p:txBody>
      </p:sp>
    </p:spTree>
    <p:extLst>
      <p:ext uri="{BB962C8B-B14F-4D97-AF65-F5344CB8AC3E}">
        <p14:creationId xmlns:p14="http://schemas.microsoft.com/office/powerpoint/2010/main" val="611124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Boal, A. (1995) </a:t>
            </a:r>
            <a:r>
              <a:rPr lang="en-GB" i="1" dirty="0"/>
              <a:t>The Rainbow of Desire </a:t>
            </a:r>
            <a:r>
              <a:rPr lang="en-GB" dirty="0"/>
              <a:t>(trans; Jackson, A.). London: Routledge.</a:t>
            </a:r>
          </a:p>
          <a:p>
            <a:endParaRPr lang="en-GB" dirty="0"/>
          </a:p>
        </p:txBody>
      </p:sp>
      <p:sp>
        <p:nvSpPr>
          <p:cNvPr id="4" name="Slide Number Placeholder 3"/>
          <p:cNvSpPr>
            <a:spLocks noGrp="1"/>
          </p:cNvSpPr>
          <p:nvPr>
            <p:ph type="sldNum" sz="quarter" idx="5"/>
          </p:nvPr>
        </p:nvSpPr>
        <p:spPr/>
        <p:txBody>
          <a:bodyPr/>
          <a:lstStyle/>
          <a:p>
            <a:fld id="{AE361490-362C-49D4-A6F7-C0354C397905}" type="slidenum">
              <a:rPr lang="en-GB" smtClean="0"/>
              <a:t>14</a:t>
            </a:fld>
            <a:endParaRPr lang="en-GB"/>
          </a:p>
        </p:txBody>
      </p:sp>
    </p:spTree>
    <p:extLst>
      <p:ext uri="{BB962C8B-B14F-4D97-AF65-F5344CB8AC3E}">
        <p14:creationId xmlns:p14="http://schemas.microsoft.com/office/powerpoint/2010/main" val="3825671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Boal, A. (1995) </a:t>
            </a:r>
            <a:r>
              <a:rPr lang="en-GB" i="1" dirty="0"/>
              <a:t>The Rainbow of Desire </a:t>
            </a:r>
            <a:r>
              <a:rPr lang="en-GB" dirty="0"/>
              <a:t>(trans; Jackson, A.). London: Routledge.</a:t>
            </a:r>
          </a:p>
          <a:p>
            <a:endParaRPr lang="en-GB" dirty="0"/>
          </a:p>
        </p:txBody>
      </p:sp>
      <p:sp>
        <p:nvSpPr>
          <p:cNvPr id="4" name="Slide Number Placeholder 3"/>
          <p:cNvSpPr>
            <a:spLocks noGrp="1"/>
          </p:cNvSpPr>
          <p:nvPr>
            <p:ph type="sldNum" sz="quarter" idx="5"/>
          </p:nvPr>
        </p:nvSpPr>
        <p:spPr/>
        <p:txBody>
          <a:bodyPr/>
          <a:lstStyle/>
          <a:p>
            <a:fld id="{AE361490-362C-49D4-A6F7-C0354C397905}" type="slidenum">
              <a:rPr lang="en-GB" smtClean="0"/>
              <a:t>15</a:t>
            </a:fld>
            <a:endParaRPr lang="en-GB"/>
          </a:p>
        </p:txBody>
      </p:sp>
    </p:spTree>
    <p:extLst>
      <p:ext uri="{BB962C8B-B14F-4D97-AF65-F5344CB8AC3E}">
        <p14:creationId xmlns:p14="http://schemas.microsoft.com/office/powerpoint/2010/main" val="3612638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Boal, A. (1995) </a:t>
            </a:r>
            <a:r>
              <a:rPr lang="en-GB" i="1" dirty="0"/>
              <a:t>The Rainbow of Desire </a:t>
            </a:r>
            <a:r>
              <a:rPr lang="en-GB" dirty="0"/>
              <a:t>(trans; Jackson, A.). London: Routledge.</a:t>
            </a:r>
          </a:p>
        </p:txBody>
      </p:sp>
      <p:sp>
        <p:nvSpPr>
          <p:cNvPr id="4" name="Slide Number Placeholder 3"/>
          <p:cNvSpPr>
            <a:spLocks noGrp="1"/>
          </p:cNvSpPr>
          <p:nvPr>
            <p:ph type="sldNum" sz="quarter" idx="5"/>
          </p:nvPr>
        </p:nvSpPr>
        <p:spPr/>
        <p:txBody>
          <a:bodyPr/>
          <a:lstStyle/>
          <a:p>
            <a:fld id="{AE361490-362C-49D4-A6F7-C0354C397905}" type="slidenum">
              <a:rPr lang="en-GB" smtClean="0"/>
              <a:t>16</a:t>
            </a:fld>
            <a:endParaRPr lang="en-GB"/>
          </a:p>
        </p:txBody>
      </p:sp>
    </p:spTree>
    <p:extLst>
      <p:ext uri="{BB962C8B-B14F-4D97-AF65-F5344CB8AC3E}">
        <p14:creationId xmlns:p14="http://schemas.microsoft.com/office/powerpoint/2010/main" val="2040591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Boal, A. (1995) </a:t>
            </a:r>
            <a:r>
              <a:rPr lang="en-GB" i="1" dirty="0"/>
              <a:t>The Rainbow of Desire </a:t>
            </a:r>
            <a:r>
              <a:rPr lang="en-GB" dirty="0"/>
              <a:t>(trans; Jackson, A.). London: Routledge.</a:t>
            </a:r>
          </a:p>
          <a:p>
            <a:endParaRPr lang="en-GB" dirty="0"/>
          </a:p>
        </p:txBody>
      </p:sp>
      <p:sp>
        <p:nvSpPr>
          <p:cNvPr id="4" name="Slide Number Placeholder 3"/>
          <p:cNvSpPr>
            <a:spLocks noGrp="1"/>
          </p:cNvSpPr>
          <p:nvPr>
            <p:ph type="sldNum" sz="quarter" idx="5"/>
          </p:nvPr>
        </p:nvSpPr>
        <p:spPr/>
        <p:txBody>
          <a:bodyPr/>
          <a:lstStyle/>
          <a:p>
            <a:fld id="{AE361490-362C-49D4-A6F7-C0354C397905}" type="slidenum">
              <a:rPr lang="en-GB" smtClean="0"/>
              <a:t>17</a:t>
            </a:fld>
            <a:endParaRPr lang="en-GB"/>
          </a:p>
        </p:txBody>
      </p:sp>
    </p:spTree>
    <p:extLst>
      <p:ext uri="{BB962C8B-B14F-4D97-AF65-F5344CB8AC3E}">
        <p14:creationId xmlns:p14="http://schemas.microsoft.com/office/powerpoint/2010/main" val="17452280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Boal, A. (1995) </a:t>
            </a:r>
            <a:r>
              <a:rPr lang="en-GB" i="1" dirty="0"/>
              <a:t>The Rainbow of Desire </a:t>
            </a:r>
            <a:r>
              <a:rPr lang="en-GB" dirty="0"/>
              <a:t>(trans; Jackson, A.). London: Routledge.</a:t>
            </a:r>
          </a:p>
          <a:p>
            <a:endParaRPr lang="en-GB" dirty="0"/>
          </a:p>
        </p:txBody>
      </p:sp>
      <p:sp>
        <p:nvSpPr>
          <p:cNvPr id="4" name="Slide Number Placeholder 3"/>
          <p:cNvSpPr>
            <a:spLocks noGrp="1"/>
          </p:cNvSpPr>
          <p:nvPr>
            <p:ph type="sldNum" sz="quarter" idx="5"/>
          </p:nvPr>
        </p:nvSpPr>
        <p:spPr/>
        <p:txBody>
          <a:bodyPr/>
          <a:lstStyle/>
          <a:p>
            <a:fld id="{AE361490-362C-49D4-A6F7-C0354C397905}" type="slidenum">
              <a:rPr lang="en-GB" smtClean="0"/>
              <a:t>18</a:t>
            </a:fld>
            <a:endParaRPr lang="en-GB"/>
          </a:p>
        </p:txBody>
      </p:sp>
    </p:spTree>
    <p:extLst>
      <p:ext uri="{BB962C8B-B14F-4D97-AF65-F5344CB8AC3E}">
        <p14:creationId xmlns:p14="http://schemas.microsoft.com/office/powerpoint/2010/main" val="2551586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Boal, A. (1995) </a:t>
            </a:r>
            <a:r>
              <a:rPr lang="en-GB" i="1" dirty="0"/>
              <a:t>The Rainbow of Desire </a:t>
            </a:r>
            <a:r>
              <a:rPr lang="en-GB" dirty="0"/>
              <a:t>(trans; Jackson, A.). London: Routledge.</a:t>
            </a:r>
          </a:p>
          <a:p>
            <a:endParaRPr lang="en-GB" dirty="0"/>
          </a:p>
        </p:txBody>
      </p:sp>
      <p:sp>
        <p:nvSpPr>
          <p:cNvPr id="4" name="Slide Number Placeholder 3"/>
          <p:cNvSpPr>
            <a:spLocks noGrp="1"/>
          </p:cNvSpPr>
          <p:nvPr>
            <p:ph type="sldNum" sz="quarter" idx="5"/>
          </p:nvPr>
        </p:nvSpPr>
        <p:spPr/>
        <p:txBody>
          <a:bodyPr/>
          <a:lstStyle/>
          <a:p>
            <a:fld id="{AE361490-362C-49D4-A6F7-C0354C397905}" type="slidenum">
              <a:rPr lang="en-GB" smtClean="0"/>
              <a:t>19</a:t>
            </a:fld>
            <a:endParaRPr lang="en-GB"/>
          </a:p>
        </p:txBody>
      </p:sp>
    </p:spTree>
    <p:extLst>
      <p:ext uri="{BB962C8B-B14F-4D97-AF65-F5344CB8AC3E}">
        <p14:creationId xmlns:p14="http://schemas.microsoft.com/office/powerpoint/2010/main" val="14372647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Boal, A. (1995) </a:t>
            </a:r>
            <a:r>
              <a:rPr lang="en-GB" i="1" dirty="0"/>
              <a:t>The Rainbow of Desire </a:t>
            </a:r>
            <a:r>
              <a:rPr lang="en-GB" dirty="0"/>
              <a:t>(trans; Jackson, A.). London: Routledge.</a:t>
            </a:r>
          </a:p>
          <a:p>
            <a:endParaRPr lang="en-GB" dirty="0"/>
          </a:p>
        </p:txBody>
      </p:sp>
      <p:sp>
        <p:nvSpPr>
          <p:cNvPr id="4" name="Slide Number Placeholder 3"/>
          <p:cNvSpPr>
            <a:spLocks noGrp="1"/>
          </p:cNvSpPr>
          <p:nvPr>
            <p:ph type="sldNum" sz="quarter" idx="5"/>
          </p:nvPr>
        </p:nvSpPr>
        <p:spPr/>
        <p:txBody>
          <a:bodyPr/>
          <a:lstStyle/>
          <a:p>
            <a:fld id="{AE361490-362C-49D4-A6F7-C0354C397905}" type="slidenum">
              <a:rPr lang="en-GB" smtClean="0"/>
              <a:t>20</a:t>
            </a:fld>
            <a:endParaRPr lang="en-GB"/>
          </a:p>
        </p:txBody>
      </p:sp>
    </p:spTree>
    <p:extLst>
      <p:ext uri="{BB962C8B-B14F-4D97-AF65-F5344CB8AC3E}">
        <p14:creationId xmlns:p14="http://schemas.microsoft.com/office/powerpoint/2010/main" val="1196149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0360F-A393-DC44-9C74-3DEFADC49E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C8B33B4-1506-7242-B493-E4A7F5D8A0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5B14B52-F8FE-4747-9218-EE44A022AA9C}"/>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5" name="Footer Placeholder 4">
            <a:extLst>
              <a:ext uri="{FF2B5EF4-FFF2-40B4-BE49-F238E27FC236}">
                <a16:creationId xmlns:a16="http://schemas.microsoft.com/office/drawing/2014/main" id="{42200D76-3368-E846-9411-BEEADE8A5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BA24C-2A29-BB46-8824-14F25C699C31}"/>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1001229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8C9E1-8E76-B448-8B3D-6937530C73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4BAF1C-2720-8C47-B413-CD3FC7DBC93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7A57E5-B2F6-684A-9E7D-A290E22E59D8}"/>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5" name="Footer Placeholder 4">
            <a:extLst>
              <a:ext uri="{FF2B5EF4-FFF2-40B4-BE49-F238E27FC236}">
                <a16:creationId xmlns:a16="http://schemas.microsoft.com/office/drawing/2014/main" id="{7F45B751-B701-964E-8AC9-3A45840B61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7C7D0-E63D-A44A-AA25-AD025B529FF3}"/>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027735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D9C0C-1624-AA4B-8654-EFEF6CA0259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86F80A-C3B7-BF43-A267-1FAEE25968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C5CED99-5EBB-7948-80DE-ECE151B13AB0}"/>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5" name="Footer Placeholder 4">
            <a:extLst>
              <a:ext uri="{FF2B5EF4-FFF2-40B4-BE49-F238E27FC236}">
                <a16:creationId xmlns:a16="http://schemas.microsoft.com/office/drawing/2014/main" id="{039A6676-9151-FC4F-ABD7-378EAFCEE8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0C1B67-D1D1-EC4A-A5E8-2FD04B936F7A}"/>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256653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C8F2-E4DB-7D43-81A9-1DD4F91DC00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CADCA12-540E-5B4F-BB9F-48B677E6D9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7A38742-6151-E748-9246-DC43738F4B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03B8AA-F511-8E48-8AD7-A0ED8846061B}"/>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6" name="Footer Placeholder 5">
            <a:extLst>
              <a:ext uri="{FF2B5EF4-FFF2-40B4-BE49-F238E27FC236}">
                <a16:creationId xmlns:a16="http://schemas.microsoft.com/office/drawing/2014/main" id="{17B57966-DA5E-3D48-9785-D4F5EF6909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1319FE-A51D-7245-A655-44AB28AC7654}"/>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927512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233C-FCD3-5940-8F8A-351FF0C3D1B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92D9A7-ADB9-2C4F-A8B8-4CAA348267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509A44-2777-0245-8FAA-DD8FE5373F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4C7857-7AC2-3849-A12E-A33C905C3E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8CDDBC-7F15-B649-BF64-1C013A99898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3D5695A-B341-F24B-A7F8-7916246743D2}"/>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8" name="Footer Placeholder 7">
            <a:extLst>
              <a:ext uri="{FF2B5EF4-FFF2-40B4-BE49-F238E27FC236}">
                <a16:creationId xmlns:a16="http://schemas.microsoft.com/office/drawing/2014/main" id="{8D33B74B-8F9E-B640-848D-92BEE30EB5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7189F7-CBD6-3643-ABDE-22A96EC58DBD}"/>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155406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2053C-E80D-1E4C-953D-0517B0994A7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891B6B-5D07-7441-AC34-5714841D3D4B}"/>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4" name="Footer Placeholder 3">
            <a:extLst>
              <a:ext uri="{FF2B5EF4-FFF2-40B4-BE49-F238E27FC236}">
                <a16:creationId xmlns:a16="http://schemas.microsoft.com/office/drawing/2014/main" id="{4189C8F4-9B06-2348-B2AD-32313E6E3A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B124A8-5279-2B4F-A139-4650E895A23B}"/>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649320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110243-F5F4-3B42-ADDE-85FA3B91161C}"/>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3" name="Footer Placeholder 2">
            <a:extLst>
              <a:ext uri="{FF2B5EF4-FFF2-40B4-BE49-F238E27FC236}">
                <a16:creationId xmlns:a16="http://schemas.microsoft.com/office/drawing/2014/main" id="{453989B8-875D-8849-BAA8-37B828F906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88B2A4-1492-AF48-A399-7144C0C12D57}"/>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29186295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74465-6F14-1B4F-8E3D-1CFAE79A69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EA0E8E1-6468-224C-A087-9FEC3D897D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4EB85C-06B2-6844-B185-A123D4F412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8386DBA-67A4-984C-965F-73855F7F6B4A}"/>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6" name="Footer Placeholder 5">
            <a:extLst>
              <a:ext uri="{FF2B5EF4-FFF2-40B4-BE49-F238E27FC236}">
                <a16:creationId xmlns:a16="http://schemas.microsoft.com/office/drawing/2014/main" id="{62BE85FF-BC8A-CB4F-80DF-1FBC121B86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147100-5AD3-1046-A579-8248518D8F6F}"/>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971998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2EAE-BD5A-CF49-A4DB-944CE84AA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29A01A6-6507-C048-8266-79A81C2645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634E1C-A2F3-D94C-BE27-E6C25BE09C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0CA123-0E2C-E648-8941-0E8A9591BB7E}"/>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6" name="Footer Placeholder 5">
            <a:extLst>
              <a:ext uri="{FF2B5EF4-FFF2-40B4-BE49-F238E27FC236}">
                <a16:creationId xmlns:a16="http://schemas.microsoft.com/office/drawing/2014/main" id="{2EF35011-11FF-AD4D-87D6-8D6B8992C9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17AAF9-6698-C644-ADF2-94A6AB7E7620}"/>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37612028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D5BEF-1C0A-3C47-A6A3-1CF13B05F7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DE1712-6743-F04B-B356-3FB0BFF1BF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4F9E1D-280A-C348-B31D-BC4182E195D7}"/>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5" name="Footer Placeholder 4">
            <a:extLst>
              <a:ext uri="{FF2B5EF4-FFF2-40B4-BE49-F238E27FC236}">
                <a16:creationId xmlns:a16="http://schemas.microsoft.com/office/drawing/2014/main" id="{C4712352-A261-2D4B-BF85-B733B8806A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21DBD-CAE4-9F4E-BE92-7D2FC6E8DB3B}"/>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4265749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D85EA8-78B4-AF43-AF0E-25C6DD7039E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DBA0261-3B9A-CD45-A0ED-AB176B4D93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66403A-789E-3A46-A6C3-3A4834D09624}"/>
              </a:ext>
            </a:extLst>
          </p:cNvPr>
          <p:cNvSpPr>
            <a:spLocks noGrp="1"/>
          </p:cNvSpPr>
          <p:nvPr>
            <p:ph type="dt" sz="half" idx="10"/>
          </p:nvPr>
        </p:nvSpPr>
        <p:spPr/>
        <p:txBody>
          <a:bodyPr/>
          <a:lstStyle/>
          <a:p>
            <a:fld id="{4BA22F07-5E4B-3F44-989B-D798A4BF45D8}" type="datetimeFigureOut">
              <a:rPr lang="en-US" smtClean="0"/>
              <a:t>12/13/22</a:t>
            </a:fld>
            <a:endParaRPr lang="en-US"/>
          </a:p>
        </p:txBody>
      </p:sp>
      <p:sp>
        <p:nvSpPr>
          <p:cNvPr id="5" name="Footer Placeholder 4">
            <a:extLst>
              <a:ext uri="{FF2B5EF4-FFF2-40B4-BE49-F238E27FC236}">
                <a16:creationId xmlns:a16="http://schemas.microsoft.com/office/drawing/2014/main" id="{21CFFE1E-89D8-5446-A2E5-04FE6BC28E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987F72-3FCD-BD40-8624-584059BBF8A8}"/>
              </a:ext>
            </a:extLst>
          </p:cNvPr>
          <p:cNvSpPr>
            <a:spLocks noGrp="1"/>
          </p:cNvSpPr>
          <p:nvPr>
            <p:ph type="sldNum" sz="quarter" idx="12"/>
          </p:nvPr>
        </p:nvSpPr>
        <p:spPr/>
        <p:txBody>
          <a:bodyPr/>
          <a:lstStyle/>
          <a:p>
            <a:fld id="{42FAE0E4-131B-3845-90E0-C31ECE4A3339}" type="slidenum">
              <a:rPr lang="en-US" smtClean="0"/>
              <a:t>‹#›</a:t>
            </a:fld>
            <a:endParaRPr lang="en-US"/>
          </a:p>
        </p:txBody>
      </p:sp>
    </p:spTree>
    <p:extLst>
      <p:ext uri="{BB962C8B-B14F-4D97-AF65-F5344CB8AC3E}">
        <p14:creationId xmlns:p14="http://schemas.microsoft.com/office/powerpoint/2010/main" val="896022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60F315-A986-1149-B774-6374A338F1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618275-32D8-334C-808C-67F541A198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DD5C30-B6B8-984A-8232-96D185089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22F07-5E4B-3F44-989B-D798A4BF45D8}" type="datetimeFigureOut">
              <a:rPr lang="en-US" smtClean="0"/>
              <a:t>12/13/22</a:t>
            </a:fld>
            <a:endParaRPr lang="en-US"/>
          </a:p>
        </p:txBody>
      </p:sp>
      <p:sp>
        <p:nvSpPr>
          <p:cNvPr id="5" name="Footer Placeholder 4">
            <a:extLst>
              <a:ext uri="{FF2B5EF4-FFF2-40B4-BE49-F238E27FC236}">
                <a16:creationId xmlns:a16="http://schemas.microsoft.com/office/drawing/2014/main" id="{F6C741F1-A87F-3045-B2A6-5917C4DBC7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A8364D-278A-3748-819F-C6DF7BDA07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FAE0E4-131B-3845-90E0-C31ECE4A3339}" type="slidenum">
              <a:rPr lang="en-US" smtClean="0"/>
              <a:t>‹#›</a:t>
            </a:fld>
            <a:endParaRPr lang="en-US"/>
          </a:p>
        </p:txBody>
      </p:sp>
    </p:spTree>
    <p:extLst>
      <p:ext uri="{BB962C8B-B14F-4D97-AF65-F5344CB8AC3E}">
        <p14:creationId xmlns:p14="http://schemas.microsoft.com/office/powerpoint/2010/main" val="23321662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armarthenshire.gov.wales/home/council-services/education-schools/our-behaviour-impacts-everything-and-everyone/" TargetMode="External"/><Relationship Id="rId2" Type="http://schemas.openxmlformats.org/officeDocument/2006/relationships/hyperlink" Target="https://www.qehs.carms.sch.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post-traumatic-stress-disorder-ptsd-and-complex-ptsd/about-ptsd/" TargetMode="External"/><Relationship Id="rId2" Type="http://schemas.openxmlformats.org/officeDocument/2006/relationships/hyperlink" Target="https://www.nhs.uk/mental-health/conditions/post-traumatic-stress-disorder-ptsd/overview/"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hyperlink" Target="https://ezproxy.uwtsd.ac.uk/login?url=https://search.ebscohost.com/login.aspx?direct=true&amp;db=nlebk&amp;AN=93183&amp;site=ehost-live&amp;ebv=EB&amp;ppid=pp_31" TargetMode="Externa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Participatory Project</a:t>
            </a:r>
          </a:p>
        </p:txBody>
      </p:sp>
      <p:sp>
        <p:nvSpPr>
          <p:cNvPr id="3" name="Subtitle 2"/>
          <p:cNvSpPr>
            <a:spLocks noGrp="1"/>
          </p:cNvSpPr>
          <p:nvPr>
            <p:ph type="subTitle" idx="1"/>
          </p:nvPr>
        </p:nvSpPr>
        <p:spPr/>
        <p:txBody>
          <a:bodyPr/>
          <a:lstStyle/>
          <a:p>
            <a:r>
              <a:rPr lang="en-GB" dirty="0"/>
              <a:t>Online session</a:t>
            </a:r>
          </a:p>
          <a:p>
            <a:r>
              <a:rPr lang="en-GB" dirty="0"/>
              <a:t>14</a:t>
            </a:r>
            <a:r>
              <a:rPr lang="en-GB" baseline="30000" dirty="0"/>
              <a:t>th</a:t>
            </a:r>
            <a:r>
              <a:rPr lang="en-GB" dirty="0"/>
              <a:t> December 2022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3463-2243-2C49-930F-988FE34C3D3C}"/>
              </a:ext>
            </a:extLst>
          </p:cNvPr>
          <p:cNvSpPr>
            <a:spLocks noGrp="1"/>
          </p:cNvSpPr>
          <p:nvPr>
            <p:ph type="title"/>
          </p:nvPr>
        </p:nvSpPr>
        <p:spPr/>
        <p:txBody>
          <a:bodyPr/>
          <a:lstStyle/>
          <a:p>
            <a:r>
              <a:rPr lang="en-GB" dirty="0"/>
              <a:t>Queen Elizabeth High School</a:t>
            </a:r>
          </a:p>
        </p:txBody>
      </p:sp>
      <p:sp>
        <p:nvSpPr>
          <p:cNvPr id="3" name="Content Placeholder 2">
            <a:extLst>
              <a:ext uri="{FF2B5EF4-FFF2-40B4-BE49-F238E27FC236}">
                <a16:creationId xmlns:a16="http://schemas.microsoft.com/office/drawing/2014/main" id="{2E3DA341-CA44-4249-B45D-A4BB450F989E}"/>
              </a:ext>
            </a:extLst>
          </p:cNvPr>
          <p:cNvSpPr>
            <a:spLocks noGrp="1"/>
          </p:cNvSpPr>
          <p:nvPr>
            <p:ph idx="1"/>
          </p:nvPr>
        </p:nvSpPr>
        <p:spPr/>
        <p:txBody>
          <a:bodyPr>
            <a:normAutofit fontScale="92500" lnSpcReduction="10000"/>
          </a:bodyPr>
          <a:lstStyle/>
          <a:p>
            <a:r>
              <a:rPr lang="en-GB" dirty="0"/>
              <a:t>On the following slides you will find some information about QE High.</a:t>
            </a:r>
          </a:p>
          <a:p>
            <a:endParaRPr lang="en-GB" dirty="0"/>
          </a:p>
          <a:p>
            <a:r>
              <a:rPr lang="en-GB" dirty="0"/>
              <a:t>The info is from a meeting with the school staff in 2021 but will remain relevant. </a:t>
            </a:r>
          </a:p>
          <a:p>
            <a:endParaRPr lang="en-GB" dirty="0"/>
          </a:p>
          <a:p>
            <a:r>
              <a:rPr lang="en-GB" dirty="0"/>
              <a:t>Here is the link to their website:</a:t>
            </a:r>
          </a:p>
          <a:p>
            <a:r>
              <a:rPr lang="en-GB" dirty="0">
                <a:hlinkClick r:id="rId2"/>
              </a:rPr>
              <a:t>https://www.qehs.carms.sch.uk/</a:t>
            </a:r>
            <a:r>
              <a:rPr lang="en-GB" dirty="0"/>
              <a:t> </a:t>
            </a:r>
          </a:p>
          <a:p>
            <a:r>
              <a:rPr lang="en-GB" dirty="0"/>
              <a:t>And the ‘Our Behaviour…’ site:</a:t>
            </a:r>
          </a:p>
          <a:p>
            <a:r>
              <a:rPr lang="en-GB" dirty="0">
                <a:hlinkClick r:id="rId3"/>
              </a:rPr>
              <a:t>https://www.carmarthenshire.gov.wales/home/council-services/education-schools/our-behaviour-impacts-everything-and-everyone/</a:t>
            </a:r>
            <a:r>
              <a:rPr lang="en-GB" dirty="0"/>
              <a:t> </a:t>
            </a:r>
          </a:p>
        </p:txBody>
      </p:sp>
    </p:spTree>
    <p:extLst>
      <p:ext uri="{BB962C8B-B14F-4D97-AF65-F5344CB8AC3E}">
        <p14:creationId xmlns:p14="http://schemas.microsoft.com/office/powerpoint/2010/main" val="2405091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BFBC-111B-A34D-9983-23AF944513BC}"/>
              </a:ext>
            </a:extLst>
          </p:cNvPr>
          <p:cNvSpPr>
            <a:spLocks noGrp="1"/>
          </p:cNvSpPr>
          <p:nvPr>
            <p:ph type="title"/>
          </p:nvPr>
        </p:nvSpPr>
        <p:spPr/>
        <p:txBody>
          <a:bodyPr/>
          <a:lstStyle/>
          <a:p>
            <a:r>
              <a:rPr lang="en-US" dirty="0"/>
              <a:t>Participant Partner: QE High</a:t>
            </a:r>
          </a:p>
        </p:txBody>
      </p:sp>
      <p:sp>
        <p:nvSpPr>
          <p:cNvPr id="3" name="Content Placeholder 2">
            <a:extLst>
              <a:ext uri="{FF2B5EF4-FFF2-40B4-BE49-F238E27FC236}">
                <a16:creationId xmlns:a16="http://schemas.microsoft.com/office/drawing/2014/main" id="{6C0ABE02-90D0-934E-9F3C-6F533E0D5AC9}"/>
              </a:ext>
            </a:extLst>
          </p:cNvPr>
          <p:cNvSpPr>
            <a:spLocks noGrp="1"/>
          </p:cNvSpPr>
          <p:nvPr>
            <p:ph idx="1"/>
          </p:nvPr>
        </p:nvSpPr>
        <p:spPr/>
        <p:txBody>
          <a:bodyPr/>
          <a:lstStyle/>
          <a:p>
            <a:r>
              <a:rPr lang="en-US" dirty="0"/>
              <a:t>Notes from introduction in 2021:</a:t>
            </a:r>
          </a:p>
          <a:p>
            <a:endParaRPr lang="en-US" dirty="0"/>
          </a:p>
          <a:p>
            <a:r>
              <a:rPr lang="en-US" dirty="0"/>
              <a:t>Year 12+13* pupils currently suffer with a number of anxieties including:</a:t>
            </a:r>
          </a:p>
          <a:p>
            <a:r>
              <a:rPr lang="en-US" dirty="0"/>
              <a:t>low self esteem</a:t>
            </a:r>
          </a:p>
          <a:p>
            <a:r>
              <a:rPr lang="en-US" dirty="0"/>
              <a:t>Imposter syndrome</a:t>
            </a:r>
          </a:p>
          <a:p>
            <a:r>
              <a:rPr lang="en-US" dirty="0"/>
              <a:t>Identity concerns</a:t>
            </a:r>
          </a:p>
          <a:p>
            <a:r>
              <a:rPr lang="en-US" dirty="0"/>
              <a:t>Inoculation stress/pressure</a:t>
            </a:r>
          </a:p>
        </p:txBody>
      </p:sp>
    </p:spTree>
    <p:extLst>
      <p:ext uri="{BB962C8B-B14F-4D97-AF65-F5344CB8AC3E}">
        <p14:creationId xmlns:p14="http://schemas.microsoft.com/office/powerpoint/2010/main" val="900161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BFBC-111B-A34D-9983-23AF944513BC}"/>
              </a:ext>
            </a:extLst>
          </p:cNvPr>
          <p:cNvSpPr>
            <a:spLocks noGrp="1"/>
          </p:cNvSpPr>
          <p:nvPr>
            <p:ph type="title"/>
          </p:nvPr>
        </p:nvSpPr>
        <p:spPr/>
        <p:txBody>
          <a:bodyPr/>
          <a:lstStyle/>
          <a:p>
            <a:r>
              <a:rPr lang="en-US" dirty="0"/>
              <a:t>Participant Partner: QE High</a:t>
            </a:r>
          </a:p>
        </p:txBody>
      </p:sp>
      <p:sp>
        <p:nvSpPr>
          <p:cNvPr id="3" name="Content Placeholder 2">
            <a:extLst>
              <a:ext uri="{FF2B5EF4-FFF2-40B4-BE49-F238E27FC236}">
                <a16:creationId xmlns:a16="http://schemas.microsoft.com/office/drawing/2014/main" id="{6C0ABE02-90D0-934E-9F3C-6F533E0D5AC9}"/>
              </a:ext>
            </a:extLst>
          </p:cNvPr>
          <p:cNvSpPr>
            <a:spLocks noGrp="1"/>
          </p:cNvSpPr>
          <p:nvPr>
            <p:ph idx="1"/>
          </p:nvPr>
        </p:nvSpPr>
        <p:spPr/>
        <p:txBody>
          <a:bodyPr/>
          <a:lstStyle/>
          <a:p>
            <a:r>
              <a:rPr lang="en-US" dirty="0"/>
              <a:t>Notes from introduction in 2021:</a:t>
            </a:r>
          </a:p>
          <a:p>
            <a:endParaRPr lang="en-US" dirty="0"/>
          </a:p>
          <a:p>
            <a:r>
              <a:rPr lang="en-US" dirty="0"/>
              <a:t>Year 12+13 pupils currently suffer with a number of anxieties including:</a:t>
            </a:r>
          </a:p>
          <a:p>
            <a:r>
              <a:rPr lang="en-US" dirty="0"/>
              <a:t>low self esteem – reduced academic experience</a:t>
            </a:r>
          </a:p>
          <a:p>
            <a:r>
              <a:rPr lang="en-US" dirty="0"/>
              <a:t>Imposter syndrome – unsure if they are able to pass</a:t>
            </a:r>
          </a:p>
          <a:p>
            <a:r>
              <a:rPr lang="en-US" dirty="0"/>
              <a:t>Identity concerns – social media and personal identity questions</a:t>
            </a:r>
          </a:p>
          <a:p>
            <a:r>
              <a:rPr lang="en-US" dirty="0"/>
              <a:t>Inoculation stress/pressure – several influencing factors</a:t>
            </a:r>
          </a:p>
        </p:txBody>
      </p:sp>
    </p:spTree>
    <p:extLst>
      <p:ext uri="{BB962C8B-B14F-4D97-AF65-F5344CB8AC3E}">
        <p14:creationId xmlns:p14="http://schemas.microsoft.com/office/powerpoint/2010/main" val="62206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BFBC-111B-A34D-9983-23AF944513BC}"/>
              </a:ext>
            </a:extLst>
          </p:cNvPr>
          <p:cNvSpPr>
            <a:spLocks noGrp="1"/>
          </p:cNvSpPr>
          <p:nvPr>
            <p:ph type="title"/>
          </p:nvPr>
        </p:nvSpPr>
        <p:spPr/>
        <p:txBody>
          <a:bodyPr/>
          <a:lstStyle/>
          <a:p>
            <a:r>
              <a:rPr lang="en-US" dirty="0"/>
              <a:t>Participant Partner: QE High</a:t>
            </a:r>
          </a:p>
        </p:txBody>
      </p:sp>
      <p:sp>
        <p:nvSpPr>
          <p:cNvPr id="3" name="Content Placeholder 2">
            <a:extLst>
              <a:ext uri="{FF2B5EF4-FFF2-40B4-BE49-F238E27FC236}">
                <a16:creationId xmlns:a16="http://schemas.microsoft.com/office/drawing/2014/main" id="{6C0ABE02-90D0-934E-9F3C-6F533E0D5AC9}"/>
              </a:ext>
            </a:extLst>
          </p:cNvPr>
          <p:cNvSpPr>
            <a:spLocks noGrp="1"/>
          </p:cNvSpPr>
          <p:nvPr>
            <p:ph idx="1"/>
          </p:nvPr>
        </p:nvSpPr>
        <p:spPr/>
        <p:txBody>
          <a:bodyPr/>
          <a:lstStyle/>
          <a:p>
            <a:r>
              <a:rPr lang="en-US" dirty="0"/>
              <a:t>Notes from introduction in 2021:</a:t>
            </a:r>
          </a:p>
          <a:p>
            <a:endParaRPr lang="en-US" dirty="0"/>
          </a:p>
          <a:p>
            <a:r>
              <a:rPr lang="en-US" dirty="0"/>
              <a:t>Year 12+13 pupils currently suffer with a number of anxieties including:</a:t>
            </a:r>
          </a:p>
          <a:p>
            <a:r>
              <a:rPr lang="en-US" dirty="0"/>
              <a:t>low self esteem – mock exams in December</a:t>
            </a:r>
          </a:p>
          <a:p>
            <a:r>
              <a:rPr lang="en-US" dirty="0"/>
              <a:t>Imposter syndrome – support is in place</a:t>
            </a:r>
          </a:p>
          <a:p>
            <a:r>
              <a:rPr lang="en-US" dirty="0"/>
              <a:t>Identity concerns – media literacy may support positive readings</a:t>
            </a:r>
          </a:p>
          <a:p>
            <a:r>
              <a:rPr lang="en-US" dirty="0"/>
              <a:t>Inoculation stress/pressure – social and personal influences</a:t>
            </a:r>
          </a:p>
        </p:txBody>
      </p:sp>
    </p:spTree>
    <p:extLst>
      <p:ext uri="{BB962C8B-B14F-4D97-AF65-F5344CB8AC3E}">
        <p14:creationId xmlns:p14="http://schemas.microsoft.com/office/powerpoint/2010/main" val="643357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ACCB5-F151-8741-BE26-DEA7DFB4CC30}"/>
              </a:ext>
            </a:extLst>
          </p:cNvPr>
          <p:cNvSpPr>
            <a:spLocks noGrp="1"/>
          </p:cNvSpPr>
          <p:nvPr>
            <p:ph type="title"/>
          </p:nvPr>
        </p:nvSpPr>
        <p:spPr/>
        <p:txBody>
          <a:bodyPr/>
          <a:lstStyle/>
          <a:p>
            <a:r>
              <a:rPr lang="en-US" dirty="0"/>
              <a:t>Participant Partner: QE High</a:t>
            </a:r>
          </a:p>
        </p:txBody>
      </p:sp>
      <p:sp>
        <p:nvSpPr>
          <p:cNvPr id="3" name="Content Placeholder 2">
            <a:extLst>
              <a:ext uri="{FF2B5EF4-FFF2-40B4-BE49-F238E27FC236}">
                <a16:creationId xmlns:a16="http://schemas.microsoft.com/office/drawing/2014/main" id="{C499EAC2-7BA3-F943-93A9-7E9829CDDE49}"/>
              </a:ext>
            </a:extLst>
          </p:cNvPr>
          <p:cNvSpPr>
            <a:spLocks noGrp="1"/>
          </p:cNvSpPr>
          <p:nvPr>
            <p:ph idx="1"/>
          </p:nvPr>
        </p:nvSpPr>
        <p:spPr/>
        <p:txBody>
          <a:bodyPr/>
          <a:lstStyle/>
          <a:p>
            <a:r>
              <a:rPr lang="en-US" dirty="0"/>
              <a:t>Important information:</a:t>
            </a:r>
          </a:p>
          <a:p>
            <a:endParaRPr lang="en-US" dirty="0"/>
          </a:p>
          <a:p>
            <a:r>
              <a:rPr lang="en-US" dirty="0"/>
              <a:t>Large variety in socio-economic background evidenced with a high percentage of free school meals (22%*).</a:t>
            </a:r>
          </a:p>
          <a:p>
            <a:endParaRPr lang="en-US" dirty="0"/>
          </a:p>
          <a:p>
            <a:r>
              <a:rPr lang="en-US" dirty="0"/>
              <a:t>Highly diverse pupil body - socio-economic, religious, sexuality, race, personal identity.</a:t>
            </a:r>
          </a:p>
          <a:p>
            <a:endParaRPr lang="en-US" dirty="0"/>
          </a:p>
          <a:p>
            <a:r>
              <a:rPr lang="en-US" dirty="0"/>
              <a:t>Socially under-developed (no parties, no goodbyes, low resilience)</a:t>
            </a:r>
          </a:p>
        </p:txBody>
      </p:sp>
    </p:spTree>
    <p:extLst>
      <p:ext uri="{BB962C8B-B14F-4D97-AF65-F5344CB8AC3E}">
        <p14:creationId xmlns:p14="http://schemas.microsoft.com/office/powerpoint/2010/main" val="2284033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3B454-26CA-FE45-BE48-7AB929AA845C}"/>
              </a:ext>
            </a:extLst>
          </p:cNvPr>
          <p:cNvSpPr>
            <a:spLocks noGrp="1"/>
          </p:cNvSpPr>
          <p:nvPr>
            <p:ph type="title"/>
          </p:nvPr>
        </p:nvSpPr>
        <p:spPr/>
        <p:txBody>
          <a:bodyPr/>
          <a:lstStyle/>
          <a:p>
            <a:r>
              <a:rPr lang="en-US" dirty="0"/>
              <a:t>Participant Partner: QE High</a:t>
            </a:r>
          </a:p>
        </p:txBody>
      </p:sp>
      <p:sp>
        <p:nvSpPr>
          <p:cNvPr id="3" name="Content Placeholder 2">
            <a:extLst>
              <a:ext uri="{FF2B5EF4-FFF2-40B4-BE49-F238E27FC236}">
                <a16:creationId xmlns:a16="http://schemas.microsoft.com/office/drawing/2014/main" id="{3F890A36-FFDD-EB40-AADF-E89A9BCCB67D}"/>
              </a:ext>
            </a:extLst>
          </p:cNvPr>
          <p:cNvSpPr>
            <a:spLocks noGrp="1"/>
          </p:cNvSpPr>
          <p:nvPr>
            <p:ph idx="1"/>
          </p:nvPr>
        </p:nvSpPr>
        <p:spPr/>
        <p:txBody>
          <a:bodyPr>
            <a:normAutofit lnSpcReduction="10000"/>
          </a:bodyPr>
          <a:lstStyle/>
          <a:p>
            <a:r>
              <a:rPr lang="en-US" dirty="0"/>
              <a:t>Main concerns:</a:t>
            </a:r>
          </a:p>
          <a:p>
            <a:endParaRPr lang="en-US" dirty="0"/>
          </a:p>
          <a:p>
            <a:r>
              <a:rPr lang="en-US" dirty="0"/>
              <a:t>Mental health</a:t>
            </a:r>
          </a:p>
          <a:p>
            <a:r>
              <a:rPr lang="en-US" dirty="0"/>
              <a:t>Coping mechanisms</a:t>
            </a:r>
          </a:p>
          <a:p>
            <a:r>
              <a:rPr lang="en-US" dirty="0"/>
              <a:t>Basic academic management </a:t>
            </a:r>
          </a:p>
          <a:p>
            <a:endParaRPr lang="en-US" dirty="0"/>
          </a:p>
          <a:p>
            <a:r>
              <a:rPr lang="en-US" dirty="0"/>
              <a:t>PTSD – post-traumatic stress disorder</a:t>
            </a:r>
          </a:p>
          <a:p>
            <a:r>
              <a:rPr lang="en-US" sz="2000" dirty="0">
                <a:hlinkClick r:id="rId2"/>
              </a:rPr>
              <a:t>https://www.nhs.uk/mental-health/conditions/post-traumatic-stress-disorder-ptsd/overview/</a:t>
            </a:r>
            <a:r>
              <a:rPr lang="en-US" sz="2000" dirty="0"/>
              <a:t> </a:t>
            </a:r>
          </a:p>
          <a:p>
            <a:r>
              <a:rPr lang="en-US" sz="2000" dirty="0">
                <a:hlinkClick r:id="rId3"/>
              </a:rPr>
              <a:t>https://www.mind.org.uk/information-support/types-of-mental-health-problems/post-traumatic-stress-disorder-ptsd-and-complex-ptsd/about-ptsd/</a:t>
            </a:r>
            <a:r>
              <a:rPr lang="en-US" sz="2000" dirty="0"/>
              <a:t> </a:t>
            </a:r>
          </a:p>
        </p:txBody>
      </p:sp>
    </p:spTree>
    <p:extLst>
      <p:ext uri="{BB962C8B-B14F-4D97-AF65-F5344CB8AC3E}">
        <p14:creationId xmlns:p14="http://schemas.microsoft.com/office/powerpoint/2010/main" val="951325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D682-C9B3-4742-BAF0-B7A6AC62B7BD}"/>
              </a:ext>
            </a:extLst>
          </p:cNvPr>
          <p:cNvSpPr>
            <a:spLocks noGrp="1"/>
          </p:cNvSpPr>
          <p:nvPr>
            <p:ph type="title"/>
          </p:nvPr>
        </p:nvSpPr>
        <p:spPr>
          <a:xfrm>
            <a:off x="838200" y="365125"/>
            <a:ext cx="10515600" cy="1920875"/>
          </a:xfrm>
        </p:spPr>
        <p:txBody>
          <a:bodyPr>
            <a:normAutofit/>
          </a:bodyPr>
          <a:lstStyle/>
          <a:p>
            <a:r>
              <a:rPr lang="en-GB" dirty="0"/>
              <a:t>Active Participation: </a:t>
            </a:r>
            <a:br>
              <a:rPr lang="en-GB" dirty="0"/>
            </a:br>
            <a:r>
              <a:rPr lang="en-GB" dirty="0"/>
              <a:t>What methods would you like to use with your group?</a:t>
            </a:r>
          </a:p>
        </p:txBody>
      </p:sp>
      <p:sp>
        <p:nvSpPr>
          <p:cNvPr id="3" name="Content Placeholder 2">
            <a:extLst>
              <a:ext uri="{FF2B5EF4-FFF2-40B4-BE49-F238E27FC236}">
                <a16:creationId xmlns:a16="http://schemas.microsoft.com/office/drawing/2014/main" id="{67D89D73-9A1C-364F-84DC-592820171D5D}"/>
              </a:ext>
            </a:extLst>
          </p:cNvPr>
          <p:cNvSpPr>
            <a:spLocks noGrp="1"/>
          </p:cNvSpPr>
          <p:nvPr>
            <p:ph idx="1"/>
          </p:nvPr>
        </p:nvSpPr>
        <p:spPr>
          <a:xfrm>
            <a:off x="838200" y="2506662"/>
            <a:ext cx="10515600" cy="4351338"/>
          </a:xfrm>
        </p:spPr>
        <p:txBody>
          <a:bodyPr/>
          <a:lstStyle/>
          <a:p>
            <a:endParaRPr lang="en-GB" dirty="0"/>
          </a:p>
          <a:p>
            <a:r>
              <a:rPr lang="en-GB" dirty="0"/>
              <a:t>Explore empathy in relation to the school community</a:t>
            </a:r>
          </a:p>
          <a:p>
            <a:r>
              <a:rPr lang="en-GB" dirty="0"/>
              <a:t>What does empathy mean in the context of belonging? </a:t>
            </a:r>
          </a:p>
          <a:p>
            <a:r>
              <a:rPr lang="en-GB" dirty="0"/>
              <a:t>Does ‘you belong…’ have importance in a schools context?</a:t>
            </a:r>
          </a:p>
          <a:p>
            <a:endParaRPr lang="en-GB" dirty="0"/>
          </a:p>
          <a:p>
            <a:endParaRPr lang="en-GB" dirty="0"/>
          </a:p>
          <a:p>
            <a:endParaRPr lang="en-GB" dirty="0"/>
          </a:p>
        </p:txBody>
      </p:sp>
    </p:spTree>
    <p:extLst>
      <p:ext uri="{BB962C8B-B14F-4D97-AF65-F5344CB8AC3E}">
        <p14:creationId xmlns:p14="http://schemas.microsoft.com/office/powerpoint/2010/main" val="863370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D682-C9B3-4742-BAF0-B7A6AC62B7BD}"/>
              </a:ext>
            </a:extLst>
          </p:cNvPr>
          <p:cNvSpPr>
            <a:spLocks noGrp="1"/>
          </p:cNvSpPr>
          <p:nvPr>
            <p:ph type="title"/>
          </p:nvPr>
        </p:nvSpPr>
        <p:spPr>
          <a:xfrm>
            <a:off x="838200" y="237067"/>
            <a:ext cx="10515600" cy="2006600"/>
          </a:xfrm>
        </p:spPr>
        <p:txBody>
          <a:bodyPr>
            <a:normAutofit/>
          </a:bodyPr>
          <a:lstStyle/>
          <a:p>
            <a:r>
              <a:rPr lang="en-GB" dirty="0"/>
              <a:t>Active Participation: </a:t>
            </a:r>
            <a:br>
              <a:rPr lang="en-GB" dirty="0"/>
            </a:br>
            <a:r>
              <a:rPr lang="en-GB" dirty="0"/>
              <a:t>What methods would you like to use with your group?</a:t>
            </a:r>
          </a:p>
        </p:txBody>
      </p:sp>
      <p:sp>
        <p:nvSpPr>
          <p:cNvPr id="3" name="Content Placeholder 2">
            <a:extLst>
              <a:ext uri="{FF2B5EF4-FFF2-40B4-BE49-F238E27FC236}">
                <a16:creationId xmlns:a16="http://schemas.microsoft.com/office/drawing/2014/main" id="{67D89D73-9A1C-364F-84DC-592820171D5D}"/>
              </a:ext>
            </a:extLst>
          </p:cNvPr>
          <p:cNvSpPr>
            <a:spLocks noGrp="1"/>
          </p:cNvSpPr>
          <p:nvPr>
            <p:ph idx="1"/>
          </p:nvPr>
        </p:nvSpPr>
        <p:spPr>
          <a:xfrm>
            <a:off x="838200" y="2243667"/>
            <a:ext cx="10515600" cy="4351338"/>
          </a:xfrm>
        </p:spPr>
        <p:txBody>
          <a:bodyPr/>
          <a:lstStyle/>
          <a:p>
            <a:endParaRPr lang="en-GB" dirty="0"/>
          </a:p>
          <a:p>
            <a:r>
              <a:rPr lang="en-GB" dirty="0"/>
              <a:t>Boal’s (1995) ‘Cop in the Head’ negative comments – can we change it into positive voice</a:t>
            </a:r>
          </a:p>
          <a:p>
            <a:r>
              <a:rPr lang="en-GB" dirty="0"/>
              <a:t>‘One Step Removed’ methods</a:t>
            </a:r>
          </a:p>
          <a:p>
            <a:r>
              <a:rPr lang="en-GB" dirty="0"/>
              <a:t>Create a school pupil character for the exploration of the understanding of empathy</a:t>
            </a:r>
          </a:p>
          <a:p>
            <a:endParaRPr lang="en-GB" dirty="0"/>
          </a:p>
          <a:p>
            <a:endParaRPr lang="en-GB" dirty="0"/>
          </a:p>
        </p:txBody>
      </p:sp>
    </p:spTree>
    <p:extLst>
      <p:ext uri="{BB962C8B-B14F-4D97-AF65-F5344CB8AC3E}">
        <p14:creationId xmlns:p14="http://schemas.microsoft.com/office/powerpoint/2010/main" val="1520810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B26C2-22F4-984A-A719-458BF4911C88}"/>
              </a:ext>
            </a:extLst>
          </p:cNvPr>
          <p:cNvSpPr>
            <a:spLocks noGrp="1"/>
          </p:cNvSpPr>
          <p:nvPr>
            <p:ph type="title"/>
          </p:nvPr>
        </p:nvSpPr>
        <p:spPr/>
        <p:txBody>
          <a:bodyPr/>
          <a:lstStyle/>
          <a:p>
            <a:r>
              <a:rPr lang="en-GB" dirty="0"/>
              <a:t>Empathy and self determination</a:t>
            </a:r>
          </a:p>
        </p:txBody>
      </p:sp>
      <p:sp>
        <p:nvSpPr>
          <p:cNvPr id="3" name="Content Placeholder 2">
            <a:extLst>
              <a:ext uri="{FF2B5EF4-FFF2-40B4-BE49-F238E27FC236}">
                <a16:creationId xmlns:a16="http://schemas.microsoft.com/office/drawing/2014/main" id="{51C2BF3D-7B7D-C441-A4C7-1B1B4C9D094C}"/>
              </a:ext>
            </a:extLst>
          </p:cNvPr>
          <p:cNvSpPr>
            <a:spLocks noGrp="1"/>
          </p:cNvSpPr>
          <p:nvPr>
            <p:ph idx="1"/>
          </p:nvPr>
        </p:nvSpPr>
        <p:spPr/>
        <p:txBody>
          <a:bodyPr>
            <a:normAutofit fontScale="92500" lnSpcReduction="10000"/>
          </a:bodyPr>
          <a:lstStyle/>
          <a:p>
            <a:r>
              <a:rPr lang="en-GB" dirty="0"/>
              <a:t>Self determination – ‘physical’ page 7 of </a:t>
            </a:r>
            <a:r>
              <a:rPr lang="en-GB" dirty="0" err="1"/>
              <a:t>Goodingsmo</a:t>
            </a:r>
            <a:r>
              <a:rPr lang="en-GB" dirty="0"/>
              <a:t>; ‘Growing a method for empowerment in applied theatre’ paper 2022</a:t>
            </a:r>
          </a:p>
          <a:p>
            <a:endParaRPr lang="en-GB" dirty="0"/>
          </a:p>
          <a:p>
            <a:r>
              <a:rPr lang="en-GB" dirty="0"/>
              <a:t>What is the lived experience of a pupil?</a:t>
            </a:r>
          </a:p>
          <a:p>
            <a:endParaRPr lang="en-GB" dirty="0"/>
          </a:p>
          <a:p>
            <a:r>
              <a:rPr lang="en-GB" dirty="0"/>
              <a:t>What if ‘the school’ was a character?</a:t>
            </a:r>
          </a:p>
          <a:p>
            <a:endParaRPr lang="en-GB" dirty="0"/>
          </a:p>
          <a:p>
            <a:r>
              <a:rPr lang="en-GB" sz="1800" dirty="0">
                <a:effectLst/>
                <a:latin typeface="MyriadPro"/>
              </a:rPr>
              <a:t>I facilitated the process with a traditional approach as a drama-pedagogue by combining the way of working with the focus of the group (Neelands and Goode </a:t>
            </a:r>
            <a:r>
              <a:rPr lang="en-GB" sz="1800" dirty="0">
                <a:solidFill>
                  <a:srgbClr val="00007F"/>
                </a:solidFill>
                <a:effectLst/>
                <a:latin typeface="MyriadPro"/>
              </a:rPr>
              <a:t>2000</a:t>
            </a:r>
            <a:r>
              <a:rPr lang="en-GB" sz="1800" dirty="0">
                <a:effectLst/>
                <a:latin typeface="MyriadPro"/>
              </a:rPr>
              <a:t>). Pp9 </a:t>
            </a:r>
          </a:p>
          <a:p>
            <a:r>
              <a:rPr lang="en-GB" sz="1800" dirty="0">
                <a:effectLst/>
                <a:latin typeface="MyriadPro"/>
              </a:rPr>
              <a:t>Neelands, J, &amp; Goode</a:t>
            </a:r>
            <a:r>
              <a:rPr lang="en-GB" sz="1800" dirty="0">
                <a:latin typeface="MyriadPro"/>
              </a:rPr>
              <a:t>, A.</a:t>
            </a:r>
            <a:r>
              <a:rPr lang="en-GB" sz="1800" dirty="0">
                <a:effectLst/>
                <a:latin typeface="MyriadPro"/>
              </a:rPr>
              <a:t> (</a:t>
            </a:r>
            <a:r>
              <a:rPr lang="en-GB" sz="1800" dirty="0">
                <a:solidFill>
                  <a:srgbClr val="00007F"/>
                </a:solidFill>
                <a:effectLst/>
                <a:latin typeface="MyriadPro"/>
              </a:rPr>
              <a:t>2000)</a:t>
            </a:r>
            <a:r>
              <a:rPr lang="en-GB" sz="1800" dirty="0">
                <a:effectLst/>
                <a:latin typeface="MyriadPro"/>
              </a:rPr>
              <a:t>. </a:t>
            </a:r>
            <a:r>
              <a:rPr lang="en-GB" sz="1800" i="1" dirty="0">
                <a:effectLst/>
                <a:latin typeface="MyriadPro"/>
              </a:rPr>
              <a:t>Structuring Drama Work: A Handbook of Available Forms in Theatre and Drama</a:t>
            </a:r>
            <a:r>
              <a:rPr lang="en-GB" sz="1800" dirty="0">
                <a:effectLst/>
                <a:latin typeface="MyriadPro"/>
              </a:rPr>
              <a:t>. 2nd ed. Cambridge: Cambridge University Press.</a:t>
            </a:r>
            <a:br>
              <a:rPr lang="en-GB" sz="1800" dirty="0">
                <a:effectLst/>
                <a:latin typeface="MyriadPro"/>
              </a:rPr>
            </a:br>
            <a:endParaRPr lang="en-GB" dirty="0"/>
          </a:p>
          <a:p>
            <a:endParaRPr lang="en-GB" dirty="0"/>
          </a:p>
          <a:p>
            <a:endParaRPr lang="en-GB" dirty="0"/>
          </a:p>
        </p:txBody>
      </p:sp>
    </p:spTree>
    <p:extLst>
      <p:ext uri="{BB962C8B-B14F-4D97-AF65-F5344CB8AC3E}">
        <p14:creationId xmlns:p14="http://schemas.microsoft.com/office/powerpoint/2010/main" val="3685372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C7D93-C46F-6746-BC83-5AFB8AB15775}"/>
              </a:ext>
            </a:extLst>
          </p:cNvPr>
          <p:cNvSpPr>
            <a:spLocks noGrp="1"/>
          </p:cNvSpPr>
          <p:nvPr>
            <p:ph type="title"/>
          </p:nvPr>
        </p:nvSpPr>
        <p:spPr/>
        <p:txBody>
          <a:bodyPr/>
          <a:lstStyle/>
          <a:p>
            <a:r>
              <a:rPr lang="en-GB" dirty="0"/>
              <a:t>‘Teaching literacy through drama : creative approaches’</a:t>
            </a:r>
          </a:p>
        </p:txBody>
      </p:sp>
      <p:sp>
        <p:nvSpPr>
          <p:cNvPr id="3" name="Content Placeholder 2">
            <a:extLst>
              <a:ext uri="{FF2B5EF4-FFF2-40B4-BE49-F238E27FC236}">
                <a16:creationId xmlns:a16="http://schemas.microsoft.com/office/drawing/2014/main" id="{576A705D-C0AA-4F4F-88EB-3BA61C095115}"/>
              </a:ext>
            </a:extLst>
          </p:cNvPr>
          <p:cNvSpPr>
            <a:spLocks noGrp="1"/>
          </p:cNvSpPr>
          <p:nvPr>
            <p:ph idx="1"/>
          </p:nvPr>
        </p:nvSpPr>
        <p:spPr>
          <a:xfrm>
            <a:off x="838200" y="2141537"/>
            <a:ext cx="10515600" cy="4351338"/>
          </a:xfrm>
        </p:spPr>
        <p:txBody>
          <a:bodyPr/>
          <a:lstStyle/>
          <a:p>
            <a:r>
              <a:rPr lang="en-GB" dirty="0">
                <a:hlinkClick r:id="rId2"/>
              </a:rPr>
              <a:t>https://ezproxy.uwtsd.ac.uk/login?url=https://search.ebscohost.com/login.aspx?direct=true&amp;db=nlebk&amp;AN=93183&amp;site=ehost-live&amp;ebv=EB&amp;ppid=pp_31</a:t>
            </a:r>
            <a:endParaRPr lang="en-GB" dirty="0"/>
          </a:p>
          <a:p>
            <a:r>
              <a:rPr lang="en-GB" dirty="0"/>
              <a:t>This is the link to ‘Chapter 4, ‘Drama and Thinking Skills’ of;</a:t>
            </a:r>
          </a:p>
          <a:p>
            <a:endParaRPr lang="en-GB" dirty="0"/>
          </a:p>
          <a:p>
            <a:r>
              <a:rPr lang="en-GB" dirty="0"/>
              <a:t>Baldwin, P. &amp; Fleming, K. (2003) </a:t>
            </a:r>
            <a:r>
              <a:rPr lang="en-GB" i="1" dirty="0"/>
              <a:t>Teaching literacy through drama : creative approaches</a:t>
            </a:r>
            <a:r>
              <a:rPr lang="en-GB" dirty="0"/>
              <a:t>. London: Routledge-Falmer.</a:t>
            </a:r>
          </a:p>
          <a:p>
            <a:endParaRPr lang="en-GB" dirty="0"/>
          </a:p>
        </p:txBody>
      </p:sp>
    </p:spTree>
    <p:extLst>
      <p:ext uri="{BB962C8B-B14F-4D97-AF65-F5344CB8AC3E}">
        <p14:creationId xmlns:p14="http://schemas.microsoft.com/office/powerpoint/2010/main" val="29707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DBBAB-BB32-1143-9A4E-C713BADD283F}"/>
              </a:ext>
            </a:extLst>
          </p:cNvPr>
          <p:cNvSpPr>
            <a:spLocks noGrp="1"/>
          </p:cNvSpPr>
          <p:nvPr>
            <p:ph type="title"/>
          </p:nvPr>
        </p:nvSpPr>
        <p:spPr/>
        <p:txBody>
          <a:bodyPr/>
          <a:lstStyle/>
          <a:p>
            <a:r>
              <a:rPr lang="en-US" dirty="0"/>
              <a:t>Next steps: Workshop aims</a:t>
            </a:r>
          </a:p>
        </p:txBody>
      </p:sp>
      <p:sp>
        <p:nvSpPr>
          <p:cNvPr id="3" name="Content Placeholder 2">
            <a:extLst>
              <a:ext uri="{FF2B5EF4-FFF2-40B4-BE49-F238E27FC236}">
                <a16:creationId xmlns:a16="http://schemas.microsoft.com/office/drawing/2014/main" id="{59E177CE-C58B-C945-A670-9C24D348FFD9}"/>
              </a:ext>
            </a:extLst>
          </p:cNvPr>
          <p:cNvSpPr>
            <a:spLocks noGrp="1"/>
          </p:cNvSpPr>
          <p:nvPr>
            <p:ph idx="1"/>
          </p:nvPr>
        </p:nvSpPr>
        <p:spPr/>
        <p:txBody>
          <a:bodyPr vert="horz" lIns="91440" tIns="45720" rIns="91440" bIns="45720" rtlCol="0" anchor="t">
            <a:normAutofit/>
          </a:bodyPr>
          <a:lstStyle/>
          <a:p>
            <a:r>
              <a:rPr lang="en-US" dirty="0"/>
              <a:t>The goal is to…?</a:t>
            </a:r>
            <a:endParaRPr lang="en-US" dirty="0">
              <a:cs typeface="Calibri"/>
            </a:endParaRPr>
          </a:p>
          <a:p>
            <a:r>
              <a:rPr lang="en-US" dirty="0"/>
              <a:t>reduce perceptions of anxiety and encourage engagement in school;</a:t>
            </a:r>
          </a:p>
          <a:p>
            <a:r>
              <a:rPr lang="en-US" dirty="0"/>
              <a:t>Encourage the possibility of control over negative situations by providing an alternative to technological dependence;</a:t>
            </a:r>
            <a:endParaRPr lang="en-US" dirty="0">
              <a:cs typeface="Calibri"/>
            </a:endParaRPr>
          </a:p>
          <a:p>
            <a:r>
              <a:rPr lang="en-US" dirty="0"/>
              <a:t>Providing the idea of the right to have space to disconnect</a:t>
            </a:r>
          </a:p>
          <a:p>
            <a:r>
              <a:rPr lang="en-US" dirty="0"/>
              <a:t>To provide a positive space for expression, exploration and interaction. </a:t>
            </a:r>
          </a:p>
          <a:p>
            <a:endParaRPr lang="en-US" dirty="0"/>
          </a:p>
          <a:p>
            <a:endParaRPr lang="en-US" dirty="0"/>
          </a:p>
        </p:txBody>
      </p:sp>
    </p:spTree>
    <p:extLst>
      <p:ext uri="{BB962C8B-B14F-4D97-AF65-F5344CB8AC3E}">
        <p14:creationId xmlns:p14="http://schemas.microsoft.com/office/powerpoint/2010/main" val="1075441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DAA1-5421-CD44-8B02-862BE5D33449}"/>
              </a:ext>
            </a:extLst>
          </p:cNvPr>
          <p:cNvSpPr>
            <a:spLocks noGrp="1"/>
          </p:cNvSpPr>
          <p:nvPr>
            <p:ph type="title"/>
          </p:nvPr>
        </p:nvSpPr>
        <p:spPr/>
        <p:txBody>
          <a:bodyPr/>
          <a:lstStyle/>
          <a:p>
            <a:r>
              <a:rPr lang="en-GB" dirty="0"/>
              <a:t>How will we get this information?</a:t>
            </a:r>
          </a:p>
        </p:txBody>
      </p:sp>
      <p:sp>
        <p:nvSpPr>
          <p:cNvPr id="3" name="Content Placeholder 2">
            <a:extLst>
              <a:ext uri="{FF2B5EF4-FFF2-40B4-BE49-F238E27FC236}">
                <a16:creationId xmlns:a16="http://schemas.microsoft.com/office/drawing/2014/main" id="{DD9D7076-2BC1-3646-9FAF-BE3DFE9ADE7E}"/>
              </a:ext>
            </a:extLst>
          </p:cNvPr>
          <p:cNvSpPr>
            <a:spLocks noGrp="1"/>
          </p:cNvSpPr>
          <p:nvPr>
            <p:ph idx="1"/>
          </p:nvPr>
        </p:nvSpPr>
        <p:spPr/>
        <p:txBody>
          <a:bodyPr/>
          <a:lstStyle/>
          <a:p>
            <a:endParaRPr lang="en-GB" dirty="0"/>
          </a:p>
          <a:p>
            <a:r>
              <a:rPr lang="en-GB" dirty="0"/>
              <a:t>What books might you need to read?</a:t>
            </a:r>
          </a:p>
          <a:p>
            <a:r>
              <a:rPr lang="en-GB" dirty="0"/>
              <a:t>What practice might you need to employ to ‘open up a room’?</a:t>
            </a:r>
          </a:p>
          <a:p>
            <a:r>
              <a:rPr lang="en-GB" dirty="0"/>
              <a:t>What can you use from Drama Health and Wellbeing to encourage openness and confidence in the group?</a:t>
            </a:r>
          </a:p>
          <a:p>
            <a:endParaRPr lang="en-GB" dirty="0"/>
          </a:p>
        </p:txBody>
      </p:sp>
    </p:spTree>
    <p:extLst>
      <p:ext uri="{BB962C8B-B14F-4D97-AF65-F5344CB8AC3E}">
        <p14:creationId xmlns:p14="http://schemas.microsoft.com/office/powerpoint/2010/main" val="2175258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53903-DBF1-394F-8E68-CAD4B02EA9B4}"/>
              </a:ext>
            </a:extLst>
          </p:cNvPr>
          <p:cNvSpPr>
            <a:spLocks noGrp="1"/>
          </p:cNvSpPr>
          <p:nvPr>
            <p:ph type="title"/>
          </p:nvPr>
        </p:nvSpPr>
        <p:spPr/>
        <p:txBody>
          <a:bodyPr/>
          <a:lstStyle/>
          <a:p>
            <a:r>
              <a:rPr lang="en-GB" dirty="0"/>
              <a:t>Cop in the Head; </a:t>
            </a:r>
            <a:br>
              <a:rPr lang="en-GB" dirty="0"/>
            </a:br>
            <a:r>
              <a:rPr lang="en-GB" dirty="0"/>
              <a:t>Boal’s The Rainbow of Desire</a:t>
            </a:r>
          </a:p>
        </p:txBody>
      </p:sp>
      <p:sp>
        <p:nvSpPr>
          <p:cNvPr id="3" name="Content Placeholder 2">
            <a:extLst>
              <a:ext uri="{FF2B5EF4-FFF2-40B4-BE49-F238E27FC236}">
                <a16:creationId xmlns:a16="http://schemas.microsoft.com/office/drawing/2014/main" id="{0754968E-C140-F843-944B-0D965E9C5C02}"/>
              </a:ext>
            </a:extLst>
          </p:cNvPr>
          <p:cNvSpPr>
            <a:spLocks noGrp="1"/>
          </p:cNvSpPr>
          <p:nvPr>
            <p:ph idx="1"/>
          </p:nvPr>
        </p:nvSpPr>
        <p:spPr/>
        <p:txBody>
          <a:bodyPr/>
          <a:lstStyle/>
          <a:p>
            <a:r>
              <a:rPr lang="en-GB" dirty="0"/>
              <a:t>3 Hypotheses:</a:t>
            </a:r>
          </a:p>
          <a:p>
            <a:endParaRPr lang="en-GB" dirty="0"/>
          </a:p>
          <a:p>
            <a:r>
              <a:rPr lang="en-GB" dirty="0"/>
              <a:t>Osmosis </a:t>
            </a:r>
          </a:p>
          <a:p>
            <a:r>
              <a:rPr lang="en-GB" dirty="0" err="1"/>
              <a:t>Metaxis</a:t>
            </a:r>
            <a:endParaRPr lang="en-GB" dirty="0"/>
          </a:p>
          <a:p>
            <a:r>
              <a:rPr lang="en-GB" dirty="0"/>
              <a:t>Analogical induction</a:t>
            </a:r>
          </a:p>
          <a:p>
            <a:endParaRPr lang="en-GB" dirty="0"/>
          </a:p>
          <a:p>
            <a:r>
              <a:rPr lang="en-GB" dirty="0"/>
              <a:t>What did you get from your reading?</a:t>
            </a:r>
          </a:p>
        </p:txBody>
      </p:sp>
    </p:spTree>
    <p:extLst>
      <p:ext uri="{BB962C8B-B14F-4D97-AF65-F5344CB8AC3E}">
        <p14:creationId xmlns:p14="http://schemas.microsoft.com/office/powerpoint/2010/main" val="2154081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2C960-3696-1E4F-8749-3539777EE09B}"/>
              </a:ext>
            </a:extLst>
          </p:cNvPr>
          <p:cNvSpPr>
            <a:spLocks noGrp="1"/>
          </p:cNvSpPr>
          <p:nvPr>
            <p:ph type="title"/>
          </p:nvPr>
        </p:nvSpPr>
        <p:spPr/>
        <p:txBody>
          <a:bodyPr/>
          <a:lstStyle/>
          <a:p>
            <a:r>
              <a:rPr lang="en-GB" dirty="0"/>
              <a:t>Theatre of the Oppressed</a:t>
            </a:r>
          </a:p>
        </p:txBody>
      </p:sp>
      <p:sp>
        <p:nvSpPr>
          <p:cNvPr id="3" name="Content Placeholder 2">
            <a:extLst>
              <a:ext uri="{FF2B5EF4-FFF2-40B4-BE49-F238E27FC236}">
                <a16:creationId xmlns:a16="http://schemas.microsoft.com/office/drawing/2014/main" id="{A352641A-C078-5348-8A1E-510DE9D56971}"/>
              </a:ext>
            </a:extLst>
          </p:cNvPr>
          <p:cNvSpPr>
            <a:spLocks noGrp="1"/>
          </p:cNvSpPr>
          <p:nvPr>
            <p:ph idx="1"/>
          </p:nvPr>
        </p:nvSpPr>
        <p:spPr/>
        <p:txBody>
          <a:bodyPr>
            <a:normAutofit/>
          </a:bodyPr>
          <a:lstStyle/>
          <a:p>
            <a:r>
              <a:rPr lang="en-GB" sz="3600" dirty="0"/>
              <a:t>‘The Theatre of the Oppressed has two fundamental linked principles: it aims (a) to help the </a:t>
            </a:r>
            <a:r>
              <a:rPr lang="en-GB" sz="3600" dirty="0" err="1"/>
              <a:t>spect</a:t>
            </a:r>
            <a:r>
              <a:rPr lang="en-GB" sz="3600" dirty="0"/>
              <a:t>-actor transform himself into a protagonist of the dramatic action and rehearse alternatives for his situation, so that he may then be able to (b) extrapolate into his real life the actions he has rehearsed in the practice of theatre.’ (p40)</a:t>
            </a:r>
          </a:p>
        </p:txBody>
      </p:sp>
    </p:spTree>
    <p:extLst>
      <p:ext uri="{BB962C8B-B14F-4D97-AF65-F5344CB8AC3E}">
        <p14:creationId xmlns:p14="http://schemas.microsoft.com/office/powerpoint/2010/main" val="166972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C099-A0CF-C241-AFED-D2AD57A2C2CF}"/>
              </a:ext>
            </a:extLst>
          </p:cNvPr>
          <p:cNvSpPr>
            <a:spLocks noGrp="1"/>
          </p:cNvSpPr>
          <p:nvPr>
            <p:ph type="title"/>
          </p:nvPr>
        </p:nvSpPr>
        <p:spPr/>
        <p:txBody>
          <a:bodyPr/>
          <a:lstStyle/>
          <a:p>
            <a:r>
              <a:rPr lang="en-GB" dirty="0"/>
              <a:t>Osmosis</a:t>
            </a:r>
          </a:p>
        </p:txBody>
      </p:sp>
      <p:sp>
        <p:nvSpPr>
          <p:cNvPr id="3" name="Content Placeholder 2">
            <a:extLst>
              <a:ext uri="{FF2B5EF4-FFF2-40B4-BE49-F238E27FC236}">
                <a16:creationId xmlns:a16="http://schemas.microsoft.com/office/drawing/2014/main" id="{D18FF0E6-AFC0-6644-A98F-05AE8EB2B449}"/>
              </a:ext>
            </a:extLst>
          </p:cNvPr>
          <p:cNvSpPr>
            <a:spLocks noGrp="1"/>
          </p:cNvSpPr>
          <p:nvPr>
            <p:ph idx="1"/>
          </p:nvPr>
        </p:nvSpPr>
        <p:spPr/>
        <p:txBody>
          <a:bodyPr>
            <a:normAutofit/>
          </a:bodyPr>
          <a:lstStyle/>
          <a:p>
            <a:r>
              <a:rPr lang="en-GB" sz="3600" dirty="0"/>
              <a:t>‘So the oppressor produces in the oppressed two types of reaction: submission and subversion. Every oppressed person is a subjugated subversive. His submission is his Cop in the Head, his introjection. But he also possesses the other element, subversion. Our goal is to </a:t>
            </a:r>
            <a:r>
              <a:rPr lang="en-GB" sz="3600" dirty="0" err="1"/>
              <a:t>dynamise</a:t>
            </a:r>
            <a:r>
              <a:rPr lang="en-GB" sz="3600" dirty="0"/>
              <a:t> the latter, by making the former disappear.’ (p42)</a:t>
            </a:r>
          </a:p>
        </p:txBody>
      </p:sp>
    </p:spTree>
    <p:extLst>
      <p:ext uri="{BB962C8B-B14F-4D97-AF65-F5344CB8AC3E}">
        <p14:creationId xmlns:p14="http://schemas.microsoft.com/office/powerpoint/2010/main" val="638816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DDC60-A963-C34E-B24F-E338674DCEFF}"/>
              </a:ext>
            </a:extLst>
          </p:cNvPr>
          <p:cNvSpPr>
            <a:spLocks noGrp="1"/>
          </p:cNvSpPr>
          <p:nvPr>
            <p:ph type="title"/>
          </p:nvPr>
        </p:nvSpPr>
        <p:spPr/>
        <p:txBody>
          <a:bodyPr/>
          <a:lstStyle/>
          <a:p>
            <a:r>
              <a:rPr lang="en-GB" dirty="0" err="1"/>
              <a:t>Metaxis</a:t>
            </a:r>
            <a:endParaRPr lang="en-GB" dirty="0"/>
          </a:p>
        </p:txBody>
      </p:sp>
      <p:sp>
        <p:nvSpPr>
          <p:cNvPr id="3" name="Content Placeholder 2">
            <a:extLst>
              <a:ext uri="{FF2B5EF4-FFF2-40B4-BE49-F238E27FC236}">
                <a16:creationId xmlns:a16="http://schemas.microsoft.com/office/drawing/2014/main" id="{6AD5CDF9-ABD7-5C4B-9F54-BC0ECB214DAD}"/>
              </a:ext>
            </a:extLst>
          </p:cNvPr>
          <p:cNvSpPr>
            <a:spLocks noGrp="1"/>
          </p:cNvSpPr>
          <p:nvPr>
            <p:ph idx="1"/>
          </p:nvPr>
        </p:nvSpPr>
        <p:spPr/>
        <p:txBody>
          <a:bodyPr>
            <a:normAutofit/>
          </a:bodyPr>
          <a:lstStyle/>
          <a:p>
            <a:endParaRPr lang="en-GB" sz="3600" dirty="0"/>
          </a:p>
          <a:p>
            <a:r>
              <a:rPr lang="en-GB" sz="3600" dirty="0"/>
              <a:t>‘The oppressed becomes the artist.</a:t>
            </a:r>
          </a:p>
          <a:p>
            <a:r>
              <a:rPr lang="en-GB" sz="3600" dirty="0"/>
              <a:t>The oppressed-artist produces a world of art. She creates images of her real life, of her real oppressions. This world of images contains, aesthetically transubstantiated, the same oppressions that exist in the real world that prompted these images.’ (p43)</a:t>
            </a:r>
          </a:p>
        </p:txBody>
      </p:sp>
    </p:spTree>
    <p:extLst>
      <p:ext uri="{BB962C8B-B14F-4D97-AF65-F5344CB8AC3E}">
        <p14:creationId xmlns:p14="http://schemas.microsoft.com/office/powerpoint/2010/main" val="3701974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BA15-8379-BA44-B84F-44255BBFFCA1}"/>
              </a:ext>
            </a:extLst>
          </p:cNvPr>
          <p:cNvSpPr>
            <a:spLocks noGrp="1"/>
          </p:cNvSpPr>
          <p:nvPr>
            <p:ph type="title"/>
          </p:nvPr>
        </p:nvSpPr>
        <p:spPr/>
        <p:txBody>
          <a:bodyPr/>
          <a:lstStyle/>
          <a:p>
            <a:r>
              <a:rPr lang="en-GB" dirty="0" err="1"/>
              <a:t>Metaxis</a:t>
            </a:r>
            <a:endParaRPr lang="en-GB" dirty="0"/>
          </a:p>
        </p:txBody>
      </p:sp>
      <p:sp>
        <p:nvSpPr>
          <p:cNvPr id="3" name="Content Placeholder 2">
            <a:extLst>
              <a:ext uri="{FF2B5EF4-FFF2-40B4-BE49-F238E27FC236}">
                <a16:creationId xmlns:a16="http://schemas.microsoft.com/office/drawing/2014/main" id="{A5D96825-9147-D44F-93AD-596AF1C62EAD}"/>
              </a:ext>
            </a:extLst>
          </p:cNvPr>
          <p:cNvSpPr>
            <a:spLocks noGrp="1"/>
          </p:cNvSpPr>
          <p:nvPr>
            <p:ph idx="1"/>
          </p:nvPr>
        </p:nvSpPr>
        <p:spPr/>
        <p:txBody>
          <a:bodyPr>
            <a:normAutofit/>
          </a:bodyPr>
          <a:lstStyle/>
          <a:p>
            <a:endParaRPr lang="en-GB" sz="3600" dirty="0"/>
          </a:p>
          <a:p>
            <a:r>
              <a:rPr lang="en-GB" sz="3600" dirty="0"/>
              <a:t>‘The second hypothesis can be formulated thus: if the oppressed artist is able to create an autonomous world of images of his own reality, and to enact his liberation in the reality of these images, he will then extrapolate into his own life all that he has accomplished in the fiction. The scene, the stage, becomes the rehearsal space for real life.’ (p44)</a:t>
            </a:r>
          </a:p>
        </p:txBody>
      </p:sp>
    </p:spTree>
    <p:extLst>
      <p:ext uri="{BB962C8B-B14F-4D97-AF65-F5344CB8AC3E}">
        <p14:creationId xmlns:p14="http://schemas.microsoft.com/office/powerpoint/2010/main" val="2987050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1F24-AFCB-D04D-A405-F79B4BC0AF06}"/>
              </a:ext>
            </a:extLst>
          </p:cNvPr>
          <p:cNvSpPr>
            <a:spLocks noGrp="1"/>
          </p:cNvSpPr>
          <p:nvPr>
            <p:ph type="title"/>
          </p:nvPr>
        </p:nvSpPr>
        <p:spPr/>
        <p:txBody>
          <a:bodyPr/>
          <a:lstStyle/>
          <a:p>
            <a:r>
              <a:rPr lang="en-GB" dirty="0"/>
              <a:t>Analogical induction</a:t>
            </a:r>
          </a:p>
        </p:txBody>
      </p:sp>
      <p:sp>
        <p:nvSpPr>
          <p:cNvPr id="3" name="Content Placeholder 2">
            <a:extLst>
              <a:ext uri="{FF2B5EF4-FFF2-40B4-BE49-F238E27FC236}">
                <a16:creationId xmlns:a16="http://schemas.microsoft.com/office/drawing/2014/main" id="{433BCCBF-449C-0D4F-99FF-8D14411D0ADF}"/>
              </a:ext>
            </a:extLst>
          </p:cNvPr>
          <p:cNvSpPr>
            <a:spLocks noGrp="1"/>
          </p:cNvSpPr>
          <p:nvPr>
            <p:ph idx="1"/>
          </p:nvPr>
        </p:nvSpPr>
        <p:spPr/>
        <p:txBody>
          <a:bodyPr>
            <a:normAutofit/>
          </a:bodyPr>
          <a:lstStyle/>
          <a:p>
            <a:endParaRPr lang="en-GB" sz="3600" dirty="0"/>
          </a:p>
          <a:p>
            <a:r>
              <a:rPr lang="en-GB" sz="3600" dirty="0"/>
              <a:t>‘The third hypothesis…(if an image is created by another participant ‘not’ of the same oppression) the model will contain the general mechanisms by means of which the oppression is produced, which will allow us to study sympathetically the different positions for breaking this oppression.’ (p45)</a:t>
            </a:r>
          </a:p>
        </p:txBody>
      </p:sp>
    </p:spTree>
    <p:extLst>
      <p:ext uri="{BB962C8B-B14F-4D97-AF65-F5344CB8AC3E}">
        <p14:creationId xmlns:p14="http://schemas.microsoft.com/office/powerpoint/2010/main" val="973599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E4463-B223-0D43-BB0A-FFAB4A0334C0}"/>
              </a:ext>
            </a:extLst>
          </p:cNvPr>
          <p:cNvSpPr>
            <a:spLocks noGrp="1"/>
          </p:cNvSpPr>
          <p:nvPr>
            <p:ph type="title"/>
          </p:nvPr>
        </p:nvSpPr>
        <p:spPr/>
        <p:txBody>
          <a:bodyPr/>
          <a:lstStyle/>
          <a:p>
            <a:r>
              <a:rPr lang="en-GB" dirty="0"/>
              <a:t>Analogical induction</a:t>
            </a:r>
          </a:p>
        </p:txBody>
      </p:sp>
      <p:sp>
        <p:nvSpPr>
          <p:cNvPr id="3" name="Content Placeholder 2">
            <a:extLst>
              <a:ext uri="{FF2B5EF4-FFF2-40B4-BE49-F238E27FC236}">
                <a16:creationId xmlns:a16="http://schemas.microsoft.com/office/drawing/2014/main" id="{152B805E-007E-FB48-AA32-2D920EC870E8}"/>
              </a:ext>
            </a:extLst>
          </p:cNvPr>
          <p:cNvSpPr>
            <a:spLocks noGrp="1"/>
          </p:cNvSpPr>
          <p:nvPr>
            <p:ph idx="1"/>
          </p:nvPr>
        </p:nvSpPr>
        <p:spPr/>
        <p:txBody>
          <a:bodyPr>
            <a:normAutofit/>
          </a:bodyPr>
          <a:lstStyle/>
          <a:p>
            <a:r>
              <a:rPr lang="en-GB" sz="3600" dirty="0"/>
              <a:t>‘The validity of these three hypotheses rests on the fundamental hypothesis underlying the totality of the Theatre of the Oppressed: if the oppressed himself performs an action (rather than the artist in his place), the performance of that action in theatrical fiction will enable him to activate himself to perform it in his real life.’ (p46)</a:t>
            </a:r>
          </a:p>
        </p:txBody>
      </p:sp>
    </p:spTree>
    <p:extLst>
      <p:ext uri="{BB962C8B-B14F-4D97-AF65-F5344CB8AC3E}">
        <p14:creationId xmlns:p14="http://schemas.microsoft.com/office/powerpoint/2010/main" val="1425576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B3F7-5A9C-4E4B-8678-219C14552EBE}"/>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9DEF2F86-4842-E54D-9791-301AF475B8E5}"/>
              </a:ext>
            </a:extLst>
          </p:cNvPr>
          <p:cNvSpPr>
            <a:spLocks noGrp="1"/>
          </p:cNvSpPr>
          <p:nvPr>
            <p:ph idx="1"/>
          </p:nvPr>
        </p:nvSpPr>
        <p:spPr/>
        <p:txBody>
          <a:bodyPr/>
          <a:lstStyle/>
          <a:p>
            <a:r>
              <a:rPr lang="en-GB" dirty="0"/>
              <a:t>Read Chapter 4 – ‘Drama and Thinking Skills’ (link on slide 11)</a:t>
            </a:r>
          </a:p>
          <a:p>
            <a:endParaRPr lang="en-GB" dirty="0"/>
          </a:p>
          <a:p>
            <a:r>
              <a:rPr lang="en-GB" dirty="0"/>
              <a:t>Imagine your most creative session content.</a:t>
            </a:r>
          </a:p>
          <a:p>
            <a:endParaRPr lang="en-GB" dirty="0"/>
          </a:p>
          <a:p>
            <a:r>
              <a:rPr lang="en-GB" dirty="0"/>
              <a:t>Consider the tools that we have considered in the last few weeks (ethics, typology, Cop in the Head, newspaper theatre, participation, Theatre of the Oppressed), and how they fit together to create a foundation for a </a:t>
            </a:r>
            <a:r>
              <a:rPr lang="en-GB"/>
              <a:t>participatory project. </a:t>
            </a:r>
            <a:endParaRPr lang="en-GB" dirty="0"/>
          </a:p>
        </p:txBody>
      </p:sp>
    </p:spTree>
    <p:extLst>
      <p:ext uri="{BB962C8B-B14F-4D97-AF65-F5344CB8AC3E}">
        <p14:creationId xmlns:p14="http://schemas.microsoft.com/office/powerpoint/2010/main" val="27349900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1931</TotalTime>
  <Words>1458</Words>
  <Application>Microsoft Macintosh PowerPoint</Application>
  <PresentationFormat>Widescreen</PresentationFormat>
  <Paragraphs>144</Paragraphs>
  <Slides>21</Slides>
  <Notes>12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MyriadPro</vt:lpstr>
      <vt:lpstr>office theme</vt:lpstr>
      <vt:lpstr>Office Theme</vt:lpstr>
      <vt:lpstr>Participatory Project</vt:lpstr>
      <vt:lpstr>Queen Elizabeth High School</vt:lpstr>
      <vt:lpstr>Participant Partner: QE High</vt:lpstr>
      <vt:lpstr>Participant Partner: QE High</vt:lpstr>
      <vt:lpstr>Participant Partner: QE High</vt:lpstr>
      <vt:lpstr>Participant Partner: QE High</vt:lpstr>
      <vt:lpstr>Participant Partner: QE High</vt:lpstr>
      <vt:lpstr>Active Participation:  What methods would you like to use with your group?</vt:lpstr>
      <vt:lpstr>Active Participation:  What methods would you like to use with your group?</vt:lpstr>
      <vt:lpstr>Empathy and self determination</vt:lpstr>
      <vt:lpstr>‘Teaching literacy through drama : creative approaches’</vt:lpstr>
      <vt:lpstr>Next steps: Workshop aims</vt:lpstr>
      <vt:lpstr>How will we get this information?</vt:lpstr>
      <vt:lpstr>Cop in the Head;  Boal’s The Rainbow of Desire</vt:lpstr>
      <vt:lpstr>Theatre of the Oppressed</vt:lpstr>
      <vt:lpstr>Osmosis</vt:lpstr>
      <vt:lpstr>Metaxis</vt:lpstr>
      <vt:lpstr>Metaxis</vt:lpstr>
      <vt:lpstr>Analogical induction</vt:lpstr>
      <vt:lpstr>Analogical induction</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Jonathan Pugh</cp:lastModifiedBy>
  <cp:revision>17</cp:revision>
  <dcterms:created xsi:type="dcterms:W3CDTF">2022-12-12T09:13:13Z</dcterms:created>
  <dcterms:modified xsi:type="dcterms:W3CDTF">2022-12-14T14:45:51Z</dcterms:modified>
</cp:coreProperties>
</file>