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8" r:id="rId5"/>
    <p:sldId id="277" r:id="rId6"/>
    <p:sldId id="279" r:id="rId7"/>
    <p:sldId id="833" r:id="rId8"/>
    <p:sldId id="834" r:id="rId9"/>
    <p:sldId id="1388" r:id="rId10"/>
    <p:sldId id="1389" r:id="rId11"/>
    <p:sldId id="1390" r:id="rId12"/>
    <p:sldId id="1391" r:id="rId13"/>
    <p:sldId id="281" r:id="rId14"/>
    <p:sldId id="280" r:id="rId15"/>
    <p:sldId id="282" r:id="rId16"/>
    <p:sldId id="285" r:id="rId17"/>
    <p:sldId id="286" r:id="rId18"/>
    <p:sldId id="298" r:id="rId19"/>
    <p:sldId id="820" r:id="rId20"/>
    <p:sldId id="819" r:id="rId21"/>
    <p:sldId id="299" r:id="rId22"/>
    <p:sldId id="1392" r:id="rId23"/>
    <p:sldId id="814" r:id="rId24"/>
    <p:sldId id="815" r:id="rId25"/>
    <p:sldId id="828" r:id="rId26"/>
    <p:sldId id="830" r:id="rId27"/>
    <p:sldId id="817" r:id="rId28"/>
    <p:sldId id="818" r:id="rId29"/>
    <p:sldId id="836" r:id="rId30"/>
    <p:sldId id="293" r:id="rId31"/>
    <p:sldId id="825" r:id="rId32"/>
    <p:sldId id="826" r:id="rId33"/>
    <p:sldId id="268" r:id="rId34"/>
    <p:sldId id="287"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44" autoAdjust="0"/>
    <p:restoredTop sz="68497" autoAdjust="0"/>
  </p:normalViewPr>
  <p:slideViewPr>
    <p:cSldViewPr>
      <p:cViewPr varScale="1">
        <p:scale>
          <a:sx n="70" d="100"/>
          <a:sy n="70" d="100"/>
        </p:scale>
        <p:origin x="1788"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12/06/2024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12/06/2024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http/www.rsph.org.uk/index.cfm"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http/www.rsph.org.uk/en/index.cfm" TargetMode="External"/><Relationship Id="rId4" Type="http://schemas.openxmlformats.org/officeDocument/2006/relationships/hyperlink" Target="http://http/www.rsph.org.uk/en/courses-conferences-and-events/events/index.cfm"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publichealth.pitt.edu/careers/what-is-public-health"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968596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Wingdings" panose="05000000000000000000" pitchFamily="2" charset="2"/>
              <a:buChar char="§"/>
              <a:defRPr/>
            </a:pPr>
            <a:r>
              <a:rPr lang="en-US" dirty="0"/>
              <a:t>The field of public health is broad and interdisciplinary. </a:t>
            </a:r>
          </a:p>
          <a:p>
            <a:pPr marL="342900" indent="-342900">
              <a:buFont typeface="Wingdings" panose="05000000000000000000" pitchFamily="2" charset="2"/>
              <a:buChar char="§"/>
              <a:defRPr/>
            </a:pPr>
            <a:r>
              <a:rPr lang="en-US" dirty="0"/>
              <a:t>Beyond government, it requires stakeholders with skills in intervention programs, policies, research, evaluation, and education. </a:t>
            </a:r>
            <a:endParaRPr lang="en-GB" dirty="0"/>
          </a:p>
          <a:p>
            <a:pPr marL="342900" indent="-342900">
              <a:buFont typeface="Wingdings" panose="05000000000000000000" pitchFamily="2" charset="2"/>
              <a:buChar char="§"/>
              <a:defRPr/>
            </a:pPr>
            <a:r>
              <a:rPr lang="en-GB" dirty="0"/>
              <a:t>These stakeholders must be united and share the same goal to improve the health of the public.</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464953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15</a:t>
            </a:fld>
            <a:endParaRPr lang="en-GB"/>
          </a:p>
        </p:txBody>
      </p:sp>
    </p:spTree>
    <p:extLst>
      <p:ext uri="{BB962C8B-B14F-4D97-AF65-F5344CB8AC3E}">
        <p14:creationId xmlns:p14="http://schemas.microsoft.com/office/powerpoint/2010/main" val="302476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218149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Health and social care - Office for National Statistics (ons.gov.uk)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17589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World Association of Non-Governmental Organizations (WANGO) is an international organization uniting NGOs worldwide in the cause of advancing peace and global well being. WANGO helps to provide the mechanism and support needed for NGOs to connect, partner, share, inspire, and multiply their contributions to solve humanity’s basic problems.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3473718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UKPHA is a unifying and powerful voice for the public's health and well being in the UK, focusing on the need to eliminate inequalities in health, promote sustainable development and combat anti-health forces.</a:t>
            </a:r>
            <a:endParaRPr lang="en-GB" dirty="0"/>
          </a:p>
          <a:p>
            <a:r>
              <a:rPr lang="en-GB" dirty="0"/>
              <a:t>As a multidisciplinary membership organisation, the UKPHA brings together individuals and organisations from all sectors who share a common commitment to promoting the public's health.</a:t>
            </a:r>
          </a:p>
          <a:p>
            <a:r>
              <a:rPr lang="en-GB" dirty="0"/>
              <a:t>We seek to promote the development of healthy public policy at all levels of government and across all sectors. We act as an information platform and aim to support those working in public health both professionally and in a voluntary capacity.</a:t>
            </a:r>
          </a:p>
          <a:p>
            <a:r>
              <a:rPr lang="en-GB" dirty="0">
                <a:solidFill>
                  <a:srgbClr val="00B050"/>
                </a:solidFill>
              </a:rPr>
              <a:t>A charity, with membership</a:t>
            </a:r>
          </a:p>
          <a:p>
            <a:r>
              <a:rPr lang="en-GB" dirty="0">
                <a:solidFill>
                  <a:srgbClr val="00B0F0"/>
                </a:solidFill>
              </a:rPr>
              <a:t>Advocates measures to improve health and to support the public health workforce.</a:t>
            </a:r>
          </a:p>
          <a:p>
            <a:r>
              <a:rPr lang="en-GB" dirty="0"/>
              <a:t>Offers </a:t>
            </a:r>
            <a:r>
              <a:rPr lang="en-GB" b="1" dirty="0">
                <a:hlinkClick r:id="rId3"/>
              </a:rPr>
              <a:t>qualifications</a:t>
            </a:r>
            <a:r>
              <a:rPr lang="en-GB" dirty="0"/>
              <a:t> each year in subjects such as food hygiene, health and safety and health improvements. </a:t>
            </a:r>
          </a:p>
          <a:p>
            <a:r>
              <a:rPr lang="en-GB" dirty="0"/>
              <a:t>Runs </a:t>
            </a:r>
            <a:r>
              <a:rPr lang="en-GB" b="1" dirty="0">
                <a:hlinkClick r:id="rId4"/>
              </a:rPr>
              <a:t>conferences</a:t>
            </a:r>
            <a:r>
              <a:rPr lang="en-GB" dirty="0"/>
              <a:t> in food safety, water, infection control and occupational medicine.</a:t>
            </a:r>
          </a:p>
          <a:p>
            <a:r>
              <a:rPr lang="en-GB" dirty="0"/>
              <a:t>Runs an </a:t>
            </a:r>
            <a:r>
              <a:rPr lang="en-GB" b="1" dirty="0">
                <a:hlinkClick r:id="rId5"/>
              </a:rPr>
              <a:t>accreditation</a:t>
            </a:r>
            <a:r>
              <a:rPr lang="en-GB" dirty="0"/>
              <a:t> service for health and safety related products,  and also manage the second largest food packaging </a:t>
            </a:r>
            <a:r>
              <a:rPr lang="en-GB" b="1" dirty="0">
                <a:hlinkClick r:id="rId5"/>
              </a:rPr>
              <a:t>certification</a:t>
            </a:r>
            <a:r>
              <a:rPr lang="en-GB" dirty="0"/>
              <a:t> scheme in the UK.</a:t>
            </a:r>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3085542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7"/>
          <p:cNvSpPr>
            <a:spLocks noGrp="1" noChangeArrowheads="1"/>
          </p:cNvSpPr>
          <p:nvPr>
            <p:ph type="sldNum" sz="quarter"/>
          </p:nvPr>
        </p:nvSpPr>
        <p:spPr>
          <a:noFill/>
          <a:extLst>
            <a:ext uri="{91240B29-F687-4F45-9708-019B960494DF}">
              <a14:hiddenLine xmlns:a14="http://schemas.microsoft.com/office/drawing/2010/main" w="9525">
                <a:solidFill>
                  <a:srgbClr val="3465A4"/>
                </a:solidFill>
                <a:round/>
                <a:headEnd/>
                <a:tailEnd/>
              </a14:hiddenLine>
            </a:ext>
          </a:extLst>
        </p:spPr>
        <p:txBody>
          <a:bodyPr/>
          <a:lstStyle>
            <a:lvl1pPr marL="215792" indent="-215792"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1pPr>
            <a:lvl2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2pPr>
            <a:lvl3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3pPr>
            <a:lvl4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4pPr>
            <a:lvl5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5pPr>
            <a:lvl6pPr marL="2513343"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6pPr>
            <a:lvl7pPr marL="2970314"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7pPr>
            <a:lvl8pPr marL="3427286"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8pPr>
            <a:lvl9pPr marL="3884257"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9pPr>
          </a:lstStyle>
          <a:p>
            <a:pPr eaLnBrk="1" hangingPunct="1">
              <a:spcBef>
                <a:spcPct val="0"/>
              </a:spcBef>
            </a:pPr>
            <a:fld id="{82D8100E-F60B-43AA-9BD7-126E27E5C454}" type="slidenum">
              <a:rPr lang="en-GB" altLang="en-US" smtClean="0">
                <a:ea typeface="DejaVu Sans" charset="0"/>
                <a:cs typeface="DejaVu Sans" charset="0"/>
              </a:rPr>
              <a:pPr eaLnBrk="1" hangingPunct="1">
                <a:spcBef>
                  <a:spcPct val="0"/>
                </a:spcBef>
              </a:pPr>
              <a:t>27</a:t>
            </a:fld>
            <a:endParaRPr lang="en-GB" altLang="en-US">
              <a:ea typeface="DejaVu Sans" charset="0"/>
              <a:cs typeface="DejaVu Sans" charset="0"/>
            </a:endParaRPr>
          </a:p>
        </p:txBody>
      </p:sp>
      <p:sp>
        <p:nvSpPr>
          <p:cNvPr id="31747" name="Rectangle 1"/>
          <p:cNvSpPr>
            <a:spLocks noGrp="1" noRot="1" noChangeAspect="1" noChangeArrowheads="1" noTextEdit="1"/>
          </p:cNvSpPr>
          <p:nvPr>
            <p:ph type="sldImg"/>
          </p:nvPr>
        </p:nvSpPr>
        <p:spPr>
          <a:xfrm>
            <a:off x="850900" y="744538"/>
            <a:ext cx="4960938" cy="3722687"/>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Rectangle 2"/>
          <p:cNvSpPr>
            <a:spLocks noGrp="1" noChangeArrowheads="1"/>
          </p:cNvSpPr>
          <p:nvPr>
            <p:ph type="body" idx="1"/>
          </p:nvPr>
        </p:nvSpPr>
        <p:spPr>
          <a:xfrm>
            <a:off x="666274" y="4715154"/>
            <a:ext cx="5330190" cy="4466988"/>
          </a:xfrm>
          <a:noFill/>
          <a:extLst>
            <a:ext uri="{91240B29-F687-4F45-9708-019B960494DF}">
              <a14:hiddenLine xmlns:a14="http://schemas.microsoft.com/office/drawing/2010/main" w="9525">
                <a:solidFill>
                  <a:srgbClr val="3465A4"/>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702246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hlinkClick r:id="rId3"/>
              </a:rPr>
              <a:t>Health and social care – Office for National Statistics (ons.gov.uk) </a:t>
            </a:r>
            <a:endParaRPr lang="en-GB" sz="1200" dirty="0"/>
          </a:p>
          <a:p>
            <a:pPr>
              <a:buFont typeface="Wingdings" panose="05000000000000000000" pitchFamily="2" charset="2"/>
              <a:buChar char="§"/>
            </a:pPr>
            <a:r>
              <a:rPr lang="en-GB" sz="1200" dirty="0">
                <a:hlinkClick r:id="rId4"/>
              </a:rPr>
              <a:t>Definition of Public Health | Graduate School of Public Health | University of Pittsburgh</a:t>
            </a:r>
            <a:endParaRPr lang="en-GB" sz="2000" dirty="0"/>
          </a:p>
          <a:p>
            <a:pPr>
              <a:buFont typeface="Wingdings" panose="05000000000000000000" pitchFamily="2" charset="2"/>
              <a:buChar char="§"/>
            </a:pPr>
            <a:endParaRPr lang="en-GB" sz="2000" dirty="0"/>
          </a:p>
          <a:p>
            <a:pPr marL="0" indent="0">
              <a:buNone/>
            </a:pPr>
            <a:r>
              <a:rPr lang="en-GB" sz="2000" dirty="0"/>
              <a:t>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31</a:t>
            </a:fld>
            <a:endParaRPr lang="en-GB"/>
          </a:p>
        </p:txBody>
      </p:sp>
    </p:spTree>
    <p:extLst>
      <p:ext uri="{BB962C8B-B14F-4D97-AF65-F5344CB8AC3E}">
        <p14:creationId xmlns:p14="http://schemas.microsoft.com/office/powerpoint/2010/main" val="687697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12/06/2024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12/06/2024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organisations#department-for-communities-and-local-government" TargetMode="External"/><Relationship Id="rId2" Type="http://schemas.openxmlformats.org/officeDocument/2006/relationships/hyperlink" Target="http://www.dh.gov.uk/health/about-us/directorates/dh-jobs/" TargetMode="Externa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www.who.int/en/" TargetMode="External"/><Relationship Id="rId2" Type="http://schemas.openxmlformats.org/officeDocument/2006/relationships/hyperlink" Target="http://www.un.org/en/documents/udhr/"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hyperlink" Target="https://www.un.org/en/our-work" TargetMode="External"/><Relationship Id="rId2" Type="http://schemas.openxmlformats.org/officeDocument/2006/relationships/hyperlink" Target="https://www.un.org/en/about-us/member-states" TargetMode="External"/><Relationship Id="rId1" Type="http://schemas.openxmlformats.org/officeDocument/2006/relationships/slideLayout" Target="../slideLayouts/slideLayout2.xml"/><Relationship Id="rId4" Type="http://schemas.openxmlformats.org/officeDocument/2006/relationships/hyperlink" Target="https://www.un.org/en/about-us/un-charter"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uk/government/organisations/office-for-health-improvement-and-dispariti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ons.gov.u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lobalpolicy.org/about-gpf-mm.html" TargetMode="External"/><Relationship Id="rId2" Type="http://schemas.openxmlformats.org/officeDocument/2006/relationships/hyperlink" Target="http://www.fic.nih.gov/Global/Pages/NGOs.aspx" TargetMode="External"/><Relationship Id="rId1" Type="http://schemas.openxmlformats.org/officeDocument/2006/relationships/slideLayout" Target="../slideLayouts/slideLayout2.xml"/><Relationship Id="rId6" Type="http://schemas.openxmlformats.org/officeDocument/2006/relationships/hyperlink" Target="http://www.oxfam.org/about" TargetMode="External"/><Relationship Id="rId5" Type="http://schemas.openxmlformats.org/officeDocument/2006/relationships/hyperlink" Target="http://www.phmovement.org/en/about" TargetMode="External"/><Relationship Id="rId4" Type="http://schemas.openxmlformats.org/officeDocument/2006/relationships/hyperlink" Target="http://www.actionforglobalhealth.eu/"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christianaid.org.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www.wango.org/about.aspx" TargetMode="External"/><Relationship Id="rId5" Type="http://schemas.openxmlformats.org/officeDocument/2006/relationships/hyperlink" Target="http://www.msf.org.uk/" TargetMode="External"/><Relationship Id="rId4" Type="http://schemas.openxmlformats.org/officeDocument/2006/relationships/hyperlink" Target="http://www.islamic-relief.org.uk/"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v.uk/government/publications/nhs-foundation-trust-directory/nhs-foundation-trust-directory#what-are-foundation-trusts" TargetMode="External"/><Relationship Id="rId2" Type="http://schemas.openxmlformats.org/officeDocument/2006/relationships/hyperlink" Target="http://www.nhscareers.nhs.uk/explore-by-career/" TargetMode="Externa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hyperlink" Target="https://www.england.nhs.uk/commissioning/who-commissions-nhs-services/ccg-ic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mind.org.uk/" TargetMode="External"/><Relationship Id="rId2" Type="http://schemas.openxmlformats.org/officeDocument/2006/relationships/hyperlink" Target="http://www.rapt.org.uk/" TargetMode="Externa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www.home-start.org.uk/" TargetMode="External"/><Relationship Id="rId4" Type="http://schemas.openxmlformats.org/officeDocument/2006/relationships/hyperlink" Target="http://www.shelter.org.uk/donate_to_shelter?appeal=20120401-IG-17&amp;gclid=CPvhx9OhjbICFYXMtAodQy8AUA"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healthcareers.nhs.uk/working-health/working-public-health/what-public-health" TargetMode="External"/><Relationship Id="rId3" Type="http://schemas.openxmlformats.org/officeDocument/2006/relationships/hyperlink" Target="https://www.ons.gov.uk/peoplepopulationandcommunity/healthandsocialcare" TargetMode="External"/><Relationship Id="rId7" Type="http://schemas.openxmlformats.org/officeDocument/2006/relationships/hyperlink" Target="https://www.nhs.uk/" TargetMode="External"/><Relationship Id="rId12" Type="http://schemas.openxmlformats.org/officeDocument/2006/relationships/hyperlink" Target="https://www.who.int/about"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gov.uk/government/organisations/public-health-england" TargetMode="External"/><Relationship Id="rId11" Type="http://schemas.openxmlformats.org/officeDocument/2006/relationships/hyperlink" Target="https://www.un.org/en/about-us" TargetMode="External"/><Relationship Id="rId5" Type="http://schemas.openxmlformats.org/officeDocument/2006/relationships/hyperlink" Target="https://www.gov.uk/government/organisations/public-health-england/about" TargetMode="External"/><Relationship Id="rId10" Type="http://schemas.openxmlformats.org/officeDocument/2006/relationships/hyperlink" Target="https://ukpha.org.uk/about-us/index.html" TargetMode="External"/><Relationship Id="rId4" Type="http://schemas.openxmlformats.org/officeDocument/2006/relationships/hyperlink" Target="https://www.ons.gov.uk/aboutus" TargetMode="External"/><Relationship Id="rId9" Type="http://schemas.openxmlformats.org/officeDocument/2006/relationships/hyperlink" Target="https://www.healthcareers.nhs.uk/working-health/working-public-health/why-work-public-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473424" y="1650409"/>
            <a:ext cx="6984776" cy="1569660"/>
          </a:xfrm>
          <a:prstGeom prst="rect">
            <a:avLst/>
          </a:prstGeom>
          <a:noFill/>
        </p:spPr>
        <p:txBody>
          <a:bodyPr wrap="square">
            <a:spAutoFit/>
          </a:bodyPr>
          <a:lstStyle/>
          <a:p>
            <a:pPr algn="ctr"/>
            <a:endParaRPr lang="en-GB" sz="3200" b="1" i="1" dirty="0">
              <a:solidFill>
                <a:schemeClr val="bg1"/>
              </a:solidFill>
              <a:cs typeface="Arial" panose="020B0604020202020204" pitchFamily="34" charset="0"/>
            </a:endParaRPr>
          </a:p>
          <a:p>
            <a:pPr algn="ctr"/>
            <a:r>
              <a:rPr lang="en-GB" sz="3200" b="1" i="1" dirty="0">
                <a:solidFill>
                  <a:schemeClr val="bg1"/>
                </a:solidFill>
                <a:cs typeface="Arial" panose="020B0604020202020204" pitchFamily="34" charset="0"/>
              </a:rPr>
              <a:t>Session 2-Public Health Organisations</a:t>
            </a:r>
          </a:p>
        </p:txBody>
      </p:sp>
      <p:sp>
        <p:nvSpPr>
          <p:cNvPr id="7" name="TextBox 6">
            <a:extLst>
              <a:ext uri="{FF2B5EF4-FFF2-40B4-BE49-F238E27FC236}">
                <a16:creationId xmlns:a16="http://schemas.microsoft.com/office/drawing/2014/main" id="{4EE2E764-804F-3FDA-3D7D-02B1626EBE85}"/>
              </a:ext>
            </a:extLst>
          </p:cNvPr>
          <p:cNvSpPr txBox="1"/>
          <p:nvPr/>
        </p:nvSpPr>
        <p:spPr>
          <a:xfrm>
            <a:off x="2771800" y="2635748"/>
            <a:ext cx="4572000" cy="1569660"/>
          </a:xfrm>
          <a:prstGeom prst="rect">
            <a:avLst/>
          </a:prstGeom>
          <a:noFill/>
        </p:spPr>
        <p:txBody>
          <a:bodyPr wrap="square">
            <a:spAutoFit/>
          </a:bodyPr>
          <a:lstStyle/>
          <a:p>
            <a:pPr algn="ctr"/>
            <a:endParaRPr lang="en-GB" sz="3200" b="1" i="1" dirty="0">
              <a:solidFill>
                <a:schemeClr val="bg1"/>
              </a:solidFill>
              <a:cs typeface="Arial" panose="020B0604020202020204" pitchFamily="34" charset="0"/>
            </a:endParaRPr>
          </a:p>
          <a:p>
            <a:pPr algn="ctr"/>
            <a:endParaRPr lang="en-GB" sz="3200" b="1" i="1" dirty="0">
              <a:solidFill>
                <a:schemeClr val="bg1"/>
              </a:solidFill>
              <a:cs typeface="Arial" panose="020B0604020202020204" pitchFamily="34" charset="0"/>
            </a:endParaRPr>
          </a:p>
          <a:p>
            <a:pPr algn="ctr"/>
            <a:r>
              <a:rPr lang="en-GB" sz="3200" b="1" i="1" dirty="0">
                <a:solidFill>
                  <a:schemeClr val="bg1"/>
                </a:solidFill>
                <a:cs typeface="Arial" panose="020B0604020202020204" pitchFamily="34" charset="0"/>
              </a:rPr>
              <a:t>LCHS4008</a:t>
            </a:r>
            <a:endParaRPr lang="en-GB" sz="3200" b="1" dirty="0">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fontScale="92500" lnSpcReduction="20000"/>
          </a:bodyPr>
          <a:lstStyle/>
          <a:p>
            <a:pPr marL="0" lvl="0" indent="0">
              <a:buNone/>
            </a:pPr>
            <a:r>
              <a:rPr lang="en-GB" sz="2400" dirty="0">
                <a:solidFill>
                  <a:prstClr val="black"/>
                </a:solidFill>
                <a:cs typeface="Arial" panose="020B0604020202020204" pitchFamily="34" charset="0"/>
              </a:rPr>
              <a:t>Upon successful completion of this module, you should be able to: </a:t>
            </a:r>
          </a:p>
          <a:p>
            <a:pPr marL="0" lvl="0" indent="0">
              <a:buNone/>
            </a:pPr>
            <a:endParaRPr lang="en-GB" sz="2400" dirty="0">
              <a:solidFill>
                <a:prstClr val="black"/>
              </a:solidFill>
              <a:cs typeface="Arial" panose="020B0604020202020204" pitchFamily="34" charset="0"/>
            </a:endParaRPr>
          </a:p>
          <a:p>
            <a:pPr lvl="0" algn="just">
              <a:spcBef>
                <a:spcPts val="1200"/>
              </a:spcBef>
              <a:buFont typeface="Wingdings" panose="05000000000000000000" pitchFamily="2" charset="2"/>
              <a:buChar char="§"/>
            </a:pPr>
            <a:r>
              <a:rPr lang="en-GB" sz="2400" dirty="0">
                <a:solidFill>
                  <a:prstClr val="black"/>
                </a:solidFill>
                <a:ea typeface="Times New Roman" panose="02020603050405020304" pitchFamily="18" charset="0"/>
              </a:rPr>
              <a:t>Understand different approaches and strategies used to measure, monitor and control the incidence of disease in communities</a:t>
            </a:r>
          </a:p>
          <a:p>
            <a:pPr lvl="0" algn="just">
              <a:spcBef>
                <a:spcPts val="1200"/>
              </a:spcBef>
              <a:buFont typeface="Wingdings" panose="05000000000000000000" pitchFamily="2" charset="2"/>
              <a:buChar char="§"/>
            </a:pPr>
            <a:r>
              <a:rPr lang="en-GB" sz="2400" dirty="0">
                <a:solidFill>
                  <a:prstClr val="black"/>
                </a:solidFill>
                <a:ea typeface="Times New Roman" panose="02020603050405020304" pitchFamily="18" charset="0"/>
              </a:rPr>
              <a:t>Investigate the implications of illness and disease in communities for the provision of health and social care services</a:t>
            </a:r>
          </a:p>
          <a:p>
            <a:pPr lvl="0" algn="just">
              <a:spcBef>
                <a:spcPts val="1200"/>
              </a:spcBef>
              <a:buFont typeface="Wingdings" panose="05000000000000000000" pitchFamily="2" charset="2"/>
              <a:buChar char="§"/>
            </a:pPr>
            <a:r>
              <a:rPr lang="en-GB" sz="2400" dirty="0">
                <a:solidFill>
                  <a:prstClr val="black"/>
                </a:solidFill>
                <a:ea typeface="Times New Roman" panose="02020603050405020304" pitchFamily="18" charset="0"/>
              </a:rPr>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4A5A-6402-4413-8C27-82FC065C0D28}"/>
              </a:ext>
            </a:extLst>
          </p:cNvPr>
          <p:cNvSpPr>
            <a:spLocks noGrp="1"/>
          </p:cNvSpPr>
          <p:nvPr>
            <p:ph type="title"/>
          </p:nvPr>
        </p:nvSpPr>
        <p:spPr/>
        <p:txBody>
          <a:bodyPr/>
          <a:lstStyle/>
          <a:p>
            <a:r>
              <a:rPr lang="en-GB" b="1" dirty="0"/>
              <a:t>Aims of the session</a:t>
            </a:r>
          </a:p>
        </p:txBody>
      </p:sp>
      <p:sp>
        <p:nvSpPr>
          <p:cNvPr id="3" name="Content Placeholder 2">
            <a:extLst>
              <a:ext uri="{FF2B5EF4-FFF2-40B4-BE49-F238E27FC236}">
                <a16:creationId xmlns:a16="http://schemas.microsoft.com/office/drawing/2014/main" id="{502CD6B0-3EF8-476D-ACBE-7AA61A998A65}"/>
              </a:ext>
            </a:extLst>
          </p:cNvPr>
          <p:cNvSpPr>
            <a:spLocks noGrp="1"/>
          </p:cNvSpPr>
          <p:nvPr>
            <p:ph idx="1"/>
          </p:nvPr>
        </p:nvSpPr>
        <p:spPr>
          <a:xfrm>
            <a:off x="457200" y="1268760"/>
            <a:ext cx="8229600" cy="4392488"/>
          </a:xfrm>
        </p:spPr>
        <p:txBody>
          <a:bodyPr>
            <a:normAutofit fontScale="25000" lnSpcReduction="20000"/>
          </a:bodyPr>
          <a:lstStyle/>
          <a:p>
            <a:pPr marL="0" indent="0">
              <a:buNone/>
            </a:pPr>
            <a:r>
              <a:rPr lang="en-GB" sz="9600" dirty="0"/>
              <a:t>At the end of this session, students will be</a:t>
            </a:r>
          </a:p>
          <a:p>
            <a:pPr marL="0" indent="0">
              <a:buNone/>
            </a:pPr>
            <a:r>
              <a:rPr lang="en-GB" sz="9600" dirty="0"/>
              <a:t> </a:t>
            </a:r>
          </a:p>
          <a:p>
            <a:pPr>
              <a:buFont typeface="Wingdings" panose="05000000000000000000" pitchFamily="2" charset="2"/>
              <a:buChar char="§"/>
            </a:pPr>
            <a:r>
              <a:rPr lang="en-GB" sz="9600" dirty="0"/>
              <a:t>Aware of the different public health organisation/bodies</a:t>
            </a:r>
          </a:p>
          <a:p>
            <a:pPr marL="0" indent="0">
              <a:buNone/>
            </a:pPr>
            <a:endParaRPr lang="en-GB" sz="9600" dirty="0"/>
          </a:p>
          <a:p>
            <a:pPr>
              <a:buFont typeface="Wingdings" panose="05000000000000000000" pitchFamily="2" charset="2"/>
              <a:buChar char="§"/>
            </a:pPr>
            <a:r>
              <a:rPr lang="en-GB" sz="9600" dirty="0"/>
              <a:t>Discuss the range of organisations working to improve Pubic health that is the, National PH Organisation, International/global PH Organisation, PH charity organisation both national/international</a:t>
            </a:r>
          </a:p>
          <a:p>
            <a:pPr marL="0" indent="0">
              <a:buNone/>
            </a:pPr>
            <a:endParaRPr lang="en-GB" sz="9600" dirty="0"/>
          </a:p>
          <a:p>
            <a:pPr>
              <a:buFont typeface="Wingdings" panose="05000000000000000000" pitchFamily="2" charset="2"/>
              <a:buChar char="§"/>
            </a:pPr>
            <a:r>
              <a:rPr lang="en-GB" sz="9600" dirty="0"/>
              <a:t>Distinguish between the different levels of the public health workforce </a:t>
            </a:r>
          </a:p>
          <a:p>
            <a:pPr>
              <a:buFont typeface="Wingdings" panose="05000000000000000000" pitchFamily="2" charset="2"/>
              <a:buChar char="§"/>
            </a:pPr>
            <a:endParaRPr lang="en-GB" sz="9600" dirty="0"/>
          </a:p>
          <a:p>
            <a:pPr marL="0" indent="0">
              <a:buNone/>
            </a:pPr>
            <a:endParaRPr lang="en-GB" sz="9600" dirty="0"/>
          </a:p>
          <a:p>
            <a:pPr marL="0" indent="0">
              <a:buNone/>
            </a:pPr>
            <a:r>
              <a:rPr lang="en-GB" sz="3800" dirty="0"/>
              <a:t> </a:t>
            </a:r>
          </a:p>
          <a:p>
            <a:endParaRPr lang="en-GB" dirty="0"/>
          </a:p>
          <a:p>
            <a:endParaRPr lang="en-GB" dirty="0"/>
          </a:p>
        </p:txBody>
      </p:sp>
    </p:spTree>
    <p:extLst>
      <p:ext uri="{BB962C8B-B14F-4D97-AF65-F5344CB8AC3E}">
        <p14:creationId xmlns:p14="http://schemas.microsoft.com/office/powerpoint/2010/main" val="382210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normAutofit/>
          </a:bodyPr>
          <a:lstStyle/>
          <a:p>
            <a:pPr algn="ctr"/>
            <a:r>
              <a:rPr lang="en-GB" i="1" cap="none" dirty="0"/>
              <a:t>Whose Business is Public Health</a:t>
            </a:r>
            <a:r>
              <a:rPr lang="en-GB" i="1" dirty="0"/>
              <a:t>?</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1516654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B822F-F30D-D5ED-11BE-84CF177923FE}"/>
              </a:ext>
            </a:extLst>
          </p:cNvPr>
          <p:cNvSpPr>
            <a:spLocks noGrp="1"/>
          </p:cNvSpPr>
          <p:nvPr>
            <p:ph type="title"/>
          </p:nvPr>
        </p:nvSpPr>
        <p:spPr>
          <a:xfrm>
            <a:off x="457200" y="274638"/>
            <a:ext cx="8229600" cy="1143000"/>
          </a:xfrm>
        </p:spPr>
        <p:txBody>
          <a:bodyPr anchor="ctr">
            <a:normAutofit/>
          </a:bodyPr>
          <a:lstStyle/>
          <a:p>
            <a:r>
              <a:rPr lang="en-GB" b="1" dirty="0"/>
              <a:t>Public health is…….</a:t>
            </a:r>
          </a:p>
        </p:txBody>
      </p:sp>
      <p:sp>
        <p:nvSpPr>
          <p:cNvPr id="3" name="Content Placeholder 2">
            <a:extLst>
              <a:ext uri="{FF2B5EF4-FFF2-40B4-BE49-F238E27FC236}">
                <a16:creationId xmlns:a16="http://schemas.microsoft.com/office/drawing/2014/main" id="{16A6773E-ED50-D64C-DA9E-054A09F6E9B8}"/>
              </a:ext>
            </a:extLst>
          </p:cNvPr>
          <p:cNvSpPr>
            <a:spLocks noGrp="1"/>
          </p:cNvSpPr>
          <p:nvPr>
            <p:ph sz="half" idx="1"/>
          </p:nvPr>
        </p:nvSpPr>
        <p:spPr>
          <a:xfrm>
            <a:off x="457200" y="1600201"/>
            <a:ext cx="4038600" cy="3989040"/>
          </a:xfrm>
        </p:spPr>
        <p:txBody>
          <a:bodyPr>
            <a:normAutofit/>
          </a:bodyPr>
          <a:lstStyle/>
          <a:p>
            <a:pPr>
              <a:lnSpc>
                <a:spcPct val="90000"/>
              </a:lnSpc>
            </a:pPr>
            <a:r>
              <a:rPr lang="en-GB" sz="2400"/>
              <a:t>…..“Everybody’s business” with many potential employers </a:t>
            </a:r>
          </a:p>
          <a:p>
            <a:pPr marL="0" indent="0">
              <a:lnSpc>
                <a:spcPct val="90000"/>
              </a:lnSpc>
              <a:buNone/>
            </a:pPr>
            <a:r>
              <a:rPr lang="en-GB" sz="2400">
                <a:hlinkClick r:id="rId2"/>
              </a:rPr>
              <a:t>Dept of Health</a:t>
            </a:r>
            <a:r>
              <a:rPr lang="en-GB" sz="2400"/>
              <a:t> employs a number of                public health staff within the civil service.</a:t>
            </a:r>
          </a:p>
          <a:p>
            <a:pPr marL="0" indent="0">
              <a:lnSpc>
                <a:spcPct val="90000"/>
              </a:lnSpc>
              <a:buNone/>
            </a:pPr>
            <a:r>
              <a:rPr lang="en-GB" sz="2400">
                <a:hlinkClick r:id="rId3"/>
              </a:rPr>
              <a:t>Dept for Communities </a:t>
            </a:r>
            <a:r>
              <a:rPr lang="en-GB" sz="2400"/>
              <a:t>and local government and other depts, also engage in public health functions</a:t>
            </a:r>
          </a:p>
          <a:p>
            <a:pPr>
              <a:lnSpc>
                <a:spcPct val="90000"/>
              </a:lnSpc>
            </a:pPr>
            <a:endParaRPr lang="en-GB" sz="2400"/>
          </a:p>
        </p:txBody>
      </p:sp>
      <p:pic>
        <p:nvPicPr>
          <p:cNvPr id="4" name="Picture 3">
            <a:extLst>
              <a:ext uri="{FF2B5EF4-FFF2-40B4-BE49-F238E27FC236}">
                <a16:creationId xmlns:a16="http://schemas.microsoft.com/office/drawing/2014/main" id="{3B3B43F7-87B0-DCC6-B95E-4FD0731050D9}"/>
              </a:ext>
            </a:extLst>
          </p:cNvPr>
          <p:cNvPicPr>
            <a:picLocks noChangeAspect="1"/>
          </p:cNvPicPr>
          <p:nvPr/>
        </p:nvPicPr>
        <p:blipFill>
          <a:blip r:embed="rId4"/>
          <a:stretch>
            <a:fillRect/>
          </a:stretch>
        </p:blipFill>
        <p:spPr>
          <a:xfrm>
            <a:off x="4860032" y="1432751"/>
            <a:ext cx="4038600" cy="1376403"/>
          </a:xfrm>
          <a:prstGeom prst="rect">
            <a:avLst/>
          </a:prstGeom>
          <a:noFill/>
        </p:spPr>
      </p:pic>
      <p:sp>
        <p:nvSpPr>
          <p:cNvPr id="8" name="TextBox 7">
            <a:extLst>
              <a:ext uri="{FF2B5EF4-FFF2-40B4-BE49-F238E27FC236}">
                <a16:creationId xmlns:a16="http://schemas.microsoft.com/office/drawing/2014/main" id="{BA6C9174-83AD-3FBA-D2D3-EF5726EA6FCE}"/>
              </a:ext>
            </a:extLst>
          </p:cNvPr>
          <p:cNvSpPr txBox="1"/>
          <p:nvPr/>
        </p:nvSpPr>
        <p:spPr>
          <a:xfrm>
            <a:off x="5109187" y="3079351"/>
            <a:ext cx="3540290" cy="2677656"/>
          </a:xfrm>
          <a:prstGeom prst="rect">
            <a:avLst/>
          </a:prstGeom>
          <a:noFill/>
        </p:spPr>
        <p:txBody>
          <a:bodyPr wrap="square">
            <a:spAutoFit/>
          </a:bodyPr>
          <a:lstStyle/>
          <a:p>
            <a:r>
              <a:rPr lang="en-GB" sz="2400" b="1" dirty="0">
                <a:solidFill>
                  <a:srgbClr val="242424"/>
                </a:solidFill>
                <a:highlight>
                  <a:srgbClr val="FFFFFF"/>
                </a:highlight>
                <a:latin typeface="Segoe UI" panose="020B0502040204020203" pitchFamily="34" charset="0"/>
              </a:rPr>
              <a:t>            NOW</a:t>
            </a:r>
          </a:p>
          <a:p>
            <a:endParaRPr lang="en-GB" sz="2400" b="1" dirty="0">
              <a:solidFill>
                <a:srgbClr val="242424"/>
              </a:solidFill>
              <a:highlight>
                <a:srgbClr val="FFFFFF"/>
              </a:highlight>
              <a:latin typeface="Segoe UI" panose="020B0502040204020203" pitchFamily="34" charset="0"/>
            </a:endParaRPr>
          </a:p>
          <a:p>
            <a:r>
              <a:rPr lang="en-GB" sz="2400" b="1" i="0" dirty="0">
                <a:solidFill>
                  <a:srgbClr val="242424"/>
                </a:solidFill>
                <a:effectLst/>
                <a:highlight>
                  <a:srgbClr val="FFFFFF"/>
                </a:highlight>
                <a:latin typeface="Segoe UI" panose="020B0502040204020203" pitchFamily="34" charset="0"/>
              </a:rPr>
              <a:t>UK Health Security Agency and The Office for Health Improvements and Disparities</a:t>
            </a:r>
            <a:endParaRPr lang="en-GB" sz="2400" b="1" dirty="0"/>
          </a:p>
        </p:txBody>
      </p:sp>
    </p:spTree>
    <p:extLst>
      <p:ext uri="{BB962C8B-B14F-4D97-AF65-F5344CB8AC3E}">
        <p14:creationId xmlns:p14="http://schemas.microsoft.com/office/powerpoint/2010/main" val="1954477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082556"/>
            <a:ext cx="8229600"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Who is responsible for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789040"/>
            <a:ext cx="1907704" cy="1944216"/>
          </a:xfrm>
          <a:prstGeom prst="rect">
            <a:avLst/>
          </a:prstGeom>
        </p:spPr>
      </p:pic>
    </p:spTree>
    <p:extLst>
      <p:ext uri="{BB962C8B-B14F-4D97-AF65-F5344CB8AC3E}">
        <p14:creationId xmlns:p14="http://schemas.microsoft.com/office/powerpoint/2010/main" val="370340589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sz="4100" b="1"/>
              <a:t>The responsibility of creating …</a:t>
            </a:r>
          </a:p>
        </p:txBody>
      </p:sp>
      <p:sp>
        <p:nvSpPr>
          <p:cNvPr id="3" name="Rectangle 2">
            <a:extLst>
              <a:ext uri="{FF2B5EF4-FFF2-40B4-BE49-F238E27FC236}">
                <a16:creationId xmlns:a16="http://schemas.microsoft.com/office/drawing/2014/main" id="{74BB9B29-D6C4-4137-B645-A441AB07632E}"/>
              </a:ext>
            </a:extLst>
          </p:cNvPr>
          <p:cNvSpPr/>
          <p:nvPr/>
        </p:nvSpPr>
        <p:spPr>
          <a:xfrm>
            <a:off x="457200" y="1600201"/>
            <a:ext cx="4038600" cy="3989040"/>
          </a:xfrm>
          <a:prstGeom prst="rect">
            <a:avLst/>
          </a:prstGeom>
        </p:spPr>
        <p:txBody>
          <a:bodyPr vert="horz" lIns="91440" tIns="45720" rIns="91440" bIns="45720" rtlCol="0">
            <a:normAutofit fontScale="92500" lnSpcReduction="10000"/>
          </a:bodyPr>
          <a:lstStyle/>
          <a:p>
            <a:pPr marL="342900" indent="-342900">
              <a:lnSpc>
                <a:spcPct val="90000"/>
              </a:lnSpc>
              <a:spcBef>
                <a:spcPct val="20000"/>
              </a:spcBef>
              <a:buFont typeface="Arial" pitchFamily="34" charset="0"/>
              <a:buChar char="§"/>
              <a:defRPr/>
            </a:pPr>
            <a:r>
              <a:rPr lang="en-GB" sz="2000" dirty="0"/>
              <a:t>….a  healthy environment rest with all the sectors of the society.</a:t>
            </a:r>
          </a:p>
          <a:p>
            <a:pPr marL="342900" indent="-342900">
              <a:lnSpc>
                <a:spcPct val="90000"/>
              </a:lnSpc>
              <a:spcBef>
                <a:spcPct val="20000"/>
              </a:spcBef>
              <a:buFont typeface="Arial" pitchFamily="34" charset="0"/>
              <a:buChar char="§"/>
              <a:defRPr/>
            </a:pPr>
            <a:endParaRPr lang="en-GB" sz="2000" dirty="0"/>
          </a:p>
          <a:p>
            <a:pPr marL="342900" indent="-342900">
              <a:lnSpc>
                <a:spcPct val="90000"/>
              </a:lnSpc>
              <a:spcBef>
                <a:spcPct val="20000"/>
              </a:spcBef>
              <a:buFont typeface="Arial" pitchFamily="34" charset="0"/>
              <a:buChar char="§"/>
              <a:defRPr/>
            </a:pPr>
            <a:r>
              <a:rPr lang="en-GB" sz="2000" dirty="0"/>
              <a:t>Health departments do have the central role in public health</a:t>
            </a:r>
          </a:p>
          <a:p>
            <a:pPr marL="342900" indent="-342900">
              <a:lnSpc>
                <a:spcPct val="90000"/>
              </a:lnSpc>
              <a:spcBef>
                <a:spcPct val="20000"/>
              </a:spcBef>
              <a:buFont typeface="Arial" pitchFamily="34" charset="0"/>
              <a:buChar char="§"/>
              <a:defRPr/>
            </a:pPr>
            <a:endParaRPr lang="en-GB" sz="2000" dirty="0"/>
          </a:p>
          <a:p>
            <a:pPr marL="342900" indent="-342900">
              <a:lnSpc>
                <a:spcPct val="90000"/>
              </a:lnSpc>
              <a:spcBef>
                <a:spcPct val="20000"/>
              </a:spcBef>
              <a:buFont typeface="Arial" pitchFamily="34" charset="0"/>
              <a:buChar char="§"/>
              <a:defRPr/>
            </a:pPr>
            <a:r>
              <a:rPr lang="en-GB" sz="2000" dirty="0"/>
              <a:t>But improving the health of the population involves the coordinated efforts of a number of different stakeholders </a:t>
            </a:r>
          </a:p>
          <a:p>
            <a:pPr>
              <a:lnSpc>
                <a:spcPct val="90000"/>
              </a:lnSpc>
              <a:spcBef>
                <a:spcPct val="20000"/>
              </a:spcBef>
              <a:buFont typeface="Arial" pitchFamily="34" charset="0"/>
              <a:defRPr/>
            </a:pPr>
            <a:endParaRPr lang="en-GB" sz="2000" dirty="0"/>
          </a:p>
          <a:p>
            <a:pPr>
              <a:lnSpc>
                <a:spcPct val="90000"/>
              </a:lnSpc>
              <a:spcBef>
                <a:spcPct val="20000"/>
              </a:spcBef>
              <a:buFont typeface="Arial" pitchFamily="34" charset="0"/>
              <a:defRPr/>
            </a:pPr>
            <a:endParaRPr lang="en-GB" sz="2000" dirty="0"/>
          </a:p>
          <a:p>
            <a:pPr>
              <a:lnSpc>
                <a:spcPct val="90000"/>
              </a:lnSpc>
              <a:spcBef>
                <a:spcPct val="20000"/>
              </a:spcBef>
              <a:buFont typeface="Arial" pitchFamily="34" charset="0"/>
              <a:defRPr/>
            </a:pPr>
            <a:r>
              <a:rPr lang="en-GB" sz="2000" dirty="0"/>
              <a:t> </a:t>
            </a:r>
          </a:p>
          <a:p>
            <a:pPr>
              <a:lnSpc>
                <a:spcPct val="90000"/>
              </a:lnSpc>
              <a:spcBef>
                <a:spcPct val="20000"/>
              </a:spcBef>
              <a:buFont typeface="Arial" pitchFamily="34" charset="0"/>
              <a:defRPr/>
            </a:pPr>
            <a:endParaRPr lang="en-GB" sz="2000" dirty="0"/>
          </a:p>
        </p:txBody>
      </p:sp>
      <p:pic>
        <p:nvPicPr>
          <p:cNvPr id="4" name="Picture 3">
            <a:extLst>
              <a:ext uri="{FF2B5EF4-FFF2-40B4-BE49-F238E27FC236}">
                <a16:creationId xmlns:a16="http://schemas.microsoft.com/office/drawing/2014/main" id="{20961173-BCCB-89F3-293D-073E49EEEFA8}"/>
              </a:ext>
            </a:extLst>
          </p:cNvPr>
          <p:cNvPicPr>
            <a:picLocks noChangeAspect="1"/>
          </p:cNvPicPr>
          <p:nvPr/>
        </p:nvPicPr>
        <p:blipFill>
          <a:blip r:embed="rId2"/>
          <a:stretch>
            <a:fillRect/>
          </a:stretch>
        </p:blipFill>
        <p:spPr>
          <a:xfrm>
            <a:off x="4648200" y="2467670"/>
            <a:ext cx="4038600" cy="2254102"/>
          </a:xfrm>
          <a:prstGeom prst="rect">
            <a:avLst/>
          </a:prstGeom>
          <a:noFill/>
        </p:spPr>
      </p:pic>
    </p:spTree>
    <p:extLst>
      <p:ext uri="{BB962C8B-B14F-4D97-AF65-F5344CB8AC3E}">
        <p14:creationId xmlns:p14="http://schemas.microsoft.com/office/powerpoint/2010/main" val="14500274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lstStyle/>
          <a:p>
            <a:r>
              <a:rPr lang="en-GB" dirty="0"/>
              <a:t>Working in independently research the term </a:t>
            </a:r>
            <a:r>
              <a:rPr lang="en-GB" b="1" dirty="0"/>
              <a:t>stakeholders</a:t>
            </a:r>
          </a:p>
          <a:p>
            <a:endParaRPr lang="en-GB" dirty="0"/>
          </a:p>
          <a:p>
            <a:pPr marL="0" indent="0">
              <a:buNone/>
            </a:pPr>
            <a:endParaRPr lang="en-GB"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2092605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The stakeholders include…</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916832"/>
            <a:ext cx="7740860" cy="3724096"/>
          </a:xfrm>
          <a:prstGeom prst="rect">
            <a:avLst/>
          </a:prstGeom>
        </p:spPr>
        <p:txBody>
          <a:bodyPr wrap="square">
            <a:spAutoFit/>
          </a:bodyPr>
          <a:lstStyle/>
          <a:p>
            <a:pPr marL="342900" indent="-342900">
              <a:buFont typeface="Wingdings" panose="05000000000000000000" pitchFamily="2" charset="2"/>
              <a:buChar char="§"/>
              <a:defRPr/>
            </a:pPr>
            <a:r>
              <a:rPr lang="en-GB" sz="2400" dirty="0"/>
              <a:t>Other areas of government</a:t>
            </a:r>
          </a:p>
          <a:p>
            <a:pPr marL="342900" indent="-342900">
              <a:buFont typeface="Wingdings" panose="05000000000000000000" pitchFamily="2" charset="2"/>
              <a:buChar char="§"/>
              <a:defRPr/>
            </a:pPr>
            <a:r>
              <a:rPr lang="en-GB" sz="2400" dirty="0"/>
              <a:t>Private sector</a:t>
            </a:r>
          </a:p>
          <a:p>
            <a:pPr marL="342900" indent="-342900">
              <a:buFont typeface="Wingdings" panose="05000000000000000000" pitchFamily="2" charset="2"/>
              <a:buChar char="§"/>
              <a:defRPr/>
            </a:pPr>
            <a:r>
              <a:rPr lang="en-GB" sz="2400" dirty="0"/>
              <a:t>Non-governmental organisations (NGOs)</a:t>
            </a:r>
          </a:p>
          <a:p>
            <a:pPr marL="342900" indent="-342900">
              <a:buFont typeface="Wingdings" panose="05000000000000000000" pitchFamily="2" charset="2"/>
              <a:buChar char="§"/>
              <a:defRPr/>
            </a:pPr>
            <a:r>
              <a:rPr lang="en-GB" sz="2400" dirty="0"/>
              <a:t>International organisations</a:t>
            </a:r>
          </a:p>
          <a:p>
            <a:pPr marL="342900" indent="-342900">
              <a:buFont typeface="Wingdings" panose="05000000000000000000" pitchFamily="2" charset="2"/>
              <a:buChar char="§"/>
              <a:defRPr/>
            </a:pPr>
            <a:r>
              <a:rPr lang="en-GB" sz="2400" dirty="0"/>
              <a:t>Communities </a:t>
            </a:r>
            <a:r>
              <a:rPr lang="en-GB" sz="2400" dirty="0" err="1"/>
              <a:t>e.t.c</a:t>
            </a:r>
            <a:endParaRPr lang="en-GB" sz="2400" dirty="0"/>
          </a:p>
          <a:p>
            <a:pPr marL="342900" indent="-342900">
              <a:buFont typeface="Wingdings" panose="05000000000000000000" pitchFamily="2" charset="2"/>
              <a:buChar char="§"/>
              <a:defRPr/>
            </a:pPr>
            <a:endParaRPr lang="en-GB" sz="2400" dirty="0"/>
          </a:p>
          <a:p>
            <a:pPr marL="342900" indent="-342900">
              <a:buFont typeface="Wingdings" panose="05000000000000000000" pitchFamily="2" charset="2"/>
              <a:buChar char="v"/>
              <a:defRPr/>
            </a:pPr>
            <a:endParaRPr lang="en-GB" sz="20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pic>
        <p:nvPicPr>
          <p:cNvPr id="4" name="Picture 3">
            <a:extLst>
              <a:ext uri="{FF2B5EF4-FFF2-40B4-BE49-F238E27FC236}">
                <a16:creationId xmlns:a16="http://schemas.microsoft.com/office/drawing/2014/main" id="{77B0F333-8D3F-0208-7932-F999CB3DF8D4}"/>
              </a:ext>
            </a:extLst>
          </p:cNvPr>
          <p:cNvPicPr>
            <a:picLocks noChangeAspect="1"/>
          </p:cNvPicPr>
          <p:nvPr/>
        </p:nvPicPr>
        <p:blipFill>
          <a:blip r:embed="rId3"/>
          <a:stretch>
            <a:fillRect/>
          </a:stretch>
        </p:blipFill>
        <p:spPr>
          <a:xfrm>
            <a:off x="5364088" y="3140968"/>
            <a:ext cx="3409950" cy="2371725"/>
          </a:xfrm>
          <a:prstGeom prst="rect">
            <a:avLst/>
          </a:prstGeom>
        </p:spPr>
      </p:pic>
    </p:spTree>
    <p:extLst>
      <p:ext uri="{BB962C8B-B14F-4D97-AF65-F5344CB8AC3E}">
        <p14:creationId xmlns:p14="http://schemas.microsoft.com/office/powerpoint/2010/main" val="8380374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normAutofit/>
          </a:bodyPr>
          <a:lstStyle/>
          <a:p>
            <a:pPr algn="ctr"/>
            <a:r>
              <a:rPr lang="en-GB" i="1" cap="none" dirty="0"/>
              <a:t>What are the global public health organisations</a:t>
            </a:r>
            <a:r>
              <a:rPr lang="en-GB" i="1" dirty="0"/>
              <a:t>?</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06C46-3EC2-3C32-C8F5-FA2C8008748F}"/>
              </a:ext>
            </a:extLst>
          </p:cNvPr>
          <p:cNvSpPr>
            <a:spLocks noGrp="1"/>
          </p:cNvSpPr>
          <p:nvPr>
            <p:ph type="title"/>
          </p:nvPr>
        </p:nvSpPr>
        <p:spPr/>
        <p:txBody>
          <a:bodyPr/>
          <a:lstStyle/>
          <a:p>
            <a:r>
              <a:rPr lang="en-GB" b="1" dirty="0"/>
              <a:t>Global Organisations</a:t>
            </a:r>
          </a:p>
        </p:txBody>
      </p:sp>
      <p:sp>
        <p:nvSpPr>
          <p:cNvPr id="3" name="Content Placeholder 2">
            <a:extLst>
              <a:ext uri="{FF2B5EF4-FFF2-40B4-BE49-F238E27FC236}">
                <a16:creationId xmlns:a16="http://schemas.microsoft.com/office/drawing/2014/main" id="{A8BD4C28-5C62-6DBF-1AC9-F2072259C0E2}"/>
              </a:ext>
            </a:extLst>
          </p:cNvPr>
          <p:cNvSpPr>
            <a:spLocks noGrp="1"/>
          </p:cNvSpPr>
          <p:nvPr>
            <p:ph idx="1"/>
          </p:nvPr>
        </p:nvSpPr>
        <p:spPr>
          <a:xfrm>
            <a:off x="176159" y="1196752"/>
            <a:ext cx="5915000" cy="3917032"/>
          </a:xfrm>
        </p:spPr>
        <p:txBody>
          <a:bodyPr>
            <a:normAutofit fontScale="77500" lnSpcReduction="20000"/>
          </a:bodyPr>
          <a:lstStyle/>
          <a:p>
            <a:pPr>
              <a:buFont typeface="Wingdings" panose="05000000000000000000" pitchFamily="2" charset="2"/>
              <a:buChar char="§"/>
            </a:pPr>
            <a:r>
              <a:rPr lang="en-GB" b="0" i="0" dirty="0">
                <a:solidFill>
                  <a:srgbClr val="1A1A1A"/>
                </a:solidFill>
                <a:effectLst/>
              </a:rPr>
              <a:t>Different public health organisations/agencies have been established to help control and monitor disease within societies, on both national and international levels. The global organisation include</a:t>
            </a:r>
            <a:endParaRPr lang="en-GB" dirty="0">
              <a:hlinkClick r:id="rId2"/>
            </a:endParaRPr>
          </a:p>
          <a:p>
            <a:pPr>
              <a:buFont typeface="Wingdings" panose="05000000000000000000" pitchFamily="2" charset="2"/>
              <a:buChar char="§"/>
            </a:pPr>
            <a:endParaRPr lang="en-GB" dirty="0">
              <a:hlinkClick r:id="rId2"/>
            </a:endParaRPr>
          </a:p>
          <a:p>
            <a:pPr>
              <a:buFont typeface="Wingdings" panose="05000000000000000000" pitchFamily="2" charset="2"/>
              <a:buChar char="§"/>
            </a:pPr>
            <a:r>
              <a:rPr lang="en-GB" dirty="0">
                <a:hlinkClick r:id="rId2"/>
              </a:rPr>
              <a:t>United Nations</a:t>
            </a:r>
            <a:endParaRPr lang="en-GB" dirty="0"/>
          </a:p>
          <a:p>
            <a:pPr>
              <a:buFont typeface="Wingdings" panose="05000000000000000000" pitchFamily="2" charset="2"/>
              <a:buChar char="§"/>
            </a:pPr>
            <a:r>
              <a:rPr lang="en-GB" dirty="0">
                <a:hlinkClick r:id="rId3"/>
              </a:rPr>
              <a:t>World Health Organization</a:t>
            </a:r>
            <a:r>
              <a:rPr lang="en-GB" dirty="0"/>
              <a:t> </a:t>
            </a:r>
          </a:p>
          <a:p>
            <a:pPr marL="0" indent="0">
              <a:buNone/>
            </a:pPr>
            <a:endParaRPr lang="en-GB" dirty="0"/>
          </a:p>
          <a:p>
            <a:pPr marL="0" indent="0">
              <a:buNone/>
            </a:pPr>
            <a:r>
              <a:rPr lang="en-GB" dirty="0"/>
              <a:t>  </a:t>
            </a:r>
          </a:p>
          <a:p>
            <a:endParaRPr lang="en-GB" dirty="0"/>
          </a:p>
        </p:txBody>
      </p:sp>
      <p:pic>
        <p:nvPicPr>
          <p:cNvPr id="4" name="Picture 3">
            <a:extLst>
              <a:ext uri="{FF2B5EF4-FFF2-40B4-BE49-F238E27FC236}">
                <a16:creationId xmlns:a16="http://schemas.microsoft.com/office/drawing/2014/main" id="{9FBE590F-051D-4DBF-C0AD-A7B6418E876F}"/>
              </a:ext>
            </a:extLst>
          </p:cNvPr>
          <p:cNvPicPr>
            <a:picLocks noChangeAspect="1"/>
          </p:cNvPicPr>
          <p:nvPr/>
        </p:nvPicPr>
        <p:blipFill>
          <a:blip r:embed="rId4"/>
          <a:stretch>
            <a:fillRect/>
          </a:stretch>
        </p:blipFill>
        <p:spPr>
          <a:xfrm>
            <a:off x="5454840" y="3284984"/>
            <a:ext cx="3708648" cy="2522743"/>
          </a:xfrm>
          <a:prstGeom prst="rect">
            <a:avLst/>
          </a:prstGeom>
        </p:spPr>
      </p:pic>
    </p:spTree>
    <p:extLst>
      <p:ext uri="{BB962C8B-B14F-4D97-AF65-F5344CB8AC3E}">
        <p14:creationId xmlns:p14="http://schemas.microsoft.com/office/powerpoint/2010/main" val="118722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FE579-9B2A-1DF3-C0D2-4E90A339F148}"/>
              </a:ext>
            </a:extLst>
          </p:cNvPr>
          <p:cNvSpPr>
            <a:spLocks noGrp="1"/>
          </p:cNvSpPr>
          <p:nvPr>
            <p:ph type="title"/>
          </p:nvPr>
        </p:nvSpPr>
        <p:spPr/>
        <p:txBody>
          <a:bodyPr/>
          <a:lstStyle/>
          <a:p>
            <a:r>
              <a:rPr lang="en-GB" b="1" i="0" dirty="0">
                <a:effectLst/>
              </a:rPr>
              <a:t>United Nations</a:t>
            </a:r>
            <a:endParaRPr lang="en-GB" b="1" dirty="0"/>
          </a:p>
        </p:txBody>
      </p:sp>
      <p:sp>
        <p:nvSpPr>
          <p:cNvPr id="3" name="Content Placeholder 2">
            <a:extLst>
              <a:ext uri="{FF2B5EF4-FFF2-40B4-BE49-F238E27FC236}">
                <a16:creationId xmlns:a16="http://schemas.microsoft.com/office/drawing/2014/main" id="{A0060963-3EB6-6F4C-160A-77E0FD209B63}"/>
              </a:ext>
            </a:extLst>
          </p:cNvPr>
          <p:cNvSpPr>
            <a:spLocks noGrp="1"/>
          </p:cNvSpPr>
          <p:nvPr>
            <p:ph idx="1"/>
          </p:nvPr>
        </p:nvSpPr>
        <p:spPr/>
        <p:txBody>
          <a:bodyPr/>
          <a:lstStyle/>
          <a:p>
            <a:r>
              <a:rPr lang="en-GB" b="0" i="0" dirty="0">
                <a:effectLst/>
              </a:rPr>
              <a:t>The United Nations is “an international organization founded in 1945”.</a:t>
            </a:r>
          </a:p>
          <a:p>
            <a:endParaRPr lang="en-GB" b="0" i="0" dirty="0">
              <a:effectLst/>
            </a:endParaRPr>
          </a:p>
          <a:p>
            <a:r>
              <a:rPr lang="en-GB" dirty="0"/>
              <a:t>It is c</a:t>
            </a:r>
            <a:r>
              <a:rPr lang="en-GB" b="0" i="0" dirty="0">
                <a:effectLst/>
              </a:rPr>
              <a:t>urrently made up of “193 </a:t>
            </a:r>
            <a:r>
              <a:rPr lang="en-GB" b="0" i="0" u="none" strike="noStrike" dirty="0">
                <a:solidFill>
                  <a:srgbClr val="000000"/>
                </a:solidFill>
                <a:effectLst/>
                <a:hlinkClick r:id="rId2"/>
              </a:rPr>
              <a:t>Member States</a:t>
            </a:r>
            <a:r>
              <a:rPr lang="en-GB" b="0" i="0" dirty="0">
                <a:solidFill>
                  <a:srgbClr val="454545"/>
                </a:solidFill>
                <a:effectLst/>
              </a:rPr>
              <a:t>, </a:t>
            </a:r>
            <a:r>
              <a:rPr lang="en-GB" b="0" i="0" dirty="0">
                <a:effectLst/>
              </a:rPr>
              <a:t>the</a:t>
            </a:r>
            <a:r>
              <a:rPr lang="en-GB" b="0" i="0" dirty="0">
                <a:solidFill>
                  <a:srgbClr val="454545"/>
                </a:solidFill>
                <a:effectLst/>
              </a:rPr>
              <a:t> </a:t>
            </a:r>
            <a:r>
              <a:rPr lang="en-GB" b="0" i="0" u="none" strike="noStrike" dirty="0">
                <a:solidFill>
                  <a:srgbClr val="000000"/>
                </a:solidFill>
                <a:effectLst/>
                <a:hlinkClick r:id="rId3"/>
              </a:rPr>
              <a:t>UN and its work</a:t>
            </a:r>
            <a:r>
              <a:rPr lang="en-GB" b="0" i="0" dirty="0">
                <a:solidFill>
                  <a:srgbClr val="454545"/>
                </a:solidFill>
                <a:effectLst/>
              </a:rPr>
              <a:t> </a:t>
            </a:r>
            <a:r>
              <a:rPr lang="en-GB" b="0" i="0" dirty="0">
                <a:effectLst/>
              </a:rPr>
              <a:t>are guided by the purposes and principles contained in its founding </a:t>
            </a:r>
            <a:r>
              <a:rPr lang="en-GB" b="0" i="0" u="none" strike="noStrike" dirty="0">
                <a:solidFill>
                  <a:srgbClr val="000000"/>
                </a:solidFill>
                <a:effectLst/>
                <a:hlinkClick r:id="rId4"/>
              </a:rPr>
              <a:t>Charter</a:t>
            </a:r>
            <a:r>
              <a:rPr lang="en-GB" b="0" i="0" u="none" strike="noStrike" dirty="0">
                <a:solidFill>
                  <a:srgbClr val="000000"/>
                </a:solidFill>
                <a:effectLst/>
              </a:rPr>
              <a:t>”</a:t>
            </a:r>
            <a:r>
              <a:rPr lang="en-GB" b="0" i="0" dirty="0">
                <a:solidFill>
                  <a:srgbClr val="454545"/>
                </a:solidFill>
                <a:effectLst/>
              </a:rPr>
              <a:t>.</a:t>
            </a:r>
            <a:endParaRPr lang="en-GB" dirty="0"/>
          </a:p>
        </p:txBody>
      </p:sp>
    </p:spTree>
    <p:extLst>
      <p:ext uri="{BB962C8B-B14F-4D97-AF65-F5344CB8AC3E}">
        <p14:creationId xmlns:p14="http://schemas.microsoft.com/office/powerpoint/2010/main" val="2612129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4781E-83FA-435E-A40C-559698BB20C3}"/>
              </a:ext>
            </a:extLst>
          </p:cNvPr>
          <p:cNvSpPr>
            <a:spLocks noGrp="1"/>
          </p:cNvSpPr>
          <p:nvPr>
            <p:ph type="title"/>
          </p:nvPr>
        </p:nvSpPr>
        <p:spPr>
          <a:xfrm>
            <a:off x="457200" y="274638"/>
            <a:ext cx="8229600" cy="1143000"/>
          </a:xfrm>
        </p:spPr>
        <p:txBody>
          <a:bodyPr anchor="ctr">
            <a:normAutofit/>
          </a:bodyPr>
          <a:lstStyle/>
          <a:p>
            <a:r>
              <a:rPr lang="en-GB" b="1" i="0" dirty="0">
                <a:effectLst/>
              </a:rPr>
              <a:t>United Nations</a:t>
            </a:r>
            <a:endParaRPr lang="en-GB" dirty="0"/>
          </a:p>
        </p:txBody>
      </p:sp>
      <p:sp>
        <p:nvSpPr>
          <p:cNvPr id="3" name="Content Placeholder 2">
            <a:extLst>
              <a:ext uri="{FF2B5EF4-FFF2-40B4-BE49-F238E27FC236}">
                <a16:creationId xmlns:a16="http://schemas.microsoft.com/office/drawing/2014/main" id="{5AFD3E9E-A7C0-F8C9-0A65-068A4143B228}"/>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2200" i="0">
                <a:effectLst/>
              </a:rPr>
              <a:t>The UN has evolved over the years to keep pace with a rapidly changing world.</a:t>
            </a:r>
          </a:p>
          <a:p>
            <a:pPr>
              <a:lnSpc>
                <a:spcPct val="90000"/>
              </a:lnSpc>
              <a:buFont typeface="Wingdings" panose="05000000000000000000" pitchFamily="2" charset="2"/>
              <a:buChar char="§"/>
            </a:pPr>
            <a:r>
              <a:rPr lang="en-GB" sz="2200" i="0">
                <a:effectLst/>
              </a:rPr>
              <a:t>But it “remains the one place on Earth where all the world’s nations can gather together”, </a:t>
            </a:r>
          </a:p>
          <a:p>
            <a:pPr>
              <a:lnSpc>
                <a:spcPct val="90000"/>
              </a:lnSpc>
              <a:buFont typeface="Wingdings" panose="05000000000000000000" pitchFamily="2" charset="2"/>
              <a:buChar char="§"/>
            </a:pPr>
            <a:r>
              <a:rPr lang="en-GB" sz="2200"/>
              <a:t>D</a:t>
            </a:r>
            <a:r>
              <a:rPr lang="en-GB" sz="2200" i="0">
                <a:effectLst/>
              </a:rPr>
              <a:t>iscuss common problems, </a:t>
            </a:r>
          </a:p>
          <a:p>
            <a:pPr>
              <a:lnSpc>
                <a:spcPct val="90000"/>
              </a:lnSpc>
              <a:buFont typeface="Wingdings" panose="05000000000000000000" pitchFamily="2" charset="2"/>
              <a:buChar char="§"/>
            </a:pPr>
            <a:r>
              <a:rPr lang="en-GB" sz="2200" i="0">
                <a:effectLst/>
              </a:rPr>
              <a:t>and find shared solutions that benefit all of humanity.</a:t>
            </a:r>
          </a:p>
          <a:p>
            <a:pPr marL="0" indent="0">
              <a:lnSpc>
                <a:spcPct val="90000"/>
              </a:lnSpc>
              <a:buNone/>
            </a:pPr>
            <a:r>
              <a:rPr lang="en-GB" sz="2200"/>
              <a:t>                                                (UN, 2022)</a:t>
            </a:r>
          </a:p>
        </p:txBody>
      </p:sp>
      <p:pic>
        <p:nvPicPr>
          <p:cNvPr id="4" name="Picture 3">
            <a:extLst>
              <a:ext uri="{FF2B5EF4-FFF2-40B4-BE49-F238E27FC236}">
                <a16:creationId xmlns:a16="http://schemas.microsoft.com/office/drawing/2014/main" id="{AED2A824-42CC-B030-A9BD-F9E6CAC6EEA9}"/>
              </a:ext>
            </a:extLst>
          </p:cNvPr>
          <p:cNvPicPr>
            <a:picLocks noChangeAspect="1"/>
          </p:cNvPicPr>
          <p:nvPr/>
        </p:nvPicPr>
        <p:blipFill rotWithShape="1">
          <a:blip r:embed="rId2"/>
          <a:srcRect l="26059" r="17244" b="-1"/>
          <a:stretch/>
        </p:blipFill>
        <p:spPr>
          <a:xfrm>
            <a:off x="4648200" y="1600201"/>
            <a:ext cx="4038600" cy="3989040"/>
          </a:xfrm>
          <a:prstGeom prst="rect">
            <a:avLst/>
          </a:prstGeom>
          <a:noFill/>
        </p:spPr>
      </p:pic>
    </p:spTree>
    <p:extLst>
      <p:ext uri="{BB962C8B-B14F-4D97-AF65-F5344CB8AC3E}">
        <p14:creationId xmlns:p14="http://schemas.microsoft.com/office/powerpoint/2010/main" val="1972563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C840D-085A-C973-2AC0-8CDBBAF1E98F}"/>
              </a:ext>
            </a:extLst>
          </p:cNvPr>
          <p:cNvSpPr>
            <a:spLocks noGrp="1"/>
          </p:cNvSpPr>
          <p:nvPr>
            <p:ph type="title"/>
          </p:nvPr>
        </p:nvSpPr>
        <p:spPr>
          <a:xfrm>
            <a:off x="457200" y="188640"/>
            <a:ext cx="8229600" cy="562074"/>
          </a:xfrm>
        </p:spPr>
        <p:txBody>
          <a:bodyPr anchor="ctr">
            <a:normAutofit fontScale="90000"/>
          </a:bodyPr>
          <a:lstStyle/>
          <a:p>
            <a:r>
              <a:rPr lang="en-GB" b="1" dirty="0"/>
              <a:t>World Health Organisation</a:t>
            </a:r>
          </a:p>
        </p:txBody>
      </p:sp>
      <p:sp>
        <p:nvSpPr>
          <p:cNvPr id="3" name="Content Placeholder 2">
            <a:extLst>
              <a:ext uri="{FF2B5EF4-FFF2-40B4-BE49-F238E27FC236}">
                <a16:creationId xmlns:a16="http://schemas.microsoft.com/office/drawing/2014/main" id="{A29EE735-491A-7C8E-43AE-60CAEF5694A5}"/>
              </a:ext>
            </a:extLst>
          </p:cNvPr>
          <p:cNvSpPr>
            <a:spLocks noGrp="1"/>
          </p:cNvSpPr>
          <p:nvPr>
            <p:ph sz="half" idx="1"/>
          </p:nvPr>
        </p:nvSpPr>
        <p:spPr>
          <a:xfrm>
            <a:off x="323528" y="919672"/>
            <a:ext cx="5328592" cy="4759676"/>
          </a:xfrm>
        </p:spPr>
        <p:txBody>
          <a:bodyPr>
            <a:normAutofit fontScale="55000" lnSpcReduction="20000"/>
          </a:bodyPr>
          <a:lstStyle/>
          <a:p>
            <a:pPr>
              <a:lnSpc>
                <a:spcPct val="90000"/>
              </a:lnSpc>
              <a:buFont typeface="Wingdings" panose="05000000000000000000" pitchFamily="2" charset="2"/>
              <a:buChar char="§"/>
            </a:pPr>
            <a:endParaRPr lang="en-GB" sz="34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pPr>
            <a:endParaRPr lang="en-GB" sz="34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World Health Organisation (WHO) was founded in 1948</a:t>
            </a:r>
          </a:p>
          <a:p>
            <a:pPr marL="0" indent="0">
              <a:lnSpc>
                <a:spcPct val="90000"/>
              </a:lnSpc>
              <a:buNone/>
            </a:pPr>
            <a:endParaRPr lang="en-GB" sz="44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WHO is “the United Nations agency that connects nations, partners and people to promote health, keep the world safe and serve the vulnerable – so everyone, everywhere can attain the highest level of health”. </a:t>
            </a:r>
          </a:p>
          <a:p>
            <a:pPr marL="0" indent="0">
              <a:lnSpc>
                <a:spcPct val="90000"/>
              </a:lnSpc>
              <a:buNone/>
            </a:pPr>
            <a:endParaRPr lang="en-GB" sz="4400" dirty="0">
              <a:latin typeface="Arial" panose="020B0604020202020204" pitchFamily="34" charset="0"/>
              <a:cs typeface="Arial" panose="020B0604020202020204" pitchFamily="34" charset="0"/>
            </a:endParaRPr>
          </a:p>
          <a:p>
            <a:pPr marL="0" indent="0">
              <a:lnSpc>
                <a:spcPct val="90000"/>
              </a:lnSpc>
              <a:buNone/>
            </a:pPr>
            <a:endParaRPr lang="en-GB" sz="3400" dirty="0">
              <a:latin typeface="Arial" panose="020B0604020202020204" pitchFamily="34" charset="0"/>
              <a:cs typeface="Arial" panose="020B0604020202020204" pitchFamily="34" charset="0"/>
            </a:endParaRPr>
          </a:p>
          <a:p>
            <a:pPr marL="0" indent="0">
              <a:lnSpc>
                <a:spcPct val="90000"/>
              </a:lnSpc>
              <a:buNone/>
            </a:pPr>
            <a:r>
              <a:rPr lang="en-GB" sz="3400" dirty="0"/>
              <a:t>                                                             </a:t>
            </a:r>
          </a:p>
          <a:p>
            <a:pPr marL="0" indent="0">
              <a:lnSpc>
                <a:spcPct val="90000"/>
              </a:lnSpc>
              <a:buNone/>
            </a:pPr>
            <a:endParaRPr lang="en-GB" sz="1800" dirty="0"/>
          </a:p>
          <a:p>
            <a:pPr marL="0" indent="0">
              <a:lnSpc>
                <a:spcPct val="90000"/>
              </a:lnSpc>
              <a:buNone/>
            </a:pPr>
            <a:endParaRPr lang="en-GB" sz="1800" dirty="0"/>
          </a:p>
          <a:p>
            <a:pPr marL="0" indent="0">
              <a:lnSpc>
                <a:spcPct val="90000"/>
              </a:lnSpc>
              <a:buNone/>
            </a:pPr>
            <a:endParaRPr lang="en-GB" sz="1800" dirty="0"/>
          </a:p>
          <a:p>
            <a:pPr marL="0" indent="0">
              <a:lnSpc>
                <a:spcPct val="90000"/>
              </a:lnSpc>
              <a:buNone/>
            </a:pPr>
            <a:r>
              <a:rPr lang="en-GB" sz="1800" dirty="0"/>
              <a:t> (WHO.int, 2022)</a:t>
            </a:r>
          </a:p>
          <a:p>
            <a:pPr>
              <a:lnSpc>
                <a:spcPct val="90000"/>
              </a:lnSpc>
            </a:pPr>
            <a:endParaRPr lang="en-GB" sz="1500" dirty="0"/>
          </a:p>
        </p:txBody>
      </p:sp>
      <p:pic>
        <p:nvPicPr>
          <p:cNvPr id="5" name="Picture 4">
            <a:extLst>
              <a:ext uri="{FF2B5EF4-FFF2-40B4-BE49-F238E27FC236}">
                <a16:creationId xmlns:a16="http://schemas.microsoft.com/office/drawing/2014/main" id="{B8B3CB17-89FB-CBB2-FC30-1C806AB64D29}"/>
              </a:ext>
            </a:extLst>
          </p:cNvPr>
          <p:cNvPicPr>
            <a:picLocks noChangeAspect="1"/>
          </p:cNvPicPr>
          <p:nvPr/>
        </p:nvPicPr>
        <p:blipFill>
          <a:blip r:embed="rId2"/>
          <a:stretch>
            <a:fillRect/>
          </a:stretch>
        </p:blipFill>
        <p:spPr>
          <a:xfrm>
            <a:off x="6228184" y="1628800"/>
            <a:ext cx="2105025" cy="2228850"/>
          </a:xfrm>
          <a:prstGeom prst="rect">
            <a:avLst/>
          </a:prstGeom>
        </p:spPr>
      </p:pic>
    </p:spTree>
    <p:extLst>
      <p:ext uri="{BB962C8B-B14F-4D97-AF65-F5344CB8AC3E}">
        <p14:creationId xmlns:p14="http://schemas.microsoft.com/office/powerpoint/2010/main" val="4014836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UK National Public Health governmental Organisations</a:t>
            </a:r>
            <a:endParaRPr lang="en-GB" sz="2800" b="1" dirty="0"/>
          </a:p>
          <a:p>
            <a:pPr marL="0" indent="0">
              <a:buNone/>
            </a:pPr>
            <a:r>
              <a:rPr lang="en-GB" sz="2800" dirty="0"/>
              <a:t>                                     </a:t>
            </a:r>
          </a:p>
          <a:p>
            <a:pPr marL="0" indent="0">
              <a:buNone/>
            </a:pPr>
            <a:endParaRPr lang="en-GB" sz="2800"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p:txBody>
      </p:sp>
    </p:spTree>
    <p:extLst>
      <p:ext uri="{BB962C8B-B14F-4D97-AF65-F5344CB8AC3E}">
        <p14:creationId xmlns:p14="http://schemas.microsoft.com/office/powerpoint/2010/main" val="2965099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11560" y="2132856"/>
            <a:ext cx="8062664" cy="1470025"/>
          </a:xfrm>
        </p:spPr>
        <p:txBody>
          <a:bodyPr>
            <a:normAutofit fontScale="90000"/>
          </a:bodyPr>
          <a:lstStyle/>
          <a:p>
            <a:r>
              <a:rPr lang="en-US" sz="4000" b="1" i="1" dirty="0">
                <a:solidFill>
                  <a:schemeClr val="bg1"/>
                </a:solidFill>
                <a:latin typeface="+mn-lt"/>
              </a:rPr>
              <a:t>What are the UK National Public Health governmental </a:t>
            </a:r>
            <a:r>
              <a:rPr lang="en-US" sz="4000" b="1" i="1" dirty="0" err="1">
                <a:solidFill>
                  <a:schemeClr val="bg1"/>
                </a:solidFill>
                <a:latin typeface="+mn-lt"/>
              </a:rPr>
              <a:t>Organisations</a:t>
            </a:r>
            <a:endParaRPr lang="en-US" sz="4000" b="1" i="1" dirty="0">
              <a:solidFill>
                <a:schemeClr val="bg1"/>
              </a:solidFill>
              <a:latin typeface="+mn-lt"/>
            </a:endParaRPr>
          </a:p>
        </p:txBody>
      </p:sp>
      <p:pic>
        <p:nvPicPr>
          <p:cNvPr id="3" name="Picture 2" descr="A picture containing vector graphics&#10;&#10;Description automatically generated">
            <a:extLst>
              <a:ext uri="{FF2B5EF4-FFF2-40B4-BE49-F238E27FC236}">
                <a16:creationId xmlns:a16="http://schemas.microsoft.com/office/drawing/2014/main" id="{F373F1A8-4607-CD32-5B37-A5FA31D1AF62}"/>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005064"/>
            <a:ext cx="2051720" cy="2002074"/>
          </a:xfrm>
          <a:prstGeom prst="rect">
            <a:avLst/>
          </a:prstGeom>
        </p:spPr>
      </p:pic>
    </p:spTree>
    <p:extLst>
      <p:ext uri="{BB962C8B-B14F-4D97-AF65-F5344CB8AC3E}">
        <p14:creationId xmlns:p14="http://schemas.microsoft.com/office/powerpoint/2010/main" val="3339641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3464E-8E6F-4C1B-A3C7-FBA44B48A10A}"/>
              </a:ext>
            </a:extLst>
          </p:cNvPr>
          <p:cNvSpPr>
            <a:spLocks noGrp="1"/>
          </p:cNvSpPr>
          <p:nvPr>
            <p:ph type="title"/>
          </p:nvPr>
        </p:nvSpPr>
        <p:spPr/>
        <p:txBody>
          <a:bodyPr>
            <a:noAutofit/>
          </a:bodyPr>
          <a:lstStyle/>
          <a:p>
            <a:r>
              <a:rPr lang="en-GB" sz="3600" b="1" dirty="0"/>
              <a:t>UK Public Health Governmental Organisation</a:t>
            </a:r>
          </a:p>
        </p:txBody>
      </p:sp>
      <p:sp>
        <p:nvSpPr>
          <p:cNvPr id="3" name="Content Placeholder 2">
            <a:extLst>
              <a:ext uri="{FF2B5EF4-FFF2-40B4-BE49-F238E27FC236}">
                <a16:creationId xmlns:a16="http://schemas.microsoft.com/office/drawing/2014/main" id="{41EA3A13-6CB8-4552-A3FA-F7C7AA6693AF}"/>
              </a:ext>
            </a:extLst>
          </p:cNvPr>
          <p:cNvSpPr>
            <a:spLocks noGrp="1"/>
          </p:cNvSpPr>
          <p:nvPr>
            <p:ph idx="1"/>
          </p:nvPr>
        </p:nvSpPr>
        <p:spPr>
          <a:xfrm>
            <a:off x="457200" y="1600201"/>
            <a:ext cx="5122912" cy="3917032"/>
          </a:xfrm>
        </p:spPr>
        <p:txBody>
          <a:bodyPr>
            <a:normAutofit fontScale="77500" lnSpcReduction="20000"/>
          </a:bodyPr>
          <a:lstStyle/>
          <a:p>
            <a:pPr>
              <a:buFont typeface="Wingdings" panose="05000000000000000000" pitchFamily="2" charset="2"/>
              <a:buChar char="§"/>
            </a:pPr>
            <a:r>
              <a:rPr lang="en-GB" dirty="0"/>
              <a:t>The </a:t>
            </a:r>
            <a:r>
              <a:rPr lang="en-GB" b="1" dirty="0"/>
              <a:t>Department of Health and Social Care </a:t>
            </a:r>
            <a:r>
              <a:rPr lang="en-GB" dirty="0"/>
              <a:t>is the UK government department responsible for government policy on health and adult social care matters in England.</a:t>
            </a:r>
          </a:p>
          <a:p>
            <a:pPr marL="514350" indent="-514350">
              <a:buAutoNum type="arabicPeriod"/>
            </a:pPr>
            <a:r>
              <a:rPr lang="en-GB" b="1" i="0" dirty="0">
                <a:solidFill>
                  <a:srgbClr val="242424"/>
                </a:solidFill>
                <a:effectLst/>
                <a:highlight>
                  <a:srgbClr val="FFFFFF"/>
                </a:highlight>
                <a:latin typeface="Segoe UI" panose="020B0502040204020203" pitchFamily="34" charset="0"/>
              </a:rPr>
              <a:t>UK Health Security Agency and The Office for Health Improvements and Disparities</a:t>
            </a:r>
          </a:p>
          <a:p>
            <a:pPr marL="514350" indent="-514350">
              <a:buAutoNum type="arabicPeriod"/>
            </a:pPr>
            <a:r>
              <a:rPr lang="en-GB" b="1" dirty="0"/>
              <a:t>Office for National Statistics </a:t>
            </a:r>
            <a:r>
              <a:rPr lang="en-GB" dirty="0"/>
              <a:t>(ONS)</a:t>
            </a:r>
          </a:p>
          <a:p>
            <a:pPr marL="0" indent="0">
              <a:buNone/>
            </a:pPr>
            <a:endParaRPr lang="en-GB" dirty="0"/>
          </a:p>
        </p:txBody>
      </p:sp>
    </p:spTree>
    <p:extLst>
      <p:ext uri="{BB962C8B-B14F-4D97-AF65-F5344CB8AC3E}">
        <p14:creationId xmlns:p14="http://schemas.microsoft.com/office/powerpoint/2010/main" val="630256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715200" cy="1188050"/>
          </a:xfrm>
        </p:spPr>
        <p:txBody>
          <a:bodyPr>
            <a:normAutofit/>
          </a:bodyPr>
          <a:lstStyle/>
          <a:p>
            <a:r>
              <a:rPr lang="en-GB" sz="3200" b="1" dirty="0"/>
              <a:t>1. </a:t>
            </a:r>
            <a:r>
              <a:rPr lang="en-GB" sz="2400" b="1" i="0" dirty="0">
                <a:solidFill>
                  <a:srgbClr val="242424"/>
                </a:solidFill>
                <a:effectLst/>
                <a:highlight>
                  <a:srgbClr val="FFFFFF"/>
                </a:highlight>
                <a:latin typeface="Segoe UI" panose="020B0502040204020203" pitchFamily="34" charset="0"/>
              </a:rPr>
              <a:t>UK Health Security Agency and The Office for Health Improvements and Disparities</a:t>
            </a:r>
            <a:endParaRPr lang="en-GB" sz="2400" b="1" dirty="0"/>
          </a:p>
        </p:txBody>
      </p:sp>
      <p:sp>
        <p:nvSpPr>
          <p:cNvPr id="3" name="Content Placeholder 2"/>
          <p:cNvSpPr>
            <a:spLocks noGrp="1"/>
          </p:cNvSpPr>
          <p:nvPr>
            <p:ph idx="1"/>
          </p:nvPr>
        </p:nvSpPr>
        <p:spPr>
          <a:xfrm>
            <a:off x="457200" y="1340768"/>
            <a:ext cx="8075240" cy="4176465"/>
          </a:xfrm>
        </p:spPr>
        <p:txBody>
          <a:bodyPr>
            <a:normAutofit fontScale="40000" lnSpcReduction="20000"/>
          </a:bodyPr>
          <a:lstStyle/>
          <a:p>
            <a:pPr>
              <a:buFont typeface="Wingdings" panose="05000000000000000000" pitchFamily="2" charset="2"/>
              <a:buChar char="§"/>
            </a:pPr>
            <a:r>
              <a:rPr lang="en-GB" sz="4000" dirty="0"/>
              <a:t>Public Health England which has been replaced by UK Health Security Agency and The Office for Health Improvements and Disparities</a:t>
            </a:r>
            <a:r>
              <a:rPr lang="en-GB" dirty="0"/>
              <a:t> </a:t>
            </a:r>
            <a:r>
              <a:rPr lang="en-GB" sz="4000" dirty="0"/>
              <a:t>is responsible for protecting and improving the health and wellbeing and reducing health inequalities nationally.</a:t>
            </a:r>
          </a:p>
          <a:p>
            <a:pPr>
              <a:buFont typeface="Wingdings" panose="05000000000000000000" pitchFamily="2" charset="2"/>
              <a:buChar char="§"/>
            </a:pPr>
            <a:endParaRPr lang="en-GB" sz="4000" dirty="0"/>
          </a:p>
          <a:p>
            <a:pPr>
              <a:buFont typeface="Wingdings" panose="05000000000000000000" pitchFamily="2" charset="2"/>
              <a:buChar char="§"/>
            </a:pPr>
            <a:r>
              <a:rPr lang="en-GB" sz="4000" dirty="0"/>
              <a:t>Researching, collecting and analysing data to improve our understanding of health and produce answers to public health problems.</a:t>
            </a:r>
          </a:p>
          <a:p>
            <a:pPr>
              <a:buFont typeface="Wingdings" panose="05000000000000000000" pitchFamily="2" charset="2"/>
              <a:buChar char="§"/>
            </a:pPr>
            <a:endParaRPr lang="en-GB" sz="4000" dirty="0"/>
          </a:p>
          <a:p>
            <a:pPr>
              <a:buFont typeface="Wingdings" panose="05000000000000000000" pitchFamily="2" charset="2"/>
              <a:buChar char="§"/>
            </a:pPr>
            <a:r>
              <a:rPr lang="en-GB" sz="4000" dirty="0"/>
              <a:t>Reporting on improvements in the public’s health so everyone can understand the challenge and the next steps.</a:t>
            </a:r>
          </a:p>
          <a:p>
            <a:pPr>
              <a:buFont typeface="Wingdings" panose="05000000000000000000" pitchFamily="2" charset="2"/>
              <a:buChar char="§"/>
            </a:pPr>
            <a:r>
              <a:rPr lang="en-GB" sz="4000" dirty="0"/>
              <a:t> </a:t>
            </a:r>
          </a:p>
          <a:p>
            <a:pPr>
              <a:buFont typeface="Wingdings" panose="05000000000000000000" pitchFamily="2" charset="2"/>
              <a:buChar char="§"/>
            </a:pPr>
            <a:r>
              <a:rPr lang="en-GB" sz="4000" dirty="0"/>
              <a:t>Helping local authorities and the NHS to develop the public health system and its specialist workforce</a:t>
            </a:r>
          </a:p>
          <a:p>
            <a:pPr marL="0" indent="0">
              <a:buNone/>
            </a:pPr>
            <a:endParaRPr lang="en-GB" sz="4000" dirty="0"/>
          </a:p>
          <a:p>
            <a:pPr marL="0" indent="0">
              <a:buNone/>
            </a:pPr>
            <a:r>
              <a:rPr lang="en-GB" sz="4000" dirty="0">
                <a:hlinkClick r:id="rId2"/>
              </a:rPr>
              <a:t>Office for Health Improvement and Disparities - GOV.UK (www.gov.uk)</a:t>
            </a:r>
            <a:endParaRPr lang="en-GB" sz="4000" dirty="0"/>
          </a:p>
          <a:p>
            <a:pPr marL="0" indent="0">
              <a:buNone/>
            </a:pPr>
            <a:endParaRPr lang="en-GB" sz="4000" dirty="0"/>
          </a:p>
        </p:txBody>
      </p:sp>
    </p:spTree>
    <p:extLst>
      <p:ext uri="{BB962C8B-B14F-4D97-AF65-F5344CB8AC3E}">
        <p14:creationId xmlns:p14="http://schemas.microsoft.com/office/powerpoint/2010/main" val="2894122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B5A0D-6548-40D9-AEBA-C4BF958DC010}"/>
              </a:ext>
            </a:extLst>
          </p:cNvPr>
          <p:cNvSpPr>
            <a:spLocks noGrp="1"/>
          </p:cNvSpPr>
          <p:nvPr>
            <p:ph type="title"/>
          </p:nvPr>
        </p:nvSpPr>
        <p:spPr/>
        <p:txBody>
          <a:bodyPr/>
          <a:lstStyle/>
          <a:p>
            <a:r>
              <a:rPr lang="en-GB" b="1" dirty="0"/>
              <a:t>2. Office for National Statistics</a:t>
            </a:r>
            <a:endParaRPr lang="en-GB" dirty="0"/>
          </a:p>
        </p:txBody>
      </p:sp>
      <p:sp>
        <p:nvSpPr>
          <p:cNvPr id="3" name="Content Placeholder 2">
            <a:extLst>
              <a:ext uri="{FF2B5EF4-FFF2-40B4-BE49-F238E27FC236}">
                <a16:creationId xmlns:a16="http://schemas.microsoft.com/office/drawing/2014/main" id="{6AD2FC91-780E-49E0-B912-AFA8D01D68A6}"/>
              </a:ext>
            </a:extLst>
          </p:cNvPr>
          <p:cNvSpPr>
            <a:spLocks noGrp="1"/>
          </p:cNvSpPr>
          <p:nvPr>
            <p:ph idx="1"/>
          </p:nvPr>
        </p:nvSpPr>
        <p:spPr>
          <a:xfrm>
            <a:off x="457200" y="1600201"/>
            <a:ext cx="4762872" cy="3917032"/>
          </a:xfrm>
        </p:spPr>
        <p:txBody>
          <a:bodyPr>
            <a:normAutofit fontScale="85000" lnSpcReduction="20000"/>
          </a:bodyPr>
          <a:lstStyle/>
          <a:p>
            <a:r>
              <a:rPr lang="en-GB" dirty="0"/>
              <a:t>There main responsibilities involves “collecting, analysing and disseminating statistics about the UK's economy, society and population”.</a:t>
            </a:r>
          </a:p>
          <a:p>
            <a:pPr marL="0" indent="0">
              <a:buNone/>
            </a:pPr>
            <a:r>
              <a:rPr lang="en-GB" dirty="0"/>
              <a:t>                                                            (ONS, 2022)</a:t>
            </a:r>
          </a:p>
          <a:p>
            <a:pPr marL="0" indent="0">
              <a:buNone/>
            </a:pPr>
            <a:r>
              <a:rPr lang="en-GB" dirty="0">
                <a:hlinkClick r:id="rId2"/>
              </a:rPr>
              <a:t>Home - Office for National Statistics (ons.gov.uk)</a:t>
            </a:r>
            <a:endParaRPr lang="en-GB" dirty="0"/>
          </a:p>
        </p:txBody>
      </p:sp>
      <p:pic>
        <p:nvPicPr>
          <p:cNvPr id="4" name="Picture 3">
            <a:extLst>
              <a:ext uri="{FF2B5EF4-FFF2-40B4-BE49-F238E27FC236}">
                <a16:creationId xmlns:a16="http://schemas.microsoft.com/office/drawing/2014/main" id="{9E5BE9DB-EFDF-84B8-0499-AA7921880010}"/>
              </a:ext>
            </a:extLst>
          </p:cNvPr>
          <p:cNvPicPr>
            <a:picLocks noChangeAspect="1"/>
          </p:cNvPicPr>
          <p:nvPr/>
        </p:nvPicPr>
        <p:blipFill>
          <a:blip r:embed="rId3"/>
          <a:stretch>
            <a:fillRect/>
          </a:stretch>
        </p:blipFill>
        <p:spPr>
          <a:xfrm>
            <a:off x="4828538" y="2314575"/>
            <a:ext cx="3886200" cy="2228850"/>
          </a:xfrm>
          <a:prstGeom prst="rect">
            <a:avLst/>
          </a:prstGeom>
        </p:spPr>
      </p:pic>
    </p:spTree>
    <p:extLst>
      <p:ext uri="{BB962C8B-B14F-4D97-AF65-F5344CB8AC3E}">
        <p14:creationId xmlns:p14="http://schemas.microsoft.com/office/powerpoint/2010/main" val="22679527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11560" y="2348880"/>
            <a:ext cx="8062664" cy="1470025"/>
          </a:xfrm>
        </p:spPr>
        <p:txBody>
          <a:bodyPr>
            <a:normAutofit/>
          </a:bodyPr>
          <a:lstStyle/>
          <a:p>
            <a:r>
              <a:rPr lang="en-US" sz="4000" b="1" i="1" dirty="0">
                <a:solidFill>
                  <a:schemeClr val="bg1"/>
                </a:solidFill>
                <a:latin typeface="Century Gothic" panose="020B0502020202020204" pitchFamily="34" charset="0"/>
              </a:rPr>
              <a:t>What are PH Nongovernmental </a:t>
            </a:r>
            <a:r>
              <a:rPr lang="en-US" sz="4000" b="1" i="1" dirty="0" err="1">
                <a:solidFill>
                  <a:schemeClr val="bg1"/>
                </a:solidFill>
                <a:latin typeface="Century Gothic" panose="020B0502020202020204" pitchFamily="34" charset="0"/>
              </a:rPr>
              <a:t>Organisations</a:t>
            </a:r>
            <a:r>
              <a:rPr lang="en-US" sz="4000" b="1" i="1" dirty="0">
                <a:solidFill>
                  <a:schemeClr val="bg1"/>
                </a:solidFill>
                <a:latin typeface="Century Gothic" panose="020B0502020202020204" pitchFamily="34" charset="0"/>
              </a:rPr>
              <a:t>?</a:t>
            </a:r>
          </a:p>
        </p:txBody>
      </p:sp>
      <p:pic>
        <p:nvPicPr>
          <p:cNvPr id="3" name="Picture 2" descr="A picture containing vector graphics&#10;&#10;Description automatically generated">
            <a:extLst>
              <a:ext uri="{FF2B5EF4-FFF2-40B4-BE49-F238E27FC236}">
                <a16:creationId xmlns:a16="http://schemas.microsoft.com/office/drawing/2014/main" id="{6B004D4B-2CC4-031A-FFDD-230DDA795A9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077072"/>
            <a:ext cx="2051720" cy="1930066"/>
          </a:xfrm>
          <a:prstGeom prst="rect">
            <a:avLst/>
          </a:prstGeom>
        </p:spPr>
      </p:pic>
    </p:spTree>
    <p:extLst>
      <p:ext uri="{BB962C8B-B14F-4D97-AF65-F5344CB8AC3E}">
        <p14:creationId xmlns:p14="http://schemas.microsoft.com/office/powerpoint/2010/main" val="2090129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5C816-0775-49FF-96E9-64007B72187C}"/>
              </a:ext>
            </a:extLst>
          </p:cNvPr>
          <p:cNvSpPr>
            <a:spLocks noGrp="1"/>
          </p:cNvSpPr>
          <p:nvPr>
            <p:ph type="title"/>
          </p:nvPr>
        </p:nvSpPr>
        <p:spPr/>
        <p:txBody>
          <a:bodyPr>
            <a:normAutofit fontScale="90000"/>
          </a:bodyPr>
          <a:lstStyle/>
          <a:p>
            <a:r>
              <a:rPr lang="en-GB" b="1" dirty="0"/>
              <a:t>Nongovernmental Organisation</a:t>
            </a:r>
          </a:p>
        </p:txBody>
      </p:sp>
      <p:sp>
        <p:nvSpPr>
          <p:cNvPr id="3" name="Content Placeholder 2">
            <a:extLst>
              <a:ext uri="{FF2B5EF4-FFF2-40B4-BE49-F238E27FC236}">
                <a16:creationId xmlns:a16="http://schemas.microsoft.com/office/drawing/2014/main" id="{8ADD56F2-E37A-411C-A0BB-4E2064CDED54}"/>
              </a:ext>
            </a:extLst>
          </p:cNvPr>
          <p:cNvSpPr>
            <a:spLocks noGrp="1"/>
          </p:cNvSpPr>
          <p:nvPr>
            <p:ph idx="1"/>
          </p:nvPr>
        </p:nvSpPr>
        <p:spPr>
          <a:xfrm>
            <a:off x="457200" y="1600201"/>
            <a:ext cx="4618856" cy="3917032"/>
          </a:xfrm>
        </p:spPr>
        <p:txBody>
          <a:bodyPr>
            <a:normAutofit fontScale="70000" lnSpcReduction="20000"/>
          </a:bodyPr>
          <a:lstStyle/>
          <a:p>
            <a:pPr>
              <a:buFont typeface="Wingdings" panose="05000000000000000000" pitchFamily="2" charset="2"/>
              <a:buChar char="§"/>
            </a:pPr>
            <a:r>
              <a:rPr lang="en-US" dirty="0"/>
              <a:t>Nongovernmental </a:t>
            </a:r>
            <a:r>
              <a:rPr lang="en-US" dirty="0" err="1"/>
              <a:t>Organisations</a:t>
            </a:r>
            <a:r>
              <a:rPr lang="en-US" dirty="0"/>
              <a:t> (often referred to as “NGOs”) play a key role in public health, especially at the community level.</a:t>
            </a:r>
          </a:p>
          <a:p>
            <a:pPr>
              <a:buFont typeface="Wingdings" panose="05000000000000000000" pitchFamily="2" charset="2"/>
              <a:buChar char="§"/>
            </a:pPr>
            <a:r>
              <a:rPr lang="en-US" dirty="0"/>
              <a:t> </a:t>
            </a:r>
          </a:p>
          <a:p>
            <a:pPr>
              <a:buFont typeface="Wingdings" panose="05000000000000000000" pitchFamily="2" charset="2"/>
              <a:buChar char="§"/>
            </a:pPr>
            <a:r>
              <a:rPr lang="en-US" dirty="0"/>
              <a:t>NGOs serve many different purposes from advocacy or education to emergency relief and economic development. </a:t>
            </a:r>
          </a:p>
          <a:p>
            <a:pPr marL="0" indent="0">
              <a:buNone/>
            </a:pPr>
            <a:r>
              <a:rPr lang="en-US" dirty="0"/>
              <a:t>                                                   (CDC, 2012)</a:t>
            </a:r>
            <a:endParaRPr lang="en-GB" dirty="0"/>
          </a:p>
        </p:txBody>
      </p:sp>
      <p:pic>
        <p:nvPicPr>
          <p:cNvPr id="4" name="Picture 3">
            <a:extLst>
              <a:ext uri="{FF2B5EF4-FFF2-40B4-BE49-F238E27FC236}">
                <a16:creationId xmlns:a16="http://schemas.microsoft.com/office/drawing/2014/main" id="{B57AED97-FAC1-1FDA-9A1D-B6AFEC9AC229}"/>
              </a:ext>
            </a:extLst>
          </p:cNvPr>
          <p:cNvPicPr>
            <a:picLocks noChangeAspect="1"/>
          </p:cNvPicPr>
          <p:nvPr/>
        </p:nvPicPr>
        <p:blipFill>
          <a:blip r:embed="rId2"/>
          <a:stretch>
            <a:fillRect/>
          </a:stretch>
        </p:blipFill>
        <p:spPr>
          <a:xfrm>
            <a:off x="5292080" y="2708920"/>
            <a:ext cx="3714750" cy="2228850"/>
          </a:xfrm>
          <a:prstGeom prst="rect">
            <a:avLst/>
          </a:prstGeom>
        </p:spPr>
      </p:pic>
    </p:spTree>
    <p:extLst>
      <p:ext uri="{BB962C8B-B14F-4D97-AF65-F5344CB8AC3E}">
        <p14:creationId xmlns:p14="http://schemas.microsoft.com/office/powerpoint/2010/main" val="1506822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758FB-8362-FFF0-3855-B7DB5E46B451}"/>
              </a:ext>
            </a:extLst>
          </p:cNvPr>
          <p:cNvSpPr>
            <a:spLocks noGrp="1"/>
          </p:cNvSpPr>
          <p:nvPr>
            <p:ph type="title"/>
          </p:nvPr>
        </p:nvSpPr>
        <p:spPr/>
        <p:txBody>
          <a:bodyPr>
            <a:normAutofit fontScale="90000"/>
          </a:bodyPr>
          <a:lstStyle/>
          <a:p>
            <a:r>
              <a:rPr lang="en-GB" b="1" dirty="0"/>
              <a:t>Non-governmental Organisation</a:t>
            </a:r>
            <a:endParaRPr lang="en-GB" dirty="0"/>
          </a:p>
        </p:txBody>
      </p:sp>
      <p:sp>
        <p:nvSpPr>
          <p:cNvPr id="3" name="Content Placeholder 2">
            <a:extLst>
              <a:ext uri="{FF2B5EF4-FFF2-40B4-BE49-F238E27FC236}">
                <a16:creationId xmlns:a16="http://schemas.microsoft.com/office/drawing/2014/main" id="{A5DF6CA5-1EE9-83A4-52E1-885F129575D1}"/>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Some NGO focus on </a:t>
            </a:r>
            <a:r>
              <a:rPr lang="en-GB" dirty="0">
                <a:solidFill>
                  <a:srgbClr val="FF0000"/>
                </a:solidFill>
                <a:hlinkClick r:id="rId2"/>
              </a:rPr>
              <a:t>research</a:t>
            </a:r>
            <a:r>
              <a:rPr lang="en-GB" dirty="0"/>
              <a:t>,</a:t>
            </a:r>
            <a:r>
              <a:rPr lang="en-GB" dirty="0">
                <a:solidFill>
                  <a:srgbClr val="FF0000"/>
                </a:solidFill>
              </a:rPr>
              <a:t> </a:t>
            </a:r>
          </a:p>
          <a:p>
            <a:pPr>
              <a:buFont typeface="Wingdings" panose="05000000000000000000" pitchFamily="2" charset="2"/>
              <a:buChar char="§"/>
            </a:pPr>
            <a:r>
              <a:rPr lang="en-GB" dirty="0"/>
              <a:t>Others focus on global justice, such as </a:t>
            </a:r>
            <a:r>
              <a:rPr lang="en-GB" dirty="0">
                <a:solidFill>
                  <a:srgbClr val="FF0000"/>
                </a:solidFill>
                <a:hlinkClick r:id="rId3"/>
              </a:rPr>
              <a:t>Global policy forum</a:t>
            </a:r>
            <a:r>
              <a:rPr lang="en-GB" dirty="0"/>
              <a:t>,</a:t>
            </a:r>
            <a:r>
              <a:rPr lang="en-GB" dirty="0">
                <a:solidFill>
                  <a:srgbClr val="FF0000"/>
                </a:solidFill>
              </a:rPr>
              <a:t> </a:t>
            </a:r>
            <a:r>
              <a:rPr lang="en-GB" dirty="0">
                <a:solidFill>
                  <a:srgbClr val="FF0000"/>
                </a:solidFill>
                <a:hlinkClick r:id="rId4"/>
              </a:rPr>
              <a:t>action for global health</a:t>
            </a:r>
            <a:r>
              <a:rPr lang="en-GB" dirty="0"/>
              <a:t>, the </a:t>
            </a:r>
            <a:r>
              <a:rPr lang="en-GB" u="sng" dirty="0">
                <a:solidFill>
                  <a:srgbClr val="FF0000"/>
                </a:solidFill>
                <a:hlinkClick r:id="rId5"/>
              </a:rPr>
              <a:t>People's health movement</a:t>
            </a:r>
            <a:r>
              <a:rPr lang="en-GB" dirty="0">
                <a:solidFill>
                  <a:srgbClr val="FF0000"/>
                </a:solidFill>
              </a:rPr>
              <a:t> </a:t>
            </a:r>
            <a:r>
              <a:rPr lang="en-GB" dirty="0"/>
              <a:t>calls for a  revision of all policies which impact negatively on Public Health. </a:t>
            </a:r>
          </a:p>
          <a:p>
            <a:pPr>
              <a:buFont typeface="Wingdings" panose="05000000000000000000" pitchFamily="2" charset="2"/>
              <a:buChar char="§"/>
            </a:pPr>
            <a:r>
              <a:rPr lang="en-GB" i="1" dirty="0"/>
              <a:t>Others, e.g. </a:t>
            </a:r>
            <a:r>
              <a:rPr lang="en-GB" i="1" dirty="0">
                <a:hlinkClick r:id="rId6"/>
              </a:rPr>
              <a:t>Oxfam</a:t>
            </a:r>
            <a:r>
              <a:rPr lang="en-GB" i="1" dirty="0"/>
              <a:t>, are involved in service delivery</a:t>
            </a:r>
          </a:p>
          <a:p>
            <a:endParaRPr lang="en-GB" dirty="0"/>
          </a:p>
        </p:txBody>
      </p:sp>
    </p:spTree>
    <p:extLst>
      <p:ext uri="{BB962C8B-B14F-4D97-AF65-F5344CB8AC3E}">
        <p14:creationId xmlns:p14="http://schemas.microsoft.com/office/powerpoint/2010/main" val="12081716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975B-F071-3F10-361D-593045CD6B22}"/>
              </a:ext>
            </a:extLst>
          </p:cNvPr>
          <p:cNvSpPr>
            <a:spLocks noGrp="1"/>
          </p:cNvSpPr>
          <p:nvPr>
            <p:ph type="title"/>
          </p:nvPr>
        </p:nvSpPr>
        <p:spPr/>
        <p:txBody>
          <a:bodyPr>
            <a:normAutofit fontScale="90000"/>
          </a:bodyPr>
          <a:lstStyle/>
          <a:p>
            <a:r>
              <a:rPr lang="en-GB" b="1" dirty="0"/>
              <a:t>Non-governmental Organisation</a:t>
            </a:r>
            <a:endParaRPr lang="en-GB" dirty="0"/>
          </a:p>
        </p:txBody>
      </p:sp>
      <p:sp>
        <p:nvSpPr>
          <p:cNvPr id="3" name="Content Placeholder 2">
            <a:extLst>
              <a:ext uri="{FF2B5EF4-FFF2-40B4-BE49-F238E27FC236}">
                <a16:creationId xmlns:a16="http://schemas.microsoft.com/office/drawing/2014/main" id="{32CA4655-4CDB-C582-D90D-C4CAD844206A}"/>
              </a:ext>
            </a:extLst>
          </p:cNvPr>
          <p:cNvSpPr>
            <a:spLocks noGrp="1"/>
          </p:cNvSpPr>
          <p:nvPr>
            <p:ph idx="1"/>
          </p:nvPr>
        </p:nvSpPr>
        <p:spPr/>
        <p:txBody>
          <a:bodyPr>
            <a:normAutofit fontScale="85000" lnSpcReduction="20000"/>
          </a:bodyPr>
          <a:lstStyle/>
          <a:p>
            <a:pPr marL="0" indent="0">
              <a:buNone/>
            </a:pPr>
            <a:r>
              <a:rPr lang="en-GB" dirty="0"/>
              <a:t>Other NGOs focus on relief to victims of war, accidents, and natural disasters, e.g.</a:t>
            </a:r>
          </a:p>
          <a:p>
            <a:pPr>
              <a:buFont typeface="Wingdings" panose="05000000000000000000" pitchFamily="2" charset="2"/>
              <a:buChar char="§"/>
            </a:pPr>
            <a:r>
              <a:rPr lang="en-GB" u="sng" dirty="0">
                <a:solidFill>
                  <a:srgbClr val="FFC000"/>
                </a:solidFill>
                <a:hlinkClick r:id="rId3"/>
              </a:rPr>
              <a:t>Christian Aid</a:t>
            </a:r>
            <a:r>
              <a:rPr lang="en-GB" dirty="0">
                <a:solidFill>
                  <a:srgbClr val="FFC000"/>
                </a:solidFill>
              </a:rPr>
              <a:t> </a:t>
            </a:r>
          </a:p>
          <a:p>
            <a:pPr>
              <a:buFont typeface="Wingdings" panose="05000000000000000000" pitchFamily="2" charset="2"/>
              <a:buChar char="§"/>
            </a:pPr>
            <a:r>
              <a:rPr lang="en-GB" u="sng" dirty="0">
                <a:solidFill>
                  <a:srgbClr val="FFC000"/>
                </a:solidFill>
                <a:hlinkClick r:id="rId4"/>
              </a:rPr>
              <a:t>Islamic relief</a:t>
            </a:r>
            <a:r>
              <a:rPr lang="en-GB" dirty="0">
                <a:solidFill>
                  <a:srgbClr val="FFC000"/>
                </a:solidFill>
              </a:rPr>
              <a:t> </a:t>
            </a:r>
          </a:p>
          <a:p>
            <a:pPr>
              <a:buFont typeface="Wingdings" panose="05000000000000000000" pitchFamily="2" charset="2"/>
              <a:buChar char="§"/>
            </a:pPr>
            <a:r>
              <a:rPr lang="en-GB" u="sng" dirty="0" err="1">
                <a:solidFill>
                  <a:srgbClr val="FFC000"/>
                </a:solidFill>
                <a:hlinkClick r:id="rId5"/>
              </a:rPr>
              <a:t>Medicins</a:t>
            </a:r>
            <a:r>
              <a:rPr lang="en-GB" u="sng" dirty="0">
                <a:solidFill>
                  <a:srgbClr val="FFC000"/>
                </a:solidFill>
                <a:hlinkClick r:id="rId5"/>
              </a:rPr>
              <a:t> Sans </a:t>
            </a:r>
            <a:r>
              <a:rPr lang="en-GB" u="sng" dirty="0" err="1">
                <a:solidFill>
                  <a:srgbClr val="FFC000"/>
                </a:solidFill>
                <a:hlinkClick r:id="rId5"/>
              </a:rPr>
              <a:t>Frontieres</a:t>
            </a:r>
            <a:endParaRPr lang="en-GB" u="sng" dirty="0">
              <a:solidFill>
                <a:srgbClr val="FFC000"/>
              </a:solidFill>
            </a:endParaRPr>
          </a:p>
          <a:p>
            <a:pPr marL="0" indent="0">
              <a:buNone/>
            </a:pPr>
            <a:endParaRPr lang="en-GB" dirty="0">
              <a:solidFill>
                <a:srgbClr val="FFC000"/>
              </a:solidFill>
            </a:endParaRPr>
          </a:p>
          <a:p>
            <a:pPr marL="0" indent="0" algn="ctr">
              <a:buNone/>
            </a:pPr>
            <a:r>
              <a:rPr lang="en-GB" i="1" dirty="0"/>
              <a:t>Some work across areas, sometimes in coalitions.</a:t>
            </a:r>
          </a:p>
          <a:p>
            <a:pPr marL="0" indent="0">
              <a:buNone/>
            </a:pPr>
            <a:r>
              <a:rPr lang="en-GB" dirty="0">
                <a:solidFill>
                  <a:srgbClr val="00B0F0"/>
                </a:solidFill>
              </a:rPr>
              <a:t>The </a:t>
            </a:r>
            <a:r>
              <a:rPr lang="en-GB" dirty="0">
                <a:solidFill>
                  <a:srgbClr val="00B0F0"/>
                </a:solidFill>
                <a:hlinkClick r:id="rId6"/>
              </a:rPr>
              <a:t>World Association</a:t>
            </a:r>
            <a:r>
              <a:rPr lang="en-GB" dirty="0">
                <a:solidFill>
                  <a:srgbClr val="00B0F0"/>
                </a:solidFill>
              </a:rPr>
              <a:t> of Non-Government Organizations hold a world-wide directory of NGOs. </a:t>
            </a:r>
          </a:p>
          <a:p>
            <a:endParaRPr lang="en-GB" dirty="0"/>
          </a:p>
        </p:txBody>
      </p:sp>
    </p:spTree>
    <p:extLst>
      <p:ext uri="{BB962C8B-B14F-4D97-AF65-F5344CB8AC3E}">
        <p14:creationId xmlns:p14="http://schemas.microsoft.com/office/powerpoint/2010/main" val="1200607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132856"/>
            <a:ext cx="8062664" cy="1470025"/>
          </a:xfrm>
        </p:spPr>
        <p:txBody>
          <a:bodyPr>
            <a:normAutofit fontScale="90000"/>
          </a:bodyPr>
          <a:lstStyle/>
          <a:p>
            <a:r>
              <a:rPr lang="en-US" sz="4000" b="1" i="1" dirty="0">
                <a:solidFill>
                  <a:schemeClr val="bg1"/>
                </a:solidFill>
                <a:latin typeface="+mn-lt"/>
              </a:rPr>
              <a:t>What are the types of Nongovernmental </a:t>
            </a:r>
            <a:r>
              <a:rPr lang="en-US" sz="4000" b="1" i="1" dirty="0" err="1">
                <a:solidFill>
                  <a:schemeClr val="bg1"/>
                </a:solidFill>
                <a:latin typeface="+mn-lt"/>
              </a:rPr>
              <a:t>Organisation</a:t>
            </a:r>
            <a:r>
              <a:rPr lang="en-US" sz="4000" b="1" i="1" dirty="0">
                <a:solidFill>
                  <a:schemeClr val="bg1"/>
                </a:solidFill>
                <a:latin typeface="+mn-lt"/>
              </a:rPr>
              <a:t> in the UK</a:t>
            </a:r>
          </a:p>
        </p:txBody>
      </p:sp>
      <p:pic>
        <p:nvPicPr>
          <p:cNvPr id="3" name="Picture 2" descr="A picture containing vector graphics&#10;&#10;Description automatically generated">
            <a:extLst>
              <a:ext uri="{FF2B5EF4-FFF2-40B4-BE49-F238E27FC236}">
                <a16:creationId xmlns:a16="http://schemas.microsoft.com/office/drawing/2014/main" id="{DCC722A4-5CD1-43A7-BEAC-18861BC8062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365104"/>
            <a:ext cx="2051720" cy="1642034"/>
          </a:xfrm>
          <a:prstGeom prst="rect">
            <a:avLst/>
          </a:prstGeom>
        </p:spPr>
      </p:pic>
    </p:spTree>
    <p:extLst>
      <p:ext uri="{BB962C8B-B14F-4D97-AF65-F5344CB8AC3E}">
        <p14:creationId xmlns:p14="http://schemas.microsoft.com/office/powerpoint/2010/main" val="1918691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6DF5A-0722-450A-B0BD-8A00DE9295A1}"/>
              </a:ext>
            </a:extLst>
          </p:cNvPr>
          <p:cNvSpPr>
            <a:spLocks noGrp="1"/>
          </p:cNvSpPr>
          <p:nvPr>
            <p:ph type="title"/>
          </p:nvPr>
        </p:nvSpPr>
        <p:spPr>
          <a:xfrm>
            <a:off x="457200" y="1341"/>
            <a:ext cx="8560129" cy="763363"/>
          </a:xfrm>
        </p:spPr>
        <p:txBody>
          <a:bodyPr>
            <a:noAutofit/>
          </a:bodyPr>
          <a:lstStyle/>
          <a:p>
            <a:r>
              <a:rPr lang="en-GB" sz="3600" b="1" dirty="0"/>
              <a:t>UK Public Health Charity Organisation</a:t>
            </a:r>
          </a:p>
        </p:txBody>
      </p:sp>
      <p:sp>
        <p:nvSpPr>
          <p:cNvPr id="3" name="Content Placeholder 2">
            <a:extLst>
              <a:ext uri="{FF2B5EF4-FFF2-40B4-BE49-F238E27FC236}">
                <a16:creationId xmlns:a16="http://schemas.microsoft.com/office/drawing/2014/main" id="{E4208D1A-FE29-431E-8C0E-5631BA1A0F3E}"/>
              </a:ext>
            </a:extLst>
          </p:cNvPr>
          <p:cNvSpPr>
            <a:spLocks noGrp="1"/>
          </p:cNvSpPr>
          <p:nvPr>
            <p:ph idx="1"/>
          </p:nvPr>
        </p:nvSpPr>
        <p:spPr>
          <a:xfrm>
            <a:off x="0" y="764704"/>
            <a:ext cx="4932040" cy="4622812"/>
          </a:xfrm>
        </p:spPr>
        <p:txBody>
          <a:bodyPr>
            <a:normAutofit fontScale="85000" lnSpcReduction="10000"/>
          </a:bodyPr>
          <a:lstStyle/>
          <a:p>
            <a:pPr>
              <a:buFont typeface="Wingdings" panose="05000000000000000000" pitchFamily="2" charset="2"/>
              <a:buChar char="§"/>
            </a:pPr>
            <a:r>
              <a:rPr lang="en-GB" sz="2400" b="1" dirty="0"/>
              <a:t>The Health Foundation</a:t>
            </a:r>
            <a:r>
              <a:rPr lang="en-GB" sz="2400" dirty="0"/>
              <a:t>: The Health Foundation is an independent charity for health care for people in the UK.</a:t>
            </a:r>
          </a:p>
          <a:p>
            <a:pPr>
              <a:buFont typeface="Wingdings" panose="05000000000000000000" pitchFamily="2" charset="2"/>
              <a:buChar char="§"/>
            </a:pPr>
            <a:r>
              <a:rPr lang="en-GB" sz="2400" b="1" dirty="0"/>
              <a:t>Royal Society for Public Health (</a:t>
            </a:r>
            <a:r>
              <a:rPr lang="en-GB" sz="2400" dirty="0"/>
              <a:t>RSPH) is an independent, multi-disciplinary charity dedicated to the improvement of the public's health.</a:t>
            </a:r>
          </a:p>
          <a:p>
            <a:pPr>
              <a:buFont typeface="Wingdings" panose="05000000000000000000" pitchFamily="2" charset="2"/>
              <a:buChar char="§"/>
            </a:pPr>
            <a:r>
              <a:rPr lang="en-GB" sz="2400" b="1" dirty="0"/>
              <a:t>Diabetes UK</a:t>
            </a:r>
            <a:r>
              <a:rPr lang="en-GB" sz="2400" dirty="0"/>
              <a:t>, the leading charity for people living with diabetes in the UK. </a:t>
            </a:r>
          </a:p>
          <a:p>
            <a:pPr>
              <a:buFont typeface="Wingdings" panose="05000000000000000000" pitchFamily="2" charset="2"/>
              <a:buChar char="§"/>
            </a:pPr>
            <a:r>
              <a:rPr lang="en-GB" sz="2400" b="1" dirty="0"/>
              <a:t>UK Public Health Association </a:t>
            </a:r>
            <a:r>
              <a:rPr lang="en-GB" sz="2400" dirty="0"/>
              <a:t>(UKPHA) - is an independent voluntary organisation, formed by the coming together of three organisations in 1999 to unite the public health movement in the UK.</a:t>
            </a:r>
          </a:p>
          <a:p>
            <a:pPr>
              <a:buFont typeface="Wingdings" panose="05000000000000000000" pitchFamily="2" charset="2"/>
              <a:buChar char="§"/>
            </a:pPr>
            <a:endParaRPr lang="en-GB" sz="2400" dirty="0"/>
          </a:p>
        </p:txBody>
      </p:sp>
      <p:pic>
        <p:nvPicPr>
          <p:cNvPr id="4" name="Picture 3">
            <a:extLst>
              <a:ext uri="{FF2B5EF4-FFF2-40B4-BE49-F238E27FC236}">
                <a16:creationId xmlns:a16="http://schemas.microsoft.com/office/drawing/2014/main" id="{2D096BDB-B22A-65C4-FC43-967583B134CD}"/>
              </a:ext>
            </a:extLst>
          </p:cNvPr>
          <p:cNvPicPr>
            <a:picLocks noChangeAspect="1"/>
          </p:cNvPicPr>
          <p:nvPr/>
        </p:nvPicPr>
        <p:blipFill>
          <a:blip r:embed="rId3"/>
          <a:stretch>
            <a:fillRect/>
          </a:stretch>
        </p:blipFill>
        <p:spPr>
          <a:xfrm>
            <a:off x="5029200" y="3464388"/>
            <a:ext cx="4114800" cy="2162175"/>
          </a:xfrm>
          <a:prstGeom prst="rect">
            <a:avLst/>
          </a:prstGeom>
        </p:spPr>
      </p:pic>
    </p:spTree>
    <p:extLst>
      <p:ext uri="{BB962C8B-B14F-4D97-AF65-F5344CB8AC3E}">
        <p14:creationId xmlns:p14="http://schemas.microsoft.com/office/powerpoint/2010/main" val="13652818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11560" y="2204864"/>
            <a:ext cx="8062664" cy="1470025"/>
          </a:xfrm>
        </p:spPr>
        <p:txBody>
          <a:bodyPr>
            <a:normAutofit/>
          </a:bodyPr>
          <a:lstStyle/>
          <a:p>
            <a:r>
              <a:rPr lang="en-US" sz="4000" b="1" i="1" dirty="0">
                <a:solidFill>
                  <a:schemeClr val="bg1"/>
                </a:solidFill>
                <a:latin typeface="+mn-lt"/>
              </a:rPr>
              <a:t>What are the different Public Health sectors in the UK</a:t>
            </a:r>
            <a:r>
              <a:rPr lang="en-US" sz="4000" b="1" i="1" dirty="0">
                <a:solidFill>
                  <a:schemeClr val="bg1"/>
                </a:solidFill>
                <a:latin typeface="Century Gothic" panose="020B0502020202020204" pitchFamily="34" charset="0"/>
              </a:rPr>
              <a:t>?</a:t>
            </a:r>
          </a:p>
        </p:txBody>
      </p:sp>
      <p:pic>
        <p:nvPicPr>
          <p:cNvPr id="3" name="Picture 2" descr="A picture containing vector graphics&#10;&#10;Description automatically generated">
            <a:extLst>
              <a:ext uri="{FF2B5EF4-FFF2-40B4-BE49-F238E27FC236}">
                <a16:creationId xmlns:a16="http://schemas.microsoft.com/office/drawing/2014/main" id="{DCC722A4-5CD1-43A7-BEAC-18861BC8062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293096"/>
            <a:ext cx="2051720" cy="1642034"/>
          </a:xfrm>
          <a:prstGeom prst="rect">
            <a:avLst/>
          </a:prstGeom>
        </p:spPr>
      </p:pic>
    </p:spTree>
    <p:extLst>
      <p:ext uri="{BB962C8B-B14F-4D97-AF65-F5344CB8AC3E}">
        <p14:creationId xmlns:p14="http://schemas.microsoft.com/office/powerpoint/2010/main" val="36481548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1"/>
          <p:cNvSpPr txBox="1">
            <a:spLocks noChangeArrowheads="1"/>
          </p:cNvSpPr>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eaLnBrk="0" hangingPunct="0">
              <a:spcBef>
                <a:spcPts val="8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rgbClr val="000000"/>
                </a:solidFill>
                <a:latin typeface="Calibri" pitchFamily="32" charset="0"/>
                <a:ea typeface="DejaVu Sans" charset="0"/>
                <a:cs typeface="DejaVu Sans" charset="0"/>
              </a:defRPr>
            </a:lvl1pPr>
            <a:lvl2pPr eaLnBrk="0" hangingPunct="0">
              <a:spcBef>
                <a:spcPts val="7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0000"/>
                </a:solidFill>
                <a:latin typeface="Calibri" pitchFamily="32" charset="0"/>
                <a:ea typeface="DejaVu Sans" charset="0"/>
                <a:cs typeface="DejaVu Sans" charset="0"/>
              </a:defRPr>
            </a:lvl2pPr>
            <a:lvl3pPr eaLnBrk="0" hangingPunct="0">
              <a:spcBef>
                <a:spcPts val="6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0000"/>
                </a:solidFill>
                <a:latin typeface="Calibri" pitchFamily="32" charset="0"/>
                <a:ea typeface="DejaVu Sans" charset="0"/>
                <a:cs typeface="DejaVu Sans" charset="0"/>
              </a:defRPr>
            </a:lvl3pPr>
            <a:lvl4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4pPr>
            <a:lvl5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5pPr>
            <a:lvl6pPr marL="25146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6pPr>
            <a:lvl7pPr marL="29718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7pPr>
            <a:lvl8pPr marL="34290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8pPr>
            <a:lvl9pPr marL="38862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9pPr>
          </a:lstStyle>
          <a:p>
            <a:pPr algn="ctr" eaLnBrk="1" hangingPunct="1">
              <a:spcBef>
                <a:spcPct val="0"/>
              </a:spcBef>
              <a:buClrTx/>
              <a:buFontTx/>
              <a:buNone/>
            </a:pPr>
            <a:r>
              <a:rPr lang="en-GB" altLang="en-US" sz="4400" b="1" dirty="0">
                <a:latin typeface="+mj-lt"/>
              </a:rPr>
              <a:t>Public Health Sectors</a:t>
            </a:r>
          </a:p>
        </p:txBody>
      </p:sp>
      <p:pic>
        <p:nvPicPr>
          <p:cNvPr id="1229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373" y="1417638"/>
            <a:ext cx="6626225" cy="40592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603" name="AutoShape 3"/>
          <p:cNvSpPr>
            <a:spLocks/>
          </p:cNvSpPr>
          <p:nvPr/>
        </p:nvSpPr>
        <p:spPr bwMode="auto">
          <a:xfrm>
            <a:off x="6948488" y="2379663"/>
            <a:ext cx="360362" cy="2663825"/>
          </a:xfrm>
          <a:prstGeom prst="rightBrace">
            <a:avLst>
              <a:gd name="adj1" fmla="val 8316"/>
              <a:gd name="adj2" fmla="val 50000"/>
            </a:avLst>
          </a:prstGeom>
          <a:noFill/>
          <a:ln w="28440" cap="sq">
            <a:solidFill>
              <a:srgbClr val="4A7EBB"/>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
        <p:nvSpPr>
          <p:cNvPr id="25604" name="Text Box 4"/>
          <p:cNvSpPr txBox="1">
            <a:spLocks noChangeArrowheads="1"/>
          </p:cNvSpPr>
          <p:nvPr/>
        </p:nvSpPr>
        <p:spPr bwMode="auto">
          <a:xfrm>
            <a:off x="7451725" y="3249613"/>
            <a:ext cx="2049463" cy="1008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spAutoFit/>
          </a:bodyPr>
          <a:lstStyle>
            <a:lvl1pPr eaLnBrk="0" hangingPunct="0">
              <a:spcBef>
                <a:spcPts val="8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rgbClr val="000000"/>
                </a:solidFill>
                <a:latin typeface="Calibri" pitchFamily="32" charset="0"/>
                <a:ea typeface="DejaVu Sans" charset="0"/>
                <a:cs typeface="DejaVu Sans" charset="0"/>
              </a:defRPr>
            </a:lvl1pPr>
            <a:lvl2pPr eaLnBrk="0" hangingPunct="0">
              <a:spcBef>
                <a:spcPts val="7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0000"/>
                </a:solidFill>
                <a:latin typeface="Calibri" pitchFamily="32" charset="0"/>
                <a:ea typeface="DejaVu Sans" charset="0"/>
                <a:cs typeface="DejaVu Sans" charset="0"/>
              </a:defRPr>
            </a:lvl2pPr>
            <a:lvl3pPr eaLnBrk="0" hangingPunct="0">
              <a:spcBef>
                <a:spcPts val="6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0000"/>
                </a:solidFill>
                <a:latin typeface="Calibri" pitchFamily="32" charset="0"/>
                <a:ea typeface="DejaVu Sans" charset="0"/>
                <a:cs typeface="DejaVu Sans" charset="0"/>
              </a:defRPr>
            </a:lvl3pPr>
            <a:lvl4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4pPr>
            <a:lvl5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5pPr>
            <a:lvl6pPr marL="25146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6pPr>
            <a:lvl7pPr marL="29718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7pPr>
            <a:lvl8pPr marL="34290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8pPr>
            <a:lvl9pPr marL="38862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9pPr>
          </a:lstStyle>
          <a:p>
            <a:pPr eaLnBrk="1" hangingPunct="1">
              <a:spcBef>
                <a:spcPct val="0"/>
              </a:spcBef>
              <a:buClrTx/>
              <a:buFontTx/>
              <a:buNone/>
            </a:pPr>
            <a:r>
              <a:rPr lang="en-GB" altLang="en-US" sz="2000" b="1" i="1"/>
              <a:t>Entry Level</a:t>
            </a:r>
          </a:p>
          <a:p>
            <a:pPr eaLnBrk="1" hangingPunct="1">
              <a:spcBef>
                <a:spcPct val="0"/>
              </a:spcBef>
              <a:buClrTx/>
              <a:buFontTx/>
              <a:buNone/>
            </a:pPr>
            <a:r>
              <a:rPr lang="en-GB" altLang="en-US" sz="2000" b="1" i="1"/>
              <a:t>Intermediate</a:t>
            </a:r>
          </a:p>
          <a:p>
            <a:pPr eaLnBrk="1" hangingPunct="1">
              <a:spcBef>
                <a:spcPct val="0"/>
              </a:spcBef>
              <a:buClrTx/>
              <a:buFontTx/>
              <a:buNone/>
            </a:pPr>
            <a:r>
              <a:rPr lang="en-GB" altLang="en-US" sz="2000" b="1" i="1"/>
              <a:t>Senior</a:t>
            </a:r>
          </a:p>
        </p:txBody>
      </p:sp>
    </p:spTree>
    <p:extLst>
      <p:ext uri="{BB962C8B-B14F-4D97-AF65-F5344CB8AC3E}">
        <p14:creationId xmlns:p14="http://schemas.microsoft.com/office/powerpoint/2010/main" val="4185456036"/>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fill="hold" grpId="0" nodeType="clickEffect">
                                  <p:stCondLst>
                                    <p:cond delay="0"/>
                                  </p:stCondLst>
                                  <p:childTnLst>
                                    <p:set>
                                      <p:cBhvr additive="repl">
                                        <p:cTn id="6" dur="1" fill="hold">
                                          <p:stCondLst>
                                            <p:cond delay="0"/>
                                          </p:stCondLst>
                                        </p:cTn>
                                        <p:tgtEl>
                                          <p:spTgt spid="25603"/>
                                        </p:tgtEl>
                                        <p:attrNameLst>
                                          <p:attrName>style.visibility</p:attrName>
                                        </p:attrNameLst>
                                      </p:cBhvr>
                                      <p:to>
                                        <p:strVal val="visible"/>
                                      </p:to>
                                    </p:set>
                                  </p:childTnLst>
                                </p:cTn>
                              </p:par>
                              <p:par>
                                <p:cTn id="7" presetID="1" presetClass="entr" fill="hold" nodeType="withEffect">
                                  <p:stCondLst>
                                    <p:cond delay="0"/>
                                  </p:stCondLst>
                                  <p:childTnLst>
                                    <p:set>
                                      <p:cBhvr additive="repl">
                                        <p:cTn id="8" dur="1" fill="hold">
                                          <p:stCondLst>
                                            <p:cond delay="0"/>
                                          </p:stCondLst>
                                        </p:cTn>
                                        <p:tgtEl>
                                          <p:spTgt spid="256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51927-9B17-430B-ADF1-7D8A4DCD4849}"/>
              </a:ext>
            </a:extLst>
          </p:cNvPr>
          <p:cNvSpPr>
            <a:spLocks noGrp="1"/>
          </p:cNvSpPr>
          <p:nvPr>
            <p:ph type="title"/>
          </p:nvPr>
        </p:nvSpPr>
        <p:spPr/>
        <p:txBody>
          <a:bodyPr/>
          <a:lstStyle/>
          <a:p>
            <a:r>
              <a:rPr lang="en-GB" b="1" dirty="0"/>
              <a:t>Local Authority</a:t>
            </a:r>
          </a:p>
        </p:txBody>
      </p:sp>
      <p:sp>
        <p:nvSpPr>
          <p:cNvPr id="3" name="Content Placeholder 2">
            <a:extLst>
              <a:ext uri="{FF2B5EF4-FFF2-40B4-BE49-F238E27FC236}">
                <a16:creationId xmlns:a16="http://schemas.microsoft.com/office/drawing/2014/main" id="{8DEFA672-80BA-4E1B-89C7-F1E6C8B62317}"/>
              </a:ext>
            </a:extLst>
          </p:cNvPr>
          <p:cNvSpPr>
            <a:spLocks noGrp="1"/>
          </p:cNvSpPr>
          <p:nvPr>
            <p:ph idx="1"/>
          </p:nvPr>
        </p:nvSpPr>
        <p:spPr>
          <a:xfrm>
            <a:off x="457200" y="1600201"/>
            <a:ext cx="5410944" cy="3917032"/>
          </a:xfrm>
        </p:spPr>
        <p:txBody>
          <a:bodyPr>
            <a:normAutofit fontScale="70000" lnSpcReduction="20000"/>
          </a:bodyPr>
          <a:lstStyle/>
          <a:p>
            <a:pPr marL="0" indent="0">
              <a:buNone/>
            </a:pPr>
            <a:r>
              <a:rPr lang="en-GB" sz="3600" b="1" dirty="0"/>
              <a:t>Aims:  </a:t>
            </a:r>
          </a:p>
          <a:p>
            <a:pPr>
              <a:buFont typeface="Wingdings" panose="05000000000000000000" pitchFamily="2" charset="2"/>
              <a:buChar char="§"/>
            </a:pPr>
            <a:r>
              <a:rPr lang="en-GB" b="1" dirty="0"/>
              <a:t>Improve the health and wellbeing of the local population and reduce health inequalities.</a:t>
            </a:r>
          </a:p>
          <a:p>
            <a:pPr>
              <a:buFont typeface="Wingdings" panose="05000000000000000000" pitchFamily="2" charset="2"/>
              <a:buChar char="§"/>
            </a:pPr>
            <a:r>
              <a:rPr lang="en-GB" dirty="0"/>
              <a:t>Encourage integrated commissioning between health, social care and public health by bringing together representatives of these sectors.</a:t>
            </a:r>
            <a:r>
              <a:rPr lang="en-GB" dirty="0">
                <a:solidFill>
                  <a:srgbClr val="00B050"/>
                </a:solidFill>
              </a:rPr>
              <a:t>  </a:t>
            </a:r>
          </a:p>
          <a:p>
            <a:pPr>
              <a:buFont typeface="Wingdings" panose="05000000000000000000" pitchFamily="2" charset="2"/>
              <a:buChar char="§"/>
            </a:pPr>
            <a:r>
              <a:rPr lang="en-GB" dirty="0"/>
              <a:t>Devise </a:t>
            </a:r>
            <a:r>
              <a:rPr lang="en-GB" b="1" dirty="0"/>
              <a:t>Joint Strategic Needs Assessments</a:t>
            </a:r>
            <a:r>
              <a:rPr lang="en-GB" dirty="0"/>
              <a:t> to find local priorities, then plan a </a:t>
            </a:r>
            <a:r>
              <a:rPr lang="en-GB" b="1" dirty="0"/>
              <a:t>Health and Wellbeing Strategy. </a:t>
            </a:r>
          </a:p>
          <a:p>
            <a:endParaRPr lang="en-GB" dirty="0"/>
          </a:p>
        </p:txBody>
      </p:sp>
      <p:pic>
        <p:nvPicPr>
          <p:cNvPr id="4" name="Picture 3">
            <a:extLst>
              <a:ext uri="{FF2B5EF4-FFF2-40B4-BE49-F238E27FC236}">
                <a16:creationId xmlns:a16="http://schemas.microsoft.com/office/drawing/2014/main" id="{9CFDEBD5-51BA-FEED-499C-5E294E3FCADF}"/>
              </a:ext>
            </a:extLst>
          </p:cNvPr>
          <p:cNvPicPr>
            <a:picLocks noChangeAspect="1"/>
          </p:cNvPicPr>
          <p:nvPr/>
        </p:nvPicPr>
        <p:blipFill rotWithShape="1">
          <a:blip r:embed="rId2"/>
          <a:srcRect b="16713"/>
          <a:stretch/>
        </p:blipFill>
        <p:spPr>
          <a:xfrm>
            <a:off x="5364088" y="3645025"/>
            <a:ext cx="3467100" cy="1872208"/>
          </a:xfrm>
          <a:prstGeom prst="rect">
            <a:avLst/>
          </a:prstGeom>
        </p:spPr>
      </p:pic>
    </p:spTree>
    <p:extLst>
      <p:ext uri="{BB962C8B-B14F-4D97-AF65-F5344CB8AC3E}">
        <p14:creationId xmlns:p14="http://schemas.microsoft.com/office/powerpoint/2010/main" val="1173361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BBD5-21D2-7BBC-9ADA-D17C3C4F149F}"/>
              </a:ext>
            </a:extLst>
          </p:cNvPr>
          <p:cNvSpPr>
            <a:spLocks noGrp="1"/>
          </p:cNvSpPr>
          <p:nvPr>
            <p:ph type="title"/>
          </p:nvPr>
        </p:nvSpPr>
        <p:spPr/>
        <p:txBody>
          <a:bodyPr/>
          <a:lstStyle/>
          <a:p>
            <a:r>
              <a:rPr lang="en-GB" b="1" dirty="0"/>
              <a:t>NHS reform</a:t>
            </a:r>
          </a:p>
        </p:txBody>
      </p:sp>
      <p:sp>
        <p:nvSpPr>
          <p:cNvPr id="3" name="Content Placeholder 2">
            <a:extLst>
              <a:ext uri="{FF2B5EF4-FFF2-40B4-BE49-F238E27FC236}">
                <a16:creationId xmlns:a16="http://schemas.microsoft.com/office/drawing/2014/main" id="{C27498C3-D8FA-E5F4-A32A-346CB804D624}"/>
              </a:ext>
            </a:extLst>
          </p:cNvPr>
          <p:cNvSpPr>
            <a:spLocks noGrp="1"/>
          </p:cNvSpPr>
          <p:nvPr>
            <p:ph idx="1"/>
          </p:nvPr>
        </p:nvSpPr>
        <p:spPr/>
        <p:txBody>
          <a:bodyPr>
            <a:normAutofit fontScale="70000" lnSpcReduction="20000"/>
          </a:bodyPr>
          <a:lstStyle/>
          <a:p>
            <a:pPr>
              <a:buFont typeface="Wingdings" panose="05000000000000000000" pitchFamily="2" charset="2"/>
              <a:buChar char="§"/>
            </a:pPr>
            <a:r>
              <a:rPr lang="en-GB" dirty="0">
                <a:hlinkClick r:id="rId2"/>
              </a:rPr>
              <a:t>NHS</a:t>
            </a:r>
            <a:r>
              <a:rPr lang="en-GB" dirty="0"/>
              <a:t> has some Public Health roles, such as health promoter.</a:t>
            </a:r>
          </a:p>
          <a:p>
            <a:pPr marL="0" indent="0">
              <a:buNone/>
            </a:pPr>
            <a:endParaRPr lang="en-GB" dirty="0"/>
          </a:p>
          <a:p>
            <a:pPr>
              <a:buFont typeface="Wingdings" panose="05000000000000000000" pitchFamily="2" charset="2"/>
              <a:buChar char="§"/>
            </a:pPr>
            <a:r>
              <a:rPr lang="en-GB" sz="3200" b="1" dirty="0">
                <a:hlinkClick r:id="rId3"/>
              </a:rPr>
              <a:t>NHS Foundation Trusts</a:t>
            </a:r>
            <a:r>
              <a:rPr lang="en-GB" sz="3200" b="1" dirty="0"/>
              <a:t>: </a:t>
            </a:r>
            <a:r>
              <a:rPr lang="en-GB" sz="3200" dirty="0"/>
              <a:t>legally independent public benefit corporations.</a:t>
            </a:r>
            <a:r>
              <a:rPr lang="en-GB" sz="2800" dirty="0"/>
              <a:t> </a:t>
            </a:r>
            <a:r>
              <a:rPr lang="en-GB" sz="3200" dirty="0"/>
              <a:t>Provide services to NHS patients and users according to NHS principles and standards. </a:t>
            </a:r>
          </a:p>
          <a:p>
            <a:pPr marL="0" indent="0">
              <a:buNone/>
            </a:pPr>
            <a:endParaRPr lang="en-GB" sz="3200" dirty="0">
              <a:solidFill>
                <a:srgbClr val="00B0F0"/>
              </a:solidFill>
            </a:endParaRPr>
          </a:p>
          <a:p>
            <a:pPr>
              <a:buFont typeface="Wingdings" panose="05000000000000000000" pitchFamily="2" charset="2"/>
              <a:buChar char="§"/>
            </a:pPr>
            <a:r>
              <a:rPr lang="en-GB" b="1" i="0" dirty="0">
                <a:solidFill>
                  <a:srgbClr val="0070C0"/>
                </a:solidFill>
                <a:effectLst/>
                <a:highlight>
                  <a:srgbClr val="FFFFFF"/>
                </a:highlight>
                <a:latin typeface="-apple-system"/>
              </a:rPr>
              <a:t>Integrated care systems (ICSs): </a:t>
            </a:r>
            <a:r>
              <a:rPr lang="en-GB" b="0" i="0" dirty="0">
                <a:solidFill>
                  <a:srgbClr val="202A30"/>
                </a:solidFill>
                <a:effectLst/>
                <a:highlight>
                  <a:srgbClr val="FFFFFF"/>
                </a:highlight>
                <a:latin typeface="-apple-system"/>
              </a:rPr>
              <a:t>ICSs are partnerships of organisations that come together to plan and pay for health and care services to improve the lives of people who live and work in their area.</a:t>
            </a:r>
          </a:p>
          <a:p>
            <a:pPr marL="0" indent="0">
              <a:buNone/>
            </a:pPr>
            <a:r>
              <a:rPr lang="en-GB" dirty="0">
                <a:hlinkClick r:id="rId4"/>
              </a:rPr>
              <a:t>NHS commissioning » Integrated care systems (ICSs) (england.nhs.uk)</a:t>
            </a:r>
            <a:endParaRPr lang="en-GB" dirty="0"/>
          </a:p>
        </p:txBody>
      </p:sp>
      <p:pic>
        <p:nvPicPr>
          <p:cNvPr id="4" name="Picture 2">
            <a:extLst>
              <a:ext uri="{FF2B5EF4-FFF2-40B4-BE49-F238E27FC236}">
                <a16:creationId xmlns:a16="http://schemas.microsoft.com/office/drawing/2014/main" id="{69A39639-4AAD-F6A0-FCF3-78085B4DBF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52320" y="281534"/>
            <a:ext cx="142875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47809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Charities </a:t>
            </a:r>
          </a:p>
        </p:txBody>
      </p:sp>
      <p:sp>
        <p:nvSpPr>
          <p:cNvPr id="3" name="Content Placeholder 2"/>
          <p:cNvSpPr>
            <a:spLocks noGrp="1"/>
          </p:cNvSpPr>
          <p:nvPr>
            <p:ph idx="1"/>
          </p:nvPr>
        </p:nvSpPr>
        <p:spPr>
          <a:xfrm>
            <a:off x="395536" y="1412776"/>
            <a:ext cx="8291264" cy="5256584"/>
          </a:xfrm>
        </p:spPr>
        <p:txBody>
          <a:bodyPr>
            <a:normAutofit/>
          </a:bodyPr>
          <a:lstStyle/>
          <a:p>
            <a:pPr marL="0" indent="0" algn="ctr">
              <a:buNone/>
            </a:pPr>
            <a:r>
              <a:rPr lang="en-GB" dirty="0"/>
              <a:t>Many roles: education, services, funds. </a:t>
            </a:r>
          </a:p>
          <a:p>
            <a:pPr marL="0" indent="0" algn="ctr">
              <a:buNone/>
            </a:pPr>
            <a:r>
              <a:rPr lang="en-GB" dirty="0"/>
              <a:t>Some public health: research, campaigns </a:t>
            </a:r>
          </a:p>
          <a:p>
            <a:r>
              <a:rPr lang="en-GB" dirty="0">
                <a:hlinkClick r:id="rId2"/>
              </a:rPr>
              <a:t>Rehabilitation of addicted prisoners </a:t>
            </a:r>
            <a:r>
              <a:rPr lang="en-GB" dirty="0"/>
              <a:t> Trust</a:t>
            </a:r>
          </a:p>
          <a:p>
            <a:r>
              <a:rPr lang="en-GB" dirty="0">
                <a:hlinkClick r:id="rId3"/>
              </a:rPr>
              <a:t>Mind</a:t>
            </a:r>
            <a:endParaRPr lang="en-GB" dirty="0"/>
          </a:p>
          <a:p>
            <a:r>
              <a:rPr lang="en-GB" dirty="0">
                <a:hlinkClick r:id="rId4"/>
              </a:rPr>
              <a:t>Shelter</a:t>
            </a:r>
            <a:endParaRPr lang="en-GB" dirty="0"/>
          </a:p>
          <a:p>
            <a:r>
              <a:rPr lang="en-GB" dirty="0">
                <a:hlinkClick r:id="rId5"/>
              </a:rPr>
              <a:t>Home Start</a:t>
            </a:r>
            <a:endParaRPr lang="en-GB" dirty="0"/>
          </a:p>
          <a:p>
            <a:pPr marL="0" indent="0">
              <a:buNone/>
            </a:pPr>
            <a:endParaRPr lang="en-GB" dirty="0"/>
          </a:p>
        </p:txBody>
      </p:sp>
      <p:pic>
        <p:nvPicPr>
          <p:cNvPr id="409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79912" y="3140968"/>
            <a:ext cx="5256584"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68994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122D1-1761-546C-8319-1C3B61F2CDE6}"/>
              </a:ext>
            </a:extLst>
          </p:cNvPr>
          <p:cNvSpPr>
            <a:spLocks noGrp="1"/>
          </p:cNvSpPr>
          <p:nvPr>
            <p:ph type="title"/>
          </p:nvPr>
        </p:nvSpPr>
        <p:spPr/>
        <p:txBody>
          <a:bodyPr>
            <a:normAutofit fontScale="90000"/>
          </a:bodyPr>
          <a:lstStyle/>
          <a:p>
            <a:br>
              <a:rPr lang="en-GB" dirty="0"/>
            </a:br>
            <a:r>
              <a:rPr lang="en-GB" b="1" dirty="0"/>
              <a:t>References </a:t>
            </a:r>
          </a:p>
        </p:txBody>
      </p:sp>
      <p:sp>
        <p:nvSpPr>
          <p:cNvPr id="3" name="Content Placeholder 2">
            <a:extLst>
              <a:ext uri="{FF2B5EF4-FFF2-40B4-BE49-F238E27FC236}">
                <a16:creationId xmlns:a16="http://schemas.microsoft.com/office/drawing/2014/main" id="{0B0CE790-9308-E7B0-C725-89137410A478}"/>
              </a:ext>
            </a:extLst>
          </p:cNvPr>
          <p:cNvSpPr>
            <a:spLocks noGrp="1"/>
          </p:cNvSpPr>
          <p:nvPr>
            <p:ph idx="1"/>
          </p:nvPr>
        </p:nvSpPr>
        <p:spPr>
          <a:xfrm>
            <a:off x="457200" y="1417638"/>
            <a:ext cx="8229600" cy="4243610"/>
          </a:xfrm>
        </p:spPr>
        <p:txBody>
          <a:bodyPr>
            <a:normAutofit fontScale="55000" lnSpcReduction="20000"/>
          </a:bodyPr>
          <a:lstStyle/>
          <a:p>
            <a:pPr>
              <a:buFont typeface="Wingdings" panose="05000000000000000000" pitchFamily="2" charset="2"/>
              <a:buChar char="§"/>
            </a:pPr>
            <a:r>
              <a:rPr lang="en-GB" sz="2600" dirty="0">
                <a:solidFill>
                  <a:prstClr val="black"/>
                </a:solidFill>
                <a:hlinkClick r:id="rId3">
                  <a:extLst>
                    <a:ext uri="{A12FA001-AC4F-418D-AE19-62706E023703}">
                      <ahyp:hlinkClr xmlns:ahyp="http://schemas.microsoft.com/office/drawing/2018/hyperlinkcolor" val="tx"/>
                    </a:ext>
                  </a:extLst>
                </a:hlinkClick>
              </a:rPr>
              <a:t>Office for National Statistics </a:t>
            </a:r>
            <a:r>
              <a:rPr lang="en-GB" sz="2600" dirty="0">
                <a:solidFill>
                  <a:prstClr val="black"/>
                </a:solidFill>
              </a:rPr>
              <a:t>(2022) </a:t>
            </a:r>
            <a:r>
              <a:rPr lang="en-GB" sz="2600" dirty="0">
                <a:hlinkClick r:id="rId3"/>
              </a:rPr>
              <a:t>Health and social care –Available at: https://www.ons.gov.uk/peoplepopulationandcommunity/healthandsocialcare</a:t>
            </a:r>
            <a:r>
              <a:rPr lang="en-GB" sz="2600" dirty="0"/>
              <a:t> (Accessed date 21st August 2022)</a:t>
            </a:r>
          </a:p>
          <a:p>
            <a:pPr>
              <a:buFont typeface="Wingdings" panose="05000000000000000000" pitchFamily="2" charset="2"/>
              <a:buChar char="§"/>
            </a:pPr>
            <a:r>
              <a:rPr lang="en-GB" sz="2600" dirty="0"/>
              <a:t>Office for National Statistics (2022) About us Available at: </a:t>
            </a:r>
            <a:r>
              <a:rPr lang="en-GB" sz="2600" dirty="0">
                <a:hlinkClick r:id="rId4"/>
              </a:rPr>
              <a:t>https://www.ons.gov.uk/aboutus</a:t>
            </a:r>
            <a:r>
              <a:rPr lang="en-GB" sz="2600" dirty="0"/>
              <a:t> (accessed date 22nd August 2022)</a:t>
            </a:r>
          </a:p>
          <a:p>
            <a:pPr>
              <a:buFont typeface="Wingdings" panose="05000000000000000000" pitchFamily="2" charset="2"/>
              <a:buChar char="§"/>
            </a:pPr>
            <a:r>
              <a:rPr lang="en-GB" sz="2600" dirty="0"/>
              <a:t>Public Health England (2021) About us Available at: </a:t>
            </a:r>
            <a:r>
              <a:rPr lang="en-GB" sz="2600" dirty="0">
                <a:hlinkClick r:id="rId5"/>
              </a:rPr>
              <a:t>https://www.gov.uk/government/organisations/public-health-england/about</a:t>
            </a:r>
            <a:r>
              <a:rPr lang="en-GB" sz="2600" dirty="0"/>
              <a:t> (Accessed date 25th August 2022).</a:t>
            </a:r>
          </a:p>
          <a:p>
            <a:pPr>
              <a:buFont typeface="Wingdings" panose="05000000000000000000" pitchFamily="2" charset="2"/>
              <a:buChar char="§"/>
            </a:pPr>
            <a:r>
              <a:rPr lang="en-GB" sz="2600" dirty="0"/>
              <a:t>Public Health England (2022) Available at: </a:t>
            </a:r>
            <a:r>
              <a:rPr lang="en-GB" sz="2600" dirty="0">
                <a:hlinkClick r:id="rId6"/>
              </a:rPr>
              <a:t>https://www.gov.uk/government/organisations/public-health-england</a:t>
            </a:r>
            <a:r>
              <a:rPr lang="en-GB" sz="2600" dirty="0"/>
              <a:t> (Accessed date 15th August 2022).</a:t>
            </a:r>
          </a:p>
          <a:p>
            <a:pPr>
              <a:buFont typeface="Wingdings" panose="05000000000000000000" pitchFamily="2" charset="2"/>
              <a:buChar char="§"/>
            </a:pPr>
            <a:r>
              <a:rPr lang="en-GB" sz="2600" dirty="0"/>
              <a:t>National Health Service (2022) Available at: </a:t>
            </a:r>
            <a:r>
              <a:rPr lang="en-GB" sz="2600" dirty="0">
                <a:hlinkClick r:id="rId7"/>
              </a:rPr>
              <a:t>https://www.nhs.uk/</a:t>
            </a:r>
            <a:r>
              <a:rPr lang="en-GB" sz="2600" dirty="0"/>
              <a:t> Accessed date 06</a:t>
            </a:r>
            <a:r>
              <a:rPr lang="en-GB" sz="2600" baseline="30000" dirty="0"/>
              <a:t>th</a:t>
            </a:r>
            <a:r>
              <a:rPr lang="en-GB" sz="2600" dirty="0"/>
              <a:t> Sept 2022)</a:t>
            </a:r>
          </a:p>
          <a:p>
            <a:pPr>
              <a:buFont typeface="Wingdings" panose="05000000000000000000" pitchFamily="2" charset="2"/>
              <a:buChar char="§"/>
            </a:pPr>
            <a:r>
              <a:rPr lang="en-GB" sz="2600" dirty="0">
                <a:solidFill>
                  <a:prstClr val="black"/>
                </a:solidFill>
                <a:hlinkClick r:id="rId8">
                  <a:extLst>
                    <a:ext uri="{A12FA001-AC4F-418D-AE19-62706E023703}">
                      <ahyp:hlinkClr xmlns:ahyp="http://schemas.microsoft.com/office/drawing/2018/hyperlinkcolor" val="tx"/>
                    </a:ext>
                  </a:extLst>
                </a:hlinkClick>
              </a:rPr>
              <a:t>National Health Service (2022) Available at: </a:t>
            </a:r>
            <a:r>
              <a:rPr lang="en-GB" sz="2600" dirty="0">
                <a:hlinkClick r:id="rId9"/>
              </a:rPr>
              <a:t>https://www.healthcareers.nhs.uk/working-health/working-public-health/why-work-public-health</a:t>
            </a:r>
            <a:endParaRPr lang="en-GB" sz="2600" dirty="0"/>
          </a:p>
          <a:p>
            <a:pPr>
              <a:buFont typeface="Wingdings" panose="05000000000000000000" pitchFamily="2" charset="2"/>
              <a:buChar char="§"/>
            </a:pPr>
            <a:r>
              <a:rPr lang="en-GB" sz="2600" dirty="0">
                <a:solidFill>
                  <a:prstClr val="black"/>
                </a:solidFill>
                <a:hlinkClick r:id="rId8">
                  <a:extLst>
                    <a:ext uri="{A12FA001-AC4F-418D-AE19-62706E023703}">
                      <ahyp:hlinkClr xmlns:ahyp="http://schemas.microsoft.com/office/drawing/2018/hyperlinkcolor" val="tx"/>
                    </a:ext>
                  </a:extLst>
                </a:hlinkClick>
              </a:rPr>
              <a:t>National Health Service (2022) Available at: </a:t>
            </a:r>
            <a:r>
              <a:rPr lang="en-GB" sz="2600" dirty="0">
                <a:hlinkClick r:id="rId8"/>
              </a:rPr>
              <a:t>https://www.healthcareers.nhs.uk/working-health/working-public-health/what-public-health</a:t>
            </a:r>
            <a:r>
              <a:rPr lang="en-GB" sz="2600" dirty="0"/>
              <a:t> (Accessed date 23rd August 2022)</a:t>
            </a:r>
          </a:p>
          <a:p>
            <a:pPr>
              <a:buFont typeface="Wingdings" panose="05000000000000000000" pitchFamily="2" charset="2"/>
              <a:buChar char="§"/>
            </a:pPr>
            <a:r>
              <a:rPr lang="en-GB" sz="2600" dirty="0"/>
              <a:t>UK Public Health Association (2022) Available at: </a:t>
            </a:r>
            <a:r>
              <a:rPr lang="en-GB" sz="2600" dirty="0">
                <a:hlinkClick r:id="rId10"/>
              </a:rPr>
              <a:t>https://ukpha.org.uk/about-us/index.html</a:t>
            </a:r>
            <a:r>
              <a:rPr lang="en-GB" sz="2600" dirty="0"/>
              <a:t> (Accessed date 11</a:t>
            </a:r>
            <a:r>
              <a:rPr lang="en-GB" sz="2600" baseline="30000" dirty="0"/>
              <a:t>th</a:t>
            </a:r>
            <a:r>
              <a:rPr lang="en-GB" sz="2600" dirty="0"/>
              <a:t> August 2022)</a:t>
            </a:r>
          </a:p>
          <a:p>
            <a:pPr>
              <a:buFont typeface="Wingdings" panose="05000000000000000000" pitchFamily="2" charset="2"/>
              <a:buChar char="§"/>
            </a:pPr>
            <a:r>
              <a:rPr lang="en-GB" sz="2600" dirty="0"/>
              <a:t>United Nations (2022) About us Available at </a:t>
            </a:r>
            <a:r>
              <a:rPr lang="en-GB" sz="2600" dirty="0">
                <a:hlinkClick r:id="rId11"/>
              </a:rPr>
              <a:t>https://www.un.org/en/about-us</a:t>
            </a:r>
            <a:r>
              <a:rPr lang="en-GB" sz="2600" dirty="0"/>
              <a:t> (Accessed date 11</a:t>
            </a:r>
            <a:r>
              <a:rPr lang="en-GB" sz="2600" baseline="30000" dirty="0"/>
              <a:t>th</a:t>
            </a:r>
            <a:r>
              <a:rPr lang="en-GB" sz="2600" dirty="0"/>
              <a:t> August 2022)</a:t>
            </a:r>
          </a:p>
          <a:p>
            <a:pPr>
              <a:buFont typeface="Wingdings" panose="05000000000000000000" pitchFamily="2" charset="2"/>
              <a:buChar char="§"/>
            </a:pPr>
            <a:r>
              <a:rPr lang="en-GB" sz="2600" dirty="0"/>
              <a:t>World Health Organisation (2022) About WHO, Available at </a:t>
            </a:r>
            <a:r>
              <a:rPr lang="en-GB" sz="2600" dirty="0">
                <a:hlinkClick r:id="rId12"/>
              </a:rPr>
              <a:t>https://www.who.int/about</a:t>
            </a:r>
            <a:r>
              <a:rPr lang="en-GB" sz="2600" dirty="0"/>
              <a:t> (Accessed date 11th August 2022)</a:t>
            </a:r>
          </a:p>
          <a:p>
            <a:pPr>
              <a:buFont typeface="Wingdings" panose="05000000000000000000" pitchFamily="2" charset="2"/>
              <a:buChar char="§"/>
            </a:pPr>
            <a:endParaRPr lang="en-GB" sz="2000" dirty="0"/>
          </a:p>
        </p:txBody>
      </p:sp>
    </p:spTree>
    <p:extLst>
      <p:ext uri="{BB962C8B-B14F-4D97-AF65-F5344CB8AC3E}">
        <p14:creationId xmlns:p14="http://schemas.microsoft.com/office/powerpoint/2010/main" val="22778929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f856874f-9946-48cd-ac29-4cb76853c4c1"/>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11E4BDC6-86B0-44C0-B57B-6E121C57B7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43</TotalTime>
  <Words>1848</Words>
  <Application>Microsoft Office PowerPoint</Application>
  <PresentationFormat>On-screen Show (4:3)</PresentationFormat>
  <Paragraphs>199</Paragraphs>
  <Slides>31</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-apple-system</vt:lpstr>
      <vt:lpstr>DejaVu Sans</vt:lpstr>
      <vt:lpstr>Myriad Pro</vt:lpstr>
      <vt:lpstr>Arial</vt:lpstr>
      <vt:lpstr>Calibri</vt:lpstr>
      <vt:lpstr>Century Gothic</vt:lpstr>
      <vt:lpstr>Segoe UI</vt:lpstr>
      <vt:lpstr>Times New Roman</vt:lpstr>
      <vt:lpstr>Wingdings</vt:lpstr>
      <vt:lpstr>20140311PresentationUWTSDTemplate</vt:lpstr>
      <vt:lpstr>INTRODUCTION TO PUBLIC HEALTH</vt:lpstr>
      <vt:lpstr>Learning outcomes</vt:lpstr>
      <vt:lpstr>Aims of the session</vt:lpstr>
      <vt:lpstr>Whose Business is Public Health?</vt:lpstr>
      <vt:lpstr>Public health is…….</vt:lpstr>
      <vt:lpstr>Who is responsible for Public health?</vt:lpstr>
      <vt:lpstr>The responsibility of creating …</vt:lpstr>
      <vt:lpstr>Activity </vt:lpstr>
      <vt:lpstr>The stakeholders include…</vt:lpstr>
      <vt:lpstr>What are the global public health organisations?</vt:lpstr>
      <vt:lpstr>Global Organisations</vt:lpstr>
      <vt:lpstr>United Nations</vt:lpstr>
      <vt:lpstr>United Nations</vt:lpstr>
      <vt:lpstr>World Health Organisation</vt:lpstr>
      <vt:lpstr>Activity</vt:lpstr>
      <vt:lpstr>What are the UK National Public Health governmental Organisations</vt:lpstr>
      <vt:lpstr>UK Public Health Governmental Organisation</vt:lpstr>
      <vt:lpstr>1. UK Health Security Agency and The Office for Health Improvements and Disparities</vt:lpstr>
      <vt:lpstr>2. Office for National Statistics</vt:lpstr>
      <vt:lpstr>What are PH Nongovernmental Organisations?</vt:lpstr>
      <vt:lpstr>Nongovernmental Organisation</vt:lpstr>
      <vt:lpstr>Non-governmental Organisation</vt:lpstr>
      <vt:lpstr>Non-governmental Organisation</vt:lpstr>
      <vt:lpstr>What are the types of Nongovernmental Organisation in the UK</vt:lpstr>
      <vt:lpstr>UK Public Health Charity Organisation</vt:lpstr>
      <vt:lpstr>What are the different Public Health sectors in the UK?</vt:lpstr>
      <vt:lpstr>PowerPoint Presentation</vt:lpstr>
      <vt:lpstr>Local Authority</vt:lpstr>
      <vt:lpstr>NHS reform</vt:lpstr>
      <vt:lpstr>Charities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Jolly Nwankwo</cp:lastModifiedBy>
  <cp:revision>76</cp:revision>
  <dcterms:created xsi:type="dcterms:W3CDTF">2015-04-14T15:21:28Z</dcterms:created>
  <dcterms:modified xsi:type="dcterms:W3CDTF">2024-06-12T15:00:35Z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