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9" r:id="rId3"/>
    <p:sldId id="270" r:id="rId4"/>
    <p:sldId id="257" r:id="rId5"/>
    <p:sldId id="258" r:id="rId6"/>
    <p:sldId id="260" r:id="rId7"/>
    <p:sldId id="261" r:id="rId8"/>
    <p:sldId id="262" r:id="rId9"/>
    <p:sldId id="263" r:id="rId10"/>
    <p:sldId id="264" r:id="rId11"/>
    <p:sldId id="265" r:id="rId12"/>
    <p:sldId id="266" r:id="rId13"/>
    <p:sldId id="267" r:id="rId14"/>
    <p:sldId id="268" r:id="rId15"/>
    <p:sldId id="271"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7"/>
    <p:restoredTop sz="94658"/>
  </p:normalViewPr>
  <p:slideViewPr>
    <p:cSldViewPr snapToGrid="0">
      <p:cViewPr varScale="1">
        <p:scale>
          <a:sx n="115" d="100"/>
          <a:sy n="115" d="100"/>
        </p:scale>
        <p:origin x="71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3391A759-BFF8-4B5B-9ECE-D93AC303B331}" type="datetime1">
              <a:rPr lang="en-US" smtClean="0"/>
              <a:t>2/22/25</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41317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EEBAB316-A2E6-49F2-825C-64AA951E4184}" type="datetime1">
              <a:rPr lang="en-US" smtClean="0"/>
              <a:t>2/22/25</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6073669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5AE9748B-ADD6-4C5A-8C2A-A39721276E74}" type="datetime1">
              <a:rPr lang="en-US" smtClean="0"/>
              <a:t>2/22/25</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015282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7241FB0F-3C5C-4949-B933-9C7E511ED094}" type="datetime1">
              <a:rPr lang="en-US" smtClean="0"/>
              <a:t>2/22/25</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294700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C2F01D58-E949-4BCB-829A-BBF80E38D59C}" type="datetime1">
              <a:rPr lang="en-US" smtClean="0"/>
              <a:t>2/22/25</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46950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FF10A846-0DA4-4D92-9BF1-DE8C52C1F4DF}" type="datetime1">
              <a:rPr lang="en-US" smtClean="0"/>
              <a:t>2/22/25</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552726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E9412331-4A9C-472F-A7FA-968157338839}" type="datetime1">
              <a:rPr lang="en-US" smtClean="0"/>
              <a:t>2/22/25</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880966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A2197F3D-ED52-43FD-A26D-318B71534485}" type="datetime1">
              <a:rPr lang="en-US" smtClean="0"/>
              <a:t>2/22/25</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966686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3D291FA4-6264-4BB8-B3B5-77711EED2D82}" type="datetime1">
              <a:rPr lang="en-US" smtClean="0"/>
              <a:t>2/22/25</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6006442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6DFDF398-5DA3-4937-BE3F-7CA1B9158252}" type="datetime1">
              <a:rPr lang="en-US" smtClean="0"/>
              <a:t>2/22/25</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0797908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8F191ED9-F929-4A92-90F9-3C9C84ABBE83}" type="datetime1">
              <a:rPr lang="en-US" smtClean="0"/>
              <a:t>2/22/25</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8634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E7F6A1D9-D323-4F4E-8655-25E2D32CE742}" type="datetime1">
              <a:rPr lang="en-US" smtClean="0"/>
              <a:t>2/22/25</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B8F8250-7A81-4A19-87AD-FFB2CE4E39A5}"/>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99F38FC-2DEA-2647-C409-EF75720C1017}"/>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4745492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horizonofreason.com/culture/web-of-cultural-identity/"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journals.sagepub.com/doi/10.1177/00220221211011244?icid=int.sj-full-text.citing-articles.108"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urful light bulb with business icons">
            <a:extLst>
              <a:ext uri="{FF2B5EF4-FFF2-40B4-BE49-F238E27FC236}">
                <a16:creationId xmlns:a16="http://schemas.microsoft.com/office/drawing/2014/main" id="{BE1EB2FB-CA89-6D8B-E56C-3552DBEA5815}"/>
              </a:ext>
            </a:extLst>
          </p:cNvPr>
          <p:cNvPicPr>
            <a:picLocks noChangeAspect="1"/>
          </p:cNvPicPr>
          <p:nvPr/>
        </p:nvPicPr>
        <p:blipFill>
          <a:blip r:embed="rId2"/>
          <a:srcRect t="4357" b="15286"/>
          <a:stretch/>
        </p:blipFill>
        <p:spPr>
          <a:xfrm>
            <a:off x="20" y="10"/>
            <a:ext cx="12191979" cy="6857990"/>
          </a:xfrm>
          <a:prstGeom prst="rect">
            <a:avLst/>
          </a:prstGeom>
        </p:spPr>
      </p:pic>
      <p:sp>
        <p:nvSpPr>
          <p:cNvPr id="11" name="Rectangle 10">
            <a:extLst>
              <a:ext uri="{FF2B5EF4-FFF2-40B4-BE49-F238E27FC236}">
                <a16:creationId xmlns:a16="http://schemas.microsoft.com/office/drawing/2014/main" id="{0DBFCB27-760B-5FF3-72F5-581461CE1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1280160"/>
          </a:xfrm>
          <a:prstGeom prst="rect">
            <a:avLst/>
          </a:prstGeom>
          <a:solidFill>
            <a:schemeClr val="bg1">
              <a:alpha val="2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E5673F-84AD-C5FF-412A-297C0F1A504B}"/>
              </a:ext>
            </a:extLst>
          </p:cNvPr>
          <p:cNvSpPr>
            <a:spLocks noGrp="1"/>
          </p:cNvSpPr>
          <p:nvPr>
            <p:ph type="ctrTitle"/>
          </p:nvPr>
        </p:nvSpPr>
        <p:spPr>
          <a:xfrm>
            <a:off x="320039" y="175146"/>
            <a:ext cx="8196432" cy="960120"/>
          </a:xfrm>
        </p:spPr>
        <p:txBody>
          <a:bodyPr anchor="ctr">
            <a:normAutofit fontScale="90000"/>
          </a:bodyPr>
          <a:lstStyle/>
          <a:p>
            <a:pPr algn="just"/>
            <a:r>
              <a:rPr lang="en-US" sz="3600" dirty="0">
                <a:solidFill>
                  <a:schemeClr val="bg1"/>
                </a:solidFill>
              </a:rPr>
              <a:t>The Role of Culture in International Business Communication</a:t>
            </a:r>
            <a:endParaRPr lang="en-US" sz="4400" dirty="0"/>
          </a:p>
        </p:txBody>
      </p:sp>
      <p:sp>
        <p:nvSpPr>
          <p:cNvPr id="3" name="Subtitle 2">
            <a:extLst>
              <a:ext uri="{FF2B5EF4-FFF2-40B4-BE49-F238E27FC236}">
                <a16:creationId xmlns:a16="http://schemas.microsoft.com/office/drawing/2014/main" id="{2272B396-66EE-33CC-4A9E-572E522A4F14}"/>
              </a:ext>
            </a:extLst>
          </p:cNvPr>
          <p:cNvSpPr>
            <a:spLocks noGrp="1"/>
          </p:cNvSpPr>
          <p:nvPr>
            <p:ph type="subTitle" idx="1"/>
          </p:nvPr>
        </p:nvSpPr>
        <p:spPr>
          <a:xfrm>
            <a:off x="8597152" y="175146"/>
            <a:ext cx="3402123" cy="960120"/>
          </a:xfrm>
        </p:spPr>
        <p:txBody>
          <a:bodyPr anchor="ctr">
            <a:normAutofit/>
          </a:bodyPr>
          <a:lstStyle/>
          <a:p>
            <a:pPr algn="r"/>
            <a:r>
              <a:rPr lang="en-US" sz="3000" b="1" i="0" dirty="0"/>
              <a:t>Week 3</a:t>
            </a:r>
          </a:p>
        </p:txBody>
      </p:sp>
    </p:spTree>
    <p:extLst>
      <p:ext uri="{BB962C8B-B14F-4D97-AF65-F5344CB8AC3E}">
        <p14:creationId xmlns:p14="http://schemas.microsoft.com/office/powerpoint/2010/main" val="398023918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2F43B-68BC-882D-2A51-5F8567EF8393}"/>
              </a:ext>
            </a:extLst>
          </p:cNvPr>
          <p:cNvSpPr>
            <a:spLocks noGrp="1"/>
          </p:cNvSpPr>
          <p:nvPr>
            <p:ph type="title"/>
          </p:nvPr>
        </p:nvSpPr>
        <p:spPr/>
        <p:txBody>
          <a:bodyPr/>
          <a:lstStyle/>
          <a:p>
            <a:pPr algn="just"/>
            <a:r>
              <a:rPr lang="en-US" dirty="0"/>
              <a:t>What is Culture?</a:t>
            </a:r>
          </a:p>
        </p:txBody>
      </p:sp>
      <p:sp>
        <p:nvSpPr>
          <p:cNvPr id="3" name="Content Placeholder 2">
            <a:extLst>
              <a:ext uri="{FF2B5EF4-FFF2-40B4-BE49-F238E27FC236}">
                <a16:creationId xmlns:a16="http://schemas.microsoft.com/office/drawing/2014/main" id="{1A00BC00-ACEE-7AD4-967B-7D9AFF7DA2C7}"/>
              </a:ext>
            </a:extLst>
          </p:cNvPr>
          <p:cNvSpPr>
            <a:spLocks noGrp="1"/>
          </p:cNvSpPr>
          <p:nvPr>
            <p:ph idx="1"/>
          </p:nvPr>
        </p:nvSpPr>
        <p:spPr/>
        <p:txBody>
          <a:bodyPr/>
          <a:lstStyle/>
          <a:p>
            <a:pPr algn="just"/>
            <a:r>
              <a:rPr lang="en-GB" b="1" i="0" u="none" strike="noStrike" dirty="0">
                <a:solidFill>
                  <a:srgbClr val="000000"/>
                </a:solidFill>
                <a:effectLst/>
              </a:rPr>
              <a:t>Culture</a:t>
            </a:r>
            <a:r>
              <a:rPr lang="en-GB" b="0" i="0" u="none" strike="noStrike" dirty="0">
                <a:solidFill>
                  <a:srgbClr val="000000"/>
                </a:solidFill>
                <a:effectLst/>
                <a:latin typeface="-webkit-standard"/>
              </a:rPr>
              <a:t> is a set of shared values, beliefs, customs, behaviours, and norms that shape the way a group of people interact, communicate, and perceive the world. It is passed down through generations and influences social structures, traditions, and daily life.</a:t>
            </a:r>
            <a:endParaRPr lang="en-US" dirty="0"/>
          </a:p>
        </p:txBody>
      </p:sp>
    </p:spTree>
    <p:extLst>
      <p:ext uri="{BB962C8B-B14F-4D97-AF65-F5344CB8AC3E}">
        <p14:creationId xmlns:p14="http://schemas.microsoft.com/office/powerpoint/2010/main" val="3840904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B9AEE-9BB8-511E-C8C7-6ABF7CE77057}"/>
              </a:ext>
            </a:extLst>
          </p:cNvPr>
          <p:cNvSpPr>
            <a:spLocks noGrp="1"/>
          </p:cNvSpPr>
          <p:nvPr>
            <p:ph type="title"/>
          </p:nvPr>
        </p:nvSpPr>
        <p:spPr/>
        <p:txBody>
          <a:bodyPr>
            <a:normAutofit fontScale="90000"/>
          </a:bodyPr>
          <a:lstStyle/>
          <a:p>
            <a:pPr algn="just"/>
            <a:r>
              <a:rPr lang="en-GB" b="1" i="0" u="none" strike="noStrike" dirty="0">
                <a:solidFill>
                  <a:srgbClr val="000000"/>
                </a:solidFill>
                <a:effectLst/>
              </a:rPr>
              <a:t>The Role of Culture in International Business Communication</a:t>
            </a:r>
            <a:r>
              <a:rPr lang="en-GB" b="0" i="0" u="none" strike="noStrike" dirty="0">
                <a:solidFill>
                  <a:srgbClr val="000000"/>
                </a:solidFill>
                <a:effectLst/>
                <a:latin typeface="-webkit-standard"/>
              </a:rPr>
              <a:t> </a:t>
            </a:r>
            <a:endParaRPr lang="en-US" dirty="0"/>
          </a:p>
        </p:txBody>
      </p:sp>
      <p:sp>
        <p:nvSpPr>
          <p:cNvPr id="3" name="Content Placeholder 2">
            <a:extLst>
              <a:ext uri="{FF2B5EF4-FFF2-40B4-BE49-F238E27FC236}">
                <a16:creationId xmlns:a16="http://schemas.microsoft.com/office/drawing/2014/main" id="{2EA77DA9-5AA1-F130-4B49-DF02F54748CE}"/>
              </a:ext>
            </a:extLst>
          </p:cNvPr>
          <p:cNvSpPr>
            <a:spLocks noGrp="1"/>
          </p:cNvSpPr>
          <p:nvPr>
            <p:ph idx="1"/>
          </p:nvPr>
        </p:nvSpPr>
        <p:spPr/>
        <p:txBody>
          <a:bodyPr/>
          <a:lstStyle/>
          <a:p>
            <a:pPr algn="just"/>
            <a:r>
              <a:rPr lang="en-GB" b="1" i="0" u="none" strike="noStrike" dirty="0">
                <a:solidFill>
                  <a:srgbClr val="000000"/>
                </a:solidFill>
                <a:effectLst/>
              </a:rPr>
              <a:t>The Role of Culture in International Business Communication</a:t>
            </a:r>
            <a:r>
              <a:rPr lang="en-GB" b="0" i="0" u="none" strike="noStrike" dirty="0">
                <a:solidFill>
                  <a:srgbClr val="000000"/>
                </a:solidFill>
                <a:effectLst/>
                <a:latin typeface="-webkit-standard"/>
              </a:rPr>
              <a:t> is a critical factor that can significantly influence the effectiveness of cross-border business interactions. As globalization continues to expand, businesses are increasingly working with teams, clients, and partners from diverse cultural backgrounds. Understanding cultural differences and how they impact communication can help organizations avoid misunderstandings, foster better relationships, and enhance overall business success.</a:t>
            </a:r>
            <a:endParaRPr lang="en-US" dirty="0"/>
          </a:p>
        </p:txBody>
      </p:sp>
    </p:spTree>
    <p:extLst>
      <p:ext uri="{BB962C8B-B14F-4D97-AF65-F5344CB8AC3E}">
        <p14:creationId xmlns:p14="http://schemas.microsoft.com/office/powerpoint/2010/main" val="3115098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3C7C0-47CC-3D84-93F1-7C655B18B912}"/>
              </a:ext>
            </a:extLst>
          </p:cNvPr>
          <p:cNvSpPr>
            <a:spLocks noGrp="1"/>
          </p:cNvSpPr>
          <p:nvPr>
            <p:ph type="title"/>
          </p:nvPr>
        </p:nvSpPr>
        <p:spPr/>
        <p:txBody>
          <a:bodyPr/>
          <a:lstStyle/>
          <a:p>
            <a:r>
              <a:rPr lang="en-GB" b="0" i="0" u="none" strike="noStrike" dirty="0">
                <a:solidFill>
                  <a:srgbClr val="000000"/>
                </a:solidFill>
                <a:effectLst/>
                <a:latin typeface="-webkit-standard"/>
              </a:rPr>
              <a:t>Culture and Its Effects on Organizations</a:t>
            </a:r>
            <a:endParaRPr lang="en-US" dirty="0"/>
          </a:p>
        </p:txBody>
      </p:sp>
      <p:sp>
        <p:nvSpPr>
          <p:cNvPr id="3" name="Content Placeholder 2">
            <a:extLst>
              <a:ext uri="{FF2B5EF4-FFF2-40B4-BE49-F238E27FC236}">
                <a16:creationId xmlns:a16="http://schemas.microsoft.com/office/drawing/2014/main" id="{67E5C138-B590-DF09-5082-6826B6E4C5BE}"/>
              </a:ext>
            </a:extLst>
          </p:cNvPr>
          <p:cNvSpPr>
            <a:spLocks noGrp="1"/>
          </p:cNvSpPr>
          <p:nvPr>
            <p:ph idx="1"/>
          </p:nvPr>
        </p:nvSpPr>
        <p:spPr/>
        <p:txBody>
          <a:bodyPr/>
          <a:lstStyle/>
          <a:p>
            <a:pPr marL="342900" indent="-342900" algn="just">
              <a:buFont typeface="Arial" panose="020B0604020202020204" pitchFamily="34" charset="0"/>
              <a:buChar char="•"/>
            </a:pPr>
            <a:r>
              <a:rPr lang="en-GB" b="0" i="0" u="none" strike="noStrike" dirty="0">
                <a:solidFill>
                  <a:srgbClr val="000000"/>
                </a:solidFill>
                <a:effectLst/>
              </a:rPr>
              <a:t>Leadership style selection</a:t>
            </a:r>
          </a:p>
          <a:p>
            <a:pPr marL="342900" indent="-342900" algn="just">
              <a:buFont typeface="Arial" panose="020B0604020202020204" pitchFamily="34" charset="0"/>
              <a:buChar char="•"/>
            </a:pPr>
            <a:r>
              <a:rPr lang="en-GB" b="0" i="0" u="none" strike="noStrike" dirty="0">
                <a:solidFill>
                  <a:srgbClr val="000000"/>
                </a:solidFill>
                <a:effectLst/>
              </a:rPr>
              <a:t>Decision-making approach (individual vs. group)</a:t>
            </a:r>
          </a:p>
          <a:p>
            <a:pPr marL="342900" indent="-342900" algn="just">
              <a:buFont typeface="Arial" panose="020B0604020202020204" pitchFamily="34" charset="0"/>
              <a:buChar char="•"/>
            </a:pPr>
            <a:r>
              <a:rPr lang="en-GB" b="0" i="0" u="none" strike="noStrike" dirty="0">
                <a:solidFill>
                  <a:srgbClr val="000000"/>
                </a:solidFill>
                <a:effectLst/>
              </a:rPr>
              <a:t>Communication methods and hierarchy</a:t>
            </a:r>
          </a:p>
          <a:p>
            <a:pPr marL="342900" indent="-342900" algn="just">
              <a:buFont typeface="Arial" panose="020B0604020202020204" pitchFamily="34" charset="0"/>
              <a:buChar char="•"/>
            </a:pPr>
            <a:r>
              <a:rPr lang="en-GB" b="0" i="0" u="none" strike="noStrike" dirty="0">
                <a:solidFill>
                  <a:srgbClr val="000000"/>
                </a:solidFill>
                <a:effectLst/>
              </a:rPr>
              <a:t>Conflict resolution strategies</a:t>
            </a:r>
          </a:p>
          <a:p>
            <a:pPr marL="342900" indent="-342900" algn="just">
              <a:buFont typeface="Arial" panose="020B0604020202020204" pitchFamily="34" charset="0"/>
              <a:buChar char="•"/>
            </a:pPr>
            <a:r>
              <a:rPr lang="en-GB" b="0" i="0" u="none" strike="noStrike" dirty="0">
                <a:solidFill>
                  <a:srgbClr val="000000"/>
                </a:solidFill>
                <a:effectLst/>
              </a:rPr>
              <a:t>Employee motivation and engagement techniques</a:t>
            </a:r>
          </a:p>
          <a:p>
            <a:pPr marL="342900" indent="-342900" algn="just">
              <a:buFont typeface="Arial" panose="020B0604020202020204" pitchFamily="34" charset="0"/>
              <a:buChar char="•"/>
            </a:pPr>
            <a:r>
              <a:rPr lang="en-GB" b="0" i="0" u="none" strike="noStrike" dirty="0">
                <a:solidFill>
                  <a:srgbClr val="000000"/>
                </a:solidFill>
                <a:effectLst/>
              </a:rPr>
              <a:t>Ethical standards and business conduct</a:t>
            </a:r>
          </a:p>
          <a:p>
            <a:pPr marL="342900" indent="-342900" algn="just">
              <a:buFont typeface="Arial" panose="020B0604020202020204" pitchFamily="34" charset="0"/>
              <a:buChar char="•"/>
            </a:pPr>
            <a:r>
              <a:rPr lang="en-GB" b="0" i="0" u="none" strike="noStrike" dirty="0">
                <a:solidFill>
                  <a:srgbClr val="000000"/>
                </a:solidFill>
                <a:effectLst/>
              </a:rPr>
              <a:t>Adaptation to change and innovation</a:t>
            </a:r>
          </a:p>
          <a:p>
            <a:pPr marL="342900" indent="-342900" algn="just">
              <a:buFont typeface="Arial" panose="020B0604020202020204" pitchFamily="34" charset="0"/>
              <a:buChar char="•"/>
            </a:pPr>
            <a:r>
              <a:rPr lang="en-GB" b="0" i="0" u="none" strike="noStrike" dirty="0">
                <a:solidFill>
                  <a:srgbClr val="000000"/>
                </a:solidFill>
                <a:effectLst/>
              </a:rPr>
              <a:t>Work-life balance policies</a:t>
            </a:r>
          </a:p>
          <a:p>
            <a:pPr marL="342900" indent="-342900" algn="just">
              <a:buFont typeface="Arial" panose="020B0604020202020204" pitchFamily="34" charset="0"/>
              <a:buChar char="•"/>
            </a:pPr>
            <a:endParaRPr lang="en-US" dirty="0"/>
          </a:p>
        </p:txBody>
      </p:sp>
    </p:spTree>
    <p:extLst>
      <p:ext uri="{BB962C8B-B14F-4D97-AF65-F5344CB8AC3E}">
        <p14:creationId xmlns:p14="http://schemas.microsoft.com/office/powerpoint/2010/main" val="28935895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FE8202-DE2A-FCC0-7B88-E155724BBF1A}"/>
              </a:ext>
            </a:extLst>
          </p:cNvPr>
          <p:cNvSpPr>
            <a:spLocks noGrp="1"/>
          </p:cNvSpPr>
          <p:nvPr>
            <p:ph idx="1"/>
          </p:nvPr>
        </p:nvSpPr>
        <p:spPr/>
        <p:txBody>
          <a:bodyPr>
            <a:normAutofit lnSpcReduction="10000"/>
          </a:bodyPr>
          <a:lstStyle/>
          <a:p>
            <a:pPr marL="342900" indent="-342900" algn="just">
              <a:buFont typeface="Arial" panose="020B0604020202020204" pitchFamily="34" charset="0"/>
              <a:buChar char="•"/>
            </a:pPr>
            <a:r>
              <a:rPr lang="en-GB" b="0" i="0" u="none" strike="noStrike" dirty="0">
                <a:solidFill>
                  <a:srgbClr val="000000"/>
                </a:solidFill>
                <a:effectLst/>
              </a:rPr>
              <a:t>Organizational structure and hierarchy</a:t>
            </a:r>
          </a:p>
          <a:p>
            <a:pPr marL="342900" indent="-342900" algn="just">
              <a:buFont typeface="Arial" panose="020B0604020202020204" pitchFamily="34" charset="0"/>
              <a:buChar char="•"/>
            </a:pPr>
            <a:r>
              <a:rPr lang="en-GB" b="0" i="0" u="none" strike="noStrike" dirty="0">
                <a:solidFill>
                  <a:srgbClr val="000000"/>
                </a:solidFill>
                <a:effectLst/>
              </a:rPr>
              <a:t>Team collaboration and dynamics</a:t>
            </a:r>
          </a:p>
          <a:p>
            <a:pPr marL="342900" indent="-342900" algn="just">
              <a:buFont typeface="Arial" panose="020B0604020202020204" pitchFamily="34" charset="0"/>
              <a:buChar char="•"/>
            </a:pPr>
            <a:r>
              <a:rPr lang="en-GB" b="0" i="0" u="none" strike="noStrike" dirty="0">
                <a:solidFill>
                  <a:srgbClr val="000000"/>
                </a:solidFill>
                <a:effectLst/>
              </a:rPr>
              <a:t>Employee behaviour and job satisfaction</a:t>
            </a:r>
          </a:p>
          <a:p>
            <a:pPr marL="342900" indent="-342900" algn="just">
              <a:buFont typeface="Arial" panose="020B0604020202020204" pitchFamily="34" charset="0"/>
              <a:buChar char="•"/>
            </a:pPr>
            <a:r>
              <a:rPr lang="en-GB" b="0" i="0" u="none" strike="noStrike" dirty="0">
                <a:solidFill>
                  <a:srgbClr val="000000"/>
                </a:solidFill>
                <a:effectLst/>
              </a:rPr>
              <a:t>Negotiation and business relationship management</a:t>
            </a:r>
          </a:p>
          <a:p>
            <a:pPr marL="342900" indent="-342900" algn="just">
              <a:buFont typeface="Arial" panose="020B0604020202020204" pitchFamily="34" charset="0"/>
              <a:buChar char="•"/>
            </a:pPr>
            <a:r>
              <a:rPr lang="en-GB" b="0" i="0" u="none" strike="noStrike" dirty="0">
                <a:solidFill>
                  <a:srgbClr val="000000"/>
                </a:solidFill>
                <a:effectLst/>
              </a:rPr>
              <a:t>Adaptability to global markets</a:t>
            </a:r>
          </a:p>
          <a:p>
            <a:pPr marL="342900" indent="-342900" algn="just">
              <a:buFont typeface="Arial" panose="020B0604020202020204" pitchFamily="34" charset="0"/>
              <a:buChar char="•"/>
            </a:pPr>
            <a:r>
              <a:rPr lang="en-GB" b="0" i="0" u="none" strike="noStrike" dirty="0">
                <a:solidFill>
                  <a:srgbClr val="000000"/>
                </a:solidFill>
                <a:effectLst/>
              </a:rPr>
              <a:t>Customer interaction and service approach</a:t>
            </a:r>
          </a:p>
          <a:p>
            <a:pPr marL="342900" indent="-342900" algn="just">
              <a:buFont typeface="Arial" panose="020B0604020202020204" pitchFamily="34" charset="0"/>
              <a:buChar char="•"/>
            </a:pPr>
            <a:r>
              <a:rPr lang="en-GB" b="0" i="0" u="none" strike="noStrike" dirty="0">
                <a:solidFill>
                  <a:srgbClr val="000000"/>
                </a:solidFill>
                <a:effectLst/>
              </a:rPr>
              <a:t>Performance evaluation and feedback styles</a:t>
            </a:r>
          </a:p>
          <a:p>
            <a:pPr marL="342900" indent="-342900" algn="just">
              <a:buFont typeface="Arial" panose="020B0604020202020204" pitchFamily="34" charset="0"/>
              <a:buChar char="•"/>
            </a:pPr>
            <a:r>
              <a:rPr lang="en-GB" b="0" i="0" u="none" strike="noStrike" dirty="0">
                <a:solidFill>
                  <a:srgbClr val="000000"/>
                </a:solidFill>
                <a:effectLst/>
              </a:rPr>
              <a:t>Influence on company branding and reputation</a:t>
            </a:r>
          </a:p>
          <a:p>
            <a:pPr marL="342900" indent="-342900" algn="just">
              <a:buFont typeface="Arial" panose="020B0604020202020204" pitchFamily="34" charset="0"/>
              <a:buChar char="•"/>
            </a:pPr>
            <a:endParaRPr lang="en-US" dirty="0"/>
          </a:p>
        </p:txBody>
      </p:sp>
    </p:spTree>
    <p:extLst>
      <p:ext uri="{BB962C8B-B14F-4D97-AF65-F5344CB8AC3E}">
        <p14:creationId xmlns:p14="http://schemas.microsoft.com/office/powerpoint/2010/main" val="105592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D0EFA-476C-F874-4285-4160707334F8}"/>
              </a:ext>
            </a:extLst>
          </p:cNvPr>
          <p:cNvSpPr>
            <a:spLocks noGrp="1"/>
          </p:cNvSpPr>
          <p:nvPr>
            <p:ph type="title"/>
          </p:nvPr>
        </p:nvSpPr>
        <p:spPr/>
        <p:txBody>
          <a:bodyPr/>
          <a:lstStyle/>
          <a:p>
            <a:pPr algn="just"/>
            <a:r>
              <a:rPr lang="en-US" sz="5400" b="1" dirty="0">
                <a:solidFill>
                  <a:srgbClr val="996600"/>
                </a:solidFill>
                <a:latin typeface="+mn-lt"/>
                <a:ea typeface="+mn-ea"/>
                <a:cs typeface="+mn-cs"/>
              </a:rPr>
              <a:t>The Effect of Culture on </a:t>
            </a:r>
            <a:br>
              <a:rPr lang="en-US" sz="5400" b="1" dirty="0">
                <a:solidFill>
                  <a:srgbClr val="996600"/>
                </a:solidFill>
                <a:latin typeface="+mn-lt"/>
                <a:ea typeface="+mn-ea"/>
                <a:cs typeface="+mn-cs"/>
              </a:rPr>
            </a:br>
            <a:r>
              <a:rPr lang="en-US" sz="5400" b="1" dirty="0">
                <a:solidFill>
                  <a:srgbClr val="996600"/>
                </a:solidFill>
                <a:latin typeface="+mn-lt"/>
                <a:ea typeface="+mn-ea"/>
                <a:cs typeface="+mn-cs"/>
              </a:rPr>
              <a:t>Organizational Process</a:t>
            </a:r>
            <a:endParaRPr lang="en-US" dirty="0"/>
          </a:p>
        </p:txBody>
      </p:sp>
      <p:sp>
        <p:nvSpPr>
          <p:cNvPr id="3" name="Content Placeholder 2">
            <a:extLst>
              <a:ext uri="{FF2B5EF4-FFF2-40B4-BE49-F238E27FC236}">
                <a16:creationId xmlns:a16="http://schemas.microsoft.com/office/drawing/2014/main" id="{7C7C1BD9-063F-8B95-C707-CE39DAEB59DD}"/>
              </a:ext>
            </a:extLst>
          </p:cNvPr>
          <p:cNvSpPr>
            <a:spLocks noGrp="1"/>
          </p:cNvSpPr>
          <p:nvPr>
            <p:ph idx="1"/>
          </p:nvPr>
        </p:nvSpPr>
        <p:spPr/>
        <p:txBody>
          <a:bodyPr/>
          <a:lstStyle/>
          <a:p>
            <a:pPr algn="just"/>
            <a:r>
              <a:rPr lang="en-GB" b="0" i="0" u="none" strike="noStrike" dirty="0">
                <a:solidFill>
                  <a:srgbClr val="000000"/>
                </a:solidFill>
                <a:effectLst/>
                <a:latin typeface="-webkit-standard"/>
              </a:rPr>
              <a:t>The effect of culture on organizational processes is profound and multifaceted. Culture, in this context, refers to the shared values, beliefs, norms, customs, and practices within an organization that influence how employees behave, interact, and make decisions. It shapes everything from leadership styles to communication methods and decision-making processes. </a:t>
            </a:r>
          </a:p>
          <a:p>
            <a:pPr algn="just"/>
            <a:r>
              <a:rPr lang="en-GB" b="1" i="0" u="none" strike="noStrike" dirty="0">
                <a:solidFill>
                  <a:srgbClr val="000000"/>
                </a:solidFill>
                <a:effectLst/>
              </a:rPr>
              <a:t>Communication Style</a:t>
            </a:r>
          </a:p>
          <a:p>
            <a:pPr algn="just"/>
            <a:endParaRPr lang="en-GB" dirty="0">
              <a:solidFill>
                <a:srgbClr val="000000"/>
              </a:solidFill>
              <a:latin typeface="-webkit-standard"/>
            </a:endParaRPr>
          </a:p>
          <a:p>
            <a:pPr marL="617220" lvl="1" indent="-342900" algn="just"/>
            <a:r>
              <a:rPr lang="en-GB" b="0" i="0" u="none" strike="noStrike" dirty="0">
                <a:solidFill>
                  <a:srgbClr val="000000"/>
                </a:solidFill>
                <a:effectLst/>
                <a:latin typeface="-webkit-standard"/>
              </a:rPr>
              <a:t>High-context cultures</a:t>
            </a:r>
          </a:p>
          <a:p>
            <a:pPr marL="617220" lvl="1" indent="-342900" algn="just"/>
            <a:r>
              <a:rPr lang="en-GB" b="0" i="0" u="none" strike="noStrike" dirty="0">
                <a:solidFill>
                  <a:srgbClr val="000000"/>
                </a:solidFill>
                <a:effectLst/>
                <a:latin typeface="-webkit-standard"/>
              </a:rPr>
              <a:t>Low-context cultures</a:t>
            </a:r>
            <a:endParaRPr lang="en-US" dirty="0"/>
          </a:p>
        </p:txBody>
      </p:sp>
    </p:spTree>
    <p:extLst>
      <p:ext uri="{BB962C8B-B14F-4D97-AF65-F5344CB8AC3E}">
        <p14:creationId xmlns:p14="http://schemas.microsoft.com/office/powerpoint/2010/main" val="24650819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918525-5DF7-C3C2-F379-C7E8FFC30749}"/>
              </a:ext>
            </a:extLst>
          </p:cNvPr>
          <p:cNvSpPr>
            <a:spLocks noGrp="1"/>
          </p:cNvSpPr>
          <p:nvPr>
            <p:ph idx="1"/>
          </p:nvPr>
        </p:nvSpPr>
        <p:spPr/>
        <p:txBody>
          <a:bodyPr/>
          <a:lstStyle/>
          <a:p>
            <a:pPr algn="just"/>
            <a:r>
              <a:rPr lang="en-GB" i="0" u="none" strike="noStrike" dirty="0">
                <a:solidFill>
                  <a:srgbClr val="000000"/>
                </a:solidFill>
                <a:effectLst/>
              </a:rPr>
              <a:t>Decision-Making Process</a:t>
            </a:r>
          </a:p>
          <a:p>
            <a:pPr algn="just"/>
            <a:r>
              <a:rPr lang="en-GB" i="0" u="none" strike="noStrike" dirty="0">
                <a:solidFill>
                  <a:srgbClr val="000000"/>
                </a:solidFill>
                <a:effectLst/>
              </a:rPr>
              <a:t>Leadership Styles</a:t>
            </a:r>
            <a:endParaRPr lang="en-GB" dirty="0">
              <a:solidFill>
                <a:srgbClr val="000000"/>
              </a:solidFill>
            </a:endParaRPr>
          </a:p>
          <a:p>
            <a:pPr algn="just"/>
            <a:r>
              <a:rPr lang="en-GB" i="0" u="none" strike="noStrike" dirty="0">
                <a:solidFill>
                  <a:srgbClr val="000000"/>
                </a:solidFill>
                <a:effectLst/>
              </a:rPr>
              <a:t>Conflict Resolution</a:t>
            </a:r>
          </a:p>
          <a:p>
            <a:pPr algn="just"/>
            <a:r>
              <a:rPr lang="en-GB" i="0" u="none" strike="noStrike" dirty="0">
                <a:solidFill>
                  <a:srgbClr val="000000"/>
                </a:solidFill>
                <a:effectLst/>
              </a:rPr>
              <a:t>Time Orientation</a:t>
            </a:r>
            <a:endParaRPr lang="en-GB" dirty="0">
              <a:solidFill>
                <a:srgbClr val="000000"/>
              </a:solidFill>
            </a:endParaRPr>
          </a:p>
          <a:p>
            <a:pPr algn="just"/>
            <a:r>
              <a:rPr lang="en-GB" i="0" u="none" strike="noStrike" dirty="0">
                <a:solidFill>
                  <a:srgbClr val="000000"/>
                </a:solidFill>
                <a:effectLst/>
              </a:rPr>
              <a:t>Work Ethics and Values</a:t>
            </a:r>
          </a:p>
          <a:p>
            <a:pPr algn="just"/>
            <a:r>
              <a:rPr lang="en-GB" i="0" u="none" strike="noStrike" dirty="0">
                <a:solidFill>
                  <a:srgbClr val="000000"/>
                </a:solidFill>
                <a:effectLst/>
              </a:rPr>
              <a:t>Innovation and Risk-Taking</a:t>
            </a:r>
            <a:endParaRPr lang="en-GB" dirty="0">
              <a:solidFill>
                <a:srgbClr val="000000"/>
              </a:solidFill>
            </a:endParaRPr>
          </a:p>
          <a:p>
            <a:pPr algn="just"/>
            <a:r>
              <a:rPr lang="en-GB" i="0" u="none" strike="noStrike" dirty="0">
                <a:solidFill>
                  <a:srgbClr val="000000"/>
                </a:solidFill>
                <a:effectLst/>
              </a:rPr>
              <a:t>Employee Motivation and Engagement</a:t>
            </a:r>
          </a:p>
          <a:p>
            <a:pPr algn="just"/>
            <a:r>
              <a:rPr lang="en-GB" i="0" u="none" strike="noStrike" dirty="0">
                <a:solidFill>
                  <a:srgbClr val="000000"/>
                </a:solidFill>
                <a:effectLst/>
              </a:rPr>
              <a:t>Adaptability and Change Management</a:t>
            </a:r>
            <a:endParaRPr lang="en-US" dirty="0"/>
          </a:p>
        </p:txBody>
      </p:sp>
    </p:spTree>
    <p:extLst>
      <p:ext uri="{BB962C8B-B14F-4D97-AF65-F5344CB8AC3E}">
        <p14:creationId xmlns:p14="http://schemas.microsoft.com/office/powerpoint/2010/main" val="3504811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5ADCA-5D43-863D-0BDC-233781B110A2}"/>
              </a:ext>
            </a:extLst>
          </p:cNvPr>
          <p:cNvSpPr>
            <a:spLocks noGrp="1"/>
          </p:cNvSpPr>
          <p:nvPr>
            <p:ph type="title"/>
          </p:nvPr>
        </p:nvSpPr>
        <p:spPr/>
        <p:txBody>
          <a:bodyPr/>
          <a:lstStyle/>
          <a:p>
            <a:pPr algn="just"/>
            <a:r>
              <a:rPr lang="en-GB" b="0" i="0" u="none" strike="noStrike" dirty="0">
                <a:solidFill>
                  <a:srgbClr val="000000"/>
                </a:solidFill>
                <a:effectLst/>
                <a:latin typeface="-webkit-standard"/>
              </a:rPr>
              <a:t>Culture’s Effects on Management</a:t>
            </a:r>
            <a:endParaRPr lang="en-US" dirty="0"/>
          </a:p>
        </p:txBody>
      </p:sp>
      <p:sp>
        <p:nvSpPr>
          <p:cNvPr id="3" name="Content Placeholder 2">
            <a:extLst>
              <a:ext uri="{FF2B5EF4-FFF2-40B4-BE49-F238E27FC236}">
                <a16:creationId xmlns:a16="http://schemas.microsoft.com/office/drawing/2014/main" id="{CF40DD96-A2C2-8CAF-FE8B-9DF4DBAE79CF}"/>
              </a:ext>
            </a:extLst>
          </p:cNvPr>
          <p:cNvSpPr>
            <a:spLocks noGrp="1"/>
          </p:cNvSpPr>
          <p:nvPr>
            <p:ph idx="1"/>
          </p:nvPr>
        </p:nvSpPr>
        <p:spPr/>
        <p:txBody>
          <a:bodyPr/>
          <a:lstStyle/>
          <a:p>
            <a:pPr algn="just"/>
            <a:r>
              <a:rPr lang="en-GB" b="0" i="0" u="none" strike="noStrike" dirty="0">
                <a:solidFill>
                  <a:srgbClr val="000000"/>
                </a:solidFill>
                <a:effectLst/>
                <a:latin typeface="-webkit-standard"/>
              </a:rPr>
              <a:t>Culture plays a pivotal role in shaping management practices within organizations. The values, beliefs, behaviours, and norms of a particular culture significantly influence how managers lead, make decisions, communicate, resolve conflicts, and implement organizational strategies. </a:t>
            </a:r>
          </a:p>
          <a:p>
            <a:pPr algn="just"/>
            <a:endParaRPr lang="en-GB" dirty="0">
              <a:solidFill>
                <a:srgbClr val="000000"/>
              </a:solidFill>
              <a:latin typeface="-webkit-standard"/>
            </a:endParaRPr>
          </a:p>
          <a:p>
            <a:pPr algn="just"/>
            <a:r>
              <a:rPr lang="en-GB" b="0" i="0" u="none" strike="noStrike" dirty="0">
                <a:solidFill>
                  <a:srgbClr val="000000"/>
                </a:solidFill>
                <a:effectLst/>
                <a:latin typeface="-webkit-standard"/>
              </a:rPr>
              <a:t>Understanding the impact of culture on management is crucial for international organizations and businesses that work across diverse cultural contexts.</a:t>
            </a:r>
            <a:endParaRPr lang="en-US" dirty="0"/>
          </a:p>
        </p:txBody>
      </p:sp>
    </p:spTree>
    <p:extLst>
      <p:ext uri="{BB962C8B-B14F-4D97-AF65-F5344CB8AC3E}">
        <p14:creationId xmlns:p14="http://schemas.microsoft.com/office/powerpoint/2010/main" val="3503159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60FD4E-EE11-69DB-BCBD-3B9BBEB8DE5F}"/>
              </a:ext>
            </a:extLst>
          </p:cNvPr>
          <p:cNvSpPr>
            <a:spLocks noGrp="1"/>
          </p:cNvSpPr>
          <p:nvPr>
            <p:ph idx="1"/>
          </p:nvPr>
        </p:nvSpPr>
        <p:spPr/>
        <p:txBody>
          <a:bodyPr>
            <a:normAutofit fontScale="85000" lnSpcReduction="20000"/>
          </a:bodyPr>
          <a:lstStyle/>
          <a:p>
            <a:pPr algn="just"/>
            <a:r>
              <a:rPr lang="en-GB" i="0" u="none" strike="noStrike" dirty="0">
                <a:solidFill>
                  <a:srgbClr val="000000"/>
                </a:solidFill>
                <a:effectLst/>
              </a:rPr>
              <a:t>Leadership Styles - Hierarchical vs. Egalitarian Leadership</a:t>
            </a:r>
            <a:endParaRPr lang="en-GB" dirty="0">
              <a:solidFill>
                <a:srgbClr val="000000"/>
              </a:solidFill>
              <a:latin typeface="-webkit-standard"/>
            </a:endParaRPr>
          </a:p>
          <a:p>
            <a:pPr algn="just"/>
            <a:r>
              <a:rPr lang="en-GB" i="0" u="none" strike="noStrike" dirty="0">
                <a:solidFill>
                  <a:srgbClr val="000000"/>
                </a:solidFill>
                <a:effectLst/>
              </a:rPr>
              <a:t>Decision-Making</a:t>
            </a:r>
            <a:r>
              <a:rPr lang="en-GB" dirty="0">
                <a:solidFill>
                  <a:srgbClr val="000000"/>
                </a:solidFill>
                <a:latin typeface="-webkit-standard"/>
              </a:rPr>
              <a:t> - </a:t>
            </a:r>
            <a:r>
              <a:rPr lang="en-GB" i="0" u="none" strike="noStrike" dirty="0">
                <a:solidFill>
                  <a:srgbClr val="000000"/>
                </a:solidFill>
                <a:effectLst/>
                <a:latin typeface="-webkit-standard"/>
              </a:rPr>
              <a:t>Top-Down vs. Consensus-Based Decisions</a:t>
            </a:r>
          </a:p>
          <a:p>
            <a:pPr algn="just"/>
            <a:r>
              <a:rPr lang="en-GB" i="0" u="none" strike="noStrike" dirty="0">
                <a:solidFill>
                  <a:srgbClr val="000000"/>
                </a:solidFill>
                <a:effectLst/>
              </a:rPr>
              <a:t>Communication Styles</a:t>
            </a:r>
            <a:r>
              <a:rPr lang="en-GB" dirty="0">
                <a:solidFill>
                  <a:srgbClr val="000000"/>
                </a:solidFill>
                <a:latin typeface="-webkit-standard"/>
              </a:rPr>
              <a:t> - </a:t>
            </a:r>
            <a:r>
              <a:rPr lang="en-GB" i="0" u="none" strike="noStrike" dirty="0">
                <a:solidFill>
                  <a:srgbClr val="000000"/>
                </a:solidFill>
                <a:effectLst/>
              </a:rPr>
              <a:t>Direct vs. Indirect Communication</a:t>
            </a:r>
            <a:endParaRPr lang="en-GB" dirty="0">
              <a:solidFill>
                <a:srgbClr val="000000"/>
              </a:solidFill>
              <a:latin typeface="-webkit-standard"/>
            </a:endParaRPr>
          </a:p>
          <a:p>
            <a:pPr algn="just"/>
            <a:r>
              <a:rPr lang="en-GB" i="0" u="none" strike="noStrike" dirty="0">
                <a:solidFill>
                  <a:srgbClr val="000000"/>
                </a:solidFill>
                <a:effectLst/>
              </a:rPr>
              <a:t>Approach to Time (Time Orientation)</a:t>
            </a:r>
            <a:r>
              <a:rPr lang="en-GB" i="0" u="none" strike="noStrike" dirty="0">
                <a:solidFill>
                  <a:srgbClr val="000000"/>
                </a:solidFill>
                <a:effectLst/>
                <a:latin typeface="-webkit-standard"/>
              </a:rPr>
              <a:t> - </a:t>
            </a:r>
            <a:r>
              <a:rPr lang="en-GB" i="0" u="none" strike="noStrike" dirty="0">
                <a:solidFill>
                  <a:srgbClr val="000000"/>
                </a:solidFill>
                <a:effectLst/>
              </a:rPr>
              <a:t>Monochronic vs. Polychronic Time</a:t>
            </a:r>
            <a:endParaRPr lang="en-GB" dirty="0">
              <a:solidFill>
                <a:srgbClr val="000000"/>
              </a:solidFill>
              <a:latin typeface="-webkit-standard"/>
            </a:endParaRPr>
          </a:p>
          <a:p>
            <a:pPr algn="just"/>
            <a:r>
              <a:rPr lang="en-GB" i="0" u="none" strike="noStrike" dirty="0">
                <a:solidFill>
                  <a:srgbClr val="000000"/>
                </a:solidFill>
                <a:effectLst/>
              </a:rPr>
              <a:t>Motivation and Reward Systems</a:t>
            </a:r>
            <a:r>
              <a:rPr lang="en-GB" i="0" u="none" strike="noStrike" dirty="0">
                <a:solidFill>
                  <a:srgbClr val="000000"/>
                </a:solidFill>
                <a:effectLst/>
                <a:latin typeface="-webkit-standard"/>
              </a:rPr>
              <a:t> - </a:t>
            </a:r>
            <a:r>
              <a:rPr lang="en-GB" i="0" u="none" strike="noStrike" dirty="0">
                <a:solidFill>
                  <a:srgbClr val="000000"/>
                </a:solidFill>
                <a:effectLst/>
              </a:rPr>
              <a:t>Individual vs. Group-Based Rewards</a:t>
            </a:r>
            <a:endParaRPr lang="en-GB" i="0" u="none" strike="noStrike" dirty="0">
              <a:solidFill>
                <a:srgbClr val="000000"/>
              </a:solidFill>
              <a:effectLst/>
              <a:latin typeface="-webkit-standard"/>
            </a:endParaRPr>
          </a:p>
          <a:p>
            <a:pPr algn="just"/>
            <a:r>
              <a:rPr lang="en-GB" i="0" u="none" strike="noStrike" dirty="0">
                <a:solidFill>
                  <a:srgbClr val="000000"/>
                </a:solidFill>
                <a:effectLst/>
              </a:rPr>
              <a:t>Conflict Resolution</a:t>
            </a:r>
            <a:r>
              <a:rPr lang="en-GB" dirty="0">
                <a:solidFill>
                  <a:srgbClr val="000000"/>
                </a:solidFill>
                <a:latin typeface="-webkit-standard"/>
              </a:rPr>
              <a:t> - </a:t>
            </a:r>
            <a:r>
              <a:rPr lang="en-GB" i="0" u="none" strike="noStrike" dirty="0">
                <a:solidFill>
                  <a:srgbClr val="000000"/>
                </a:solidFill>
                <a:effectLst/>
              </a:rPr>
              <a:t>Confrontational vs. Avoidant</a:t>
            </a:r>
            <a:endParaRPr lang="en-GB" dirty="0">
              <a:solidFill>
                <a:srgbClr val="000000"/>
              </a:solidFill>
              <a:latin typeface="-webkit-standard"/>
            </a:endParaRPr>
          </a:p>
          <a:p>
            <a:pPr algn="just"/>
            <a:r>
              <a:rPr lang="en-GB" i="0" u="none" strike="noStrike" dirty="0">
                <a:solidFill>
                  <a:srgbClr val="000000"/>
                </a:solidFill>
                <a:effectLst/>
              </a:rPr>
              <a:t>Power Distance - High vs. Low Power Distance</a:t>
            </a:r>
            <a:endParaRPr lang="en-GB" i="0" u="none" strike="noStrike" dirty="0">
              <a:solidFill>
                <a:srgbClr val="000000"/>
              </a:solidFill>
              <a:effectLst/>
              <a:latin typeface="-webkit-standard"/>
            </a:endParaRPr>
          </a:p>
          <a:p>
            <a:pPr algn="just"/>
            <a:r>
              <a:rPr lang="en-GB" i="0" u="none" strike="noStrike" dirty="0">
                <a:solidFill>
                  <a:srgbClr val="000000"/>
                </a:solidFill>
                <a:effectLst/>
              </a:rPr>
              <a:t>Approach to Risk and Uncertainty - Risk-Averse vs. Risk-Taking Cultures</a:t>
            </a:r>
            <a:endParaRPr lang="en-GB" i="0" u="none" strike="noStrike" dirty="0">
              <a:solidFill>
                <a:srgbClr val="000000"/>
              </a:solidFill>
              <a:effectLst/>
              <a:latin typeface="-webkit-standard"/>
            </a:endParaRPr>
          </a:p>
          <a:p>
            <a:pPr algn="just"/>
            <a:r>
              <a:rPr lang="en-GB" i="0" u="none" strike="noStrike" dirty="0">
                <a:solidFill>
                  <a:srgbClr val="000000"/>
                </a:solidFill>
                <a:effectLst/>
              </a:rPr>
              <a:t>Work-Life Balance - </a:t>
            </a:r>
            <a:r>
              <a:rPr lang="en-GB" i="0" u="none" strike="noStrike" dirty="0">
                <a:solidFill>
                  <a:srgbClr val="000000"/>
                </a:solidFill>
                <a:effectLst/>
                <a:latin typeface="-webkit-standard"/>
              </a:rPr>
              <a:t>Work-</a:t>
            </a:r>
            <a:r>
              <a:rPr lang="en-GB" i="0" u="none" strike="noStrike" dirty="0" err="1">
                <a:solidFill>
                  <a:srgbClr val="000000"/>
                </a:solidFill>
                <a:effectLst/>
                <a:latin typeface="-webkit-standard"/>
              </a:rPr>
              <a:t>Centered</a:t>
            </a:r>
            <a:r>
              <a:rPr lang="en-GB" i="0" u="none" strike="noStrike" dirty="0">
                <a:solidFill>
                  <a:srgbClr val="000000"/>
                </a:solidFill>
                <a:effectLst/>
                <a:latin typeface="-webkit-standard"/>
              </a:rPr>
              <a:t> vs. Family-</a:t>
            </a:r>
            <a:r>
              <a:rPr lang="en-GB" i="0" u="none" strike="noStrike" dirty="0" err="1">
                <a:solidFill>
                  <a:srgbClr val="000000"/>
                </a:solidFill>
                <a:effectLst/>
                <a:latin typeface="-webkit-standard"/>
              </a:rPr>
              <a:t>Centered</a:t>
            </a:r>
            <a:r>
              <a:rPr lang="en-GB" i="0" u="none" strike="noStrike" dirty="0">
                <a:solidFill>
                  <a:srgbClr val="000000"/>
                </a:solidFill>
                <a:effectLst/>
                <a:latin typeface="-webkit-standard"/>
              </a:rPr>
              <a:t> Cultures</a:t>
            </a:r>
            <a:endParaRPr lang="en-GB" i="0" u="none" strike="noStrike" dirty="0">
              <a:solidFill>
                <a:srgbClr val="000000"/>
              </a:solidFill>
              <a:effectLst/>
            </a:endParaRPr>
          </a:p>
          <a:p>
            <a:pPr algn="just"/>
            <a:endParaRPr lang="en-US" dirty="0"/>
          </a:p>
        </p:txBody>
      </p:sp>
    </p:spTree>
    <p:extLst>
      <p:ext uri="{BB962C8B-B14F-4D97-AF65-F5344CB8AC3E}">
        <p14:creationId xmlns:p14="http://schemas.microsoft.com/office/powerpoint/2010/main" val="2939769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0413DF-AAC7-10A7-460C-D456AF2A7750}"/>
              </a:ext>
            </a:extLst>
          </p:cNvPr>
          <p:cNvSpPr>
            <a:spLocks noGrp="1"/>
          </p:cNvSpPr>
          <p:nvPr>
            <p:ph type="title"/>
          </p:nvPr>
        </p:nvSpPr>
        <p:spPr>
          <a:xfrm>
            <a:off x="517870" y="978408"/>
            <a:ext cx="3465681" cy="2450592"/>
          </a:xfrm>
        </p:spPr>
        <p:txBody>
          <a:bodyPr vert="horz" lIns="91440" tIns="45720" rIns="91440" bIns="45720" rtlCol="0" anchor="t">
            <a:normAutofit/>
          </a:bodyPr>
          <a:lstStyle/>
          <a:p>
            <a:pPr algn="just">
              <a:lnSpc>
                <a:spcPct val="90000"/>
              </a:lnSpc>
            </a:pPr>
            <a:r>
              <a:rPr lang="en-US" sz="3400" dirty="0">
                <a:solidFill>
                  <a:schemeClr val="tx2"/>
                </a:solidFill>
              </a:rPr>
              <a:t>Cultural Subsystems that Influence People and Their  Behavior</a:t>
            </a:r>
          </a:p>
        </p:txBody>
      </p:sp>
      <p:sp>
        <p:nvSpPr>
          <p:cNvPr id="36" name="Rectangle 35">
            <a:extLst>
              <a:ext uri="{FF2B5EF4-FFF2-40B4-BE49-F238E27FC236}">
                <a16:creationId xmlns:a16="http://schemas.microsoft.com/office/drawing/2014/main" id="{D91952F0-771E-D2ED-C333-EEED6708B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6642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pider web with many different colored words&#10;&#10;AI-generated content may be incorrect.">
            <a:extLst>
              <a:ext uri="{FF2B5EF4-FFF2-40B4-BE49-F238E27FC236}">
                <a16:creationId xmlns:a16="http://schemas.microsoft.com/office/drawing/2014/main" id="{8E7564B2-5D2C-6AF0-F2D2-4B5A586327FA}"/>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718247" y="657369"/>
            <a:ext cx="6466664" cy="5642166"/>
          </a:xfrm>
          <a:prstGeom prst="rect">
            <a:avLst/>
          </a:prstGeom>
        </p:spPr>
      </p:pic>
      <p:sp>
        <p:nvSpPr>
          <p:cNvPr id="38" name="Rectangle 37">
            <a:extLst>
              <a:ext uri="{FF2B5EF4-FFF2-40B4-BE49-F238E27FC236}">
                <a16:creationId xmlns:a16="http://schemas.microsoft.com/office/drawing/2014/main" id="{3FB6D83C-2377-9CAD-A991-9E0B6AF25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3465681"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1689331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934FC-FA95-3340-A68B-0CB624E88B6B}"/>
              </a:ext>
            </a:extLst>
          </p:cNvPr>
          <p:cNvSpPr>
            <a:spLocks noGrp="1"/>
          </p:cNvSpPr>
          <p:nvPr>
            <p:ph type="title"/>
          </p:nvPr>
        </p:nvSpPr>
        <p:spPr/>
        <p:txBody>
          <a:bodyPr/>
          <a:lstStyle/>
          <a:p>
            <a:r>
              <a:rPr lang="en-US" altLang="en-US" sz="5400" b="1" dirty="0">
                <a:solidFill>
                  <a:srgbClr val="996600"/>
                </a:solidFill>
                <a:latin typeface="Perpetua" pitchFamily="18" charset="0"/>
              </a:rPr>
              <a:t>Hofstede</a:t>
            </a:r>
            <a:r>
              <a:rPr lang="ja-JP" altLang="en-US" sz="5400" b="1">
                <a:solidFill>
                  <a:srgbClr val="996600"/>
                </a:solidFill>
                <a:latin typeface="Perpetua" pitchFamily="18" charset="0"/>
              </a:rPr>
              <a:t>’</a:t>
            </a:r>
            <a:r>
              <a:rPr lang="en-US" altLang="ja-JP" sz="5400" b="1" dirty="0">
                <a:solidFill>
                  <a:srgbClr val="996600"/>
                </a:solidFill>
                <a:latin typeface="Perpetua" pitchFamily="18" charset="0"/>
              </a:rPr>
              <a:t>s Value Dimensions</a:t>
            </a:r>
            <a:endParaRPr lang="en-US" dirty="0"/>
          </a:p>
        </p:txBody>
      </p:sp>
      <p:sp>
        <p:nvSpPr>
          <p:cNvPr id="3" name="Content Placeholder 2">
            <a:extLst>
              <a:ext uri="{FF2B5EF4-FFF2-40B4-BE49-F238E27FC236}">
                <a16:creationId xmlns:a16="http://schemas.microsoft.com/office/drawing/2014/main" id="{5D304473-F388-8456-9CCA-8E12E50D1253}"/>
              </a:ext>
            </a:extLst>
          </p:cNvPr>
          <p:cNvSpPr>
            <a:spLocks noGrp="1"/>
          </p:cNvSpPr>
          <p:nvPr>
            <p:ph idx="1"/>
          </p:nvPr>
        </p:nvSpPr>
        <p:spPr/>
        <p:txBody>
          <a:bodyPr>
            <a:normAutofit fontScale="92500" lnSpcReduction="20000"/>
          </a:bodyPr>
          <a:lstStyle/>
          <a:p>
            <a:pPr algn="just"/>
            <a:r>
              <a:rPr lang="en-GB" b="0" i="0" u="none" strike="noStrike" dirty="0">
                <a:solidFill>
                  <a:srgbClr val="000000"/>
                </a:solidFill>
                <a:effectLst/>
                <a:latin typeface="-webkit-standard"/>
              </a:rPr>
              <a:t>Hofstede's </a:t>
            </a:r>
            <a:r>
              <a:rPr lang="en-GB" b="1" i="0" u="none" strike="noStrike" dirty="0">
                <a:solidFill>
                  <a:srgbClr val="000000"/>
                </a:solidFill>
                <a:effectLst/>
              </a:rPr>
              <a:t>Value Dimensions</a:t>
            </a:r>
            <a:r>
              <a:rPr lang="en-GB" b="0" i="0" u="none" strike="noStrike" dirty="0">
                <a:solidFill>
                  <a:srgbClr val="000000"/>
                </a:solidFill>
                <a:effectLst/>
                <a:latin typeface="-webkit-standard"/>
              </a:rPr>
              <a:t> refer to a framework developed by Dutch social psychologist </a:t>
            </a:r>
            <a:r>
              <a:rPr lang="en-GB" b="1" i="0" u="none" strike="noStrike" dirty="0">
                <a:solidFill>
                  <a:srgbClr val="000000"/>
                </a:solidFill>
                <a:effectLst/>
              </a:rPr>
              <a:t>Geert Hofstede</a:t>
            </a:r>
            <a:r>
              <a:rPr lang="en-GB" b="0" i="0" u="none" strike="noStrike" dirty="0">
                <a:solidFill>
                  <a:srgbClr val="000000"/>
                </a:solidFill>
                <a:effectLst/>
                <a:latin typeface="-webkit-standard"/>
              </a:rPr>
              <a:t> to understand how values in the workplace are influenced by culture. </a:t>
            </a:r>
          </a:p>
          <a:p>
            <a:pPr algn="just"/>
            <a:endParaRPr lang="en-GB" dirty="0">
              <a:solidFill>
                <a:srgbClr val="000000"/>
              </a:solidFill>
              <a:latin typeface="-webkit-standard"/>
            </a:endParaRPr>
          </a:p>
          <a:p>
            <a:pPr algn="just"/>
            <a:r>
              <a:rPr lang="en-GB" b="0" i="0" u="none" strike="noStrike" dirty="0">
                <a:solidFill>
                  <a:srgbClr val="000000"/>
                </a:solidFill>
                <a:effectLst/>
                <a:latin typeface="-webkit-standard"/>
              </a:rPr>
              <a:t>The framework identifies </a:t>
            </a:r>
            <a:r>
              <a:rPr lang="en-GB" b="1" i="0" u="none" strike="noStrike" dirty="0">
                <a:solidFill>
                  <a:srgbClr val="000000"/>
                </a:solidFill>
                <a:effectLst/>
                <a:latin typeface="-webkit-standard"/>
              </a:rPr>
              <a:t>six dimensions </a:t>
            </a:r>
            <a:r>
              <a:rPr lang="en-GB" b="0" i="0" u="none" strike="noStrike" dirty="0">
                <a:solidFill>
                  <a:srgbClr val="000000"/>
                </a:solidFill>
                <a:effectLst/>
                <a:latin typeface="-webkit-standard"/>
              </a:rPr>
              <a:t>that shape the way people in different cultures behave, make decisions, and interact in the context of work. </a:t>
            </a:r>
          </a:p>
          <a:p>
            <a:pPr algn="just"/>
            <a:endParaRPr lang="en-GB" b="0" i="0" u="none" strike="noStrike" dirty="0">
              <a:solidFill>
                <a:srgbClr val="000000"/>
              </a:solidFill>
              <a:effectLst/>
              <a:latin typeface="-webkit-standard"/>
            </a:endParaRPr>
          </a:p>
          <a:p>
            <a:pPr algn="just"/>
            <a:r>
              <a:rPr lang="en-GB" b="0" i="0" u="none" strike="noStrike" dirty="0">
                <a:solidFill>
                  <a:srgbClr val="000000"/>
                </a:solidFill>
                <a:effectLst/>
                <a:latin typeface="-webkit-standard"/>
              </a:rPr>
              <a:t>These dimensions help explain cultural differences and offer insights into how organizations can operate effectively across cultures.</a:t>
            </a:r>
            <a:endParaRPr lang="en-US" dirty="0"/>
          </a:p>
        </p:txBody>
      </p:sp>
    </p:spTree>
    <p:extLst>
      <p:ext uri="{BB962C8B-B14F-4D97-AF65-F5344CB8AC3E}">
        <p14:creationId xmlns:p14="http://schemas.microsoft.com/office/powerpoint/2010/main" val="31253306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D91952F0-771E-D2ED-C333-EEED6708B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6642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Content Placeholder 15" descr="A diagram of the different stages of self-acceptance&#10;&#10;AI-generated content may be incorrect.">
            <a:extLst>
              <a:ext uri="{FF2B5EF4-FFF2-40B4-BE49-F238E27FC236}">
                <a16:creationId xmlns:a16="http://schemas.microsoft.com/office/drawing/2014/main" id="{6A1CCEC3-F045-49BA-E1D5-B0910A1F3FA5}"/>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5130496" y="657369"/>
            <a:ext cx="5642166" cy="5642166"/>
          </a:xfrm>
          <a:prstGeom prst="rect">
            <a:avLst/>
          </a:prstGeom>
        </p:spPr>
      </p:pic>
      <p:sp>
        <p:nvSpPr>
          <p:cNvPr id="33" name="Rectangle 32">
            <a:extLst>
              <a:ext uri="{FF2B5EF4-FFF2-40B4-BE49-F238E27FC236}">
                <a16:creationId xmlns:a16="http://schemas.microsoft.com/office/drawing/2014/main" id="{3FB6D83C-2377-9CAD-A991-9E0B6AF25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3465681"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3002155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00DE7-131D-D981-EBE7-C9DF72F55568}"/>
              </a:ext>
            </a:extLst>
          </p:cNvPr>
          <p:cNvSpPr>
            <a:spLocks noGrp="1"/>
          </p:cNvSpPr>
          <p:nvPr>
            <p:ph type="title"/>
          </p:nvPr>
        </p:nvSpPr>
        <p:spPr/>
        <p:txBody>
          <a:bodyPr/>
          <a:lstStyle/>
          <a:p>
            <a:pPr algn="just"/>
            <a:r>
              <a:rPr lang="en-GB" b="1" i="0" u="none" strike="noStrike" dirty="0">
                <a:solidFill>
                  <a:srgbClr val="000000"/>
                </a:solidFill>
                <a:effectLst/>
              </a:rPr>
              <a:t>Trompenaars’ Dimensions of Culture</a:t>
            </a:r>
            <a:endParaRPr lang="en-US" dirty="0"/>
          </a:p>
        </p:txBody>
      </p:sp>
      <p:sp>
        <p:nvSpPr>
          <p:cNvPr id="3" name="Content Placeholder 2">
            <a:extLst>
              <a:ext uri="{FF2B5EF4-FFF2-40B4-BE49-F238E27FC236}">
                <a16:creationId xmlns:a16="http://schemas.microsoft.com/office/drawing/2014/main" id="{4EDC9891-75C9-72E6-27D4-64CAAFDB4F16}"/>
              </a:ext>
            </a:extLst>
          </p:cNvPr>
          <p:cNvSpPr>
            <a:spLocks noGrp="1"/>
          </p:cNvSpPr>
          <p:nvPr>
            <p:ph idx="1"/>
          </p:nvPr>
        </p:nvSpPr>
        <p:spPr/>
        <p:txBody>
          <a:bodyPr>
            <a:normAutofit fontScale="85000" lnSpcReduction="10000"/>
          </a:bodyPr>
          <a:lstStyle/>
          <a:p>
            <a:pPr algn="just"/>
            <a:r>
              <a:rPr lang="en-GB" b="1" i="0" u="none" strike="noStrike" dirty="0">
                <a:solidFill>
                  <a:srgbClr val="000000"/>
                </a:solidFill>
                <a:effectLst/>
              </a:rPr>
              <a:t>Trompenaars’ Dimensions of Culture</a:t>
            </a:r>
            <a:r>
              <a:rPr lang="en-GB" b="0" i="0" u="none" strike="noStrike" dirty="0">
                <a:solidFill>
                  <a:srgbClr val="000000"/>
                </a:solidFill>
                <a:effectLst/>
                <a:latin typeface="-webkit-standard"/>
              </a:rPr>
              <a:t> are another framework for understanding cross-cultural differences, developed by </a:t>
            </a:r>
            <a:r>
              <a:rPr lang="en-GB" b="1" i="0" u="none" strike="noStrike" dirty="0">
                <a:solidFill>
                  <a:srgbClr val="000000"/>
                </a:solidFill>
                <a:effectLst/>
              </a:rPr>
              <a:t>Fons Trompenaars</a:t>
            </a:r>
            <a:r>
              <a:rPr lang="en-GB" b="0" i="0" u="none" strike="noStrike" dirty="0">
                <a:solidFill>
                  <a:srgbClr val="000000"/>
                </a:solidFill>
                <a:effectLst/>
                <a:latin typeface="-webkit-standard"/>
              </a:rPr>
              <a:t> in collaboration with Charles Hampden-Turner. </a:t>
            </a:r>
          </a:p>
          <a:p>
            <a:pPr algn="just"/>
            <a:endParaRPr lang="en-GB" b="0" i="0" u="none" strike="noStrike" dirty="0">
              <a:solidFill>
                <a:srgbClr val="000000"/>
              </a:solidFill>
              <a:effectLst/>
              <a:latin typeface="-webkit-standard"/>
            </a:endParaRPr>
          </a:p>
          <a:p>
            <a:pPr algn="just"/>
            <a:r>
              <a:rPr lang="en-GB" b="0" i="0" u="none" strike="noStrike" dirty="0">
                <a:solidFill>
                  <a:srgbClr val="000000"/>
                </a:solidFill>
                <a:effectLst/>
                <a:latin typeface="-webkit-standard"/>
              </a:rPr>
              <a:t>Trompenaars’ model focuses on how cultural differences impact business and management practices. The framework highlights seven dimensions of culture that affect how people in different cultures communicate, manage, and make decisions in the workplace. </a:t>
            </a:r>
          </a:p>
          <a:p>
            <a:pPr algn="just"/>
            <a:endParaRPr lang="en-GB" dirty="0">
              <a:solidFill>
                <a:srgbClr val="000000"/>
              </a:solidFill>
              <a:latin typeface="-webkit-standard"/>
            </a:endParaRPr>
          </a:p>
          <a:p>
            <a:pPr algn="just"/>
            <a:r>
              <a:rPr lang="en-GB" b="0" i="0" u="none" strike="noStrike" dirty="0">
                <a:solidFill>
                  <a:srgbClr val="000000"/>
                </a:solidFill>
                <a:effectLst/>
                <a:latin typeface="-webkit-standard"/>
              </a:rPr>
              <a:t>These dimensions provide insight into how values in the workplace are shaped by culture, and they help organizations understand cultural diversity better.</a:t>
            </a:r>
            <a:endParaRPr lang="en-US" dirty="0"/>
          </a:p>
        </p:txBody>
      </p:sp>
    </p:spTree>
    <p:extLst>
      <p:ext uri="{BB962C8B-B14F-4D97-AF65-F5344CB8AC3E}">
        <p14:creationId xmlns:p14="http://schemas.microsoft.com/office/powerpoint/2010/main" val="27103896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D0FBA7D4-5644-1624-7E00-0D33F5057354}"/>
              </a:ext>
            </a:extLst>
          </p:cNvPr>
          <p:cNvSpPr>
            <a:spLocks noGrp="1"/>
          </p:cNvSpPr>
          <p:nvPr>
            <p:ph idx="1"/>
          </p:nvPr>
        </p:nvSpPr>
        <p:spPr/>
        <p:txBody>
          <a:bodyPr/>
          <a:lstStyle/>
          <a:p>
            <a:endParaRPr lang="en-US"/>
          </a:p>
        </p:txBody>
      </p:sp>
      <p:pic>
        <p:nvPicPr>
          <p:cNvPr id="2" name="Picture 2" descr="Trompenaars Cultural Dimensions Template - SlideBazaar">
            <a:extLst>
              <a:ext uri="{FF2B5EF4-FFF2-40B4-BE49-F238E27FC236}">
                <a16:creationId xmlns:a16="http://schemas.microsoft.com/office/drawing/2014/main" id="{0B327C4C-4757-00C4-0C60-45D1552093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3726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75858-1132-A336-FD8D-8D34B92F2C8E}"/>
              </a:ext>
            </a:extLst>
          </p:cNvPr>
          <p:cNvSpPr>
            <a:spLocks noGrp="1"/>
          </p:cNvSpPr>
          <p:nvPr>
            <p:ph type="title"/>
          </p:nvPr>
        </p:nvSpPr>
        <p:spPr/>
        <p:txBody>
          <a:bodyPr/>
          <a:lstStyle/>
          <a:p>
            <a:r>
              <a:rPr lang="en-US" dirty="0"/>
              <a:t>Summary 	</a:t>
            </a:r>
          </a:p>
        </p:txBody>
      </p:sp>
      <p:sp>
        <p:nvSpPr>
          <p:cNvPr id="3" name="Content Placeholder 2">
            <a:extLst>
              <a:ext uri="{FF2B5EF4-FFF2-40B4-BE49-F238E27FC236}">
                <a16:creationId xmlns:a16="http://schemas.microsoft.com/office/drawing/2014/main" id="{5CC3B2F0-8558-9270-8A8C-65B6F5B1ABF0}"/>
              </a:ext>
            </a:extLst>
          </p:cNvPr>
          <p:cNvSpPr>
            <a:spLocks noGrp="1"/>
          </p:cNvSpPr>
          <p:nvPr>
            <p:ph idx="1"/>
          </p:nvPr>
        </p:nvSpPr>
        <p:spPr/>
        <p:txBody>
          <a:bodyPr>
            <a:normAutofit fontScale="92500" lnSpcReduction="20000"/>
          </a:bodyPr>
          <a:lstStyle/>
          <a:p>
            <a:pPr algn="just"/>
            <a:r>
              <a:rPr lang="en-GB" b="0" i="0" u="none" strike="noStrike" dirty="0">
                <a:solidFill>
                  <a:srgbClr val="000000"/>
                </a:solidFill>
                <a:effectLst/>
                <a:latin typeface="-webkit-standard"/>
              </a:rPr>
              <a:t>Understanding the role of </a:t>
            </a:r>
            <a:r>
              <a:rPr lang="en-GB" b="1" i="0" u="none" strike="noStrike" dirty="0">
                <a:solidFill>
                  <a:srgbClr val="000000"/>
                </a:solidFill>
                <a:effectLst/>
              </a:rPr>
              <a:t>culture in international business communication</a:t>
            </a:r>
            <a:r>
              <a:rPr lang="en-GB" b="0" i="0" u="none" strike="noStrike" dirty="0">
                <a:solidFill>
                  <a:srgbClr val="000000"/>
                </a:solidFill>
                <a:effectLst/>
                <a:latin typeface="-webkit-standard"/>
              </a:rPr>
              <a:t> is vital for success in the globalized marketplace. </a:t>
            </a:r>
          </a:p>
          <a:p>
            <a:pPr algn="just"/>
            <a:endParaRPr lang="en-GB" dirty="0">
              <a:solidFill>
                <a:srgbClr val="000000"/>
              </a:solidFill>
              <a:latin typeface="-webkit-standard"/>
            </a:endParaRPr>
          </a:p>
          <a:p>
            <a:pPr algn="just"/>
            <a:r>
              <a:rPr lang="en-GB" b="0" i="0" u="none" strike="noStrike" dirty="0">
                <a:solidFill>
                  <a:srgbClr val="000000"/>
                </a:solidFill>
                <a:effectLst/>
                <a:latin typeface="-webkit-standard"/>
              </a:rPr>
              <a:t>Misunderstandings arising from differences in communication styles, decision-making processes, and cultural norms can lead to ineffective collaboration, missed opportunities, and damaged business relationships. </a:t>
            </a:r>
          </a:p>
          <a:p>
            <a:pPr algn="just"/>
            <a:endParaRPr lang="en-GB" b="0" i="0" u="none" strike="noStrike" dirty="0">
              <a:solidFill>
                <a:srgbClr val="000000"/>
              </a:solidFill>
              <a:effectLst/>
              <a:latin typeface="-webkit-standard"/>
            </a:endParaRPr>
          </a:p>
          <a:p>
            <a:pPr algn="just"/>
            <a:r>
              <a:rPr lang="en-GB" b="0" i="0" u="none" strike="noStrike" dirty="0">
                <a:solidFill>
                  <a:srgbClr val="000000"/>
                </a:solidFill>
                <a:effectLst/>
                <a:latin typeface="-webkit-standard"/>
              </a:rPr>
              <a:t>Organizations that invest in cultural awareness and cross-cultural training can avoid these pitfalls, fostering positive and productive relationships with international clients, partners, and teams.</a:t>
            </a:r>
            <a:endParaRPr lang="en-US" dirty="0"/>
          </a:p>
        </p:txBody>
      </p:sp>
    </p:spTree>
    <p:extLst>
      <p:ext uri="{BB962C8B-B14F-4D97-AF65-F5344CB8AC3E}">
        <p14:creationId xmlns:p14="http://schemas.microsoft.com/office/powerpoint/2010/main" val="34036160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80FAD5E-75A2-76C8-3B72-6C6C10CB5F34}"/>
              </a:ext>
            </a:extLst>
          </p:cNvPr>
          <p:cNvSpPr>
            <a:spLocks noGrp="1"/>
          </p:cNvSpPr>
          <p:nvPr>
            <p:ph type="title"/>
          </p:nvPr>
        </p:nvSpPr>
        <p:spPr>
          <a:xfrm>
            <a:off x="517867" y="976160"/>
            <a:ext cx="6300216" cy="1322903"/>
          </a:xfrm>
        </p:spPr>
        <p:txBody>
          <a:bodyPr>
            <a:normAutofit/>
          </a:bodyPr>
          <a:lstStyle/>
          <a:p>
            <a:r>
              <a:rPr lang="en-US" sz="4400" dirty="0"/>
              <a:t>Further Readings	</a:t>
            </a:r>
          </a:p>
        </p:txBody>
      </p:sp>
      <p:sp>
        <p:nvSpPr>
          <p:cNvPr id="3" name="Content Placeholder 2">
            <a:extLst>
              <a:ext uri="{FF2B5EF4-FFF2-40B4-BE49-F238E27FC236}">
                <a16:creationId xmlns:a16="http://schemas.microsoft.com/office/drawing/2014/main" id="{843D9EF0-5C3F-50A8-561E-2DF47D7DB4FB}"/>
              </a:ext>
            </a:extLst>
          </p:cNvPr>
          <p:cNvSpPr>
            <a:spLocks noGrp="1"/>
          </p:cNvSpPr>
          <p:nvPr>
            <p:ph idx="1"/>
          </p:nvPr>
        </p:nvSpPr>
        <p:spPr>
          <a:xfrm>
            <a:off x="7507224" y="1088204"/>
            <a:ext cx="4160520" cy="5257800"/>
          </a:xfrm>
        </p:spPr>
        <p:txBody>
          <a:bodyPr>
            <a:normAutofit fontScale="92500" lnSpcReduction="10000"/>
          </a:bodyPr>
          <a:lstStyle/>
          <a:p>
            <a:pPr algn="just"/>
            <a:r>
              <a:rPr lang="en-US" sz="1800" dirty="0"/>
              <a:t>The Culture Map: Breaking Through the Invisible Boundaries of Global Business by  </a:t>
            </a:r>
            <a:r>
              <a:rPr lang="en-US" sz="1800" b="1" dirty="0"/>
              <a:t>Erin Meyer </a:t>
            </a:r>
            <a:r>
              <a:rPr lang="en-US" sz="1800" dirty="0"/>
              <a:t>(2014)</a:t>
            </a:r>
          </a:p>
          <a:p>
            <a:pPr algn="just"/>
            <a:r>
              <a:rPr lang="en-US" sz="1800" dirty="0"/>
              <a:t>Cross-cultural Business Behavior: Marketing, Negotiating, Sourcing and Managing Across Cultures by  </a:t>
            </a:r>
            <a:r>
              <a:rPr lang="en-US" sz="1800" b="1" dirty="0"/>
              <a:t>Richard R. </a:t>
            </a:r>
            <a:r>
              <a:rPr lang="en-US" sz="1800" b="1" dirty="0" err="1"/>
              <a:t>Gesteland</a:t>
            </a:r>
            <a:r>
              <a:rPr lang="en-US" sz="1800" b="1" dirty="0"/>
              <a:t> </a:t>
            </a:r>
            <a:r>
              <a:rPr lang="en-US" sz="1800" dirty="0"/>
              <a:t>(2002)</a:t>
            </a:r>
          </a:p>
          <a:p>
            <a:pPr algn="just"/>
            <a:r>
              <a:rPr lang="en-US" sz="1800" b="1" dirty="0"/>
              <a:t>Munna, Afzal </a:t>
            </a:r>
            <a:r>
              <a:rPr lang="en-US" sz="1800" dirty="0"/>
              <a:t>(2023) Effective Interdepartmental Communication as a Medium of Innovativeness. In: Handbook of Research on Promoting an Inclusive Organizational Culture for Entrepreneurial Sustainability. IGI Global, Hershey, PA, pp. 300-312. ISBN 1668452162. </a:t>
            </a:r>
          </a:p>
          <a:p>
            <a:pPr algn="just"/>
            <a:r>
              <a:rPr lang="en-US" sz="1800" dirty="0"/>
              <a:t>Cross-cultural Business Behavior: Marketing, Negotiating, Sourcing and Managing Across Cultures by  </a:t>
            </a:r>
            <a:r>
              <a:rPr lang="en-US" sz="1800" b="1" dirty="0"/>
              <a:t>Richard R. </a:t>
            </a:r>
            <a:r>
              <a:rPr lang="en-US" sz="1800" b="1" dirty="0" err="1"/>
              <a:t>Gesteland</a:t>
            </a:r>
            <a:r>
              <a:rPr lang="en-US" sz="1800" b="1" dirty="0"/>
              <a:t>. </a:t>
            </a:r>
          </a:p>
          <a:p>
            <a:pPr algn="just"/>
            <a:endParaRPr lang="en-US" sz="1800" b="1" dirty="0"/>
          </a:p>
          <a:p>
            <a:pPr algn="just"/>
            <a:endParaRPr lang="en-US" sz="1800" dirty="0"/>
          </a:p>
          <a:p>
            <a:pPr algn="just"/>
            <a:endParaRPr lang="en-US" sz="1800" dirty="0"/>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io-Hazard">
            <a:extLst>
              <a:ext uri="{FF2B5EF4-FFF2-40B4-BE49-F238E27FC236}">
                <a16:creationId xmlns:a16="http://schemas.microsoft.com/office/drawing/2014/main" id="{46E89094-9C0F-7838-B8C8-31047E26B21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67" y="2429691"/>
            <a:ext cx="3916313" cy="3916313"/>
          </a:xfrm>
          <a:prstGeom prst="rect">
            <a:avLst/>
          </a:prstGeom>
        </p:spPr>
      </p:pic>
    </p:spTree>
    <p:extLst>
      <p:ext uri="{BB962C8B-B14F-4D97-AF65-F5344CB8AC3E}">
        <p14:creationId xmlns:p14="http://schemas.microsoft.com/office/powerpoint/2010/main" val="1346059967"/>
      </p:ext>
    </p:extLst>
  </p:cSld>
  <p:clrMapOvr>
    <a:masterClrMapping/>
  </p:clrMapOvr>
</p:sld>
</file>

<file path=ppt/theme/theme1.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50</TotalTime>
  <Words>823</Words>
  <Application>Microsoft Macintosh PowerPoint</Application>
  <PresentationFormat>Widescreen</PresentationFormat>
  <Paragraphs>75</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-webkit-standard</vt:lpstr>
      <vt:lpstr>Arial</vt:lpstr>
      <vt:lpstr>Bierstadt</vt:lpstr>
      <vt:lpstr>Perpetua</vt:lpstr>
      <vt:lpstr>GestaltVTI</vt:lpstr>
      <vt:lpstr>The Role of Culture in International Business Communication</vt:lpstr>
      <vt:lpstr>What is Culture?</vt:lpstr>
      <vt:lpstr>The Role of Culture in International Business Communication </vt:lpstr>
      <vt:lpstr>Culture and Its Effects on Organizations</vt:lpstr>
      <vt:lpstr>PowerPoint Presentation</vt:lpstr>
      <vt:lpstr>The Effect of Culture on  Organizational Process</vt:lpstr>
      <vt:lpstr>PowerPoint Presentation</vt:lpstr>
      <vt:lpstr>Culture’s Effects on Management</vt:lpstr>
      <vt:lpstr>PowerPoint Presentation</vt:lpstr>
      <vt:lpstr>Cultural Subsystems that Influence People and Their  Behavior</vt:lpstr>
      <vt:lpstr>Hofstede’s Value Dimensions</vt:lpstr>
      <vt:lpstr>PowerPoint Presentation</vt:lpstr>
      <vt:lpstr>Trompenaars’ Dimensions of Culture</vt:lpstr>
      <vt:lpstr>PowerPoint Presentation</vt:lpstr>
      <vt:lpstr>Summary  </vt:lpstr>
      <vt:lpstr>Further Readings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Afzal Munna (Staff)</dc:creator>
  <cp:lastModifiedBy>Afzal Munna (Staff)</cp:lastModifiedBy>
  <cp:revision>55</cp:revision>
  <dcterms:created xsi:type="dcterms:W3CDTF">2025-02-22T10:33:53Z</dcterms:created>
  <dcterms:modified xsi:type="dcterms:W3CDTF">2025-02-22T11:25:25Z</dcterms:modified>
</cp:coreProperties>
</file>