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23877-77F0-D3BD-D808-FCB61713FB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777EFCA-0A28-F845-FE9E-8D211DEC13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19F6372-8375-AAC3-811A-D3C3191B6AB3}"/>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50AFEDF3-B4E6-74EE-57CA-186557C885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B3B7AC-BE17-C4EC-9A65-D664B93B229B}"/>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356098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FE618-B107-16F0-DC5C-B1912CC7FE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334695-CF88-D75E-0A2F-025F28080D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881C90-A41A-D88D-9893-44D5C84CBDDC}"/>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6027EB45-36CA-A559-4936-8AD5E0BC56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CA4806-2F92-ECEF-DEC5-C8BBA9AFB572}"/>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273544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A9296-F10E-91C4-E3F6-36CFD51380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8BAFF2C-B4B0-7723-4A71-750A09AC639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DA7FDA-87B2-DAF6-CAFB-DE4D1B8BC9AB}"/>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2150C1EC-5617-D510-5A40-AE27349E97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27C61-97A8-0EF5-256F-8DB83AF6F8F8}"/>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771556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A1841-2B52-A180-8049-1B5D68E999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C126A7-4CB5-B7FF-B984-CFC9713180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176E95-9011-EACA-7E8F-D747C2520C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2CB53E-9550-6A45-9087-C7C61F7663A3}"/>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6" name="Footer Placeholder 5">
            <a:extLst>
              <a:ext uri="{FF2B5EF4-FFF2-40B4-BE49-F238E27FC236}">
                <a16:creationId xmlns:a16="http://schemas.microsoft.com/office/drawing/2014/main" id="{6E6B90F7-C96D-E887-0823-784431460D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CEBB8E-6228-341E-8E5E-859B759D18E0}"/>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57168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8B9D0-D6A6-9F3B-74D4-7D4C576EC9C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A57551-3F68-6EA7-0435-A5E6DE1120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10F078-8EAF-C57B-F59C-E3CA8A3B999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00DD53-A83D-34F9-8008-256E7D3685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5B54CB-045D-BF74-6EC7-DAA370B769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47A2B0F-90B1-03D4-8A4A-4FBCD8B9E29F}"/>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8" name="Footer Placeholder 7">
            <a:extLst>
              <a:ext uri="{FF2B5EF4-FFF2-40B4-BE49-F238E27FC236}">
                <a16:creationId xmlns:a16="http://schemas.microsoft.com/office/drawing/2014/main" id="{A2B34ADA-86FB-8AAE-F1FC-C46865D274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7763AD-D753-A419-557E-B77F3E5F22F9}"/>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1592509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E6755-CC89-D242-B329-666556152A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F214D0-1C34-7B56-050F-001C3F4EE6B5}"/>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4" name="Footer Placeholder 3">
            <a:extLst>
              <a:ext uri="{FF2B5EF4-FFF2-40B4-BE49-F238E27FC236}">
                <a16:creationId xmlns:a16="http://schemas.microsoft.com/office/drawing/2014/main" id="{ACB67135-C2E2-D012-EFFC-04CE452096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09A9626-2236-C02F-080B-E4FA94505334}"/>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1030020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4E1059-A30C-56EB-DBD8-6C1E9549D412}"/>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3" name="Footer Placeholder 2">
            <a:extLst>
              <a:ext uri="{FF2B5EF4-FFF2-40B4-BE49-F238E27FC236}">
                <a16:creationId xmlns:a16="http://schemas.microsoft.com/office/drawing/2014/main" id="{AF251C8B-1EFB-51DE-3190-C53DEE2A4F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6CC2BD4-E7E5-5A4A-5898-E7ACBD0BA4F0}"/>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2828667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50D09-426E-AE6B-E881-3BD0B7A9DB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74A83B-121D-667C-E00E-196F05F47E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1268F3E-ACEE-9F05-F769-4CCA5B678D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B55CC1-3765-0AB8-317E-1246D4E8721A}"/>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6" name="Footer Placeholder 5">
            <a:extLst>
              <a:ext uri="{FF2B5EF4-FFF2-40B4-BE49-F238E27FC236}">
                <a16:creationId xmlns:a16="http://schemas.microsoft.com/office/drawing/2014/main" id="{2BA95409-F7D6-980C-7717-53D6E42DA2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E735B1-E3CE-92FE-5F37-ED1FA379353A}"/>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3246749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B5D93-F6C4-BDB6-FDB2-C0A44155F5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53E8F1-7E50-A6B9-3DB9-195E6A5EB2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A6519A-ADD3-76E0-F5FC-1641BEF3DA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3234EE-EC2C-6FFA-AC1C-8C9E2E777244}"/>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6" name="Footer Placeholder 5">
            <a:extLst>
              <a:ext uri="{FF2B5EF4-FFF2-40B4-BE49-F238E27FC236}">
                <a16:creationId xmlns:a16="http://schemas.microsoft.com/office/drawing/2014/main" id="{2D2B3A0D-BA8F-F6C9-BF29-730457C535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D8264D-AA20-6AF9-81AC-4EB62FE6AD0D}"/>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427863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97F03-E536-0D9B-3AE9-D09AF76EB2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436E5E-CB61-F3F0-9061-E465BC498E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4E0D1-426B-3862-2FEA-779D0492C42E}"/>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438AB193-2537-F47E-A6DC-C12A34568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4E6CAD-DC2F-3551-9518-2FBDC9028107}"/>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481174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626D14-AB24-C429-1929-E84224C8C3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B0DA0F-3CBA-0CF8-2A7D-227FCBF450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765869-7FAC-9C3A-56BC-260A5AAFD9A1}"/>
              </a:ext>
            </a:extLst>
          </p:cNvPr>
          <p:cNvSpPr>
            <a:spLocks noGrp="1"/>
          </p:cNvSpPr>
          <p:nvPr>
            <p:ph type="dt" sz="half" idx="10"/>
          </p:nvPr>
        </p:nvSpPr>
        <p:spPr/>
        <p:txBody>
          <a:body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C2AA491F-F162-0F77-F549-BE0793440C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8BD4C7-AA9B-C521-7C0D-6ADE52D77C5F}"/>
              </a:ext>
            </a:extLst>
          </p:cNvPr>
          <p:cNvSpPr>
            <a:spLocks noGrp="1"/>
          </p:cNvSpPr>
          <p:nvPr>
            <p:ph type="sldNum" sz="quarter" idx="12"/>
          </p:nvPr>
        </p:nvSpPr>
        <p:spPr/>
        <p:txBody>
          <a:bodyPr/>
          <a:lstStyle/>
          <a:p>
            <a:fld id="{4BB995FF-E37E-450A-881E-53F8A1091276}" type="slidenum">
              <a:rPr lang="en-GB" smtClean="0"/>
              <a:t>‹#›</a:t>
            </a:fld>
            <a:endParaRPr lang="en-GB"/>
          </a:p>
        </p:txBody>
      </p:sp>
    </p:spTree>
    <p:extLst>
      <p:ext uri="{BB962C8B-B14F-4D97-AF65-F5344CB8AC3E}">
        <p14:creationId xmlns:p14="http://schemas.microsoft.com/office/powerpoint/2010/main" val="4095752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03710A-E68F-F7EB-1171-B06DDE2E5C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E5E3AC-CBD3-75BA-2F38-423DA555C9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48FA00-3883-E53B-1986-7A4C505D85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8752977-5D64-4725-8708-66C435BD20A0}" type="datetimeFigureOut">
              <a:rPr lang="en-GB" smtClean="0"/>
              <a:t>24/11/2025</a:t>
            </a:fld>
            <a:endParaRPr lang="en-GB"/>
          </a:p>
        </p:txBody>
      </p:sp>
      <p:sp>
        <p:nvSpPr>
          <p:cNvPr id="5" name="Footer Placeholder 4">
            <a:extLst>
              <a:ext uri="{FF2B5EF4-FFF2-40B4-BE49-F238E27FC236}">
                <a16:creationId xmlns:a16="http://schemas.microsoft.com/office/drawing/2014/main" id="{45FC679B-4484-6311-A085-7C12CA8692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6B4B1E-A2B6-D5A8-29B0-C95F496A53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BB995FF-E37E-450A-881E-53F8A1091276}" type="slidenum">
              <a:rPr lang="en-GB" smtClean="0"/>
              <a:t>‹#›</a:t>
            </a:fld>
            <a:endParaRPr lang="en-GB"/>
          </a:p>
        </p:txBody>
      </p:sp>
    </p:spTree>
    <p:extLst>
      <p:ext uri="{BB962C8B-B14F-4D97-AF65-F5344CB8AC3E}">
        <p14:creationId xmlns:p14="http://schemas.microsoft.com/office/powerpoint/2010/main" val="2500686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66A647-7044-326D-5F12-F693046179DD}"/>
              </a:ext>
            </a:extLst>
          </p:cNvPr>
          <p:cNvSpPr>
            <a:spLocks noGrp="1"/>
          </p:cNvSpPr>
          <p:nvPr>
            <p:ph type="title"/>
          </p:nvPr>
        </p:nvSpPr>
        <p:spPr>
          <a:xfrm>
            <a:off x="6392583" y="501651"/>
            <a:ext cx="4434720" cy="1716255"/>
          </a:xfrm>
        </p:spPr>
        <p:txBody>
          <a:bodyPr anchor="b">
            <a:normAutofit/>
          </a:bodyPr>
          <a:lstStyle/>
          <a:p>
            <a:pPr algn="ctr"/>
            <a:r>
              <a:rPr lang="en-US" sz="3200" dirty="0">
                <a:latin typeface="Arial Black" panose="020B0A04020102020204" pitchFamily="34" charset="0"/>
              </a:rPr>
              <a:t>Why Celebrity Endorsement Matters Today</a:t>
            </a:r>
            <a:endParaRPr lang="en-GB" sz="3200" dirty="0">
              <a:latin typeface="Arial Black" panose="020B0A04020102020204" pitchFamily="34" charset="0"/>
            </a:endParaRPr>
          </a:p>
        </p:txBody>
      </p:sp>
      <p:sp>
        <p:nvSpPr>
          <p:cNvPr id="19" name="Rectangle 1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402AC89-41C7-7DAB-223B-015D0650FFCA}"/>
              </a:ext>
            </a:extLst>
          </p:cNvPr>
          <p:cNvPicPr>
            <a:picLocks noChangeAspect="1"/>
          </p:cNvPicPr>
          <p:nvPr/>
        </p:nvPicPr>
        <p:blipFill>
          <a:blip r:embed="rId2"/>
          <a:srcRect l="7246" r="6026" b="-2"/>
          <a:stretch>
            <a:fillRect/>
          </a:stretch>
        </p:blipFill>
        <p:spPr>
          <a:xfrm>
            <a:off x="279143" y="299508"/>
            <a:ext cx="5221625" cy="3010397"/>
          </a:xfrm>
          <a:prstGeom prst="rect">
            <a:avLst/>
          </a:prstGeom>
        </p:spPr>
      </p:pic>
      <p:pic>
        <p:nvPicPr>
          <p:cNvPr id="4" name="Picture 3">
            <a:extLst>
              <a:ext uri="{FF2B5EF4-FFF2-40B4-BE49-F238E27FC236}">
                <a16:creationId xmlns:a16="http://schemas.microsoft.com/office/drawing/2014/main" id="{6EEDF31B-37D7-4524-CB01-075C3E686690}"/>
              </a:ext>
            </a:extLst>
          </p:cNvPr>
          <p:cNvPicPr>
            <a:picLocks noChangeAspect="1"/>
          </p:cNvPicPr>
          <p:nvPr/>
        </p:nvPicPr>
        <p:blipFill>
          <a:blip r:embed="rId3"/>
          <a:srcRect t="6983" r="-1" b="35107"/>
          <a:stretch>
            <a:fillRect/>
          </a:stretch>
        </p:blipFill>
        <p:spPr>
          <a:xfrm>
            <a:off x="279143" y="3548095"/>
            <a:ext cx="5221625" cy="3010397"/>
          </a:xfrm>
          <a:prstGeom prst="rect">
            <a:avLst/>
          </a:prstGeom>
        </p:spPr>
      </p:pic>
      <p:sp>
        <p:nvSpPr>
          <p:cNvPr id="3" name="Content Placeholder 2">
            <a:extLst>
              <a:ext uri="{FF2B5EF4-FFF2-40B4-BE49-F238E27FC236}">
                <a16:creationId xmlns:a16="http://schemas.microsoft.com/office/drawing/2014/main" id="{4B92DD24-2438-0286-CC54-C06DC670DEB5}"/>
              </a:ext>
            </a:extLst>
          </p:cNvPr>
          <p:cNvSpPr>
            <a:spLocks noGrp="1"/>
          </p:cNvSpPr>
          <p:nvPr>
            <p:ph idx="1"/>
          </p:nvPr>
        </p:nvSpPr>
        <p:spPr>
          <a:xfrm>
            <a:off x="6392583" y="2645922"/>
            <a:ext cx="4964895" cy="3710427"/>
          </a:xfrm>
        </p:spPr>
        <p:style>
          <a:lnRef idx="1">
            <a:schemeClr val="accent5"/>
          </a:lnRef>
          <a:fillRef idx="2">
            <a:schemeClr val="accent5"/>
          </a:fillRef>
          <a:effectRef idx="1">
            <a:schemeClr val="accent5"/>
          </a:effectRef>
          <a:fontRef idx="minor">
            <a:schemeClr val="dk1"/>
          </a:fontRef>
        </p:style>
        <p:txBody>
          <a:bodyPr anchor="t">
            <a:normAutofit lnSpcReduction="10000"/>
          </a:bodyPr>
          <a:lstStyle/>
          <a:p>
            <a:r>
              <a:rPr lang="en-US" sz="1400" dirty="0">
                <a:solidFill>
                  <a:schemeClr val="tx1">
                    <a:alpha val="80000"/>
                  </a:schemeClr>
                </a:solidFill>
                <a:latin typeface="Arial" panose="020B0604020202020204" pitchFamily="34" charset="0"/>
                <a:cs typeface="Arial" panose="020B0604020202020204" pitchFamily="34" charset="0"/>
              </a:rPr>
              <a:t>Today's consumers are inundated with advertisements; thus, brands need differentiation. Celebrities already exert considerable influence, and it is generally accepted that people admire their lifestyles, success, and personalities.</a:t>
            </a:r>
          </a:p>
          <a:p>
            <a:r>
              <a:rPr lang="en-US" sz="1400" dirty="0">
                <a:solidFill>
                  <a:schemeClr val="tx1">
                    <a:alpha val="80000"/>
                  </a:schemeClr>
                </a:solidFill>
                <a:latin typeface="Arial" panose="020B0604020202020204" pitchFamily="34" charset="0"/>
                <a:cs typeface="Arial" panose="020B0604020202020204" pitchFamily="34" charset="0"/>
              </a:rPr>
              <a:t>Their prominence makes them powerful marketing mediums, which is one reason brands prize them celebrity existence signals notoriety and trustworthiness to consumers. </a:t>
            </a:r>
          </a:p>
          <a:p>
            <a:r>
              <a:rPr lang="en-US" sz="1400" dirty="0">
                <a:solidFill>
                  <a:schemeClr val="tx1">
                    <a:alpha val="80000"/>
                  </a:schemeClr>
                </a:solidFill>
                <a:latin typeface="Arial" panose="020B0604020202020204" pitchFamily="34" charset="0"/>
                <a:cs typeface="Arial" panose="020B0604020202020204" pitchFamily="34" charset="0"/>
              </a:rPr>
              <a:t>Studies have found that celebrity endorsements lead to increased awareness and recall of messaging (Wang and Liu, 2023). </a:t>
            </a:r>
          </a:p>
          <a:p>
            <a:r>
              <a:rPr lang="en-US" sz="1400" dirty="0">
                <a:solidFill>
                  <a:schemeClr val="tx1">
                    <a:alpha val="80000"/>
                  </a:schemeClr>
                </a:solidFill>
                <a:latin typeface="Arial" panose="020B0604020202020204" pitchFamily="34" charset="0"/>
                <a:cs typeface="Arial" panose="020B0604020202020204" pitchFamily="34" charset="0"/>
              </a:rPr>
              <a:t>Endorsements can also help create positive attitudes and feelings of trust both are critical in a competitive advertising environment (Schimmelpfennig and Hunt, 2020). </a:t>
            </a:r>
          </a:p>
          <a:p>
            <a:r>
              <a:rPr lang="en-US" sz="1400" dirty="0">
                <a:solidFill>
                  <a:schemeClr val="tx1">
                    <a:alpha val="80000"/>
                  </a:schemeClr>
                </a:solidFill>
                <a:latin typeface="Arial" panose="020B0604020202020204" pitchFamily="34" charset="0"/>
                <a:cs typeface="Arial" panose="020B0604020202020204" pitchFamily="34" charset="0"/>
              </a:rPr>
              <a:t>Accordingly, brands deploy celebrities to support young consumers' attractive qualities and deep emotional connections (Yue et al., 2023).</a:t>
            </a:r>
            <a:endParaRPr lang="en-GB" sz="1400" dirty="0">
              <a:solidFill>
                <a:schemeClr val="tx1">
                  <a:alpha val="80000"/>
                </a:schemeClr>
              </a:solidFill>
              <a:latin typeface="Arial" panose="020B0604020202020204" pitchFamily="34" charset="0"/>
              <a:cs typeface="Arial" panose="020B0604020202020204" pitchFamily="34" charset="0"/>
            </a:endParaRPr>
          </a:p>
        </p:txBody>
      </p:sp>
      <p:cxnSp>
        <p:nvCxnSpPr>
          <p:cNvPr id="21" name="Straight Connector 2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3893"/>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15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FB5468C-305B-445A-A53B-93DB583365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1BBB67-FA0F-AA7E-4CA4-F4237604FEDB}"/>
              </a:ext>
            </a:extLst>
          </p:cNvPr>
          <p:cNvSpPr>
            <a:spLocks noGrp="1"/>
          </p:cNvSpPr>
          <p:nvPr>
            <p:ph type="title"/>
          </p:nvPr>
        </p:nvSpPr>
        <p:spPr>
          <a:xfrm>
            <a:off x="533149" y="436360"/>
            <a:ext cx="3404369" cy="2244634"/>
          </a:xfrm>
        </p:spPr>
        <p:txBody>
          <a:bodyPr>
            <a:normAutofit/>
          </a:bodyPr>
          <a:lstStyle/>
          <a:p>
            <a:pPr algn="ctr"/>
            <a:r>
              <a:rPr lang="en-GB" sz="3200" dirty="0">
                <a:latin typeface="Arial Black" panose="020B0A04020102020204" pitchFamily="34" charset="0"/>
              </a:rPr>
              <a:t>Key Findings &amp; Real-World Example</a:t>
            </a:r>
          </a:p>
        </p:txBody>
      </p:sp>
      <p:pic>
        <p:nvPicPr>
          <p:cNvPr id="5" name="Picture 4">
            <a:extLst>
              <a:ext uri="{FF2B5EF4-FFF2-40B4-BE49-F238E27FC236}">
                <a16:creationId xmlns:a16="http://schemas.microsoft.com/office/drawing/2014/main" id="{99518DAF-E527-23F9-A1C0-95115703C589}"/>
              </a:ext>
            </a:extLst>
          </p:cNvPr>
          <p:cNvPicPr>
            <a:picLocks noChangeAspect="1"/>
          </p:cNvPicPr>
          <p:nvPr/>
        </p:nvPicPr>
        <p:blipFill>
          <a:blip r:embed="rId2"/>
          <a:srcRect t="25652" b="25652"/>
          <a:stretch>
            <a:fillRect/>
          </a:stretch>
        </p:blipFill>
        <p:spPr>
          <a:xfrm>
            <a:off x="75391" y="3152841"/>
            <a:ext cx="4317491" cy="3673153"/>
          </a:xfrm>
          <a:prstGeom prst="rect">
            <a:avLst/>
          </a:prstGeom>
        </p:spPr>
      </p:pic>
      <p:sp>
        <p:nvSpPr>
          <p:cNvPr id="19" name="Rectangle 18">
            <a:extLst>
              <a:ext uri="{FF2B5EF4-FFF2-40B4-BE49-F238E27FC236}">
                <a16:creationId xmlns:a16="http://schemas.microsoft.com/office/drawing/2014/main" id="{A2CDF4EC-7B47-436E-927B-575404258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52841"/>
            <a:ext cx="431749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F273D9E-5BEA-459A-918F-AF5ACA258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20494"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0ED9FE-5A45-54C9-4297-B922D50F2133}"/>
              </a:ext>
            </a:extLst>
          </p:cNvPr>
          <p:cNvSpPr>
            <a:spLocks noGrp="1"/>
          </p:cNvSpPr>
          <p:nvPr>
            <p:ph idx="1"/>
          </p:nvPr>
        </p:nvSpPr>
        <p:spPr>
          <a:xfrm>
            <a:off x="4317490" y="0"/>
            <a:ext cx="4490347" cy="6858000"/>
          </a:xfrm>
        </p:spPr>
        <p:style>
          <a:lnRef idx="1">
            <a:schemeClr val="accent5"/>
          </a:lnRef>
          <a:fillRef idx="2">
            <a:schemeClr val="accent5"/>
          </a:fillRef>
          <a:effectRef idx="1">
            <a:schemeClr val="accent5"/>
          </a:effectRef>
          <a:fontRef idx="minor">
            <a:schemeClr val="dk1"/>
          </a:fontRef>
        </p:style>
        <p:txBody>
          <a:bodyPr anchor="ctr">
            <a:normAutofit/>
          </a:bodyPr>
          <a:lstStyle/>
          <a:p>
            <a:pPr marL="0" indent="0">
              <a:buNone/>
            </a:pPr>
            <a:r>
              <a:rPr lang="en-US" sz="1400" b="1" dirty="0">
                <a:latin typeface="Arial" panose="020B0604020202020204" pitchFamily="34" charset="0"/>
                <a:cs typeface="Arial" panose="020B0604020202020204" pitchFamily="34" charset="0"/>
              </a:rPr>
              <a:t>Evidence is provided for the 4As framework in Celebrity endorsement:</a:t>
            </a:r>
          </a:p>
          <a:p>
            <a:r>
              <a:rPr lang="en-US" sz="1400" b="1" dirty="0">
                <a:latin typeface="Arial" panose="020B0604020202020204" pitchFamily="34" charset="0"/>
                <a:cs typeface="Arial" panose="020B0604020202020204" pitchFamily="34" charset="0"/>
              </a:rPr>
              <a:t>Attention:</a:t>
            </a:r>
            <a:r>
              <a:rPr lang="en-US" sz="1400" dirty="0">
                <a:latin typeface="Arial" panose="020B0604020202020204" pitchFamily="34" charset="0"/>
                <a:cs typeface="Arial" panose="020B0604020202020204" pitchFamily="34" charset="0"/>
              </a:rPr>
              <a:t> Celebrities generate immediate visibility in a crowded marketplace (Wang and Liu, 2023).</a:t>
            </a:r>
          </a:p>
          <a:p>
            <a:r>
              <a:rPr lang="en-US" sz="1400" b="1" dirty="0">
                <a:latin typeface="Arial" panose="020B0604020202020204" pitchFamily="34" charset="0"/>
                <a:cs typeface="Arial" panose="020B0604020202020204" pitchFamily="34" charset="0"/>
              </a:rPr>
              <a:t>Attraction:</a:t>
            </a:r>
            <a:r>
              <a:rPr lang="en-US" sz="1400" dirty="0">
                <a:latin typeface="Arial" panose="020B0604020202020204" pitchFamily="34" charset="0"/>
                <a:cs typeface="Arial" panose="020B0604020202020204" pitchFamily="34" charset="0"/>
              </a:rPr>
              <a:t> Consumers transfer their positive feelings about the celebrity to the brand (Adam and Hussain, 2017).</a:t>
            </a:r>
          </a:p>
          <a:p>
            <a:r>
              <a:rPr lang="en-US" sz="1400" b="1" dirty="0">
                <a:latin typeface="Arial" panose="020B0604020202020204" pitchFamily="34" charset="0"/>
                <a:cs typeface="Arial" panose="020B0604020202020204" pitchFamily="34" charset="0"/>
              </a:rPr>
              <a:t>Affinity:</a:t>
            </a:r>
            <a:r>
              <a:rPr lang="en-US" sz="1400" dirty="0">
                <a:latin typeface="Arial" panose="020B0604020202020204" pitchFamily="34" charset="0"/>
                <a:cs typeface="Arial" panose="020B0604020202020204" pitchFamily="34" charset="0"/>
              </a:rPr>
              <a:t> A consumer's emotional tie or connection to the celebrity builds their trust in the endorsement itself (Osei-Frimpong et al., 2019).</a:t>
            </a:r>
          </a:p>
          <a:p>
            <a:r>
              <a:rPr lang="en-US" sz="1400" b="1" dirty="0">
                <a:latin typeface="Arial" panose="020B0604020202020204" pitchFamily="34" charset="0"/>
                <a:cs typeface="Arial" panose="020B0604020202020204" pitchFamily="34" charset="0"/>
              </a:rPr>
              <a:t>Action: </a:t>
            </a:r>
            <a:r>
              <a:rPr lang="en-US" sz="1400" dirty="0">
                <a:latin typeface="Arial" panose="020B0604020202020204" pitchFamily="34" charset="0"/>
                <a:cs typeface="Arial" panose="020B0604020202020204" pitchFamily="34" charset="0"/>
              </a:rPr>
              <a:t>Trust leads to increased purchasing behavior and impulse buying (Yue et al., 2023).</a:t>
            </a:r>
          </a:p>
          <a:p>
            <a:pPr marL="0" indent="0">
              <a:buNone/>
            </a:pPr>
            <a:r>
              <a:rPr lang="en-US" sz="1400" b="1" dirty="0">
                <a:latin typeface="Arial" panose="020B0604020202020204" pitchFamily="34" charset="0"/>
                <a:cs typeface="Arial" panose="020B0604020202020204" pitchFamily="34" charset="0"/>
              </a:rPr>
              <a:t>Real World Example - Nike &amp; Michael Jordan</a:t>
            </a:r>
          </a:p>
          <a:p>
            <a:r>
              <a:rPr lang="en-US" sz="1400" dirty="0">
                <a:latin typeface="Arial" panose="020B0604020202020204" pitchFamily="34" charset="0"/>
                <a:cs typeface="Arial" panose="020B0604020202020204" pitchFamily="34" charset="0"/>
              </a:rPr>
              <a:t>Nike's collaboration with legendary basketball player Michael Jordan is among the most successfully recognised cases of celebrity endorsement (or collaboration) in marketing history. The "Air Jordan" sub brand has become a worldwide success story because consumers looked up to and admired Jordan's talent, legacy, achievements, and cool personality. They had emotionally connected to him which built trust and demand for the shoes. This is a relevant example for this principle in the 4As framework because it provides an example of attraction and affinity collaboratively leading the consumer to the ultimate action of acting on that attraction to purchase Jordan's shoes (more than once).</a:t>
            </a:r>
            <a:endParaRPr lang="en-GB" sz="1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3547191-8B3E-4AD7-310E-D68A9BF7B4A6}"/>
              </a:ext>
            </a:extLst>
          </p:cNvPr>
          <p:cNvPicPr>
            <a:picLocks noChangeAspect="1"/>
          </p:cNvPicPr>
          <p:nvPr/>
        </p:nvPicPr>
        <p:blipFill>
          <a:blip r:embed="rId3"/>
          <a:srcRect l="15024" r="19687" b="-2"/>
          <a:stretch>
            <a:fillRect/>
          </a:stretch>
        </p:blipFill>
        <p:spPr>
          <a:xfrm>
            <a:off x="8807838" y="-6"/>
            <a:ext cx="3384162" cy="6858002"/>
          </a:xfrm>
          <a:prstGeom prst="rect">
            <a:avLst/>
          </a:prstGeom>
        </p:spPr>
      </p:pic>
      <p:sp>
        <p:nvSpPr>
          <p:cNvPr id="23" name="Rectangle 22">
            <a:extLst>
              <a:ext uri="{FF2B5EF4-FFF2-40B4-BE49-F238E27FC236}">
                <a16:creationId xmlns:a16="http://schemas.microsoft.com/office/drawing/2014/main" id="{5DFA5EF5-56B1-49EE-B0BB-69B6399FA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5305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551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AED772-868A-A9B9-7B24-903FC5304D2D}"/>
              </a:ext>
            </a:extLst>
          </p:cNvPr>
          <p:cNvSpPr>
            <a:spLocks noGrp="1"/>
          </p:cNvSpPr>
          <p:nvPr>
            <p:ph type="title"/>
          </p:nvPr>
        </p:nvSpPr>
        <p:spPr>
          <a:xfrm>
            <a:off x="589009" y="502400"/>
            <a:ext cx="3367171" cy="1818064"/>
          </a:xfrm>
        </p:spPr>
        <p:txBody>
          <a:bodyPr>
            <a:normAutofit/>
          </a:bodyPr>
          <a:lstStyle/>
          <a:p>
            <a:pPr algn="ctr"/>
            <a:r>
              <a:rPr lang="en-GB" sz="3200" dirty="0">
                <a:latin typeface="Arial Black" panose="020B0A04020102020204" pitchFamily="34" charset="0"/>
              </a:rPr>
              <a:t>Evaluation &amp; Conclusion</a:t>
            </a:r>
          </a:p>
        </p:txBody>
      </p:sp>
      <p:pic>
        <p:nvPicPr>
          <p:cNvPr id="5" name="Picture 4">
            <a:extLst>
              <a:ext uri="{FF2B5EF4-FFF2-40B4-BE49-F238E27FC236}">
                <a16:creationId xmlns:a16="http://schemas.microsoft.com/office/drawing/2014/main" id="{C5BFBCD1-8659-F61C-2967-DD2153821E33}"/>
              </a:ext>
            </a:extLst>
          </p:cNvPr>
          <p:cNvPicPr>
            <a:picLocks noChangeAspect="1"/>
          </p:cNvPicPr>
          <p:nvPr/>
        </p:nvPicPr>
        <p:blipFill>
          <a:blip r:embed="rId2"/>
          <a:srcRect t="21408" r="1" b="18299"/>
          <a:stretch>
            <a:fillRect/>
          </a:stretch>
        </p:blipFill>
        <p:spPr>
          <a:xfrm>
            <a:off x="4555236" y="6"/>
            <a:ext cx="7636763" cy="2762724"/>
          </a:xfrm>
          <a:prstGeom prst="rect">
            <a:avLst/>
          </a:prstGeom>
        </p:spPr>
      </p:pic>
      <p:sp>
        <p:nvSpPr>
          <p:cNvPr id="16" name="Rectangle 15">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4" name="Picture 3">
            <a:extLst>
              <a:ext uri="{FF2B5EF4-FFF2-40B4-BE49-F238E27FC236}">
                <a16:creationId xmlns:a16="http://schemas.microsoft.com/office/drawing/2014/main" id="{2E31C0C3-A3C7-DD36-F1E9-8F4002F8B5D1}"/>
              </a:ext>
            </a:extLst>
          </p:cNvPr>
          <p:cNvPicPr>
            <a:picLocks noChangeAspect="1"/>
          </p:cNvPicPr>
          <p:nvPr/>
        </p:nvPicPr>
        <p:blipFill>
          <a:blip r:embed="rId3"/>
          <a:srcRect t="6712" r="-2" b="4993"/>
          <a:stretch>
            <a:fillRect/>
          </a:stretch>
        </p:blipFill>
        <p:spPr>
          <a:xfrm>
            <a:off x="-1" y="2826737"/>
            <a:ext cx="4565779" cy="4031263"/>
          </a:xfrm>
          <a:prstGeom prst="rect">
            <a:avLst/>
          </a:prstGeom>
        </p:spPr>
      </p:pic>
      <p:sp>
        <p:nvSpPr>
          <p:cNvPr id="3" name="Content Placeholder 2">
            <a:extLst>
              <a:ext uri="{FF2B5EF4-FFF2-40B4-BE49-F238E27FC236}">
                <a16:creationId xmlns:a16="http://schemas.microsoft.com/office/drawing/2014/main" id="{EDFCC906-D374-B7F4-9910-E38EC2A9EF8B}"/>
              </a:ext>
            </a:extLst>
          </p:cNvPr>
          <p:cNvSpPr>
            <a:spLocks noGrp="1"/>
          </p:cNvSpPr>
          <p:nvPr>
            <p:ph idx="1"/>
          </p:nvPr>
        </p:nvSpPr>
        <p:spPr>
          <a:xfrm>
            <a:off x="4619244" y="2826737"/>
            <a:ext cx="7572755" cy="4027030"/>
          </a:xfrm>
        </p:spPr>
        <p:style>
          <a:lnRef idx="1">
            <a:schemeClr val="accent5"/>
          </a:lnRef>
          <a:fillRef idx="2">
            <a:schemeClr val="accent5"/>
          </a:fillRef>
          <a:effectRef idx="1">
            <a:schemeClr val="accent5"/>
          </a:effectRef>
          <a:fontRef idx="minor">
            <a:schemeClr val="dk1"/>
          </a:fontRef>
        </p:style>
        <p:txBody>
          <a:bodyPr anchor="ctr">
            <a:noAutofit/>
          </a:bodyPr>
          <a:lstStyle/>
          <a:p>
            <a:r>
              <a:rPr lang="en-US" sz="1400" dirty="0">
                <a:latin typeface="Arial" panose="020B0604020202020204" pitchFamily="34" charset="0"/>
                <a:cs typeface="Arial" panose="020B0604020202020204" pitchFamily="34" charset="0"/>
              </a:rPr>
              <a:t>Using celebrities to promote products can be very effective, particularly if there is a good fit between the celebrity and the brand. Research shows that a credible and well-suited celebrity can create purchase intention and brand loyalty (Khan and Khan, 2024). This form of marketing, the endorsement, builds attention, trust and emotional connection and has added value to the marketing mix.  </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There are, of course, the risks involved. Negative press around a celebrity can also adversely affect the brand, and celebrity endorsement deals can be very costly. However, if companies are careful in selecting celebrities who embody and represent the brand’s values and appeal to the target market, the positives are much greater than the negatives. Overall, celebrity endorsement is still a strong and persuasive marketing tactic that can shape consumer behavior and help brands thrive.</a:t>
            </a:r>
            <a:endParaRPr lang="en-GB" sz="140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58239"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899439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1D9E91-0C2D-7F90-F5C0-9D99EC0DB13A}"/>
              </a:ext>
            </a:extLst>
          </p:cNvPr>
          <p:cNvSpPr>
            <a:spLocks noGrp="1"/>
          </p:cNvSpPr>
          <p:nvPr>
            <p:ph type="title"/>
          </p:nvPr>
        </p:nvSpPr>
        <p:spPr>
          <a:xfrm>
            <a:off x="1156851" y="637762"/>
            <a:ext cx="9888496" cy="900131"/>
          </a:xfrm>
        </p:spPr>
        <p:txBody>
          <a:bodyPr anchor="t">
            <a:normAutofit/>
          </a:bodyPr>
          <a:lstStyle/>
          <a:p>
            <a:r>
              <a:rPr lang="en-GB" sz="3200" dirty="0">
                <a:solidFill>
                  <a:schemeClr val="bg1"/>
                </a:solidFill>
                <a:latin typeface="Arial Black" panose="020B0A04020102020204" pitchFamily="34" charset="0"/>
              </a:rPr>
              <a:t>References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8C71B5-7D15-8ECF-F9A3-BDDC0FC47D4E}"/>
              </a:ext>
            </a:extLst>
          </p:cNvPr>
          <p:cNvSpPr>
            <a:spLocks noGrp="1"/>
          </p:cNvSpPr>
          <p:nvPr>
            <p:ph idx="1"/>
          </p:nvPr>
        </p:nvSpPr>
        <p:spPr>
          <a:xfrm>
            <a:off x="1155548" y="2217343"/>
            <a:ext cx="9880893" cy="3959619"/>
          </a:xfrm>
        </p:spPr>
        <p:txBody>
          <a:bodyPr>
            <a:normAutofit/>
          </a:bodyPr>
          <a:lstStyle/>
          <a:p>
            <a:r>
              <a:rPr lang="en-GB" sz="1400" dirty="0">
                <a:latin typeface="Arial" panose="020B0604020202020204" pitchFamily="34" charset="0"/>
                <a:cs typeface="Arial" panose="020B0604020202020204" pitchFamily="34" charset="0"/>
              </a:rPr>
              <a:t>Adam, M. and Hussain, N., 2017. Impact of celebrity endorsement on consumers’ buying behaviour. </a:t>
            </a:r>
            <a:r>
              <a:rPr lang="en-GB" sz="1400" i="1" dirty="0">
                <a:latin typeface="Arial" panose="020B0604020202020204" pitchFamily="34" charset="0"/>
                <a:cs typeface="Arial" panose="020B0604020202020204" pitchFamily="34" charset="0"/>
              </a:rPr>
              <a:t>British Journal of Marketing Studies, </a:t>
            </a:r>
            <a:r>
              <a:rPr lang="en-GB" sz="1400" dirty="0">
                <a:latin typeface="Arial" panose="020B0604020202020204" pitchFamily="34" charset="0"/>
                <a:cs typeface="Arial" panose="020B0604020202020204" pitchFamily="34" charset="0"/>
              </a:rPr>
              <a:t>5(3), pp.79–121.</a:t>
            </a:r>
          </a:p>
          <a:p>
            <a:r>
              <a:rPr lang="en-GB" sz="1400" dirty="0">
                <a:latin typeface="Arial" panose="020B0604020202020204" pitchFamily="34" charset="0"/>
                <a:cs typeface="Arial" panose="020B0604020202020204" pitchFamily="34" charset="0"/>
              </a:rPr>
              <a:t>Khan, M.M. &amp; Khan, A.M., 2024. The Effect of Celebrity Endorser Selection on Consumer Purchase Intention. </a:t>
            </a:r>
            <a:r>
              <a:rPr lang="en-GB" sz="1400" i="1" dirty="0">
                <a:latin typeface="Arial" panose="020B0604020202020204" pitchFamily="34" charset="0"/>
                <a:cs typeface="Arial" panose="020B0604020202020204" pitchFamily="34" charset="0"/>
              </a:rPr>
              <a:t>The Lahore Journal of Business,</a:t>
            </a:r>
            <a:r>
              <a:rPr lang="en-GB" sz="1400" dirty="0">
                <a:latin typeface="Arial" panose="020B0604020202020204" pitchFamily="34" charset="0"/>
                <a:cs typeface="Arial" panose="020B0604020202020204" pitchFamily="34" charset="0"/>
              </a:rPr>
              <a:t> 12(1), pp.91–112.</a:t>
            </a:r>
          </a:p>
          <a:p>
            <a:r>
              <a:rPr lang="en-GB" sz="1400" dirty="0">
                <a:latin typeface="Arial" panose="020B0604020202020204" pitchFamily="34" charset="0"/>
                <a:cs typeface="Arial" panose="020B0604020202020204" pitchFamily="34" charset="0"/>
              </a:rPr>
              <a:t>Osei-Frimpong, K., Donkor, G. and Owusu-Frimpong, N., 2019. The impact of celebrity endorsement on consumer purchase intention: An emerging market perspective. </a:t>
            </a:r>
            <a:r>
              <a:rPr lang="en-GB" sz="1400" i="1" dirty="0">
                <a:latin typeface="Arial" panose="020B0604020202020204" pitchFamily="34" charset="0"/>
                <a:cs typeface="Arial" panose="020B0604020202020204" pitchFamily="34" charset="0"/>
              </a:rPr>
              <a:t>Journal of Marketing Theory and Practice</a:t>
            </a:r>
            <a:r>
              <a:rPr lang="en-GB" sz="1400" dirty="0">
                <a:latin typeface="Arial" panose="020B0604020202020204" pitchFamily="34" charset="0"/>
                <a:cs typeface="Arial" panose="020B0604020202020204" pitchFamily="34" charset="0"/>
              </a:rPr>
              <a:t>, 27(1), pp.103–121.</a:t>
            </a:r>
          </a:p>
          <a:p>
            <a:r>
              <a:rPr lang="en-GB" sz="1400" dirty="0">
                <a:latin typeface="Arial" panose="020B0604020202020204" pitchFamily="34" charset="0"/>
                <a:cs typeface="Arial" panose="020B0604020202020204" pitchFamily="34" charset="0"/>
              </a:rPr>
              <a:t>Schimmelpfennig, C. &amp; Hunt, J.B., 2020. Fifty years of celebrity endorser research: Support for a comprehensive celebrity endorsement strategy framework. </a:t>
            </a:r>
            <a:r>
              <a:rPr lang="en-GB" sz="1400" i="1" dirty="0">
                <a:latin typeface="Arial" panose="020B0604020202020204" pitchFamily="34" charset="0"/>
                <a:cs typeface="Arial" panose="020B0604020202020204" pitchFamily="34" charset="0"/>
              </a:rPr>
              <a:t>Psychology &amp; Marketing</a:t>
            </a:r>
            <a:r>
              <a:rPr lang="en-GB" sz="1400" dirty="0">
                <a:latin typeface="Arial" panose="020B0604020202020204" pitchFamily="34" charset="0"/>
                <a:cs typeface="Arial" panose="020B0604020202020204" pitchFamily="34" charset="0"/>
              </a:rPr>
              <a:t>, 37(3), pp.488–505.</a:t>
            </a:r>
          </a:p>
          <a:p>
            <a:r>
              <a:rPr lang="en-GB" sz="1400" dirty="0">
                <a:latin typeface="Arial" panose="020B0604020202020204" pitchFamily="34" charset="0"/>
                <a:cs typeface="Arial" panose="020B0604020202020204" pitchFamily="34" charset="0"/>
              </a:rPr>
              <a:t>Wang, S. and Liu, M.T., 2023. Celebrity endorsement in marketing from 1960 to 2021: A bibliometric review and future agenda. </a:t>
            </a:r>
            <a:r>
              <a:rPr lang="en-GB" sz="1400" i="1" dirty="0">
                <a:latin typeface="Arial" panose="020B0604020202020204" pitchFamily="34" charset="0"/>
                <a:cs typeface="Arial" panose="020B0604020202020204" pitchFamily="34" charset="0"/>
              </a:rPr>
              <a:t>Asia Pacific Journal of Marketing and Logistics</a:t>
            </a:r>
            <a:r>
              <a:rPr lang="en-GB" sz="1400" dirty="0">
                <a:latin typeface="Arial" panose="020B0604020202020204" pitchFamily="34" charset="0"/>
                <a:cs typeface="Arial" panose="020B0604020202020204" pitchFamily="34" charset="0"/>
              </a:rPr>
              <a:t>, 35(4), pp.849–873.</a:t>
            </a:r>
          </a:p>
          <a:p>
            <a:r>
              <a:rPr lang="en-GB" sz="1400" dirty="0">
                <a:latin typeface="Arial" panose="020B0604020202020204" pitchFamily="34" charset="0"/>
                <a:cs typeface="Arial" panose="020B0604020202020204" pitchFamily="34" charset="0"/>
              </a:rPr>
              <a:t>Yue, X., Abdullah, N.H., Ali, M.H. &amp; Yusof, R.N.R., 2023. The impact of celebrity endorsement on followers’ impulse purchasing. </a:t>
            </a:r>
            <a:r>
              <a:rPr lang="en-GB" sz="1400" i="1" dirty="0">
                <a:latin typeface="Arial" panose="020B0604020202020204" pitchFamily="34" charset="0"/>
                <a:cs typeface="Arial" panose="020B0604020202020204" pitchFamily="34" charset="0"/>
              </a:rPr>
              <a:t>Journal of Promotion Management</a:t>
            </a:r>
            <a:r>
              <a:rPr lang="en-GB" sz="1400" dirty="0">
                <a:latin typeface="Arial" panose="020B0604020202020204" pitchFamily="34" charset="0"/>
                <a:cs typeface="Arial" panose="020B0604020202020204" pitchFamily="34" charset="0"/>
              </a:rPr>
              <a:t>, 29(3), pp.338–358.</a:t>
            </a:r>
          </a:p>
        </p:txBody>
      </p:sp>
    </p:spTree>
    <p:extLst>
      <p:ext uri="{BB962C8B-B14F-4D97-AF65-F5344CB8AC3E}">
        <p14:creationId xmlns:p14="http://schemas.microsoft.com/office/powerpoint/2010/main" val="1102011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TotalTime>
  <Words>757</Words>
  <PresentationFormat>Widescreen</PresentationFormat>
  <Paragraphs>25</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Arial Black</vt:lpstr>
      <vt:lpstr>Office Theme</vt:lpstr>
      <vt:lpstr>Why Celebrity Endorsement Matters Today</vt:lpstr>
      <vt:lpstr>Key Findings &amp; Real-World Example</vt:lpstr>
      <vt:lpstr>Evaluation &amp; 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2025-11-24T19:27:24Z</dcterms:created>
  <dcterms:modified xsi:type="dcterms:W3CDTF">2025-11-24T19:49:22Z</dcterms:modified>
</cp:coreProperties>
</file>