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5" r:id="rId3"/>
    <p:sldId id="266" r:id="rId4"/>
    <p:sldId id="257" r:id="rId5"/>
    <p:sldId id="258" r:id="rId6"/>
    <p:sldId id="267"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629" y="8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0997EC-E5E4-48EE-B546-7A0D2B7E95B5}" type="doc">
      <dgm:prSet loTypeId="urn:microsoft.com/office/officeart/2005/8/layout/venn1" loCatId="relationship" qsTypeId="urn:microsoft.com/office/officeart/2005/8/quickstyle/3d3" qsCatId="3D" csTypeId="urn:microsoft.com/office/officeart/2005/8/colors/colorful4" csCatId="colorful" phldr="1"/>
      <dgm:spPr/>
    </dgm:pt>
    <dgm:pt modelId="{43D9DC5A-9C3F-419D-A25E-5BD5126FBB0A}">
      <dgm:prSet phldrT="[Text]"/>
      <dgm:spPr/>
      <dgm:t>
        <a:bodyPr/>
        <a:lstStyle/>
        <a:p>
          <a:r>
            <a:rPr lang="en-GB" dirty="0" smtClean="0"/>
            <a:t>Class</a:t>
          </a:r>
          <a:endParaRPr lang="en-GB" dirty="0"/>
        </a:p>
      </dgm:t>
    </dgm:pt>
    <dgm:pt modelId="{47499A98-4BAA-49C8-B9D0-04942013965A}" type="parTrans" cxnId="{9D1C6538-18A2-4CC5-9212-8C8670C19085}">
      <dgm:prSet/>
      <dgm:spPr/>
      <dgm:t>
        <a:bodyPr/>
        <a:lstStyle/>
        <a:p>
          <a:endParaRPr lang="en-GB"/>
        </a:p>
      </dgm:t>
    </dgm:pt>
    <dgm:pt modelId="{7D981FDD-50F8-434F-8EBD-8A2B78F4BDAC}" type="sibTrans" cxnId="{9D1C6538-18A2-4CC5-9212-8C8670C19085}">
      <dgm:prSet/>
      <dgm:spPr/>
      <dgm:t>
        <a:bodyPr/>
        <a:lstStyle/>
        <a:p>
          <a:endParaRPr lang="en-GB"/>
        </a:p>
      </dgm:t>
    </dgm:pt>
    <dgm:pt modelId="{19FB6CBC-32B7-49AF-BF51-3B26FF8B5280}">
      <dgm:prSet phldrT="[Text]"/>
      <dgm:spPr/>
      <dgm:t>
        <a:bodyPr/>
        <a:lstStyle/>
        <a:p>
          <a:r>
            <a:rPr lang="en-GB" dirty="0" smtClean="0"/>
            <a:t>Party</a:t>
          </a:r>
          <a:endParaRPr lang="en-GB" dirty="0"/>
        </a:p>
      </dgm:t>
    </dgm:pt>
    <dgm:pt modelId="{3F82E1F7-DB5D-4AF6-9224-EC373A5F84D0}" type="parTrans" cxnId="{D99E748B-D7FF-43ED-AA8F-606C196596CA}">
      <dgm:prSet/>
      <dgm:spPr/>
      <dgm:t>
        <a:bodyPr/>
        <a:lstStyle/>
        <a:p>
          <a:endParaRPr lang="en-GB"/>
        </a:p>
      </dgm:t>
    </dgm:pt>
    <dgm:pt modelId="{B1B43FB6-D553-4273-A1AA-69D60E73D028}" type="sibTrans" cxnId="{D99E748B-D7FF-43ED-AA8F-606C196596CA}">
      <dgm:prSet/>
      <dgm:spPr/>
      <dgm:t>
        <a:bodyPr/>
        <a:lstStyle/>
        <a:p>
          <a:endParaRPr lang="en-GB"/>
        </a:p>
      </dgm:t>
    </dgm:pt>
    <dgm:pt modelId="{59EE0946-2654-4E56-96D9-6139B640E6DD}">
      <dgm:prSet phldrT="[Text]"/>
      <dgm:spPr/>
      <dgm:t>
        <a:bodyPr/>
        <a:lstStyle/>
        <a:p>
          <a:r>
            <a:rPr lang="en-GB" dirty="0" smtClean="0"/>
            <a:t>Status</a:t>
          </a:r>
          <a:endParaRPr lang="en-GB" dirty="0"/>
        </a:p>
      </dgm:t>
    </dgm:pt>
    <dgm:pt modelId="{5D23F27B-6079-45D7-9269-B6BA25D588E7}" type="parTrans" cxnId="{174D7DB6-9D4B-4DF5-AE4C-B0B2839DE60C}">
      <dgm:prSet/>
      <dgm:spPr/>
      <dgm:t>
        <a:bodyPr/>
        <a:lstStyle/>
        <a:p>
          <a:endParaRPr lang="en-GB"/>
        </a:p>
      </dgm:t>
    </dgm:pt>
    <dgm:pt modelId="{71879DB8-BFFD-457A-87AD-514BD99302E7}" type="sibTrans" cxnId="{174D7DB6-9D4B-4DF5-AE4C-B0B2839DE60C}">
      <dgm:prSet/>
      <dgm:spPr/>
      <dgm:t>
        <a:bodyPr/>
        <a:lstStyle/>
        <a:p>
          <a:endParaRPr lang="en-GB"/>
        </a:p>
      </dgm:t>
    </dgm:pt>
    <dgm:pt modelId="{610B1C6D-84D7-4C3B-88EE-7C28279A0C30}" type="pres">
      <dgm:prSet presAssocID="{2B0997EC-E5E4-48EE-B546-7A0D2B7E95B5}" presName="compositeShape" presStyleCnt="0">
        <dgm:presLayoutVars>
          <dgm:chMax val="7"/>
          <dgm:dir/>
          <dgm:resizeHandles val="exact"/>
        </dgm:presLayoutVars>
      </dgm:prSet>
      <dgm:spPr/>
    </dgm:pt>
    <dgm:pt modelId="{5ED22555-824F-45CB-95B6-C175E56B63C0}" type="pres">
      <dgm:prSet presAssocID="{43D9DC5A-9C3F-419D-A25E-5BD5126FBB0A}" presName="circ1" presStyleLbl="vennNode1" presStyleIdx="0" presStyleCnt="3"/>
      <dgm:spPr/>
      <dgm:t>
        <a:bodyPr/>
        <a:lstStyle/>
        <a:p>
          <a:endParaRPr lang="en-GB"/>
        </a:p>
      </dgm:t>
    </dgm:pt>
    <dgm:pt modelId="{86F3F0F8-558D-4932-AF6C-11C1C3521B9F}" type="pres">
      <dgm:prSet presAssocID="{43D9DC5A-9C3F-419D-A25E-5BD5126FBB0A}" presName="circ1Tx" presStyleLbl="revTx" presStyleIdx="0" presStyleCnt="0">
        <dgm:presLayoutVars>
          <dgm:chMax val="0"/>
          <dgm:chPref val="0"/>
          <dgm:bulletEnabled val="1"/>
        </dgm:presLayoutVars>
      </dgm:prSet>
      <dgm:spPr/>
      <dgm:t>
        <a:bodyPr/>
        <a:lstStyle/>
        <a:p>
          <a:endParaRPr lang="en-GB"/>
        </a:p>
      </dgm:t>
    </dgm:pt>
    <dgm:pt modelId="{57711B5A-1B68-4F0E-AB6C-7D337C24DDA6}" type="pres">
      <dgm:prSet presAssocID="{19FB6CBC-32B7-49AF-BF51-3B26FF8B5280}" presName="circ2" presStyleLbl="vennNode1" presStyleIdx="1" presStyleCnt="3"/>
      <dgm:spPr/>
      <dgm:t>
        <a:bodyPr/>
        <a:lstStyle/>
        <a:p>
          <a:endParaRPr lang="en-GB"/>
        </a:p>
      </dgm:t>
    </dgm:pt>
    <dgm:pt modelId="{35F4ADFC-3C1C-480C-9A3B-DD0DB21EFB9A}" type="pres">
      <dgm:prSet presAssocID="{19FB6CBC-32B7-49AF-BF51-3B26FF8B5280}" presName="circ2Tx" presStyleLbl="revTx" presStyleIdx="0" presStyleCnt="0">
        <dgm:presLayoutVars>
          <dgm:chMax val="0"/>
          <dgm:chPref val="0"/>
          <dgm:bulletEnabled val="1"/>
        </dgm:presLayoutVars>
      </dgm:prSet>
      <dgm:spPr/>
      <dgm:t>
        <a:bodyPr/>
        <a:lstStyle/>
        <a:p>
          <a:endParaRPr lang="en-GB"/>
        </a:p>
      </dgm:t>
    </dgm:pt>
    <dgm:pt modelId="{B75A9499-6B4A-4892-B32D-4B2E1B21CD36}" type="pres">
      <dgm:prSet presAssocID="{59EE0946-2654-4E56-96D9-6139B640E6DD}" presName="circ3" presStyleLbl="vennNode1" presStyleIdx="2" presStyleCnt="3"/>
      <dgm:spPr/>
      <dgm:t>
        <a:bodyPr/>
        <a:lstStyle/>
        <a:p>
          <a:endParaRPr lang="en-GB"/>
        </a:p>
      </dgm:t>
    </dgm:pt>
    <dgm:pt modelId="{C2F671E4-9D30-4FFD-B7C2-5D98C4C8C349}" type="pres">
      <dgm:prSet presAssocID="{59EE0946-2654-4E56-96D9-6139B640E6DD}" presName="circ3Tx" presStyleLbl="revTx" presStyleIdx="0" presStyleCnt="0">
        <dgm:presLayoutVars>
          <dgm:chMax val="0"/>
          <dgm:chPref val="0"/>
          <dgm:bulletEnabled val="1"/>
        </dgm:presLayoutVars>
      </dgm:prSet>
      <dgm:spPr/>
      <dgm:t>
        <a:bodyPr/>
        <a:lstStyle/>
        <a:p>
          <a:endParaRPr lang="en-GB"/>
        </a:p>
      </dgm:t>
    </dgm:pt>
  </dgm:ptLst>
  <dgm:cxnLst>
    <dgm:cxn modelId="{9320DCB4-8E41-4B4E-81F3-749186B5DCAF}" type="presOf" srcId="{19FB6CBC-32B7-49AF-BF51-3B26FF8B5280}" destId="{57711B5A-1B68-4F0E-AB6C-7D337C24DDA6}" srcOrd="0" destOrd="0" presId="urn:microsoft.com/office/officeart/2005/8/layout/venn1"/>
    <dgm:cxn modelId="{F585A010-74D8-4BE9-9DDC-5EA60703B2E5}" type="presOf" srcId="{19FB6CBC-32B7-49AF-BF51-3B26FF8B5280}" destId="{35F4ADFC-3C1C-480C-9A3B-DD0DB21EFB9A}" srcOrd="1" destOrd="0" presId="urn:microsoft.com/office/officeart/2005/8/layout/venn1"/>
    <dgm:cxn modelId="{4D23163E-4218-4B46-B898-F648DF05B5B9}" type="presOf" srcId="{43D9DC5A-9C3F-419D-A25E-5BD5126FBB0A}" destId="{86F3F0F8-558D-4932-AF6C-11C1C3521B9F}" srcOrd="1" destOrd="0" presId="urn:microsoft.com/office/officeart/2005/8/layout/venn1"/>
    <dgm:cxn modelId="{D99E748B-D7FF-43ED-AA8F-606C196596CA}" srcId="{2B0997EC-E5E4-48EE-B546-7A0D2B7E95B5}" destId="{19FB6CBC-32B7-49AF-BF51-3B26FF8B5280}" srcOrd="1" destOrd="0" parTransId="{3F82E1F7-DB5D-4AF6-9224-EC373A5F84D0}" sibTransId="{B1B43FB6-D553-4273-A1AA-69D60E73D028}"/>
    <dgm:cxn modelId="{53ED7A22-7418-4476-9AB0-969B0E68597B}" type="presOf" srcId="{2B0997EC-E5E4-48EE-B546-7A0D2B7E95B5}" destId="{610B1C6D-84D7-4C3B-88EE-7C28279A0C30}" srcOrd="0" destOrd="0" presId="urn:microsoft.com/office/officeart/2005/8/layout/venn1"/>
    <dgm:cxn modelId="{95425037-B58C-4976-AC50-042A753AF215}" type="presOf" srcId="{59EE0946-2654-4E56-96D9-6139B640E6DD}" destId="{B75A9499-6B4A-4892-B32D-4B2E1B21CD36}" srcOrd="0" destOrd="0" presId="urn:microsoft.com/office/officeart/2005/8/layout/venn1"/>
    <dgm:cxn modelId="{717D0A6F-43FF-4DAB-B7C5-5DE3622B8D24}" type="presOf" srcId="{59EE0946-2654-4E56-96D9-6139B640E6DD}" destId="{C2F671E4-9D30-4FFD-B7C2-5D98C4C8C349}" srcOrd="1" destOrd="0" presId="urn:microsoft.com/office/officeart/2005/8/layout/venn1"/>
    <dgm:cxn modelId="{078310AA-9A5B-499B-B472-C260B7D0E611}" type="presOf" srcId="{43D9DC5A-9C3F-419D-A25E-5BD5126FBB0A}" destId="{5ED22555-824F-45CB-95B6-C175E56B63C0}" srcOrd="0" destOrd="0" presId="urn:microsoft.com/office/officeart/2005/8/layout/venn1"/>
    <dgm:cxn modelId="{9D1C6538-18A2-4CC5-9212-8C8670C19085}" srcId="{2B0997EC-E5E4-48EE-B546-7A0D2B7E95B5}" destId="{43D9DC5A-9C3F-419D-A25E-5BD5126FBB0A}" srcOrd="0" destOrd="0" parTransId="{47499A98-4BAA-49C8-B9D0-04942013965A}" sibTransId="{7D981FDD-50F8-434F-8EBD-8A2B78F4BDAC}"/>
    <dgm:cxn modelId="{174D7DB6-9D4B-4DF5-AE4C-B0B2839DE60C}" srcId="{2B0997EC-E5E4-48EE-B546-7A0D2B7E95B5}" destId="{59EE0946-2654-4E56-96D9-6139B640E6DD}" srcOrd="2" destOrd="0" parTransId="{5D23F27B-6079-45D7-9269-B6BA25D588E7}" sibTransId="{71879DB8-BFFD-457A-87AD-514BD99302E7}"/>
    <dgm:cxn modelId="{EE3BF6EB-EB08-4655-9F3D-A8B5644744E6}" type="presParOf" srcId="{610B1C6D-84D7-4C3B-88EE-7C28279A0C30}" destId="{5ED22555-824F-45CB-95B6-C175E56B63C0}" srcOrd="0" destOrd="0" presId="urn:microsoft.com/office/officeart/2005/8/layout/venn1"/>
    <dgm:cxn modelId="{ED6B7C9F-E05E-49DE-A846-78266AE2C30F}" type="presParOf" srcId="{610B1C6D-84D7-4C3B-88EE-7C28279A0C30}" destId="{86F3F0F8-558D-4932-AF6C-11C1C3521B9F}" srcOrd="1" destOrd="0" presId="urn:microsoft.com/office/officeart/2005/8/layout/venn1"/>
    <dgm:cxn modelId="{072C3241-415C-41F5-98A3-108CD0701417}" type="presParOf" srcId="{610B1C6D-84D7-4C3B-88EE-7C28279A0C30}" destId="{57711B5A-1B68-4F0E-AB6C-7D337C24DDA6}" srcOrd="2" destOrd="0" presId="urn:microsoft.com/office/officeart/2005/8/layout/venn1"/>
    <dgm:cxn modelId="{443655A4-99EE-461C-B95E-BF97A024C8F5}" type="presParOf" srcId="{610B1C6D-84D7-4C3B-88EE-7C28279A0C30}" destId="{35F4ADFC-3C1C-480C-9A3B-DD0DB21EFB9A}" srcOrd="3" destOrd="0" presId="urn:microsoft.com/office/officeart/2005/8/layout/venn1"/>
    <dgm:cxn modelId="{54F33E34-CA73-4DED-AC13-E70A2F9B4FF5}" type="presParOf" srcId="{610B1C6D-84D7-4C3B-88EE-7C28279A0C30}" destId="{B75A9499-6B4A-4892-B32D-4B2E1B21CD36}" srcOrd="4" destOrd="0" presId="urn:microsoft.com/office/officeart/2005/8/layout/venn1"/>
    <dgm:cxn modelId="{8A4A6CB9-4523-4107-9048-44CEFB38F7C9}" type="presParOf" srcId="{610B1C6D-84D7-4C3B-88EE-7C28279A0C30}" destId="{C2F671E4-9D30-4FFD-B7C2-5D98C4C8C349}"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D22555-824F-45CB-95B6-C175E56B63C0}">
      <dsp:nvSpPr>
        <dsp:cNvPr id="0" name=""/>
        <dsp:cNvSpPr/>
      </dsp:nvSpPr>
      <dsp:spPr>
        <a:xfrm>
          <a:off x="919888" y="214658"/>
          <a:ext cx="2549343" cy="2549343"/>
        </a:xfrm>
        <a:prstGeom prst="ellipse">
          <a:avLst/>
        </a:prstGeom>
        <a:solidFill>
          <a:schemeClr val="accent4">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133600">
            <a:lnSpc>
              <a:spcPct val="90000"/>
            </a:lnSpc>
            <a:spcBef>
              <a:spcPct val="0"/>
            </a:spcBef>
            <a:spcAft>
              <a:spcPct val="35000"/>
            </a:spcAft>
          </a:pPr>
          <a:r>
            <a:rPr lang="en-GB" sz="4800" kern="1200" dirty="0" smtClean="0"/>
            <a:t>Class</a:t>
          </a:r>
          <a:endParaRPr lang="en-GB" sz="4800" kern="1200" dirty="0"/>
        </a:p>
      </dsp:txBody>
      <dsp:txXfrm>
        <a:off x="1259800" y="660793"/>
        <a:ext cx="1869518" cy="1147204"/>
      </dsp:txXfrm>
    </dsp:sp>
    <dsp:sp modelId="{57711B5A-1B68-4F0E-AB6C-7D337C24DDA6}">
      <dsp:nvSpPr>
        <dsp:cNvPr id="0" name=""/>
        <dsp:cNvSpPr/>
      </dsp:nvSpPr>
      <dsp:spPr>
        <a:xfrm>
          <a:off x="1839776" y="1807998"/>
          <a:ext cx="2549343" cy="2549343"/>
        </a:xfrm>
        <a:prstGeom prst="ellipse">
          <a:avLst/>
        </a:prstGeom>
        <a:solidFill>
          <a:schemeClr val="accent4">
            <a:alpha val="50000"/>
            <a:hueOff val="5197846"/>
            <a:satOff val="-23984"/>
            <a:lumOff val="883"/>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133600">
            <a:lnSpc>
              <a:spcPct val="90000"/>
            </a:lnSpc>
            <a:spcBef>
              <a:spcPct val="0"/>
            </a:spcBef>
            <a:spcAft>
              <a:spcPct val="35000"/>
            </a:spcAft>
          </a:pPr>
          <a:r>
            <a:rPr lang="en-GB" sz="4800" kern="1200" dirty="0" smtClean="0"/>
            <a:t>Party</a:t>
          </a:r>
          <a:endParaRPr lang="en-GB" sz="4800" kern="1200" dirty="0"/>
        </a:p>
      </dsp:txBody>
      <dsp:txXfrm>
        <a:off x="2619450" y="2466578"/>
        <a:ext cx="1529606" cy="1402139"/>
      </dsp:txXfrm>
    </dsp:sp>
    <dsp:sp modelId="{B75A9499-6B4A-4892-B32D-4B2E1B21CD36}">
      <dsp:nvSpPr>
        <dsp:cNvPr id="0" name=""/>
        <dsp:cNvSpPr/>
      </dsp:nvSpPr>
      <dsp:spPr>
        <a:xfrm>
          <a:off x="0" y="1807998"/>
          <a:ext cx="2549343" cy="2549343"/>
        </a:xfrm>
        <a:prstGeom prst="ellipse">
          <a:avLst/>
        </a:prstGeom>
        <a:solidFill>
          <a:schemeClr val="accent4">
            <a:alpha val="50000"/>
            <a:hueOff val="10395692"/>
            <a:satOff val="-47968"/>
            <a:lumOff val="1765"/>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133600">
            <a:lnSpc>
              <a:spcPct val="90000"/>
            </a:lnSpc>
            <a:spcBef>
              <a:spcPct val="0"/>
            </a:spcBef>
            <a:spcAft>
              <a:spcPct val="35000"/>
            </a:spcAft>
          </a:pPr>
          <a:r>
            <a:rPr lang="en-GB" sz="4800" kern="1200" dirty="0" smtClean="0"/>
            <a:t>Status</a:t>
          </a:r>
          <a:endParaRPr lang="en-GB" sz="4800" kern="1200" dirty="0"/>
        </a:p>
      </dsp:txBody>
      <dsp:txXfrm>
        <a:off x="240063" y="2466578"/>
        <a:ext cx="1529606" cy="1402139"/>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F086116-1131-4F8E-A58B-6FC8F2BCA6EC}" type="datetimeFigureOut">
              <a:rPr lang="en-GB" smtClean="0"/>
              <a:t>05/11/2018</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200A6A-C201-4136-A7A3-5F0A7B14AD3B}" type="slidenum">
              <a:rPr lang="en-GB" smtClean="0"/>
              <a:t>‹#›</a:t>
            </a:fld>
            <a:endParaRPr lang="en-GB"/>
          </a:p>
        </p:txBody>
      </p:sp>
    </p:spTree>
    <p:extLst>
      <p:ext uri="{BB962C8B-B14F-4D97-AF65-F5344CB8AC3E}">
        <p14:creationId xmlns:p14="http://schemas.microsoft.com/office/powerpoint/2010/main" val="506099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72B54A1-3969-4E65-9F63-E8630E66BCB1}" type="datetime1">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ACB5E-4F1A-40C7-9007-B8C7F42C8694}" type="slidenum">
              <a:rPr lang="en-GB" smtClean="0"/>
              <a:t>‹#›</a:t>
            </a:fld>
            <a:endParaRPr lang="en-GB"/>
          </a:p>
        </p:txBody>
      </p:sp>
    </p:spTree>
    <p:extLst>
      <p:ext uri="{BB962C8B-B14F-4D97-AF65-F5344CB8AC3E}">
        <p14:creationId xmlns:p14="http://schemas.microsoft.com/office/powerpoint/2010/main" val="926801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BE839AE-8A96-4912-A0F0-FC6B67CC3707}" type="datetime1">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ACB5E-4F1A-40C7-9007-B8C7F42C8694}" type="slidenum">
              <a:rPr lang="en-GB" smtClean="0"/>
              <a:t>‹#›</a:t>
            </a:fld>
            <a:endParaRPr lang="en-GB"/>
          </a:p>
        </p:txBody>
      </p:sp>
    </p:spTree>
    <p:extLst>
      <p:ext uri="{BB962C8B-B14F-4D97-AF65-F5344CB8AC3E}">
        <p14:creationId xmlns:p14="http://schemas.microsoft.com/office/powerpoint/2010/main" val="2406175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2D785E-8163-41EE-B9C3-69FF6676BB30}" type="datetime1">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ACB5E-4F1A-40C7-9007-B8C7F42C8694}" type="slidenum">
              <a:rPr lang="en-GB" smtClean="0"/>
              <a:t>‹#›</a:t>
            </a:fld>
            <a:endParaRPr lang="en-GB"/>
          </a:p>
        </p:txBody>
      </p:sp>
    </p:spTree>
    <p:extLst>
      <p:ext uri="{BB962C8B-B14F-4D97-AF65-F5344CB8AC3E}">
        <p14:creationId xmlns:p14="http://schemas.microsoft.com/office/powerpoint/2010/main" val="276236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A0AFD27-258D-46BC-94D8-63307733EBBC}" type="datetime1">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5ACB5E-4F1A-40C7-9007-B8C7F42C8694}" type="slidenum">
              <a:rPr lang="en-GB" smtClean="0"/>
              <a:t>‹#›</a:t>
            </a:fld>
            <a:endParaRPr lang="en-GB"/>
          </a:p>
        </p:txBody>
      </p:sp>
    </p:spTree>
    <p:extLst>
      <p:ext uri="{BB962C8B-B14F-4D97-AF65-F5344CB8AC3E}">
        <p14:creationId xmlns:p14="http://schemas.microsoft.com/office/powerpoint/2010/main" val="4088009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DCF5F0E-F4C4-4C96-BB0F-AD1B9F216D0C}" type="datetime1">
              <a:rPr lang="en-GB" smtClean="0"/>
              <a:t>05/11/2018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5ACB5E-4F1A-40C7-9007-B8C7F42C8694}" type="slidenum">
              <a:rPr lang="en-GB" smtClean="0"/>
              <a:t>‹#›</a:t>
            </a:fld>
            <a:endParaRPr lang="en-GB"/>
          </a:p>
        </p:txBody>
      </p:sp>
    </p:spTree>
    <p:extLst>
      <p:ext uri="{BB962C8B-B14F-4D97-AF65-F5344CB8AC3E}">
        <p14:creationId xmlns:p14="http://schemas.microsoft.com/office/powerpoint/2010/main" val="535267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5E2C-C7CC-4D5E-ACCB-50728322CCFF}" type="datetime1">
              <a:rPr lang="en-GB" smtClean="0"/>
              <a:t>05/11/2018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5ACB5E-4F1A-40C7-9007-B8C7F42C8694}" type="slidenum">
              <a:rPr lang="en-GB" smtClean="0"/>
              <a:t>‹#›</a:t>
            </a:fld>
            <a:endParaRPr lang="en-GB"/>
          </a:p>
        </p:txBody>
      </p:sp>
    </p:spTree>
    <p:extLst>
      <p:ext uri="{BB962C8B-B14F-4D97-AF65-F5344CB8AC3E}">
        <p14:creationId xmlns:p14="http://schemas.microsoft.com/office/powerpoint/2010/main" val="3927424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042AC9-8FFF-46C9-B5FB-F938159BC2BC}" type="datetime1">
              <a:rPr lang="en-GB" smtClean="0"/>
              <a:t>05/11/2018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5ACB5E-4F1A-40C7-9007-B8C7F42C8694}" type="slidenum">
              <a:rPr lang="en-GB" smtClean="0"/>
              <a:t>‹#›</a:t>
            </a:fld>
            <a:endParaRPr lang="en-GB"/>
          </a:p>
        </p:txBody>
      </p:sp>
    </p:spTree>
    <p:extLst>
      <p:ext uri="{BB962C8B-B14F-4D97-AF65-F5344CB8AC3E}">
        <p14:creationId xmlns:p14="http://schemas.microsoft.com/office/powerpoint/2010/main" val="2111744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B26F5F-4B07-4242-8CF2-B1027AD5054E}" type="datetime1">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5ACB5E-4F1A-40C7-9007-B8C7F42C8694}" type="slidenum">
              <a:rPr lang="en-GB" smtClean="0"/>
              <a:t>‹#›</a:t>
            </a:fld>
            <a:endParaRPr lang="en-GB"/>
          </a:p>
        </p:txBody>
      </p:sp>
    </p:spTree>
    <p:extLst>
      <p:ext uri="{BB962C8B-B14F-4D97-AF65-F5344CB8AC3E}">
        <p14:creationId xmlns:p14="http://schemas.microsoft.com/office/powerpoint/2010/main" val="3355019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9ED280C-1C03-4EA7-AF05-FB9A6CCF1B17}" type="datetime1">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5ACB5E-4F1A-40C7-9007-B8C7F42C8694}" type="slidenum">
              <a:rPr lang="en-GB" smtClean="0"/>
              <a:t>‹#›</a:t>
            </a:fld>
            <a:endParaRPr lang="en-GB"/>
          </a:p>
        </p:txBody>
      </p:sp>
    </p:spTree>
    <p:extLst>
      <p:ext uri="{BB962C8B-B14F-4D97-AF65-F5344CB8AC3E}">
        <p14:creationId xmlns:p14="http://schemas.microsoft.com/office/powerpoint/2010/main" val="1520002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93D7F41-275B-4689-92B5-EBACBBBA71B3}" type="datetime1">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ACB5E-4F1A-40C7-9007-B8C7F42C8694}" type="slidenum">
              <a:rPr lang="en-GB" smtClean="0"/>
              <a:t>‹#›</a:t>
            </a:fld>
            <a:endParaRPr lang="en-GB"/>
          </a:p>
        </p:txBody>
      </p:sp>
    </p:spTree>
    <p:extLst>
      <p:ext uri="{BB962C8B-B14F-4D97-AF65-F5344CB8AC3E}">
        <p14:creationId xmlns:p14="http://schemas.microsoft.com/office/powerpoint/2010/main" val="1339071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3F5025B-8F8A-46D9-BA1C-83C6C553BD7D}" type="datetime1">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ACB5E-4F1A-40C7-9007-B8C7F42C8694}" type="slidenum">
              <a:rPr lang="en-GB" smtClean="0"/>
              <a:t>‹#›</a:t>
            </a:fld>
            <a:endParaRPr lang="en-GB"/>
          </a:p>
        </p:txBody>
      </p:sp>
    </p:spTree>
    <p:extLst>
      <p:ext uri="{BB962C8B-B14F-4D97-AF65-F5344CB8AC3E}">
        <p14:creationId xmlns:p14="http://schemas.microsoft.com/office/powerpoint/2010/main" val="1929788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1B9B4E-99F1-4FF8-8401-1CA27DC83266}" type="datetime1">
              <a:rPr lang="en-GB" smtClean="0"/>
              <a:t>05/11/2018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5ACB5E-4F1A-40C7-9007-B8C7F42C8694}" type="slidenum">
              <a:rPr lang="en-GB" smtClean="0"/>
              <a:t>‹#›</a:t>
            </a:fld>
            <a:endParaRPr lang="en-GB"/>
          </a:p>
        </p:txBody>
      </p:sp>
    </p:spTree>
    <p:extLst>
      <p:ext uri="{BB962C8B-B14F-4D97-AF65-F5344CB8AC3E}">
        <p14:creationId xmlns:p14="http://schemas.microsoft.com/office/powerpoint/2010/main" val="4368356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Weber, Wright and Devine on Class</a:t>
            </a:r>
            <a:endParaRPr lang="en-GB" dirty="0"/>
          </a:p>
        </p:txBody>
      </p:sp>
      <p:sp>
        <p:nvSpPr>
          <p:cNvPr id="3" name="Subtitle 2"/>
          <p:cNvSpPr>
            <a:spLocks noGrp="1"/>
          </p:cNvSpPr>
          <p:nvPr>
            <p:ph type="subTitle" idx="1"/>
          </p:nvPr>
        </p:nvSpPr>
        <p:spPr/>
        <p:txBody>
          <a:bodyPr/>
          <a:lstStyle/>
          <a:p>
            <a:endParaRPr lang="en-GB"/>
          </a:p>
        </p:txBody>
      </p:sp>
      <p:sp>
        <p:nvSpPr>
          <p:cNvPr id="4" name="Slide Number Placeholder 3"/>
          <p:cNvSpPr>
            <a:spLocks noGrp="1"/>
          </p:cNvSpPr>
          <p:nvPr>
            <p:ph type="sldNum" sz="quarter" idx="12"/>
          </p:nvPr>
        </p:nvSpPr>
        <p:spPr/>
        <p:txBody>
          <a:bodyPr/>
          <a:lstStyle/>
          <a:p>
            <a:fld id="{825ACB5E-4F1A-40C7-9007-B8C7F42C8694}" type="slidenum">
              <a:rPr lang="en-GB" smtClean="0"/>
              <a:t>1</a:t>
            </a:fld>
            <a:endParaRPr lang="en-GB"/>
          </a:p>
        </p:txBody>
      </p:sp>
    </p:spTree>
    <p:extLst>
      <p:ext uri="{BB962C8B-B14F-4D97-AF65-F5344CB8AC3E}">
        <p14:creationId xmlns:p14="http://schemas.microsoft.com/office/powerpoint/2010/main" val="2147422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normAutofit/>
          </a:bodyPr>
          <a:lstStyle/>
          <a:p>
            <a:r>
              <a:rPr lang="en-GB" sz="3200" dirty="0"/>
              <a:t>C</a:t>
            </a:r>
            <a:r>
              <a:rPr lang="en-GB" sz="3200" dirty="0" smtClean="0"/>
              <a:t>ompare Marx’s perspective of ‘class’ with others</a:t>
            </a:r>
          </a:p>
          <a:p>
            <a:endParaRPr lang="en-GB" sz="3200" dirty="0"/>
          </a:p>
          <a:p>
            <a:r>
              <a:rPr lang="en-GB" sz="3200" dirty="0" smtClean="0"/>
              <a:t>Consider Weber and Wright’s approaches</a:t>
            </a:r>
          </a:p>
          <a:p>
            <a:endParaRPr lang="en-GB" sz="3200" dirty="0"/>
          </a:p>
          <a:p>
            <a:r>
              <a:rPr lang="en-GB" sz="3200" dirty="0" smtClean="0"/>
              <a:t>Recall the approach taken by the British Class Survey 2013</a:t>
            </a:r>
          </a:p>
          <a:p>
            <a:endParaRPr lang="en-GB" sz="3200" dirty="0"/>
          </a:p>
          <a:p>
            <a:endParaRPr lang="en-GB" sz="3200" dirty="0" smtClean="0"/>
          </a:p>
        </p:txBody>
      </p:sp>
      <p:sp>
        <p:nvSpPr>
          <p:cNvPr id="4" name="Slide Number Placeholder 3"/>
          <p:cNvSpPr>
            <a:spLocks noGrp="1"/>
          </p:cNvSpPr>
          <p:nvPr>
            <p:ph type="sldNum" sz="quarter" idx="12"/>
          </p:nvPr>
        </p:nvSpPr>
        <p:spPr/>
        <p:txBody>
          <a:bodyPr/>
          <a:lstStyle/>
          <a:p>
            <a:fld id="{825ACB5E-4F1A-40C7-9007-B8C7F42C8694}" type="slidenum">
              <a:rPr lang="en-GB" smtClean="0"/>
              <a:t>2</a:t>
            </a:fld>
            <a:endParaRPr lang="en-GB"/>
          </a:p>
        </p:txBody>
      </p:sp>
    </p:spTree>
    <p:extLst>
      <p:ext uri="{BB962C8B-B14F-4D97-AF65-F5344CB8AC3E}">
        <p14:creationId xmlns:p14="http://schemas.microsoft.com/office/powerpoint/2010/main" val="31348185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Great </a:t>
            </a:r>
            <a:r>
              <a:rPr lang="en-GB" dirty="0"/>
              <a:t>B</a:t>
            </a:r>
            <a:r>
              <a:rPr lang="en-GB" dirty="0" smtClean="0"/>
              <a:t>ritish Class Survey (Devine 2013)</a:t>
            </a:r>
            <a:endParaRPr lang="en-GB" dirty="0"/>
          </a:p>
        </p:txBody>
      </p:sp>
      <p:sp>
        <p:nvSpPr>
          <p:cNvPr id="3" name="Content Placeholder 2"/>
          <p:cNvSpPr>
            <a:spLocks noGrp="1"/>
          </p:cNvSpPr>
          <p:nvPr>
            <p:ph idx="1"/>
          </p:nvPr>
        </p:nvSpPr>
        <p:spPr/>
        <p:txBody>
          <a:bodyPr>
            <a:normAutofit lnSpcReduction="10000"/>
          </a:bodyPr>
          <a:lstStyle/>
          <a:p>
            <a:r>
              <a:rPr lang="en-GB" sz="4000" b="1" dirty="0"/>
              <a:t>E</a:t>
            </a:r>
            <a:r>
              <a:rPr lang="en-GB" sz="4000" b="1" dirty="0" smtClean="0"/>
              <a:t>conomic </a:t>
            </a:r>
            <a:r>
              <a:rPr lang="en-GB" sz="4000" b="1" dirty="0"/>
              <a:t>capital </a:t>
            </a:r>
            <a:r>
              <a:rPr lang="en-GB" sz="4000" dirty="0" smtClean="0"/>
              <a:t>- income</a:t>
            </a:r>
            <a:r>
              <a:rPr lang="en-GB" sz="4000" dirty="0"/>
              <a:t>, savings, house </a:t>
            </a:r>
            <a:r>
              <a:rPr lang="en-GB" sz="4000" dirty="0" smtClean="0"/>
              <a:t>value</a:t>
            </a:r>
          </a:p>
          <a:p>
            <a:endParaRPr lang="en-GB" sz="4000" b="1" dirty="0" smtClean="0"/>
          </a:p>
          <a:p>
            <a:r>
              <a:rPr lang="en-GB" sz="4000" b="1" dirty="0" smtClean="0"/>
              <a:t>Social </a:t>
            </a:r>
            <a:r>
              <a:rPr lang="en-GB" sz="4000" b="1" dirty="0"/>
              <a:t>capital </a:t>
            </a:r>
            <a:r>
              <a:rPr lang="en-GB" sz="4000" dirty="0" smtClean="0"/>
              <a:t>- the </a:t>
            </a:r>
            <a:r>
              <a:rPr lang="en-GB" sz="4000" dirty="0"/>
              <a:t>number and status of people someone </a:t>
            </a:r>
            <a:r>
              <a:rPr lang="en-GB" sz="4000" dirty="0" smtClean="0"/>
              <a:t>knows </a:t>
            </a:r>
          </a:p>
          <a:p>
            <a:endParaRPr lang="en-GB" sz="4000" b="1" dirty="0" smtClean="0"/>
          </a:p>
          <a:p>
            <a:r>
              <a:rPr lang="en-GB" sz="4000" b="1" dirty="0" smtClean="0"/>
              <a:t>Cultural </a:t>
            </a:r>
            <a:r>
              <a:rPr lang="en-GB" sz="4000" b="1" dirty="0"/>
              <a:t>capital </a:t>
            </a:r>
            <a:r>
              <a:rPr lang="en-GB" sz="4000" dirty="0" smtClean="0"/>
              <a:t>- extent </a:t>
            </a:r>
            <a:r>
              <a:rPr lang="en-GB" sz="4000" dirty="0"/>
              <a:t>and level of cultural interests and </a:t>
            </a:r>
            <a:r>
              <a:rPr lang="en-GB" sz="4000" dirty="0" smtClean="0"/>
              <a:t>activities</a:t>
            </a:r>
            <a:endParaRPr lang="en-GB" sz="4000" dirty="0"/>
          </a:p>
          <a:p>
            <a:endParaRPr lang="en-GB" dirty="0"/>
          </a:p>
        </p:txBody>
      </p:sp>
      <p:sp>
        <p:nvSpPr>
          <p:cNvPr id="4" name="Slide Number Placeholder 3"/>
          <p:cNvSpPr>
            <a:spLocks noGrp="1"/>
          </p:cNvSpPr>
          <p:nvPr>
            <p:ph type="sldNum" sz="quarter" idx="12"/>
          </p:nvPr>
        </p:nvSpPr>
        <p:spPr/>
        <p:txBody>
          <a:bodyPr/>
          <a:lstStyle/>
          <a:p>
            <a:fld id="{825ACB5E-4F1A-40C7-9007-B8C7F42C8694}" type="slidenum">
              <a:rPr lang="en-GB" smtClean="0"/>
              <a:t>3</a:t>
            </a:fld>
            <a:endParaRPr lang="en-GB"/>
          </a:p>
        </p:txBody>
      </p:sp>
    </p:spTree>
    <p:extLst>
      <p:ext uri="{BB962C8B-B14F-4D97-AF65-F5344CB8AC3E}">
        <p14:creationId xmlns:p14="http://schemas.microsoft.com/office/powerpoint/2010/main" val="3158641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6760" y="128017"/>
            <a:ext cx="3590544" cy="914400"/>
          </a:xfrm>
        </p:spPr>
        <p:txBody>
          <a:bodyPr>
            <a:normAutofit/>
          </a:bodyPr>
          <a:lstStyle/>
          <a:p>
            <a:r>
              <a:rPr lang="en-GB" sz="6000" b="1" dirty="0" smtClean="0"/>
              <a:t>Weber</a:t>
            </a:r>
            <a:endParaRPr lang="en-GB" sz="6000" b="1" dirty="0"/>
          </a:p>
        </p:txBody>
      </p:sp>
      <p:sp>
        <p:nvSpPr>
          <p:cNvPr id="3" name="Content Placeholder 2"/>
          <p:cNvSpPr>
            <a:spLocks noGrp="1"/>
          </p:cNvSpPr>
          <p:nvPr>
            <p:ph idx="1"/>
          </p:nvPr>
        </p:nvSpPr>
        <p:spPr>
          <a:xfrm>
            <a:off x="201168" y="374904"/>
            <a:ext cx="7223760" cy="6245352"/>
          </a:xfrm>
        </p:spPr>
        <p:txBody>
          <a:bodyPr>
            <a:noAutofit/>
          </a:bodyPr>
          <a:lstStyle/>
          <a:p>
            <a:r>
              <a:rPr lang="en-GB" sz="3200" dirty="0" smtClean="0"/>
              <a:t>His approach was based on that of Marx but he modified and elaborated upon it</a:t>
            </a:r>
          </a:p>
          <a:p>
            <a:r>
              <a:rPr lang="en-GB" sz="3200" dirty="0" smtClean="0"/>
              <a:t>There are conflicts over power and resources</a:t>
            </a:r>
          </a:p>
          <a:p>
            <a:r>
              <a:rPr lang="en-GB" sz="3200" dirty="0" smtClean="0"/>
              <a:t>Weber takes a more complex, multidimensional view of society</a:t>
            </a:r>
          </a:p>
          <a:p>
            <a:r>
              <a:rPr lang="en-GB" sz="3200" dirty="0" smtClean="0"/>
              <a:t>Class (and economic issues) are important but in addition Weber concentrates on </a:t>
            </a:r>
            <a:r>
              <a:rPr lang="en-GB" sz="3200" b="1" dirty="0" smtClean="0"/>
              <a:t>status</a:t>
            </a:r>
            <a:r>
              <a:rPr lang="en-GB" sz="3200" dirty="0" smtClean="0"/>
              <a:t> and </a:t>
            </a:r>
            <a:r>
              <a:rPr lang="en-GB" sz="3200" b="1" dirty="0" smtClean="0"/>
              <a:t>party</a:t>
            </a:r>
          </a:p>
          <a:p>
            <a:r>
              <a:rPr lang="en-GB" sz="3200" dirty="0" smtClean="0"/>
              <a:t>He moves away from the rigid bipolar approach of Marx</a:t>
            </a:r>
            <a:endParaRPr lang="en-GB" sz="3200" dirty="0"/>
          </a:p>
        </p:txBody>
      </p:sp>
      <p:graphicFrame>
        <p:nvGraphicFramePr>
          <p:cNvPr id="4" name="Diagram 3"/>
          <p:cNvGraphicFramePr/>
          <p:nvPr>
            <p:extLst>
              <p:ext uri="{D42A27DB-BD31-4B8C-83A1-F6EECF244321}">
                <p14:modId xmlns:p14="http://schemas.microsoft.com/office/powerpoint/2010/main" val="1279814957"/>
              </p:ext>
            </p:extLst>
          </p:nvPr>
        </p:nvGraphicFramePr>
        <p:xfrm>
          <a:off x="7580376" y="1124712"/>
          <a:ext cx="438912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825ACB5E-4F1A-40C7-9007-B8C7F42C8694}" type="slidenum">
              <a:rPr lang="en-GB" smtClean="0"/>
              <a:t>4</a:t>
            </a:fld>
            <a:endParaRPr lang="en-GB"/>
          </a:p>
        </p:txBody>
      </p:sp>
    </p:spTree>
    <p:extLst>
      <p:ext uri="{BB962C8B-B14F-4D97-AF65-F5344CB8AC3E}">
        <p14:creationId xmlns:p14="http://schemas.microsoft.com/office/powerpoint/2010/main" val="2743620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5ED22555-824F-45CB-95B6-C175E56B63C0}"/>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graphicEl>
                                              <a:dgm id="{57711B5A-1B68-4F0E-AB6C-7D337C24DDA6}"/>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graphicEl>
                                              <a:dgm id="{B75A9499-6B4A-4892-B32D-4B2E1B21CD3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2055" y="1043998"/>
            <a:ext cx="10515600" cy="787019"/>
          </a:xfrm>
        </p:spPr>
        <p:txBody>
          <a:bodyPr/>
          <a:lstStyle/>
          <a:p>
            <a:r>
              <a:rPr lang="en-GB" dirty="0" smtClean="0"/>
              <a:t>Weber</a:t>
            </a:r>
            <a:endParaRPr lang="en-GB" dirty="0"/>
          </a:p>
        </p:txBody>
      </p:sp>
      <p:sp>
        <p:nvSpPr>
          <p:cNvPr id="3" name="Content Placeholder 2"/>
          <p:cNvSpPr>
            <a:spLocks noGrp="1"/>
          </p:cNvSpPr>
          <p:nvPr>
            <p:ph idx="1"/>
          </p:nvPr>
        </p:nvSpPr>
        <p:spPr>
          <a:xfrm>
            <a:off x="741219" y="2092036"/>
            <a:ext cx="10467109" cy="3380509"/>
          </a:xfrm>
          <a:solidFill>
            <a:srgbClr val="FFFF00"/>
          </a:solidFill>
          <a:ln w="25400">
            <a:solidFill>
              <a:schemeClr val="tx1"/>
            </a:solidFill>
          </a:ln>
        </p:spPr>
        <p:txBody>
          <a:bodyPr>
            <a:noAutofit/>
          </a:bodyPr>
          <a:lstStyle/>
          <a:p>
            <a:pPr marL="0" indent="0" algn="ctr">
              <a:buNone/>
            </a:pPr>
            <a:r>
              <a:rPr lang="en-GB" sz="4400" dirty="0" smtClean="0"/>
              <a:t>‘Class divisions derive not only from control or lack of control of the means of production, but from economic difference which have nothing directly to do with property’ (Giddens 2004: 285)</a:t>
            </a:r>
          </a:p>
        </p:txBody>
      </p:sp>
      <p:sp>
        <p:nvSpPr>
          <p:cNvPr id="4" name="Slide Number Placeholder 3"/>
          <p:cNvSpPr>
            <a:spLocks noGrp="1"/>
          </p:cNvSpPr>
          <p:nvPr>
            <p:ph type="sldNum" sz="quarter" idx="12"/>
          </p:nvPr>
        </p:nvSpPr>
        <p:spPr/>
        <p:txBody>
          <a:bodyPr/>
          <a:lstStyle/>
          <a:p>
            <a:fld id="{825ACB5E-4F1A-40C7-9007-B8C7F42C8694}" type="slidenum">
              <a:rPr lang="en-GB" smtClean="0"/>
              <a:t>5</a:t>
            </a:fld>
            <a:endParaRPr lang="en-GB"/>
          </a:p>
        </p:txBody>
      </p:sp>
    </p:spTree>
    <p:extLst>
      <p:ext uri="{BB962C8B-B14F-4D97-AF65-F5344CB8AC3E}">
        <p14:creationId xmlns:p14="http://schemas.microsoft.com/office/powerpoint/2010/main" val="2340228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03563"/>
            <a:ext cx="10515600" cy="803563"/>
          </a:xfrm>
        </p:spPr>
        <p:txBody>
          <a:bodyPr/>
          <a:lstStyle/>
          <a:p>
            <a:r>
              <a:rPr lang="en-GB" dirty="0" smtClean="0"/>
              <a:t>Weber</a:t>
            </a:r>
            <a:endParaRPr lang="en-GB" dirty="0"/>
          </a:p>
        </p:txBody>
      </p:sp>
      <p:sp>
        <p:nvSpPr>
          <p:cNvPr id="3" name="Content Placeholder 2"/>
          <p:cNvSpPr>
            <a:spLocks noGrp="1"/>
          </p:cNvSpPr>
          <p:nvPr>
            <p:ph idx="1"/>
          </p:nvPr>
        </p:nvSpPr>
        <p:spPr>
          <a:xfrm>
            <a:off x="838200" y="2036618"/>
            <a:ext cx="11122152" cy="4510486"/>
          </a:xfrm>
        </p:spPr>
        <p:txBody>
          <a:bodyPr>
            <a:noAutofit/>
          </a:bodyPr>
          <a:lstStyle/>
          <a:p>
            <a:r>
              <a:rPr lang="en-GB" sz="3200" dirty="0" smtClean="0"/>
              <a:t>Skills and qualifications affect the types of jobs people are able to obtain</a:t>
            </a:r>
          </a:p>
          <a:p>
            <a:r>
              <a:rPr lang="en-GB" sz="3200" dirty="0" smtClean="0"/>
              <a:t>Our </a:t>
            </a:r>
            <a:r>
              <a:rPr lang="en-GB" sz="3200" b="1" dirty="0" smtClean="0"/>
              <a:t>market position </a:t>
            </a:r>
            <a:r>
              <a:rPr lang="en-GB" sz="3200" dirty="0" smtClean="0"/>
              <a:t>strongly influences overall </a:t>
            </a:r>
            <a:r>
              <a:rPr lang="en-GB" sz="3200" b="1" dirty="0" smtClean="0"/>
              <a:t>life chances</a:t>
            </a:r>
          </a:p>
          <a:p>
            <a:r>
              <a:rPr lang="en-GB" sz="3200" dirty="0" smtClean="0"/>
              <a:t>White collar employees have better prospects and conditions than blue collar workers</a:t>
            </a:r>
          </a:p>
          <a:p>
            <a:r>
              <a:rPr lang="en-GB" sz="3200" dirty="0" smtClean="0"/>
              <a:t>Amongst blue collar workers the skilled or semi-skilled are paid more and have more opportunities</a:t>
            </a:r>
            <a:endParaRPr lang="en-GB" sz="3200" dirty="0"/>
          </a:p>
        </p:txBody>
      </p:sp>
      <p:sp>
        <p:nvSpPr>
          <p:cNvPr id="4" name="Slide Number Placeholder 3"/>
          <p:cNvSpPr>
            <a:spLocks noGrp="1"/>
          </p:cNvSpPr>
          <p:nvPr>
            <p:ph type="sldNum" sz="quarter" idx="12"/>
          </p:nvPr>
        </p:nvSpPr>
        <p:spPr/>
        <p:txBody>
          <a:bodyPr/>
          <a:lstStyle/>
          <a:p>
            <a:fld id="{825ACB5E-4F1A-40C7-9007-B8C7F42C8694}" type="slidenum">
              <a:rPr lang="en-GB" smtClean="0"/>
              <a:t>6</a:t>
            </a:fld>
            <a:endParaRPr lang="en-GB"/>
          </a:p>
        </p:txBody>
      </p:sp>
    </p:spTree>
    <p:extLst>
      <p:ext uri="{BB962C8B-B14F-4D97-AF65-F5344CB8AC3E}">
        <p14:creationId xmlns:p14="http://schemas.microsoft.com/office/powerpoint/2010/main" val="3545364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Status</a:t>
            </a:r>
            <a:endParaRPr lang="en-GB" dirty="0"/>
          </a:p>
        </p:txBody>
      </p:sp>
      <p:sp>
        <p:nvSpPr>
          <p:cNvPr id="3" name="Content Placeholder 2"/>
          <p:cNvSpPr>
            <a:spLocks noGrp="1"/>
          </p:cNvSpPr>
          <p:nvPr>
            <p:ph idx="1"/>
          </p:nvPr>
        </p:nvSpPr>
        <p:spPr/>
        <p:txBody>
          <a:bodyPr/>
          <a:lstStyle/>
          <a:p>
            <a:r>
              <a:rPr lang="en-GB" sz="3200" dirty="0" smtClean="0"/>
              <a:t>Refers to the differences between social groups and the prestige accorded by others</a:t>
            </a:r>
          </a:p>
          <a:p>
            <a:r>
              <a:rPr lang="en-GB" sz="3200" dirty="0" smtClean="0"/>
              <a:t>Impact of styles of life – where we live, how we dress, manner of speech and occupation</a:t>
            </a:r>
          </a:p>
          <a:p>
            <a:r>
              <a:rPr lang="en-GB" sz="3200" b="1" dirty="0" smtClean="0"/>
              <a:t>Social standing </a:t>
            </a:r>
            <a:r>
              <a:rPr lang="en-GB" sz="3200" dirty="0" smtClean="0"/>
              <a:t>in the eyes of other people</a:t>
            </a:r>
          </a:p>
          <a:p>
            <a:r>
              <a:rPr lang="en-GB" sz="3200" dirty="0" smtClean="0"/>
              <a:t>People who share the same status form communities in which there is a sense of shared identity</a:t>
            </a:r>
          </a:p>
          <a:p>
            <a:r>
              <a:rPr lang="en-GB" sz="3200" dirty="0" smtClean="0"/>
              <a:t>Status can vary independent of class divisions</a:t>
            </a:r>
          </a:p>
          <a:p>
            <a:endParaRPr lang="en-GB" dirty="0"/>
          </a:p>
        </p:txBody>
      </p:sp>
      <p:sp>
        <p:nvSpPr>
          <p:cNvPr id="4" name="Slide Number Placeholder 3"/>
          <p:cNvSpPr>
            <a:spLocks noGrp="1"/>
          </p:cNvSpPr>
          <p:nvPr>
            <p:ph type="sldNum" sz="quarter" idx="12"/>
          </p:nvPr>
        </p:nvSpPr>
        <p:spPr/>
        <p:txBody>
          <a:bodyPr/>
          <a:lstStyle/>
          <a:p>
            <a:fld id="{825ACB5E-4F1A-40C7-9007-B8C7F42C8694}" type="slidenum">
              <a:rPr lang="en-GB" smtClean="0"/>
              <a:t>7</a:t>
            </a:fld>
            <a:endParaRPr lang="en-GB"/>
          </a:p>
        </p:txBody>
      </p:sp>
    </p:spTree>
    <p:extLst>
      <p:ext uri="{BB962C8B-B14F-4D97-AF65-F5344CB8AC3E}">
        <p14:creationId xmlns:p14="http://schemas.microsoft.com/office/powerpoint/2010/main" val="108226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Party</a:t>
            </a:r>
            <a:endParaRPr lang="en-GB" dirty="0"/>
          </a:p>
        </p:txBody>
      </p:sp>
      <p:sp>
        <p:nvSpPr>
          <p:cNvPr id="3" name="Content Placeholder 2"/>
          <p:cNvSpPr>
            <a:spLocks noGrp="1"/>
          </p:cNvSpPr>
          <p:nvPr>
            <p:ph idx="1"/>
          </p:nvPr>
        </p:nvSpPr>
        <p:spPr>
          <a:xfrm>
            <a:off x="838200" y="1572769"/>
            <a:ext cx="10655808" cy="2743200"/>
          </a:xfrm>
        </p:spPr>
        <p:txBody>
          <a:bodyPr>
            <a:noAutofit/>
          </a:bodyPr>
          <a:lstStyle/>
          <a:p>
            <a:r>
              <a:rPr lang="en-GB" sz="3200" dirty="0" smtClean="0"/>
              <a:t>A group of individuals who work together because they have  common backgrounds, aims or interests</a:t>
            </a:r>
          </a:p>
          <a:p>
            <a:r>
              <a:rPr lang="en-GB" sz="3200" dirty="0" smtClean="0"/>
              <a:t>Works in an organised manner towards the attainment of goals which are in the party’s interests e.g. religious affiliation or national ideals</a:t>
            </a:r>
          </a:p>
          <a:p>
            <a:r>
              <a:rPr lang="en-GB" sz="3200" dirty="0" smtClean="0"/>
              <a:t>Weber takes a more flexible and insightful approach than Marx</a:t>
            </a:r>
            <a:endParaRPr lang="en-GB" sz="3200" dirty="0"/>
          </a:p>
        </p:txBody>
      </p:sp>
      <p:sp>
        <p:nvSpPr>
          <p:cNvPr id="4" name="TextBox 3"/>
          <p:cNvSpPr txBox="1"/>
          <p:nvPr/>
        </p:nvSpPr>
        <p:spPr>
          <a:xfrm>
            <a:off x="774192" y="5212080"/>
            <a:ext cx="10893552" cy="1384995"/>
          </a:xfrm>
          <a:prstGeom prst="rect">
            <a:avLst/>
          </a:prstGeom>
          <a:solidFill>
            <a:srgbClr val="FFFF00"/>
          </a:solidFill>
          <a:ln w="25400">
            <a:solidFill>
              <a:schemeClr val="accent1"/>
            </a:solidFill>
          </a:ln>
        </p:spPr>
        <p:txBody>
          <a:bodyPr wrap="square" rtlCol="0">
            <a:spAutoFit/>
          </a:bodyPr>
          <a:lstStyle/>
          <a:p>
            <a:r>
              <a:rPr lang="en-GB" sz="2800" dirty="0" smtClean="0"/>
              <a:t>‘While Marx tried to reduce social stratification to class divisions alone, Weber drew attention to the complex interplay of class, status and party as separate aspects of social stratification.’ Giddens (2004:286)</a:t>
            </a:r>
            <a:endParaRPr lang="en-GB" sz="2800" dirty="0"/>
          </a:p>
        </p:txBody>
      </p:sp>
      <p:sp>
        <p:nvSpPr>
          <p:cNvPr id="5" name="Slide Number Placeholder 4"/>
          <p:cNvSpPr>
            <a:spLocks noGrp="1"/>
          </p:cNvSpPr>
          <p:nvPr>
            <p:ph type="sldNum" sz="quarter" idx="12"/>
          </p:nvPr>
        </p:nvSpPr>
        <p:spPr/>
        <p:txBody>
          <a:bodyPr/>
          <a:lstStyle/>
          <a:p>
            <a:fld id="{825ACB5E-4F1A-40C7-9007-B8C7F42C8694}" type="slidenum">
              <a:rPr lang="en-GB" smtClean="0"/>
              <a:t>8</a:t>
            </a:fld>
            <a:endParaRPr lang="en-GB"/>
          </a:p>
        </p:txBody>
      </p:sp>
    </p:spTree>
    <p:extLst>
      <p:ext uri="{BB962C8B-B14F-4D97-AF65-F5344CB8AC3E}">
        <p14:creationId xmlns:p14="http://schemas.microsoft.com/office/powerpoint/2010/main" val="1757524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287512" cy="1325563"/>
          </a:xfrm>
        </p:spPr>
        <p:txBody>
          <a:bodyPr/>
          <a:lstStyle/>
          <a:p>
            <a:r>
              <a:rPr lang="en-GB" dirty="0" smtClean="0"/>
              <a:t>Erik Olin Wright’s (b 1947)</a:t>
            </a:r>
            <a:br>
              <a:rPr lang="en-GB" dirty="0" smtClean="0"/>
            </a:br>
            <a:r>
              <a:rPr lang="en-GB" dirty="0" smtClean="0"/>
              <a:t> theory of class</a:t>
            </a:r>
            <a:endParaRPr lang="en-GB" dirty="0"/>
          </a:p>
        </p:txBody>
      </p:sp>
      <p:sp>
        <p:nvSpPr>
          <p:cNvPr id="3" name="Content Placeholder 2"/>
          <p:cNvSpPr>
            <a:spLocks noGrp="1"/>
          </p:cNvSpPr>
          <p:nvPr>
            <p:ph idx="1"/>
          </p:nvPr>
        </p:nvSpPr>
        <p:spPr>
          <a:xfrm>
            <a:off x="838199" y="2276855"/>
            <a:ext cx="11194916" cy="3900107"/>
          </a:xfrm>
        </p:spPr>
        <p:txBody>
          <a:bodyPr>
            <a:normAutofit/>
          </a:bodyPr>
          <a:lstStyle/>
          <a:p>
            <a:r>
              <a:rPr lang="en-GB" sz="3200" dirty="0" smtClean="0"/>
              <a:t>Combines elements of Marx and Weber</a:t>
            </a:r>
          </a:p>
          <a:p>
            <a:r>
              <a:rPr lang="en-GB" sz="3200" dirty="0" smtClean="0"/>
              <a:t>Three</a:t>
            </a:r>
            <a:r>
              <a:rPr lang="en-GB" sz="3200" b="1" dirty="0" smtClean="0"/>
              <a:t> dimensions </a:t>
            </a:r>
            <a:r>
              <a:rPr lang="en-GB" sz="3200" dirty="0" smtClean="0"/>
              <a:t>of control over economic resources:</a:t>
            </a:r>
          </a:p>
          <a:p>
            <a:pPr marL="0" indent="0">
              <a:buNone/>
            </a:pPr>
            <a:endParaRPr lang="en-GB" sz="3200" dirty="0" smtClean="0"/>
          </a:p>
          <a:p>
            <a:pPr marL="971550" lvl="1" indent="-514350">
              <a:buFont typeface="+mj-lt"/>
              <a:buAutoNum type="arabicPeriod"/>
            </a:pPr>
            <a:r>
              <a:rPr lang="en-GB" sz="3200" dirty="0" smtClean="0"/>
              <a:t>Control over investments or money capital</a:t>
            </a:r>
          </a:p>
          <a:p>
            <a:pPr marL="971550" lvl="1" indent="-514350">
              <a:buFont typeface="+mj-lt"/>
              <a:buAutoNum type="arabicPeriod"/>
            </a:pPr>
            <a:r>
              <a:rPr lang="en-GB" sz="3200" dirty="0" smtClean="0"/>
              <a:t>Control over the physical means of production (land, factories, offices)</a:t>
            </a:r>
          </a:p>
          <a:p>
            <a:pPr marL="971550" lvl="1" indent="-514350">
              <a:buFont typeface="+mj-lt"/>
              <a:buAutoNum type="arabicPeriod"/>
            </a:pPr>
            <a:r>
              <a:rPr lang="en-GB" sz="3200" dirty="0" smtClean="0"/>
              <a:t>Control over labour power</a:t>
            </a:r>
            <a:endParaRPr lang="en-GB" sz="32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70571" y="365125"/>
            <a:ext cx="1883229" cy="2448250"/>
          </a:xfrm>
          <a:prstGeom prst="rect">
            <a:avLst/>
          </a:prstGeom>
        </p:spPr>
      </p:pic>
      <p:sp>
        <p:nvSpPr>
          <p:cNvPr id="5" name="Slide Number Placeholder 4"/>
          <p:cNvSpPr>
            <a:spLocks noGrp="1"/>
          </p:cNvSpPr>
          <p:nvPr>
            <p:ph type="sldNum" sz="quarter" idx="12"/>
          </p:nvPr>
        </p:nvSpPr>
        <p:spPr/>
        <p:txBody>
          <a:bodyPr/>
          <a:lstStyle/>
          <a:p>
            <a:fld id="{825ACB5E-4F1A-40C7-9007-B8C7F42C8694}" type="slidenum">
              <a:rPr lang="en-GB" smtClean="0"/>
              <a:t>9</a:t>
            </a:fld>
            <a:endParaRPr lang="en-GB"/>
          </a:p>
        </p:txBody>
      </p:sp>
    </p:spTree>
    <p:extLst>
      <p:ext uri="{BB962C8B-B14F-4D97-AF65-F5344CB8AC3E}">
        <p14:creationId xmlns:p14="http://schemas.microsoft.com/office/powerpoint/2010/main" val="2750816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Erik Olin Wright’s theory of class</a:t>
            </a:r>
            <a:endParaRPr lang="en-GB" dirty="0"/>
          </a:p>
        </p:txBody>
      </p:sp>
      <p:sp>
        <p:nvSpPr>
          <p:cNvPr id="3" name="Content Placeholder 2"/>
          <p:cNvSpPr>
            <a:spLocks noGrp="1"/>
          </p:cNvSpPr>
          <p:nvPr>
            <p:ph idx="1"/>
          </p:nvPr>
        </p:nvSpPr>
        <p:spPr/>
        <p:txBody>
          <a:bodyPr>
            <a:normAutofit/>
          </a:bodyPr>
          <a:lstStyle/>
          <a:p>
            <a:r>
              <a:rPr lang="en-GB" sz="3200" b="1" dirty="0" smtClean="0"/>
              <a:t>Capitalists control </a:t>
            </a:r>
            <a:r>
              <a:rPr lang="en-GB" sz="3200" dirty="0" smtClean="0"/>
              <a:t>each of these dimensions, while the working class controls none of them</a:t>
            </a:r>
          </a:p>
          <a:p>
            <a:r>
              <a:rPr lang="en-GB" sz="3200" dirty="0" smtClean="0"/>
              <a:t>However, between the two main classes we have a group whose position is more ambiguous – </a:t>
            </a:r>
            <a:r>
              <a:rPr lang="en-GB" sz="3200" b="1" dirty="0" smtClean="0"/>
              <a:t>the managers and white collar workers</a:t>
            </a:r>
          </a:p>
          <a:p>
            <a:r>
              <a:rPr lang="en-GB" sz="3200" dirty="0" smtClean="0"/>
              <a:t>These belong to what Wright calls </a:t>
            </a:r>
            <a:r>
              <a:rPr lang="en-GB" sz="3200" b="1" dirty="0" smtClean="0"/>
              <a:t>contradictory class locations</a:t>
            </a:r>
          </a:p>
          <a:p>
            <a:r>
              <a:rPr lang="en-GB" sz="3200" dirty="0" smtClean="0"/>
              <a:t>They do not have control but they can </a:t>
            </a:r>
            <a:r>
              <a:rPr lang="en-GB" sz="3200" b="1" dirty="0" smtClean="0"/>
              <a:t>have influence</a:t>
            </a:r>
          </a:p>
        </p:txBody>
      </p:sp>
      <p:sp>
        <p:nvSpPr>
          <p:cNvPr id="4" name="Slide Number Placeholder 3"/>
          <p:cNvSpPr>
            <a:spLocks noGrp="1"/>
          </p:cNvSpPr>
          <p:nvPr>
            <p:ph type="sldNum" sz="quarter" idx="12"/>
          </p:nvPr>
        </p:nvSpPr>
        <p:spPr/>
        <p:txBody>
          <a:bodyPr/>
          <a:lstStyle/>
          <a:p>
            <a:fld id="{825ACB5E-4F1A-40C7-9007-B8C7F42C8694}" type="slidenum">
              <a:rPr lang="en-GB" smtClean="0"/>
              <a:t>10</a:t>
            </a:fld>
            <a:endParaRPr lang="en-GB"/>
          </a:p>
        </p:txBody>
      </p:sp>
    </p:spTree>
    <p:extLst>
      <p:ext uri="{BB962C8B-B14F-4D97-AF65-F5344CB8AC3E}">
        <p14:creationId xmlns:p14="http://schemas.microsoft.com/office/powerpoint/2010/main" val="1924884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Erik Olin Wright’s theory of class</a:t>
            </a:r>
            <a:endParaRPr lang="en-GB" dirty="0"/>
          </a:p>
        </p:txBody>
      </p:sp>
      <p:sp>
        <p:nvSpPr>
          <p:cNvPr id="3" name="Content Placeholder 2"/>
          <p:cNvSpPr>
            <a:spLocks noGrp="1"/>
          </p:cNvSpPr>
          <p:nvPr>
            <p:ph idx="1"/>
          </p:nvPr>
        </p:nvSpPr>
        <p:spPr>
          <a:xfrm>
            <a:off x="838200" y="1825624"/>
            <a:ext cx="10774680" cy="4730623"/>
          </a:xfrm>
        </p:spPr>
        <p:txBody>
          <a:bodyPr>
            <a:normAutofit/>
          </a:bodyPr>
          <a:lstStyle/>
          <a:p>
            <a:pPr marL="514350" indent="-514350">
              <a:buFont typeface="+mj-lt"/>
              <a:buAutoNum type="arabicPeriod"/>
            </a:pPr>
            <a:r>
              <a:rPr lang="en-GB" sz="3200" dirty="0" smtClean="0"/>
              <a:t>Middle class workers like managers and supervisors enjoy a </a:t>
            </a:r>
            <a:r>
              <a:rPr lang="en-GB" sz="3200" b="1" dirty="0" smtClean="0"/>
              <a:t>relationship towards authority </a:t>
            </a:r>
            <a:r>
              <a:rPr lang="en-GB" sz="3200" dirty="0" smtClean="0"/>
              <a:t>more privileged than the working class</a:t>
            </a:r>
          </a:p>
          <a:p>
            <a:pPr lvl="1"/>
            <a:r>
              <a:rPr lang="en-GB" dirty="0" smtClean="0"/>
              <a:t>They help to control the working class and are rewarded for their loyalty: they exploit the workers but are also exploited</a:t>
            </a:r>
          </a:p>
          <a:p>
            <a:pPr marL="457200" lvl="1" indent="0">
              <a:buNone/>
            </a:pPr>
            <a:endParaRPr lang="en-GB" dirty="0" smtClean="0"/>
          </a:p>
          <a:p>
            <a:pPr marL="514350" indent="-514350">
              <a:buFont typeface="+mj-lt"/>
              <a:buAutoNum type="arabicPeriod" startAt="2"/>
            </a:pPr>
            <a:r>
              <a:rPr lang="en-GB" sz="3200" dirty="0" smtClean="0"/>
              <a:t>They also possess </a:t>
            </a:r>
            <a:r>
              <a:rPr lang="en-GB" sz="3200" b="1" dirty="0" smtClean="0"/>
              <a:t>skills and expertise </a:t>
            </a:r>
            <a:r>
              <a:rPr lang="en-GB" sz="3200" dirty="0" smtClean="0"/>
              <a:t>and are therefore able to exercise a specific form of power in the capitalist system</a:t>
            </a:r>
          </a:p>
          <a:p>
            <a:pPr lvl="1"/>
            <a:r>
              <a:rPr lang="en-GB" dirty="0" smtClean="0"/>
              <a:t>This class is more difficult to control and therefore able to secure loyalty and cooperation through higher wages and better conditions</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825ACB5E-4F1A-40C7-9007-B8C7F42C8694}" type="slidenum">
              <a:rPr lang="en-GB" smtClean="0"/>
              <a:t>11</a:t>
            </a:fld>
            <a:endParaRPr lang="en-GB"/>
          </a:p>
        </p:txBody>
      </p:sp>
    </p:spTree>
    <p:extLst>
      <p:ext uri="{BB962C8B-B14F-4D97-AF65-F5344CB8AC3E}">
        <p14:creationId xmlns:p14="http://schemas.microsoft.com/office/powerpoint/2010/main" val="2606574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Giddens A (2004) Sociology (4</a:t>
            </a:r>
            <a:r>
              <a:rPr lang="en-GB" baseline="30000" dirty="0" smtClean="0"/>
              <a:t>th</a:t>
            </a:r>
            <a:r>
              <a:rPr lang="en-GB" dirty="0" smtClean="0"/>
              <a:t> </a:t>
            </a:r>
            <a:r>
              <a:rPr lang="en-GB" dirty="0" err="1" smtClean="0"/>
              <a:t>ed</a:t>
            </a:r>
            <a:r>
              <a:rPr lang="en-GB" dirty="0" smtClean="0"/>
              <a:t>). Cambridge</a:t>
            </a:r>
            <a:r>
              <a:rPr lang="en-GB" smtClean="0"/>
              <a:t>: Polity press</a:t>
            </a:r>
            <a:endParaRPr lang="en-GB"/>
          </a:p>
        </p:txBody>
      </p:sp>
      <p:sp>
        <p:nvSpPr>
          <p:cNvPr id="4" name="Slide Number Placeholder 3"/>
          <p:cNvSpPr>
            <a:spLocks noGrp="1"/>
          </p:cNvSpPr>
          <p:nvPr>
            <p:ph type="sldNum" sz="quarter" idx="12"/>
          </p:nvPr>
        </p:nvSpPr>
        <p:spPr/>
        <p:txBody>
          <a:bodyPr/>
          <a:lstStyle/>
          <a:p>
            <a:fld id="{825ACB5E-4F1A-40C7-9007-B8C7F42C8694}" type="slidenum">
              <a:rPr lang="en-GB" smtClean="0"/>
              <a:t>12</a:t>
            </a:fld>
            <a:endParaRPr lang="en-GB"/>
          </a:p>
        </p:txBody>
      </p:sp>
    </p:spTree>
    <p:extLst>
      <p:ext uri="{BB962C8B-B14F-4D97-AF65-F5344CB8AC3E}">
        <p14:creationId xmlns:p14="http://schemas.microsoft.com/office/powerpoint/2010/main" val="127070634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169</TotalTime>
  <Words>595</Words>
  <Application>Microsoft Office PowerPoint</Application>
  <PresentationFormat>Widescreen</PresentationFormat>
  <Paragraphs>71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Weber, Wright and Devine on Class</vt:lpstr>
      <vt:lpstr>Aims</vt:lpstr>
      <vt:lpstr>Great British Class Survey (Devine 2013)</vt:lpstr>
      <vt:lpstr>Weber</vt:lpstr>
      <vt:lpstr>Weber</vt:lpstr>
      <vt:lpstr>Weber</vt:lpstr>
      <vt:lpstr>Status</vt:lpstr>
      <vt:lpstr>Party</vt:lpstr>
      <vt:lpstr>Erik Olin Wright’s (b 1947)  theory of class</vt:lpstr>
      <vt:lpstr>Erik Olin Wright’s theory of class</vt:lpstr>
      <vt:lpstr>Erik Olin Wright’s theory of class</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Weber and Wright on Class</dc:title>
  <dc:creator>Mike Durke</dc:creator>
  <cp:lastModifiedBy>Mike Durke</cp:lastModifiedBy>
  <cp:revision>11</cp:revision>
  <dcterms:created xsi:type="dcterms:W3CDTF">2015-11-02T11:05:20Z</dcterms:created>
  <dcterms:modified xsi:type="dcterms:W3CDTF">2018-11-05T09:11:03Z</dcterms:modified>
</cp:coreProperties>
</file>