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4"/>
  </p:sldMasterIdLst>
  <p:sldIdLst>
    <p:sldId id="256" r:id="rId5"/>
    <p:sldId id="258" r:id="rId6"/>
    <p:sldId id="270" r:id="rId7"/>
    <p:sldId id="271" r:id="rId8"/>
    <p:sldId id="272" r:id="rId9"/>
    <p:sldId id="259" r:id="rId10"/>
    <p:sldId id="269" r:id="rId11"/>
    <p:sldId id="260" r:id="rId12"/>
    <p:sldId id="261" r:id="rId13"/>
    <p:sldId id="262" r:id="rId14"/>
    <p:sldId id="264" r:id="rId15"/>
    <p:sldId id="267" r:id="rId16"/>
    <p:sldId id="257" r:id="rId17"/>
    <p:sldId id="263" r:id="rId18"/>
    <p:sldId id="265" r:id="rId19"/>
    <p:sldId id="266" r:id="rId20"/>
    <p:sldId id="273" r:id="rId21"/>
    <p:sldId id="274" r:id="rId22"/>
    <p:sldId id="275" r:id="rId23"/>
    <p:sldId id="26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5969" autoAdjust="0"/>
  </p:normalViewPr>
  <p:slideViewPr>
    <p:cSldViewPr snapToGrid="0">
      <p:cViewPr varScale="1">
        <p:scale>
          <a:sx n="76" d="100"/>
          <a:sy n="76" d="100"/>
        </p:scale>
        <p:origin x="126" y="5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12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404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381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073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762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657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494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043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75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7783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2816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672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7381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7158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921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919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61BEF0D-F0BB-DE4B-95CE-6DB70DBA9567}" type="datetimeFigureOut">
              <a:rPr lang="en-US" smtClean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5487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book/view.php?id=289530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8293" y="2125140"/>
            <a:ext cx="9440034" cy="1828801"/>
          </a:xfrm>
        </p:spPr>
        <p:txBody>
          <a:bodyPr>
            <a:normAutofit fontScale="90000"/>
          </a:bodyPr>
          <a:lstStyle/>
          <a:p>
            <a:r>
              <a:rPr lang="en-GB" dirty="0"/>
              <a:t>Skills for Medievalists 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dirty="0"/>
              <a:t>Past Peoples, Present Societies: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Research </a:t>
            </a:r>
            <a:r>
              <a:rPr lang="en-GB" dirty="0"/>
              <a:t>Methods and Skills (HPMS7004, HPHI7015)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8293" y="4309539"/>
            <a:ext cx="9440034" cy="1049867"/>
          </a:xfrm>
        </p:spPr>
        <p:txBody>
          <a:bodyPr>
            <a:noAutofit/>
          </a:bodyPr>
          <a:lstStyle/>
          <a:p>
            <a:endParaRPr lang="en-GB" sz="2800" dirty="0" smtClean="0"/>
          </a:p>
          <a:p>
            <a:r>
              <a:rPr lang="en-GB" sz="2800" dirty="0" smtClean="0"/>
              <a:t>Week 1 </a:t>
            </a:r>
          </a:p>
          <a:p>
            <a:r>
              <a:rPr lang="en-GB" sz="2800" dirty="0" smtClean="0"/>
              <a:t>Welcome Session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93626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7550" y="1753393"/>
            <a:ext cx="6638925" cy="3124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3012" y="775493"/>
            <a:ext cx="3454399" cy="540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596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107" y="0"/>
            <a:ext cx="5257800" cy="2921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495" y="419100"/>
            <a:ext cx="10353762" cy="97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9395" y="0"/>
            <a:ext cx="5216850" cy="29395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852" y="3121999"/>
            <a:ext cx="4483705" cy="34468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13748" t="19401" r="29690" b="6772"/>
          <a:stretch/>
        </p:blipFill>
        <p:spPr>
          <a:xfrm>
            <a:off x="615107" y="2717295"/>
            <a:ext cx="3708400" cy="3872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432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5395" y="355600"/>
            <a:ext cx="10353762" cy="970450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JOINING A TEAMS MEETING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0295" y="1808650"/>
            <a:ext cx="10353762" cy="4058751"/>
          </a:xfrm>
        </p:spPr>
        <p:txBody>
          <a:bodyPr>
            <a:noAutofit/>
          </a:bodyPr>
          <a:lstStyle/>
          <a:p>
            <a:r>
              <a:rPr lang="en-GB" sz="3200" dirty="0" smtClean="0"/>
              <a:t>You should have an invite in two places:</a:t>
            </a:r>
          </a:p>
          <a:p>
            <a:pPr marL="494100" indent="-457200">
              <a:buAutoNum type="arabicPeriod"/>
            </a:pPr>
            <a:r>
              <a:rPr lang="en-GB" sz="3200" dirty="0" smtClean="0"/>
              <a:t>Via your university email address on Outlook</a:t>
            </a:r>
          </a:p>
          <a:p>
            <a:pPr marL="494100" indent="-457200">
              <a:buAutoNum type="arabicPeriod"/>
            </a:pPr>
            <a:r>
              <a:rPr lang="en-GB" sz="3200" dirty="0" smtClean="0"/>
              <a:t>On Teams itself</a:t>
            </a:r>
          </a:p>
          <a:p>
            <a:pPr marL="36900" indent="0">
              <a:buNone/>
            </a:pPr>
            <a:endParaRPr lang="en-GB" sz="3200" dirty="0"/>
          </a:p>
          <a:p>
            <a:r>
              <a:rPr lang="en-GB" sz="3200" dirty="0" smtClean="0"/>
              <a:t>You can access the meeting by clicking ‘join’ on the Outlook invite or via the events that appear in your Outlook and Teams calendars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10074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932" y="2147255"/>
            <a:ext cx="5714068" cy="43926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0000" t="11246" b="5691"/>
          <a:stretch/>
        </p:blipFill>
        <p:spPr>
          <a:xfrm>
            <a:off x="342900" y="165100"/>
            <a:ext cx="5982632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644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YOUR MA/</a:t>
            </a:r>
            <a:r>
              <a:rPr lang="en-GB" dirty="0" err="1" smtClean="0">
                <a:solidFill>
                  <a:srgbClr val="FFFF00"/>
                </a:solidFill>
              </a:rPr>
              <a:t>MRes</a:t>
            </a:r>
            <a:r>
              <a:rPr lang="en-GB" dirty="0" smtClean="0">
                <a:solidFill>
                  <a:srgbClr val="FFFF00"/>
                </a:solidFill>
              </a:rPr>
              <a:t> 2020/2021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677" y="1993901"/>
            <a:ext cx="9905998" cy="5016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PART 1: TAUGHT COMPONENTS </a:t>
            </a:r>
          </a:p>
          <a:p>
            <a:pPr marL="0" indent="0">
              <a:buNone/>
            </a:pPr>
            <a:r>
              <a:rPr lang="en-GB" sz="2400" dirty="0" smtClean="0"/>
              <a:t>PART 2: DISSERTATION </a:t>
            </a:r>
          </a:p>
          <a:p>
            <a:pPr indent="-342900">
              <a:buFontTx/>
              <a:buChar char="-"/>
            </a:pPr>
            <a:r>
              <a:rPr lang="en-GB" sz="2400" dirty="0" smtClean="0"/>
              <a:t>15,000 words MA</a:t>
            </a:r>
          </a:p>
          <a:p>
            <a:pPr indent="-342900">
              <a:buFontTx/>
              <a:buChar char="-"/>
            </a:pPr>
            <a:r>
              <a:rPr lang="en-GB" sz="2400" dirty="0" smtClean="0"/>
              <a:t>30,000 words </a:t>
            </a:r>
            <a:r>
              <a:rPr lang="en-GB" sz="2400" dirty="0" err="1" smtClean="0"/>
              <a:t>MRes</a:t>
            </a:r>
            <a:r>
              <a:rPr lang="en-GB" sz="2400" dirty="0" smtClean="0"/>
              <a:t> (submission dates vary)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PART 1</a:t>
            </a:r>
            <a:endParaRPr lang="en-GB" sz="2400" dirty="0"/>
          </a:p>
          <a:p>
            <a:r>
              <a:rPr lang="en-GB" sz="2400" dirty="0" smtClean="0"/>
              <a:t>Semester </a:t>
            </a:r>
            <a:r>
              <a:rPr lang="en-GB" sz="2400" dirty="0"/>
              <a:t>1: 01/10/20 - 22/01/21 (Teaching starts: 5th October 2020 </a:t>
            </a:r>
          </a:p>
          <a:p>
            <a:r>
              <a:rPr lang="en-GB" sz="2400" dirty="0" smtClean="0"/>
              <a:t>Semester </a:t>
            </a:r>
            <a:r>
              <a:rPr lang="en-GB" sz="2400" dirty="0"/>
              <a:t>2: 01/02/21 - 28/05/21 (Teaching starts: 1st February 2021</a:t>
            </a:r>
            <a:r>
              <a:rPr lang="en-GB" sz="2400" dirty="0" smtClean="0"/>
              <a:t>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52956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Any thoughts on dissertations?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71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MA HISTORICAL STUDIES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5426"/>
          <a:stretch/>
        </p:blipFill>
        <p:spPr>
          <a:xfrm>
            <a:off x="1546575" y="1732449"/>
            <a:ext cx="9088201" cy="4586241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43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MA MEDIEVAL STUDIES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8825" y="1580050"/>
            <a:ext cx="8277875" cy="4924938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368300" y="1897549"/>
            <a:ext cx="1701799" cy="42492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You can also request to take HPHI7009 History and Historians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627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FF00"/>
                </a:solidFill>
              </a:rPr>
              <a:t>MRes</a:t>
            </a:r>
            <a:r>
              <a:rPr lang="en-GB" dirty="0" smtClean="0">
                <a:solidFill>
                  <a:srgbClr val="FFFF00"/>
                </a:solidFill>
              </a:rPr>
              <a:t> MEDIEVAL STUDIES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2063" y="1580051"/>
            <a:ext cx="7655963" cy="4871548"/>
          </a:xfrm>
          <a:prstGeom prst="rect">
            <a:avLst/>
          </a:prstGeom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62895" y="1967155"/>
            <a:ext cx="1701799" cy="42492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You can also request to take HPHI7009 History and Historians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21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SKILLS MODULE AIMS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To equip students with suitable research knowledge, skills and competencies required to undertake and present independent historical research at postgraduate level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To </a:t>
            </a:r>
            <a:r>
              <a:rPr lang="en-GB" sz="2800" dirty="0"/>
              <a:t>provide students with a range of methodological approaches for using </a:t>
            </a:r>
            <a:r>
              <a:rPr lang="en-GB" sz="2800" dirty="0" smtClean="0"/>
              <a:t>the kind </a:t>
            </a:r>
            <a:r>
              <a:rPr lang="en-GB" sz="2800" dirty="0"/>
              <a:t>of </a:t>
            </a:r>
            <a:r>
              <a:rPr lang="en-GB" sz="2800" dirty="0" smtClean="0"/>
              <a:t>medieval </a:t>
            </a:r>
            <a:r>
              <a:rPr lang="en-GB" sz="2800" dirty="0"/>
              <a:t>documentary and manuscript sources of relevance to </a:t>
            </a:r>
            <a:r>
              <a:rPr lang="en-GB" sz="2800" dirty="0" smtClean="0"/>
              <a:t>the course</a:t>
            </a:r>
            <a:r>
              <a:rPr lang="en-GB" sz="2800" dirty="0"/>
              <a:t>, both for essays, commentaries and </a:t>
            </a:r>
            <a:r>
              <a:rPr lang="en-GB" sz="2800" dirty="0" smtClean="0"/>
              <a:t>dissertations.</a:t>
            </a:r>
          </a:p>
          <a:p>
            <a:endParaRPr lang="en-GB" dirty="0"/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95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MODULE PRINCIPLES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Students are provided with examples of a wide range of research methods and source types applicable to study of different chronological eras</a:t>
            </a:r>
          </a:p>
          <a:p>
            <a:endParaRPr lang="en-GB" sz="2800" dirty="0"/>
          </a:p>
          <a:p>
            <a:r>
              <a:rPr lang="en-GB" sz="2800" dirty="0" smtClean="0"/>
              <a:t>Designed to be challenging for students coming into MA/</a:t>
            </a:r>
            <a:r>
              <a:rPr lang="en-GB" sz="2800" dirty="0" err="1" smtClean="0"/>
              <a:t>MRes</a:t>
            </a:r>
            <a:r>
              <a:rPr lang="en-GB" sz="2800" dirty="0" smtClean="0"/>
              <a:t> from a BA in history/medieval studies, while also providing a ‘primer’ for students who are joining the course from other disciplines or after an absence from higher </a:t>
            </a:r>
            <a:r>
              <a:rPr lang="en-GB" sz="2800" dirty="0" err="1" smtClean="0"/>
              <a:t>eduction</a:t>
            </a:r>
            <a:endParaRPr lang="en-GB" dirty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293466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609600"/>
            <a:ext cx="9905998" cy="5816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rgbClr val="FFFF00"/>
                </a:solidFill>
                <a:effectLst/>
              </a:rPr>
              <a:t>Schedule of sessions</a:t>
            </a:r>
            <a:endParaRPr lang="en-GB" dirty="0">
              <a:solidFill>
                <a:srgbClr val="FFFF00"/>
              </a:solidFill>
              <a:effectLst/>
            </a:endParaRPr>
          </a:p>
          <a:p>
            <a:r>
              <a:rPr lang="en-GB" b="1" dirty="0">
                <a:effectLst/>
              </a:rPr>
              <a:t>Week 1:</a:t>
            </a:r>
            <a:r>
              <a:rPr lang="en-GB" dirty="0">
                <a:effectLst/>
              </a:rPr>
              <a:t> Introduction (</a:t>
            </a:r>
            <a:r>
              <a:rPr lang="en-GB" dirty="0" smtClean="0">
                <a:effectLst/>
              </a:rPr>
              <a:t>Harriett Webster </a:t>
            </a:r>
            <a:r>
              <a:rPr lang="en-GB" dirty="0">
                <a:effectLst/>
              </a:rPr>
              <a:t>&amp;</a:t>
            </a:r>
            <a:r>
              <a:rPr lang="en-GB" dirty="0" smtClean="0">
                <a:effectLst/>
              </a:rPr>
              <a:t>Alex Scott)</a:t>
            </a:r>
            <a:endParaRPr lang="en-GB" dirty="0">
              <a:effectLst/>
            </a:endParaRPr>
          </a:p>
          <a:p>
            <a:r>
              <a:rPr lang="en-GB" b="1" dirty="0">
                <a:effectLst/>
              </a:rPr>
              <a:t>Week 2:</a:t>
            </a:r>
            <a:r>
              <a:rPr lang="en-GB" dirty="0">
                <a:effectLst/>
              </a:rPr>
              <a:t> The Archive (AS)</a:t>
            </a:r>
          </a:p>
          <a:p>
            <a:r>
              <a:rPr lang="en-GB" b="1" dirty="0">
                <a:effectLst/>
              </a:rPr>
              <a:t>Week 3:</a:t>
            </a:r>
            <a:r>
              <a:rPr lang="en-GB" dirty="0">
                <a:effectLst/>
              </a:rPr>
              <a:t> Contextualising your research (AS)</a:t>
            </a:r>
          </a:p>
          <a:p>
            <a:r>
              <a:rPr lang="en-GB" b="1" dirty="0">
                <a:effectLst/>
              </a:rPr>
              <a:t>Week 4:</a:t>
            </a:r>
            <a:r>
              <a:rPr lang="en-GB" dirty="0">
                <a:effectLst/>
              </a:rPr>
              <a:t> Dating </a:t>
            </a:r>
            <a:r>
              <a:rPr lang="en-GB" dirty="0" smtClean="0">
                <a:effectLst/>
              </a:rPr>
              <a:t>materials (HW)</a:t>
            </a:r>
            <a:endParaRPr lang="en-GB" dirty="0">
              <a:effectLst/>
            </a:endParaRPr>
          </a:p>
          <a:p>
            <a:r>
              <a:rPr lang="en-GB" b="1" i="1" dirty="0">
                <a:effectLst/>
              </a:rPr>
              <a:t>Week 5:</a:t>
            </a:r>
            <a:r>
              <a:rPr lang="en-GB" i="1" dirty="0">
                <a:effectLst/>
              </a:rPr>
              <a:t> No in class teaching - assessments 1-3 due</a:t>
            </a:r>
          </a:p>
          <a:p>
            <a:r>
              <a:rPr lang="en-GB" b="1" dirty="0">
                <a:effectLst/>
              </a:rPr>
              <a:t>Week 6:</a:t>
            </a:r>
            <a:r>
              <a:rPr lang="en-GB" dirty="0">
                <a:effectLst/>
              </a:rPr>
              <a:t> The Medieval Codex (HW)</a:t>
            </a:r>
          </a:p>
          <a:p>
            <a:r>
              <a:rPr lang="en-GB" b="1" dirty="0">
                <a:effectLst/>
              </a:rPr>
              <a:t>Week 7:</a:t>
            </a:r>
            <a:r>
              <a:rPr lang="en-GB" dirty="0">
                <a:effectLst/>
              </a:rPr>
              <a:t> Introduction to reading handwriting (HW)</a:t>
            </a:r>
          </a:p>
          <a:p>
            <a:r>
              <a:rPr lang="en-GB" b="1" dirty="0">
                <a:effectLst/>
              </a:rPr>
              <a:t>Week 8:</a:t>
            </a:r>
            <a:r>
              <a:rPr lang="en-GB" dirty="0">
                <a:effectLst/>
              </a:rPr>
              <a:t> The book and beyond (AS)</a:t>
            </a:r>
          </a:p>
          <a:p>
            <a:r>
              <a:rPr lang="en-GB" b="1" dirty="0">
                <a:effectLst/>
              </a:rPr>
              <a:t>Week 9:</a:t>
            </a:r>
            <a:r>
              <a:rPr lang="en-GB" dirty="0">
                <a:effectLst/>
              </a:rPr>
              <a:t> Visual sources (AS)</a:t>
            </a:r>
          </a:p>
          <a:p>
            <a:r>
              <a:rPr lang="en-GB" b="1" dirty="0">
                <a:effectLst/>
              </a:rPr>
              <a:t>Week 10:</a:t>
            </a:r>
            <a:r>
              <a:rPr lang="en-GB" dirty="0">
                <a:effectLst/>
              </a:rPr>
              <a:t> Secular records (AS)</a:t>
            </a:r>
          </a:p>
          <a:p>
            <a:r>
              <a:rPr lang="en-GB" b="1" dirty="0">
                <a:effectLst/>
              </a:rPr>
              <a:t>Week 11:</a:t>
            </a:r>
            <a:r>
              <a:rPr lang="en-GB" dirty="0">
                <a:effectLst/>
              </a:rPr>
              <a:t> Religious records (HW)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375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ASSESSMENTS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9897" t="49349" r="49373" b="33203"/>
          <a:stretch/>
        </p:blipFill>
        <p:spPr>
          <a:xfrm>
            <a:off x="1257299" y="2047324"/>
            <a:ext cx="9367881" cy="321047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997200" y="5791200"/>
            <a:ext cx="73787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moodle.uwtsd.ac.uk/mod/book/view.php?id=289530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831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MODULE PRINCIPLES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900" indent="0">
              <a:buNone/>
            </a:pPr>
            <a:endParaRPr lang="en-GB" sz="2800" dirty="0" smtClean="0"/>
          </a:p>
          <a:p>
            <a:r>
              <a:rPr lang="en-GB" sz="2800" dirty="0" smtClean="0"/>
              <a:t>The best way to learn about research skills is </a:t>
            </a:r>
            <a:r>
              <a:rPr lang="en-GB" sz="2800" i="1" dirty="0" smtClean="0"/>
              <a:t>by doing research </a:t>
            </a:r>
          </a:p>
          <a:p>
            <a:endParaRPr lang="en-GB" sz="2800" i="1" dirty="0"/>
          </a:p>
          <a:p>
            <a:r>
              <a:rPr lang="en-GB" sz="2800" dirty="0" smtClean="0"/>
              <a:t>Three-hour sessions designed to </a:t>
            </a:r>
            <a:r>
              <a:rPr lang="en-GB" sz="2800" i="1" dirty="0" smtClean="0"/>
              <a:t>supplement </a:t>
            </a:r>
            <a:r>
              <a:rPr lang="en-GB" sz="2800" dirty="0" smtClean="0"/>
              <a:t>your research activities</a:t>
            </a:r>
          </a:p>
          <a:p>
            <a:endParaRPr lang="en-GB" sz="2800" dirty="0"/>
          </a:p>
          <a:p>
            <a:r>
              <a:rPr lang="en-GB" sz="2800" dirty="0" smtClean="0"/>
              <a:t>A chance to try out skills and ideas that may be of use to in your dissertation and other modules</a:t>
            </a:r>
          </a:p>
        </p:txBody>
      </p:sp>
    </p:spTree>
    <p:extLst>
      <p:ext uri="{BB962C8B-B14F-4D97-AF65-F5344CB8AC3E}">
        <p14:creationId xmlns:p14="http://schemas.microsoft.com/office/powerpoint/2010/main" val="323348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4300"/>
            <a:ext cx="12065000" cy="970450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FORMATIVE ASSESSMENTS AND TASKS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1" y="1732449"/>
            <a:ext cx="2451100" cy="4058751"/>
          </a:xfrm>
        </p:spPr>
        <p:txBody>
          <a:bodyPr>
            <a:normAutofit/>
          </a:bodyPr>
          <a:lstStyle/>
          <a:p>
            <a:r>
              <a:rPr lang="en-GB" dirty="0" smtClean="0"/>
              <a:t>In addition to the assessments, there will be weekly activities to complete in advance of weekly sessions. </a:t>
            </a:r>
            <a:r>
              <a:rPr lang="en-GB" i="1" dirty="0" smtClean="0"/>
              <a:t>E.g. for next </a:t>
            </a:r>
            <a:r>
              <a:rPr lang="en-GB" i="1" dirty="0" err="1" smtClean="0"/>
              <a:t>weel</a:t>
            </a:r>
            <a:endParaRPr lang="en-GB" i="1" dirty="0" smtClean="0"/>
          </a:p>
          <a:p>
            <a:endParaRPr lang="en-GB" i="1" dirty="0"/>
          </a:p>
          <a:p>
            <a:pPr marL="3690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7499" t="28591" r="18125" b="14498"/>
          <a:stretch/>
        </p:blipFill>
        <p:spPr>
          <a:xfrm>
            <a:off x="3017276" y="1231900"/>
            <a:ext cx="784860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7805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For Week 3</a:t>
            </a:r>
            <a:endParaRPr lang="en-GB" i="1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FORMATIVE ASSESSMENTS AND TASKS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7083" t="51302" r="20001" b="23361"/>
          <a:stretch/>
        </p:blipFill>
        <p:spPr>
          <a:xfrm>
            <a:off x="1391062" y="2456348"/>
            <a:ext cx="9602428" cy="3093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5971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FF00"/>
                </a:solidFill>
              </a:rPr>
              <a:t>FORMATIVE ASSESSMENTS AND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895" y="1719749"/>
            <a:ext cx="10353762" cy="4058751"/>
          </a:xfrm>
        </p:spPr>
        <p:txBody>
          <a:bodyPr/>
          <a:lstStyle/>
          <a:p>
            <a:r>
              <a:rPr lang="en-GB" i="1" dirty="0" smtClean="0"/>
              <a:t>For Week 4</a:t>
            </a:r>
          </a:p>
          <a:p>
            <a:pPr marL="36900" indent="0">
              <a:buNone/>
            </a:pPr>
            <a:endParaRPr lang="en-GB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6772" t="21744" r="19166" b="26043"/>
          <a:stretch/>
        </p:blipFill>
        <p:spPr>
          <a:xfrm>
            <a:off x="3009900" y="1580050"/>
            <a:ext cx="7810500" cy="509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4651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FF00"/>
                </a:solidFill>
              </a:rPr>
              <a:t>FORMATIVE ASSESSMENTS AND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895" y="1719749"/>
            <a:ext cx="10353762" cy="4058751"/>
          </a:xfrm>
        </p:spPr>
        <p:txBody>
          <a:bodyPr/>
          <a:lstStyle/>
          <a:p>
            <a:r>
              <a:rPr lang="en-GB" i="1" dirty="0" smtClean="0"/>
              <a:t>For Week 4</a:t>
            </a:r>
          </a:p>
          <a:p>
            <a:pPr marL="36900" indent="0">
              <a:buNone/>
            </a:pP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7917" t="19401" r="18646" b="28906"/>
          <a:stretch/>
        </p:blipFill>
        <p:spPr>
          <a:xfrm>
            <a:off x="2895600" y="1580050"/>
            <a:ext cx="7734300" cy="50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8653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NEXT WEEK: NAVIGATING ARCHIVES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Complete the assigned reading and exercise</a:t>
            </a:r>
          </a:p>
          <a:p>
            <a:endParaRPr lang="en-GB" sz="2800" dirty="0"/>
          </a:p>
          <a:p>
            <a:r>
              <a:rPr lang="en-GB" sz="2800" dirty="0" smtClean="0"/>
              <a:t>Watch the videos by Janet Burton explaining some of the fundamentals of archives</a:t>
            </a:r>
          </a:p>
          <a:p>
            <a:endParaRPr lang="en-GB" sz="2800" dirty="0"/>
          </a:p>
          <a:p>
            <a:r>
              <a:rPr lang="en-GB" sz="2800" dirty="0" smtClean="0"/>
              <a:t>Start thinking about your first three pieces of coursework – especially the archival exercise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38859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28B7067-7D42-407E-82B3-EF0BCF0C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6EDCD8-07D8-468C-B863-4526860B4C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CE7933-E1C7-46A2-9338-664C2568755C}">
  <ds:schemaRefs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978</TotalTime>
  <Words>530</Words>
  <Application>Microsoft Office PowerPoint</Application>
  <PresentationFormat>Widescreen</PresentationFormat>
  <Paragraphs>68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Calisto MT</vt:lpstr>
      <vt:lpstr>Trebuchet MS</vt:lpstr>
      <vt:lpstr>Wingdings 2</vt:lpstr>
      <vt:lpstr>Slate</vt:lpstr>
      <vt:lpstr>Skills for Medievalists /  Past Peoples, Present Societies:  Research Methods and Skills (HPMS7004, HPHI7015)</vt:lpstr>
      <vt:lpstr>PowerPoint Presentation</vt:lpstr>
      <vt:lpstr>PowerPoint Presentation</vt:lpstr>
      <vt:lpstr>JOINING A TEAMS MEETING</vt:lpstr>
      <vt:lpstr>PowerPoint Presentation</vt:lpstr>
      <vt:lpstr>YOUR MA/MRes 2020/2021</vt:lpstr>
      <vt:lpstr>Any thoughts on dissertations?</vt:lpstr>
      <vt:lpstr>MA HISTORICAL STUDIES</vt:lpstr>
      <vt:lpstr>MA MEDIEVAL STUDIES</vt:lpstr>
      <vt:lpstr>MRes MEDIEVAL STUDIES</vt:lpstr>
      <vt:lpstr>SKILLS MODULE AIMS</vt:lpstr>
      <vt:lpstr>MODULE PRINCIPLES</vt:lpstr>
      <vt:lpstr>PowerPoint Presentation</vt:lpstr>
      <vt:lpstr>ASSESSMENTS</vt:lpstr>
      <vt:lpstr>MODULE PRINCIPLES</vt:lpstr>
      <vt:lpstr>FORMATIVE ASSESSMENTS AND TASKS</vt:lpstr>
      <vt:lpstr>FORMATIVE ASSESSMENTS AND TASKS</vt:lpstr>
      <vt:lpstr>FORMATIVE ASSESSMENTS AND TASKS</vt:lpstr>
      <vt:lpstr>FORMATIVE ASSESSMENTS AND TASKS</vt:lpstr>
      <vt:lpstr>NEXT WEEK: NAVIGATING ARCHIVES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Medievalists / Past Peoples, Present Societies: Research Methods and Skills (HPMS7004, HPHI7015)</dc:title>
  <dc:creator>Alexander Scott</dc:creator>
  <cp:lastModifiedBy>Alexander Scott</cp:lastModifiedBy>
  <cp:revision>12</cp:revision>
  <dcterms:created xsi:type="dcterms:W3CDTF">2020-10-06T16:22:45Z</dcterms:created>
  <dcterms:modified xsi:type="dcterms:W3CDTF">2020-10-07T08:40:55Z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