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50"/>
  </p:notesMasterIdLst>
  <p:sldIdLst>
    <p:sldId id="266" r:id="rId26"/>
    <p:sldId id="275" r:id="rId27"/>
    <p:sldId id="272" r:id="rId28"/>
    <p:sldId id="277" r:id="rId29"/>
    <p:sldId id="276" r:id="rId30"/>
    <p:sldId id="278" r:id="rId31"/>
    <p:sldId id="279" r:id="rId32"/>
    <p:sldId id="280" r:id="rId33"/>
    <p:sldId id="281" r:id="rId34"/>
    <p:sldId id="282" r:id="rId35"/>
    <p:sldId id="283" r:id="rId36"/>
    <p:sldId id="284" r:id="rId37"/>
    <p:sldId id="285" r:id="rId38"/>
    <p:sldId id="286" r:id="rId39"/>
    <p:sldId id="287" r:id="rId40"/>
    <p:sldId id="293" r:id="rId41"/>
    <p:sldId id="288" r:id="rId42"/>
    <p:sldId id="291" r:id="rId43"/>
    <p:sldId id="292" r:id="rId44"/>
    <p:sldId id="294" r:id="rId45"/>
    <p:sldId id="295" r:id="rId46"/>
    <p:sldId id="296" r:id="rId47"/>
    <p:sldId id="289" r:id="rId48"/>
    <p:sldId id="290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777" autoAdjust="0"/>
  </p:normalViewPr>
  <p:slideViewPr>
    <p:cSldViewPr snapToGrid="0">
      <p:cViewPr varScale="1">
        <p:scale>
          <a:sx n="89" d="100"/>
          <a:sy n="89" d="100"/>
        </p:scale>
        <p:origin x="135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6040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62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5860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330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022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996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054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5505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D has to </a:t>
            </a:r>
            <a:r>
              <a:rPr lang="en-US" b="1" dirty="0" err="1"/>
              <a:t>maximise</a:t>
            </a:r>
            <a:r>
              <a:rPr lang="en-US" b="1" dirty="0"/>
              <a:t> probability of real data as real and fake data as fake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177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loss objective mathematically</a:t>
            </a:r>
          </a:p>
          <a:p>
            <a:r>
              <a:rPr lang="en-US" dirty="0"/>
              <a:t>D has to </a:t>
            </a:r>
            <a:r>
              <a:rPr lang="en-US" dirty="0" err="1"/>
              <a:t>maximise</a:t>
            </a:r>
            <a:r>
              <a:rPr lang="en-US" dirty="0"/>
              <a:t> probability of real data as real and fake data as fake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3873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loss objective mathematically</a:t>
            </a:r>
          </a:p>
          <a:p>
            <a:r>
              <a:rPr lang="en-US" dirty="0"/>
              <a:t>D has to </a:t>
            </a:r>
            <a:r>
              <a:rPr lang="en-US" dirty="0" err="1"/>
              <a:t>maximise</a:t>
            </a:r>
            <a:r>
              <a:rPr lang="en-US" dirty="0"/>
              <a:t> probability of real data as real and fake data as fake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7364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loss objective mathematically</a:t>
            </a:r>
          </a:p>
          <a:p>
            <a:r>
              <a:rPr lang="en-US" dirty="0"/>
              <a:t>D has to </a:t>
            </a:r>
            <a:r>
              <a:rPr lang="en-US" dirty="0" err="1"/>
              <a:t>maximise</a:t>
            </a:r>
            <a:r>
              <a:rPr lang="en-US" dirty="0"/>
              <a:t> probability of real data as real and fake data as fake</a:t>
            </a:r>
          </a:p>
          <a:p>
            <a:r>
              <a:rPr lang="en-US" b="1" dirty="0"/>
              <a:t>Estimate of probability of fake or real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25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G can only generate new data examples and cannot influence the discriminator any further than that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8082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 can only generate new data examples and cannot influence the discriminator any further than that</a:t>
            </a:r>
          </a:p>
          <a:p>
            <a:r>
              <a:rPr lang="en-US" b="1" dirty="0"/>
              <a:t>Its objective is to minimize the probability that the data is fake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374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109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0256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6478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5312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334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9504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106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9526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43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2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31917"/>
            <a:ext cx="5755922" cy="3803653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Generative</a:t>
            </a:r>
          </a:p>
          <a:p>
            <a:r>
              <a:rPr lang="en-US" sz="8000" b="1" dirty="0"/>
              <a:t>Adversarial</a:t>
            </a:r>
          </a:p>
          <a:p>
            <a:r>
              <a:rPr lang="en-US" sz="8000" b="1" dirty="0">
                <a:solidFill>
                  <a:schemeClr val="bg1"/>
                </a:solidFill>
              </a:rPr>
              <a:t>Networks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826946" y="2934889"/>
            <a:ext cx="1270660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i="1" dirty="0"/>
              <a:t>z</a:t>
            </a:r>
            <a:endParaRPr lang="en-GB" sz="4000" b="1" i="1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3572128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3572128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3572128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5444471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5444471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5444470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5444469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4245062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4245063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2131255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2097606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E975CC26-E9ED-10F1-9706-74FC764599FC}"/>
                  </a:ext>
                </a:extLst>
              </p:cNvPr>
              <p:cNvSpPr txBox="1"/>
              <p:nvPr/>
            </p:nvSpPr>
            <p:spPr>
              <a:xfrm>
                <a:off x="3772740" y="5180733"/>
                <a:ext cx="430535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“</a:t>
                </a:r>
                <a:r>
                  <a:rPr lang="en-US" sz="2800" b="1" i="1" dirty="0"/>
                  <a:t>Fake” </a:t>
                </a:r>
                <a:r>
                  <a:rPr lang="en-US" sz="2800" b="1" dirty="0"/>
                  <a:t>sample output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endParaRPr lang="en-GB" sz="2800" b="1" i="1" dirty="0"/>
              </a:p>
            </p:txBody>
          </p:sp>
        </mc:Choice>
        <mc:Fallback xmlns=""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E975CC26-E9ED-10F1-9706-74FC764599F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2740" y="5180733"/>
                <a:ext cx="4305358" cy="523220"/>
              </a:xfrm>
              <a:prstGeom prst="rect">
                <a:avLst/>
              </a:prstGeom>
              <a:blipFill>
                <a:blip r:embed="rId3"/>
                <a:stretch>
                  <a:fillRect t="-11628" b="-325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93436146-9178-92CB-F1EA-1A3E8E068B10}"/>
              </a:ext>
            </a:extLst>
          </p:cNvPr>
          <p:cNvSpPr txBox="1"/>
          <p:nvPr/>
        </p:nvSpPr>
        <p:spPr>
          <a:xfrm>
            <a:off x="848095" y="4039294"/>
            <a:ext cx="12706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Noise</a:t>
            </a:r>
            <a:endParaRPr lang="en-GB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E9F821-5F1A-CD15-B29F-A92025B31D44}"/>
              </a:ext>
            </a:extLst>
          </p:cNvPr>
          <p:cNvSpPr txBox="1"/>
          <p:nvPr/>
        </p:nvSpPr>
        <p:spPr>
          <a:xfrm>
            <a:off x="2681654" y="4631007"/>
            <a:ext cx="19274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Generator (</a:t>
            </a:r>
            <a:r>
              <a:rPr lang="en-US" sz="2400" b="1" i="1" dirty="0"/>
              <a:t>G</a:t>
            </a:r>
            <a:r>
              <a:rPr lang="en-US" sz="2400" b="1" dirty="0"/>
              <a:t>)</a:t>
            </a:r>
            <a:endParaRPr lang="en-GB" sz="2400" b="1" dirty="0"/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5F7BBD52-4F08-5B45-BA7E-0CE572868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3874" y="1690687"/>
            <a:ext cx="5189907" cy="4013265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Unsupervised learning – No labels</a:t>
            </a:r>
          </a:p>
          <a:p>
            <a:pPr lvl="1"/>
            <a:r>
              <a:rPr lang="en-GB" sz="2800" dirty="0"/>
              <a:t>Sample density to generate new synthetic instances</a:t>
            </a:r>
          </a:p>
          <a:p>
            <a:pPr lvl="2"/>
            <a:r>
              <a:rPr lang="en-GB" sz="2400" dirty="0"/>
              <a:t>Not explicitly model density</a:t>
            </a:r>
          </a:p>
          <a:p>
            <a:pPr lvl="2"/>
            <a:r>
              <a:rPr lang="en-GB" sz="2400" dirty="0"/>
              <a:t>Sample from something simple (</a:t>
            </a:r>
            <a:r>
              <a:rPr lang="en-GB" sz="2400" dirty="0" err="1"/>
              <a:t>e.g.noise</a:t>
            </a:r>
            <a:r>
              <a:rPr lang="en-GB" sz="2400" dirty="0"/>
              <a:t>) and learn a transformation to the data distribution</a:t>
            </a:r>
          </a:p>
        </p:txBody>
      </p:sp>
    </p:spTree>
    <p:extLst>
      <p:ext uri="{BB962C8B-B14F-4D97-AF65-F5344CB8AC3E}">
        <p14:creationId xmlns:p14="http://schemas.microsoft.com/office/powerpoint/2010/main" val="421681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690688"/>
            <a:ext cx="10941708" cy="3515096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Goal:</a:t>
            </a:r>
          </a:p>
          <a:p>
            <a:pPr lvl="2"/>
            <a:r>
              <a:rPr lang="en-US" sz="2400" dirty="0"/>
              <a:t>To train a generator network to learn from noise of the training data distribution.</a:t>
            </a:r>
          </a:p>
          <a:p>
            <a:pPr lvl="2"/>
            <a:r>
              <a:rPr lang="en-US" sz="2400" dirty="0"/>
              <a:t>Creating generated examples that are as close to the original data as possible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93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659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690688"/>
            <a:ext cx="10941708" cy="4033218"/>
          </a:xfrm>
        </p:spPr>
        <p:txBody>
          <a:bodyPr>
            <a:normAutofit lnSpcReduction="10000"/>
          </a:bodyPr>
          <a:lstStyle/>
          <a:p>
            <a:pPr lvl="1"/>
            <a:r>
              <a:rPr lang="en-US" sz="3200" b="1" dirty="0"/>
              <a:t>Generator</a:t>
            </a:r>
          </a:p>
          <a:p>
            <a:pPr lvl="2"/>
            <a:r>
              <a:rPr lang="en-GB" sz="2800" dirty="0"/>
              <a:t>Creates synthetic instance from learning a transformation to the data distribution from noise</a:t>
            </a:r>
          </a:p>
          <a:p>
            <a:pPr lvl="1"/>
            <a:r>
              <a:rPr lang="en-GB" sz="3200" b="1" dirty="0"/>
              <a:t>Discriminator</a:t>
            </a:r>
          </a:p>
          <a:p>
            <a:pPr lvl="2"/>
            <a:r>
              <a:rPr lang="en-GB" sz="2800" dirty="0"/>
              <a:t>Compares and tries to identify real data from the synthetic “fake” instances created by the generator</a:t>
            </a:r>
          </a:p>
          <a:p>
            <a:pPr lvl="1"/>
            <a:r>
              <a:rPr lang="en-GB" sz="3200" b="1" dirty="0"/>
              <a:t>A classification decision is then needed to be to be learned</a:t>
            </a:r>
          </a:p>
          <a:p>
            <a:pPr lvl="1"/>
            <a:r>
              <a:rPr lang="en-GB" sz="3200" dirty="0"/>
              <a:t>The discriminator must learn a distinction between real and fake</a:t>
            </a:r>
          </a:p>
        </p:txBody>
      </p:sp>
    </p:spTree>
    <p:extLst>
      <p:ext uri="{BB962C8B-B14F-4D97-AF65-F5344CB8AC3E}">
        <p14:creationId xmlns:p14="http://schemas.microsoft.com/office/powerpoint/2010/main" val="3350073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690688"/>
            <a:ext cx="10941708" cy="4033218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US" sz="3200" b="1" dirty="0"/>
              <a:t>Generator</a:t>
            </a:r>
          </a:p>
          <a:p>
            <a:pPr lvl="2"/>
            <a:r>
              <a:rPr lang="en-GB" sz="2800" dirty="0"/>
              <a:t>Creates synthetic instance from learning a transformation to the data distribution from noise</a:t>
            </a:r>
          </a:p>
          <a:p>
            <a:pPr lvl="2"/>
            <a:r>
              <a:rPr lang="en-GB" sz="2800" dirty="0">
                <a:solidFill>
                  <a:srgbClr val="FF0000"/>
                </a:solidFill>
              </a:rPr>
              <a:t>Tries to trick the discriminator with synthetic data close to the real data</a:t>
            </a:r>
          </a:p>
          <a:p>
            <a:pPr lvl="1"/>
            <a:r>
              <a:rPr lang="en-GB" sz="3200" b="1" dirty="0"/>
              <a:t>Discriminator</a:t>
            </a:r>
          </a:p>
          <a:p>
            <a:pPr lvl="2"/>
            <a:r>
              <a:rPr lang="en-GB" sz="2800" dirty="0"/>
              <a:t>Compares and tries to identify real data from the synthetic “fake” instances created by the generator</a:t>
            </a:r>
          </a:p>
          <a:p>
            <a:pPr lvl="2"/>
            <a:r>
              <a:rPr lang="en-GB" sz="2800" dirty="0">
                <a:solidFill>
                  <a:srgbClr val="FF0000"/>
                </a:solidFill>
              </a:rPr>
              <a:t>Outputs a probability of real and synthetic data</a:t>
            </a:r>
          </a:p>
          <a:p>
            <a:pPr lvl="1"/>
            <a:r>
              <a:rPr lang="en-GB" sz="3200" b="1" dirty="0"/>
              <a:t>A classification decision is then needed to be to be learned</a:t>
            </a:r>
          </a:p>
          <a:p>
            <a:pPr lvl="1"/>
            <a:r>
              <a:rPr lang="en-GB" sz="3200" dirty="0"/>
              <a:t>The discriminator must learn a distinction between real and fake</a:t>
            </a:r>
          </a:p>
        </p:txBody>
      </p:sp>
    </p:spTree>
    <p:extLst>
      <p:ext uri="{BB962C8B-B14F-4D97-AF65-F5344CB8AC3E}">
        <p14:creationId xmlns:p14="http://schemas.microsoft.com/office/powerpoint/2010/main" val="2250270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77E2488-822E-7891-90D7-19E401E2A8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58445" y="1279566"/>
            <a:ext cx="10875110" cy="42988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33D394-FEE1-AED1-28F3-166F4E6AF53A}"/>
              </a:ext>
            </a:extLst>
          </p:cNvPr>
          <p:cNvSpPr txBox="1"/>
          <p:nvPr/>
        </p:nvSpPr>
        <p:spPr>
          <a:xfrm>
            <a:off x="3235283" y="5780314"/>
            <a:ext cx="57214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Osuala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Richard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Skorupko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Grzegorz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Lazrak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Noussair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Garrucho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Lidia &amp; García, Eloy &amp; Joshi, Smriti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Jouide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Socayna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&amp; Rutherford, Michael &amp; Prior, F.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Kushibar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Kaisar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&amp; Diaz, Oliver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Lekadir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Karim. (2022).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medigan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 A Python Library of Pretrained Generative Models for Enriched Data Access in Medical Imaging. 10.48550/arXiv.2209.14472. </a:t>
            </a:r>
          </a:p>
        </p:txBody>
      </p:sp>
    </p:spTree>
    <p:extLst>
      <p:ext uri="{BB962C8B-B14F-4D97-AF65-F5344CB8AC3E}">
        <p14:creationId xmlns:p14="http://schemas.microsoft.com/office/powerpoint/2010/main" val="2311169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60060"/>
            <a:ext cx="10941708" cy="4033218"/>
          </a:xfrm>
        </p:spPr>
        <p:txBody>
          <a:bodyPr>
            <a:normAutofit fontScale="92500" lnSpcReduction="20000"/>
          </a:bodyPr>
          <a:lstStyle/>
          <a:p>
            <a:pPr lvl="1"/>
            <a:r>
              <a:rPr lang="en-US" sz="3200" b="1" dirty="0"/>
              <a:t>Generator</a:t>
            </a:r>
          </a:p>
          <a:p>
            <a:pPr lvl="2"/>
            <a:r>
              <a:rPr lang="en-GB" sz="2800" dirty="0"/>
              <a:t>Creates synthetic instance from learning a transformation to the data distribution from noise</a:t>
            </a:r>
          </a:p>
          <a:p>
            <a:pPr lvl="2"/>
            <a:r>
              <a:rPr lang="en-GB" sz="2800" dirty="0">
                <a:solidFill>
                  <a:srgbClr val="FF0000"/>
                </a:solidFill>
              </a:rPr>
              <a:t>Tries to trick the discriminator with synthetic data close to the real data</a:t>
            </a:r>
          </a:p>
          <a:p>
            <a:pPr lvl="1"/>
            <a:r>
              <a:rPr lang="en-GB" sz="3200" b="1" dirty="0"/>
              <a:t>Discriminator</a:t>
            </a:r>
          </a:p>
          <a:p>
            <a:pPr lvl="2"/>
            <a:r>
              <a:rPr lang="en-GB" sz="2800" dirty="0"/>
              <a:t>Compares and tries to identify real data from the synthetic “fake” instances created by the generator</a:t>
            </a:r>
          </a:p>
          <a:p>
            <a:pPr lvl="2"/>
            <a:r>
              <a:rPr lang="en-GB" sz="2800" dirty="0">
                <a:solidFill>
                  <a:srgbClr val="FF0000"/>
                </a:solidFill>
              </a:rPr>
              <a:t>Outputs a probability of real and synthetic data</a:t>
            </a:r>
          </a:p>
          <a:p>
            <a:pPr lvl="1"/>
            <a:r>
              <a:rPr lang="en-GB" sz="3200" b="1" dirty="0">
                <a:solidFill>
                  <a:srgbClr val="FF0000"/>
                </a:solidFill>
              </a:rPr>
              <a:t>The discriminator and the generator have adversarial objectives</a:t>
            </a:r>
          </a:p>
          <a:p>
            <a:pPr marL="457200" lvl="1" indent="0" algn="ctr">
              <a:buNone/>
            </a:pPr>
            <a:r>
              <a:rPr lang="en-GB" sz="3200" b="1" dirty="0"/>
              <a:t>The global optimum is that the generator reproduces the true data distribution</a:t>
            </a:r>
          </a:p>
        </p:txBody>
      </p:sp>
    </p:spTree>
    <p:extLst>
      <p:ext uri="{BB962C8B-B14F-4D97-AF65-F5344CB8AC3E}">
        <p14:creationId xmlns:p14="http://schemas.microsoft.com/office/powerpoint/2010/main" val="2929006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48F4C47-CC64-DC61-B1A2-AF340052DD30}"/>
              </a:ext>
            </a:extLst>
          </p:cNvPr>
          <p:cNvSpPr txBox="1"/>
          <p:nvPr/>
        </p:nvSpPr>
        <p:spPr>
          <a:xfrm>
            <a:off x="5706079" y="4493456"/>
            <a:ext cx="60979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https://poloclub.github.io/ganlab/</a:t>
            </a:r>
          </a:p>
        </p:txBody>
      </p:sp>
    </p:spTree>
    <p:extLst>
      <p:ext uri="{BB962C8B-B14F-4D97-AF65-F5344CB8AC3E}">
        <p14:creationId xmlns:p14="http://schemas.microsoft.com/office/powerpoint/2010/main" val="1728337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500CCAC-259A-6C00-4C1C-D6B762D358C6}"/>
              </a:ext>
            </a:extLst>
          </p:cNvPr>
          <p:cNvSpPr txBox="1"/>
          <p:nvPr/>
        </p:nvSpPr>
        <p:spPr>
          <a:xfrm>
            <a:off x="4928260" y="1303552"/>
            <a:ext cx="64213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D has to </a:t>
            </a:r>
            <a:r>
              <a:rPr lang="en-US" sz="2400" b="1" dirty="0" err="1"/>
              <a:t>maximise</a:t>
            </a:r>
            <a:r>
              <a:rPr lang="en-US" sz="2400" b="1" dirty="0"/>
              <a:t> probability of real data as real and fake data as fake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6D96190-DBDC-C05E-B0A5-8C045B17699E}"/>
              </a:ext>
            </a:extLst>
          </p:cNvPr>
          <p:cNvSpPr/>
          <p:nvPr/>
        </p:nvSpPr>
        <p:spPr>
          <a:xfrm rot="5400000">
            <a:off x="7751568" y="1876157"/>
            <a:ext cx="584775" cy="4846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731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/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𝒂𝒓𝒈</m:t>
                          </m:r>
                        </m:fName>
                        <m:e>
                          <m:limLow>
                            <m:limLow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𝐦𝐚𝐱</m:t>
                              </m:r>
                            </m:e>
                            <m:lim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lim>
                          </m:limLow>
                          <m:sSub>
                            <m:sSub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d>
                            <m:dPr>
                              <m:begChr m:val="["/>
                              <m:endChr m:val="]"/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𝑮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2800" b="1" i="1" dirty="0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𝒛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𝒙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GB" sz="2800" b="1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F500CCAC-259A-6C00-4C1C-D6B762D358C6}"/>
              </a:ext>
            </a:extLst>
          </p:cNvPr>
          <p:cNvSpPr txBox="1"/>
          <p:nvPr/>
        </p:nvSpPr>
        <p:spPr>
          <a:xfrm>
            <a:off x="4928260" y="1303552"/>
            <a:ext cx="64213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D has to </a:t>
            </a:r>
            <a:r>
              <a:rPr lang="en-US" sz="2400" b="1" dirty="0" err="1"/>
              <a:t>maximise</a:t>
            </a:r>
            <a:r>
              <a:rPr lang="en-US" sz="2400" b="1" dirty="0"/>
              <a:t> probability of real data as real and fake data as fake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6D96190-DBDC-C05E-B0A5-8C045B17699E}"/>
              </a:ext>
            </a:extLst>
          </p:cNvPr>
          <p:cNvSpPr/>
          <p:nvPr/>
        </p:nvSpPr>
        <p:spPr>
          <a:xfrm rot="5400000">
            <a:off x="7751568" y="1876157"/>
            <a:ext cx="584775" cy="4846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044BB33-53CB-A138-1C3D-56FAFC67A031}"/>
              </a:ext>
            </a:extLst>
          </p:cNvPr>
          <p:cNvSpPr/>
          <p:nvPr/>
        </p:nvSpPr>
        <p:spPr>
          <a:xfrm>
            <a:off x="4955968" y="4394323"/>
            <a:ext cx="2216728" cy="890195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7712988-52B8-C9AF-CDC6-CFCDA03A58E6}"/>
              </a:ext>
            </a:extLst>
          </p:cNvPr>
          <p:cNvCxnSpPr>
            <a:cxnSpLocks/>
            <a:stCxn id="2" idx="0"/>
          </p:cNvCxnSpPr>
          <p:nvPr/>
        </p:nvCxnSpPr>
        <p:spPr>
          <a:xfrm flipV="1">
            <a:off x="6064332" y="3579615"/>
            <a:ext cx="698687" cy="81470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4037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/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𝒂𝒓𝒈</m:t>
                          </m:r>
                        </m:fName>
                        <m:e>
                          <m:limLow>
                            <m:limLow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𝐦𝐚𝐱</m:t>
                              </m:r>
                            </m:e>
                            <m:lim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lim>
                          </m:limLow>
                          <m:sSub>
                            <m:sSub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d>
                            <m:dPr>
                              <m:begChr m:val="["/>
                              <m:endChr m:val="]"/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𝑮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2800" b="1" i="1" dirty="0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𝒛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𝒙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GB" sz="2800" b="1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F500CCAC-259A-6C00-4C1C-D6B762D358C6}"/>
              </a:ext>
            </a:extLst>
          </p:cNvPr>
          <p:cNvSpPr txBox="1"/>
          <p:nvPr/>
        </p:nvSpPr>
        <p:spPr>
          <a:xfrm>
            <a:off x="4928260" y="1303552"/>
            <a:ext cx="64213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D has to </a:t>
            </a:r>
            <a:r>
              <a:rPr lang="en-US" sz="2400" b="1" dirty="0" err="1"/>
              <a:t>maximise</a:t>
            </a:r>
            <a:r>
              <a:rPr lang="en-US" sz="2400" b="1" dirty="0"/>
              <a:t> probability of real data as real and fake data as fake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6D96190-DBDC-C05E-B0A5-8C045B17699E}"/>
              </a:ext>
            </a:extLst>
          </p:cNvPr>
          <p:cNvSpPr/>
          <p:nvPr/>
        </p:nvSpPr>
        <p:spPr>
          <a:xfrm rot="5400000">
            <a:off x="7751568" y="1876157"/>
            <a:ext cx="584775" cy="4846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2ACC9957-3B02-B206-3139-2B454AE86D14}"/>
              </a:ext>
            </a:extLst>
          </p:cNvPr>
          <p:cNvSpPr/>
          <p:nvPr/>
        </p:nvSpPr>
        <p:spPr>
          <a:xfrm>
            <a:off x="6899564" y="4161270"/>
            <a:ext cx="2363189" cy="1227449"/>
          </a:xfrm>
          <a:prstGeom prst="ellipse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8AFF71A-AF24-5A8E-107C-E7A735D79505}"/>
              </a:ext>
            </a:extLst>
          </p:cNvPr>
          <p:cNvCxnSpPr>
            <a:cxnSpLocks/>
            <a:stCxn id="2" idx="3"/>
          </p:cNvCxnSpPr>
          <p:nvPr/>
        </p:nvCxnSpPr>
        <p:spPr>
          <a:xfrm flipH="1" flipV="1">
            <a:off x="4833257" y="5172340"/>
            <a:ext cx="2412388" cy="3662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4775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/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𝒂𝒓𝒈</m:t>
                          </m:r>
                        </m:fName>
                        <m:e>
                          <m:limLow>
                            <m:limLow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𝐦𝐚𝐱</m:t>
                              </m:r>
                            </m:e>
                            <m:lim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lim>
                          </m:limLow>
                          <m:sSub>
                            <m:sSub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d>
                            <m:dPr>
                              <m:begChr m:val="["/>
                              <m:endChr m:val="]"/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𝑮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2800" b="1" i="1" dirty="0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𝒛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𝒙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GB" sz="2800" b="1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F500CCAC-259A-6C00-4C1C-D6B762D358C6}"/>
              </a:ext>
            </a:extLst>
          </p:cNvPr>
          <p:cNvSpPr txBox="1"/>
          <p:nvPr/>
        </p:nvSpPr>
        <p:spPr>
          <a:xfrm>
            <a:off x="4928260" y="1303552"/>
            <a:ext cx="64213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D has to </a:t>
            </a:r>
            <a:r>
              <a:rPr lang="en-US" sz="2400" b="1" dirty="0" err="1"/>
              <a:t>maximise</a:t>
            </a:r>
            <a:r>
              <a:rPr lang="en-US" sz="2400" b="1" dirty="0"/>
              <a:t> probability of real data as real and fake data as fake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2ACC9957-3B02-B206-3139-2B454AE86D14}"/>
              </a:ext>
            </a:extLst>
          </p:cNvPr>
          <p:cNvSpPr/>
          <p:nvPr/>
        </p:nvSpPr>
        <p:spPr>
          <a:xfrm>
            <a:off x="6899564" y="4065514"/>
            <a:ext cx="2371476" cy="1320206"/>
          </a:xfrm>
          <a:prstGeom prst="ellipse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8AFF71A-AF24-5A8E-107C-E7A735D79505}"/>
              </a:ext>
            </a:extLst>
          </p:cNvPr>
          <p:cNvCxnSpPr>
            <a:cxnSpLocks/>
            <a:stCxn id="2" idx="3"/>
          </p:cNvCxnSpPr>
          <p:nvPr/>
        </p:nvCxnSpPr>
        <p:spPr>
          <a:xfrm flipH="1" flipV="1">
            <a:off x="4833257" y="5172340"/>
            <a:ext cx="2413602" cy="2004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B311D8AE-56C7-8D29-721E-B80EEF8FDB20}"/>
              </a:ext>
            </a:extLst>
          </p:cNvPr>
          <p:cNvSpPr/>
          <p:nvPr/>
        </p:nvSpPr>
        <p:spPr>
          <a:xfrm>
            <a:off x="9476877" y="4065513"/>
            <a:ext cx="2631996" cy="1320207"/>
          </a:xfrm>
          <a:prstGeom prst="ellipse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FA6D47E8-8838-DC6D-6218-C7C896950457}"/>
              </a:ext>
            </a:extLst>
          </p:cNvPr>
          <p:cNvCxnSpPr>
            <a:cxnSpLocks/>
            <a:stCxn id="7" idx="0"/>
            <a:endCxn id="19" idx="3"/>
          </p:cNvCxnSpPr>
          <p:nvPr/>
        </p:nvCxnSpPr>
        <p:spPr>
          <a:xfrm rot="16200000" flipV="1">
            <a:off x="6874451" y="147088"/>
            <a:ext cx="1972235" cy="5864615"/>
          </a:xfrm>
          <a:prstGeom prst="bentConnector2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18598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500CCAC-259A-6C00-4C1C-D6B762D358C6}"/>
              </a:ext>
            </a:extLst>
          </p:cNvPr>
          <p:cNvSpPr txBox="1"/>
          <p:nvPr/>
        </p:nvSpPr>
        <p:spPr>
          <a:xfrm>
            <a:off x="412479" y="1967124"/>
            <a:ext cx="312753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G is trying to fool D by synthesizing fake data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6D96190-DBDC-C05E-B0A5-8C045B17699E}"/>
              </a:ext>
            </a:extLst>
          </p:cNvPr>
          <p:cNvSpPr/>
          <p:nvPr/>
        </p:nvSpPr>
        <p:spPr>
          <a:xfrm rot="5400000">
            <a:off x="2620138" y="2916199"/>
            <a:ext cx="830999" cy="484632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474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/>
              <p:nvPr/>
            </p:nvSpPr>
            <p:spPr>
              <a:xfrm>
                <a:off x="4928260" y="4487729"/>
                <a:ext cx="7180613" cy="6944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𝒂𝒓𝒈</m:t>
                          </m:r>
                        </m:fName>
                        <m:e>
                          <m:limLow>
                            <m:limLow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𝒎𝒊𝒏</m:t>
                              </m:r>
                            </m:e>
                            <m:lim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𝑮</m:t>
                              </m:r>
                            </m:lim>
                          </m:limLow>
                          <m:sSub>
                            <m:sSub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d>
                            <m:dPr>
                              <m:begChr m:val="["/>
                              <m:endChr m:val="]"/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𝑮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2800" b="1" i="1" dirty="0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𝒛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𝒙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GB" sz="2800" b="1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260" y="4487729"/>
                <a:ext cx="7180613" cy="69442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val 1">
            <a:extLst>
              <a:ext uri="{FF2B5EF4-FFF2-40B4-BE49-F238E27FC236}">
                <a16:creationId xmlns:a16="http://schemas.microsoft.com/office/drawing/2014/main" id="{C044BB33-53CB-A138-1C3D-56FAFC67A031}"/>
              </a:ext>
            </a:extLst>
          </p:cNvPr>
          <p:cNvSpPr/>
          <p:nvPr/>
        </p:nvSpPr>
        <p:spPr>
          <a:xfrm>
            <a:off x="4955968" y="4394323"/>
            <a:ext cx="2216728" cy="890195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7712988-52B8-C9AF-CDC6-CFCDA03A58E6}"/>
              </a:ext>
            </a:extLst>
          </p:cNvPr>
          <p:cNvCxnSpPr>
            <a:cxnSpLocks/>
            <a:stCxn id="2" idx="2"/>
          </p:cNvCxnSpPr>
          <p:nvPr/>
        </p:nvCxnSpPr>
        <p:spPr>
          <a:xfrm flipH="1" flipV="1">
            <a:off x="3443844" y="4336594"/>
            <a:ext cx="1512124" cy="50282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C23F25F-1DB0-2462-28BF-FF4500F85292}"/>
              </a:ext>
            </a:extLst>
          </p:cNvPr>
          <p:cNvSpPr txBox="1"/>
          <p:nvPr/>
        </p:nvSpPr>
        <p:spPr>
          <a:xfrm>
            <a:off x="412479" y="1967124"/>
            <a:ext cx="312753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G is trying to fool D by synthesizing fake data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AA0CE0AD-5AE4-4C31-1B31-175A9FE66D26}"/>
              </a:ext>
            </a:extLst>
          </p:cNvPr>
          <p:cNvSpPr/>
          <p:nvPr/>
        </p:nvSpPr>
        <p:spPr>
          <a:xfrm rot="5400000">
            <a:off x="2620138" y="2916199"/>
            <a:ext cx="830999" cy="484632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F7F4016-BF08-5DCA-8D9B-9D5053DCF2C7}"/>
              </a:ext>
            </a:extLst>
          </p:cNvPr>
          <p:cNvSpPr/>
          <p:nvPr/>
        </p:nvSpPr>
        <p:spPr>
          <a:xfrm>
            <a:off x="6899564" y="4065514"/>
            <a:ext cx="2371476" cy="1320206"/>
          </a:xfrm>
          <a:prstGeom prst="ellipse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9823187-386B-F961-B67E-EB0EB7A13AEB}"/>
              </a:ext>
            </a:extLst>
          </p:cNvPr>
          <p:cNvCxnSpPr>
            <a:cxnSpLocks/>
          </p:cNvCxnSpPr>
          <p:nvPr/>
        </p:nvCxnSpPr>
        <p:spPr>
          <a:xfrm flipH="1" flipV="1">
            <a:off x="4833257" y="5172340"/>
            <a:ext cx="2412388" cy="3662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DCF65174-C3C5-34C9-F752-3BA41EC05B3A}"/>
              </a:ext>
            </a:extLst>
          </p:cNvPr>
          <p:cNvSpPr/>
          <p:nvPr/>
        </p:nvSpPr>
        <p:spPr>
          <a:xfrm>
            <a:off x="9476877" y="4065513"/>
            <a:ext cx="2631996" cy="1320207"/>
          </a:xfrm>
          <a:prstGeom prst="ellipse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AC48DB59-73B1-7F77-9D21-B2A4286AC659}"/>
              </a:ext>
            </a:extLst>
          </p:cNvPr>
          <p:cNvCxnSpPr>
            <a:cxnSpLocks/>
          </p:cNvCxnSpPr>
          <p:nvPr/>
        </p:nvCxnSpPr>
        <p:spPr>
          <a:xfrm rot="16200000" flipV="1">
            <a:off x="6874451" y="147088"/>
            <a:ext cx="1972235" cy="5864615"/>
          </a:xfrm>
          <a:prstGeom prst="bentConnector2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051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30A5E398-AE15-59AC-8196-698B9BB1B4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31253" y="1270658"/>
            <a:ext cx="8529493" cy="3500415"/>
          </a:xfr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ECAE688A-6562-9F54-403F-D3218A3D2CAB}"/>
              </a:ext>
            </a:extLst>
          </p:cNvPr>
          <p:cNvSpPr/>
          <p:nvPr/>
        </p:nvSpPr>
        <p:spPr>
          <a:xfrm>
            <a:off x="7612083" y="1270658"/>
            <a:ext cx="1116281" cy="57001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1D5DDA6E-8B30-3F8C-8D6E-2C5910E49F88}"/>
                  </a:ext>
                </a:extLst>
              </p:cNvPr>
              <p:cNvSpPr txBox="1"/>
              <p:nvPr/>
            </p:nvSpPr>
            <p:spPr>
              <a:xfrm>
                <a:off x="355077" y="4771073"/>
                <a:ext cx="11481846" cy="77155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32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32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𝒂𝒓𝒈</m:t>
                          </m:r>
                        </m:fName>
                        <m:e>
                          <m:limLow>
                            <m:limLowPr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𝒎𝒊𝒏</m:t>
                              </m:r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𝒎𝒂𝒙</m:t>
                              </m:r>
                            </m:e>
                            <m:lim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𝑮</m:t>
                              </m:r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          </m:t>
                              </m:r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lim>
                          </m:limLow>
                          <m:sSub>
                            <m:sSubPr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</m:e>
                            <m:sub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  <m:r>
                                <a:rPr lang="en-GB" sz="32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d>
                            <m:dPr>
                              <m:begChr m:val="["/>
                              <m:endChr m:val="]"/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GB" sz="32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32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r>
                                    <a:rPr lang="en-GB" sz="32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  <m:d>
                                    <m:dPr>
                                      <m:ctrlPr>
                                        <a:rPr lang="en-GB" sz="32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32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𝑮</m:t>
                                      </m:r>
                                      <m:d>
                                        <m:dPr>
                                          <m:ctrlPr>
                                            <a:rPr lang="en-GB" sz="32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3200" b="1" i="1" dirty="0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𝒛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  <m:r>
                                <a:rPr lang="en-GB" sz="32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32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32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sz="32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32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sz="32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sz="32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  <m:d>
                                        <m:dPr>
                                          <m:ctrlPr>
                                            <a:rPr lang="en-GB" sz="32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32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𝒙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GB" sz="2800" b="1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1D5DDA6E-8B30-3F8C-8D6E-2C5910E49F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077" y="4771073"/>
                <a:ext cx="11481846" cy="771558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Box 24">
            <a:extLst>
              <a:ext uri="{FF2B5EF4-FFF2-40B4-BE49-F238E27FC236}">
                <a16:creationId xmlns:a16="http://schemas.microsoft.com/office/drawing/2014/main" id="{E87B947E-503D-E678-4C38-C19654EF3BB2}"/>
              </a:ext>
            </a:extLst>
          </p:cNvPr>
          <p:cNvSpPr txBox="1"/>
          <p:nvPr/>
        </p:nvSpPr>
        <p:spPr>
          <a:xfrm>
            <a:off x="3047010" y="5774606"/>
            <a:ext cx="60979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Ongun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Cihan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&amp;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Temizel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Alptekin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. (2018). Paired 3D Model Generation with Conditional Generative Adversarial Networks. </a:t>
            </a:r>
            <a:endParaRPr lang="en-GB" sz="1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686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60060"/>
            <a:ext cx="10941708" cy="403321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Generator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GB" sz="3200" dirty="0"/>
              <a:t>s trained to fool the best Discriminator</a:t>
            </a:r>
            <a:r>
              <a:rPr lang="en-GB" sz="3600" b="1" dirty="0"/>
              <a:t> </a:t>
            </a:r>
            <a:r>
              <a:rPr lang="en-GB" sz="3200" dirty="0"/>
              <a:t>with synthetic data</a:t>
            </a:r>
          </a:p>
          <a:p>
            <a:pPr lvl="1"/>
            <a:r>
              <a:rPr lang="en-GB" sz="2800" b="1" dirty="0"/>
              <a:t>Discriminator</a:t>
            </a:r>
            <a:r>
              <a:rPr lang="en-GB" sz="2800" dirty="0"/>
              <a:t> outputs probability that the data is fake or real taking data from </a:t>
            </a:r>
            <a:r>
              <a:rPr lang="en-US" sz="2800" b="1" i="1" dirty="0"/>
              <a:t>X </a:t>
            </a:r>
            <a:r>
              <a:rPr lang="en-US" sz="2800" b="1" i="1" baseline="-25000" dirty="0"/>
              <a:t>real</a:t>
            </a:r>
            <a:r>
              <a:rPr lang="en-GB" sz="2800" b="1" i="1" baseline="-25000" dirty="0"/>
              <a:t> </a:t>
            </a:r>
            <a:r>
              <a:rPr lang="en-GB" sz="2800" dirty="0"/>
              <a:t>and</a:t>
            </a:r>
            <a:r>
              <a:rPr lang="en-GB" sz="2800" b="1" i="1" dirty="0"/>
              <a:t> </a:t>
            </a:r>
            <a:r>
              <a:rPr lang="en-US" sz="2800" b="1" i="1" dirty="0"/>
              <a:t>X </a:t>
            </a:r>
            <a:r>
              <a:rPr lang="en-US" sz="2800" b="1" i="1" baseline="-25000" dirty="0"/>
              <a:t>fake</a:t>
            </a:r>
            <a:endParaRPr lang="en-US" sz="2800" b="1" i="1" dirty="0"/>
          </a:p>
          <a:p>
            <a:pPr lvl="1"/>
            <a:endParaRPr lang="en-US" sz="2800" b="1" i="1" baseline="-25000" dirty="0"/>
          </a:p>
          <a:p>
            <a:pPr lvl="1"/>
            <a:r>
              <a:rPr lang="en-GB" sz="2800" dirty="0"/>
              <a:t>Once trained, the</a:t>
            </a:r>
            <a:r>
              <a:rPr lang="en-GB" sz="2800" b="1" dirty="0"/>
              <a:t> Generator </a:t>
            </a:r>
            <a:r>
              <a:rPr lang="en-GB" sz="2800" dirty="0"/>
              <a:t>network exclusively can create new data that has never been seen</a:t>
            </a:r>
          </a:p>
          <a:p>
            <a:pPr lvl="1"/>
            <a:r>
              <a:rPr lang="en-GB" sz="2800" dirty="0">
                <a:solidFill>
                  <a:srgbClr val="FF0000"/>
                </a:solidFill>
              </a:rPr>
              <a:t>GANs learn a function that goes from Gaussian (random) noise space (distribution) to real data distribution, mapping it to a target space</a:t>
            </a:r>
          </a:p>
        </p:txBody>
      </p:sp>
    </p:spTree>
    <p:extLst>
      <p:ext uri="{BB962C8B-B14F-4D97-AF65-F5344CB8AC3E}">
        <p14:creationId xmlns:p14="http://schemas.microsoft.com/office/powerpoint/2010/main" val="20757159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Conditional 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60060"/>
            <a:ext cx="10941708" cy="403321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Advancing this idea…</a:t>
            </a:r>
          </a:p>
          <a:p>
            <a:pPr lvl="2"/>
            <a:r>
              <a:rPr lang="en-GB" sz="2800" dirty="0"/>
              <a:t>It is possible to control the output of the GAN</a:t>
            </a:r>
          </a:p>
          <a:p>
            <a:pPr lvl="2"/>
            <a:r>
              <a:rPr lang="en-GB" sz="2800" dirty="0"/>
              <a:t>This is done by placing </a:t>
            </a:r>
            <a:r>
              <a:rPr lang="en-GB" sz="2800" b="1" dirty="0"/>
              <a:t>conditioning factor </a:t>
            </a:r>
            <a:r>
              <a:rPr lang="en-GB" sz="2800" dirty="0"/>
              <a:t>on a label that is supplied to both </a:t>
            </a:r>
            <a:r>
              <a:rPr lang="en-GB" sz="2800" b="1" dirty="0"/>
              <a:t>Generator</a:t>
            </a:r>
            <a:r>
              <a:rPr lang="en-GB" sz="2800" dirty="0"/>
              <a:t> and </a:t>
            </a:r>
            <a:r>
              <a:rPr lang="en-GB" sz="2800" b="1" dirty="0"/>
              <a:t>Discriminator</a:t>
            </a:r>
          </a:p>
          <a:p>
            <a:pPr lvl="2"/>
            <a:r>
              <a:rPr lang="en-GB" sz="2800" dirty="0"/>
              <a:t>This allows for paired translation between different types of data</a:t>
            </a:r>
          </a:p>
          <a:p>
            <a:pPr lvl="3"/>
            <a:r>
              <a:rPr lang="en-GB" sz="2600" dirty="0"/>
              <a:t>i.e. Segmentation of image and actual image</a:t>
            </a:r>
          </a:p>
        </p:txBody>
      </p:sp>
    </p:spTree>
    <p:extLst>
      <p:ext uri="{BB962C8B-B14F-4D97-AF65-F5344CB8AC3E}">
        <p14:creationId xmlns:p14="http://schemas.microsoft.com/office/powerpoint/2010/main" val="25269305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Conditional GANs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8C700E-C25F-BC78-BF4D-F37AA3DF66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99627" y="1297637"/>
            <a:ext cx="9792746" cy="426272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8EA81EE-4A59-3381-126F-0AAFD97C8C4C}"/>
              </a:ext>
            </a:extLst>
          </p:cNvPr>
          <p:cNvSpPr/>
          <p:nvPr/>
        </p:nvSpPr>
        <p:spPr>
          <a:xfrm>
            <a:off x="1045029" y="3428999"/>
            <a:ext cx="760020" cy="114300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46D3E11-26BE-00E2-B237-5C105FC7BC58}"/>
              </a:ext>
            </a:extLst>
          </p:cNvPr>
          <p:cNvCxnSpPr>
            <a:cxnSpLocks/>
          </p:cNvCxnSpPr>
          <p:nvPr/>
        </p:nvCxnSpPr>
        <p:spPr>
          <a:xfrm flipV="1">
            <a:off x="1555668" y="3856770"/>
            <a:ext cx="914400" cy="39459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Elbow 30">
            <a:extLst>
              <a:ext uri="{FF2B5EF4-FFF2-40B4-BE49-F238E27FC236}">
                <a16:creationId xmlns:a16="http://schemas.microsoft.com/office/drawing/2014/main" id="{191C9D77-9F43-E5DD-E830-0621FD8A7AD6}"/>
              </a:ext>
            </a:extLst>
          </p:cNvPr>
          <p:cNvCxnSpPr>
            <a:cxnSpLocks/>
          </p:cNvCxnSpPr>
          <p:nvPr/>
        </p:nvCxnSpPr>
        <p:spPr>
          <a:xfrm>
            <a:off x="1425039" y="4429496"/>
            <a:ext cx="6697683" cy="1130866"/>
          </a:xfrm>
          <a:prstGeom prst="bentConnector3">
            <a:avLst>
              <a:gd name="adj1" fmla="val 177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D2E13F7B-C533-B32B-C0B9-91628EEDE223}"/>
              </a:ext>
            </a:extLst>
          </p:cNvPr>
          <p:cNvCxnSpPr>
            <a:cxnSpLocks/>
          </p:cNvCxnSpPr>
          <p:nvPr/>
        </p:nvCxnSpPr>
        <p:spPr>
          <a:xfrm flipV="1">
            <a:off x="8089369" y="4797631"/>
            <a:ext cx="0" cy="76273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9A559707-5DB0-4A81-6B72-565E7FF3A027}"/>
              </a:ext>
            </a:extLst>
          </p:cNvPr>
          <p:cNvSpPr txBox="1"/>
          <p:nvPr/>
        </p:nvSpPr>
        <p:spPr>
          <a:xfrm>
            <a:off x="3047010" y="5774606"/>
            <a:ext cx="60979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Ongun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Cihan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&amp;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Temizel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Alptekin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. (2018). Paired 3D Model Generation with Conditional Generative Adversarial Networks. </a:t>
            </a:r>
            <a:endParaRPr lang="en-GB" sz="1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2582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Conditional GANs</a:t>
            </a:r>
            <a:endParaRPr lang="en-GB" sz="6000" b="1" dirty="0"/>
          </a:p>
        </p:txBody>
      </p:sp>
      <p:pic>
        <p:nvPicPr>
          <p:cNvPr id="6" name="Content Placeholder 5" descr="A collage of different images of buildings&#10;&#10;Description automatically generated">
            <a:extLst>
              <a:ext uri="{FF2B5EF4-FFF2-40B4-BE49-F238E27FC236}">
                <a16:creationId xmlns:a16="http://schemas.microsoft.com/office/drawing/2014/main" id="{F27C3E22-233C-07A1-1B5E-7D7256CCF5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5098" y="1472540"/>
            <a:ext cx="11201804" cy="414448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766643-3418-A549-C963-889298725816}"/>
              </a:ext>
            </a:extLst>
          </p:cNvPr>
          <p:cNvSpPr txBox="1"/>
          <p:nvPr/>
        </p:nvSpPr>
        <p:spPr>
          <a:xfrm>
            <a:off x="3047011" y="5757478"/>
            <a:ext cx="60979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https://theailearner.com/2019/10/29/image-to-image-translation-using-conditional-gan/</a:t>
            </a:r>
          </a:p>
        </p:txBody>
      </p:sp>
    </p:spTree>
    <p:extLst>
      <p:ext uri="{BB962C8B-B14F-4D97-AF65-F5344CB8AC3E}">
        <p14:creationId xmlns:p14="http://schemas.microsoft.com/office/powerpoint/2010/main" val="6458439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CycleGANs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60060"/>
            <a:ext cx="10941708" cy="403321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Advancing this idea…</a:t>
            </a:r>
          </a:p>
          <a:p>
            <a:pPr lvl="2"/>
            <a:r>
              <a:rPr lang="en-GB" sz="2800" dirty="0" err="1"/>
              <a:t>CycleGANs</a:t>
            </a:r>
            <a:r>
              <a:rPr lang="en-GB" sz="2800" dirty="0"/>
              <a:t> use unpaired data to translate across domains</a:t>
            </a:r>
          </a:p>
          <a:p>
            <a:pPr lvl="2"/>
            <a:r>
              <a:rPr lang="en-GB" sz="2800" dirty="0"/>
              <a:t>Producing an example in the target domain that roughly corresponds to the source domain</a:t>
            </a:r>
          </a:p>
          <a:p>
            <a:pPr lvl="2"/>
            <a:r>
              <a:rPr lang="en-GB" sz="2800" dirty="0"/>
              <a:t>Transferring styles of source onto the target</a:t>
            </a:r>
          </a:p>
          <a:p>
            <a:pPr lvl="2"/>
            <a:r>
              <a:rPr lang="en-GB" sz="2800" dirty="0"/>
              <a:t>A cyclic dependency across two GAN networks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5F756F-0A89-DDAB-F130-33BB3874C9E9}"/>
              </a:ext>
            </a:extLst>
          </p:cNvPr>
          <p:cNvSpPr txBox="1"/>
          <p:nvPr/>
        </p:nvSpPr>
        <p:spPr>
          <a:xfrm>
            <a:off x="3047011" y="5752996"/>
            <a:ext cx="60979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https://hardikbansal.github.io/CycleGAN/</a:t>
            </a:r>
          </a:p>
        </p:txBody>
      </p:sp>
    </p:spTree>
    <p:extLst>
      <p:ext uri="{BB962C8B-B14F-4D97-AF65-F5344CB8AC3E}">
        <p14:creationId xmlns:p14="http://schemas.microsoft.com/office/powerpoint/2010/main" val="13028271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CycleGANs</a:t>
            </a:r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5F756F-0A89-DDAB-F130-33BB3874C9E9}"/>
              </a:ext>
            </a:extLst>
          </p:cNvPr>
          <p:cNvSpPr txBox="1"/>
          <p:nvPr/>
        </p:nvSpPr>
        <p:spPr>
          <a:xfrm>
            <a:off x="3047011" y="5752996"/>
            <a:ext cx="60979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https://hardikbansal.github.io/CycleGANBlog/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8E32D68-47A4-F763-3D08-4CE84A009B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35150" y="1477428"/>
            <a:ext cx="7721700" cy="3903143"/>
          </a:xfrm>
        </p:spPr>
      </p:pic>
    </p:spTree>
    <p:extLst>
      <p:ext uri="{BB962C8B-B14F-4D97-AF65-F5344CB8AC3E}">
        <p14:creationId xmlns:p14="http://schemas.microsoft.com/office/powerpoint/2010/main" val="31609842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CycleGANs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585988-C9CE-5184-3439-13A03F58C0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35441" y="1347362"/>
            <a:ext cx="6121117" cy="44349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ADF069-074E-F993-1302-EB8EBB3146BC}"/>
              </a:ext>
            </a:extLst>
          </p:cNvPr>
          <p:cNvSpPr txBox="1"/>
          <p:nvPr/>
        </p:nvSpPr>
        <p:spPr>
          <a:xfrm>
            <a:off x="3326727" y="5846544"/>
            <a:ext cx="55385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Jun-Yan Zhu*,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Taesung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Park*, Phillip Isola, and Alexei A.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Efros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"Unpaired Image-to-Image Translation using Cycle-Consistent Adversarial Networks", in IEEE International Conference on Computer Vision (ICCV), 2017.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0F3D85-62F2-0DB4-3C9A-08B3186930EC}"/>
              </a:ext>
            </a:extLst>
          </p:cNvPr>
          <p:cNvSpPr txBox="1"/>
          <p:nvPr/>
        </p:nvSpPr>
        <p:spPr>
          <a:xfrm>
            <a:off x="3047009" y="6418646"/>
            <a:ext cx="60979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https://junyanz.github.io/CycleGAN/</a:t>
            </a:r>
          </a:p>
        </p:txBody>
      </p:sp>
    </p:spTree>
    <p:extLst>
      <p:ext uri="{BB962C8B-B14F-4D97-AF65-F5344CB8AC3E}">
        <p14:creationId xmlns:p14="http://schemas.microsoft.com/office/powerpoint/2010/main" val="3354417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60060"/>
            <a:ext cx="10941708" cy="403321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Diffusion Models go further!</a:t>
            </a:r>
            <a:endParaRPr lang="en-GB" sz="2800" dirty="0">
              <a:solidFill>
                <a:srgbClr val="FF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E466640-B8F5-1176-C169-F11251940B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6826" y="2125683"/>
            <a:ext cx="8158348" cy="357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18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945</Words>
  <Application>Microsoft Office PowerPoint</Application>
  <PresentationFormat>Widescreen</PresentationFormat>
  <Paragraphs>153</Paragraphs>
  <Slides>24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24</vt:i4>
      </vt:variant>
    </vt:vector>
  </HeadingPairs>
  <TitlesOfParts>
    <vt:vector size="50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Conditional GANs</vt:lpstr>
      <vt:lpstr>Conditional GANs</vt:lpstr>
      <vt:lpstr>Conditional GANs</vt:lpstr>
      <vt:lpstr>CycleGANs</vt:lpstr>
      <vt:lpstr>CycleGANs</vt:lpstr>
      <vt:lpstr>CycleGANs</vt:lpstr>
      <vt:lpstr>GANs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127</cp:revision>
  <dcterms:created xsi:type="dcterms:W3CDTF">2021-03-09T15:35:42Z</dcterms:created>
  <dcterms:modified xsi:type="dcterms:W3CDTF">2025-04-01T09:52:12Z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