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8288000" cy="10287000"/>
  <p:notesSz cx="6858000" cy="9144000"/>
  <p:embeddedFontLst>
    <p:embeddedFont>
      <p:font typeface="Playfair Display Bold" charset="1" panose="00000000000000000000"/>
      <p:regular r:id="rId16"/>
    </p:embeddedFont>
    <p:embeddedFont>
      <p:font typeface="Public Sans" charset="1" panose="00000000000000000000"/>
      <p:regular r:id="rId17"/>
    </p:embeddedFont>
    <p:embeddedFont>
      <p:font typeface="Playfair Display" charset="1" panose="00000000000000000000"/>
      <p:regular r:id="rId18"/>
    </p:embeddedFont>
    <p:embeddedFont>
      <p:font typeface="Public Sans Bold Italics" charset="1" panose="0000000000000000000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3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5.png" Type="http://schemas.openxmlformats.org/officeDocument/2006/relationships/image"/><Relationship Id="rId5" Target="../media/image6.svg" Type="http://schemas.openxmlformats.org/officeDocument/2006/relationships/image"/><Relationship Id="rId6" Target="../media/image7.png" Type="http://schemas.openxmlformats.org/officeDocument/2006/relationships/image"/><Relationship Id="rId7" Target="../media/image8.svg" Type="http://schemas.openxmlformats.org/officeDocument/2006/relationships/image"/><Relationship Id="rId8" Target="../media/image9.png" Type="http://schemas.openxmlformats.org/officeDocument/2006/relationships/image"/><Relationship Id="rId9" Target="../media/image10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11.png" Type="http://schemas.openxmlformats.org/officeDocument/2006/relationships/image"/><Relationship Id="rId4" Target="../media/image12.png" Type="http://schemas.openxmlformats.org/officeDocument/2006/relationships/image"/><Relationship Id="rId5" Target="../media/image13.png" Type="http://schemas.openxmlformats.org/officeDocument/2006/relationships/image"/><Relationship Id="rId6" Target="../media/image1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1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16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17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https://gamma.app/?utm_source=made-with-gamma" TargetMode="External" Type="http://schemas.openxmlformats.org/officeDocument/2006/relationships/hyperlink"/><Relationship Id="rId4" Target="../media/image18.png" Type="http://schemas.openxmlformats.org/officeDocument/2006/relationships/image"/><Relationship Id="rId5" Target="../media/image19.png" Type="http://schemas.openxmlformats.org/officeDocument/2006/relationships/image"/><Relationship Id="rId6" Target="../media/image20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AF6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0" y="0"/>
            <a:ext cx="7543800" cy="10287000"/>
            <a:chOff x="0" y="0"/>
            <a:chExt cx="10058400" cy="13716000"/>
          </a:xfrm>
        </p:grpSpPr>
        <p:sp>
          <p:nvSpPr>
            <p:cNvPr name="Freeform 7" id="7" descr="preencoded.png"/>
            <p:cNvSpPr/>
            <p:nvPr/>
          </p:nvSpPr>
          <p:spPr>
            <a:xfrm flipH="false" flipV="false" rot="0">
              <a:off x="0" y="0"/>
              <a:ext cx="100584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0058400">
                  <a:moveTo>
                    <a:pt x="0" y="0"/>
                  </a:moveTo>
                  <a:lnTo>
                    <a:pt x="10058400" y="0"/>
                  </a:lnTo>
                  <a:lnTo>
                    <a:pt x="100584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7850238" y="1347787"/>
            <a:ext cx="7088238" cy="9145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 b="true">
                <a:solidFill>
                  <a:srgbClr val="00000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Name: Susmita Roy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7850238" y="2347170"/>
            <a:ext cx="7088238" cy="9145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 b="true">
                <a:solidFill>
                  <a:srgbClr val="00000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ID: 2427490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7850238" y="3346552"/>
            <a:ext cx="9445523" cy="1800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 b="true">
                <a:solidFill>
                  <a:srgbClr val="00000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Psychology in Health &amp; Social Care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7850238" y="5231902"/>
            <a:ext cx="9417548" cy="9145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 b="true">
                <a:solidFill>
                  <a:srgbClr val="00000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Course Instructor: Lou Wells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7850238" y="6231284"/>
            <a:ext cx="9445523" cy="1800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Community Support Plan for Jenny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850238" y="8352234"/>
            <a:ext cx="9445523" cy="5584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A Lifespan Development Perspective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AF6"/>
            </a:solidFill>
          </p:spPr>
        </p:sp>
      </p:grpSp>
      <p:sp>
        <p:nvSpPr>
          <p:cNvPr name="TextBox 6" id="6"/>
          <p:cNvSpPr txBox="true"/>
          <p:nvPr/>
        </p:nvSpPr>
        <p:spPr>
          <a:xfrm rot="0">
            <a:off x="992238" y="1032567"/>
            <a:ext cx="10382098" cy="9145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Understanding Jenny's Situation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992238" y="2909297"/>
            <a:ext cx="10355161" cy="5779589"/>
            <a:chOff x="0" y="0"/>
            <a:chExt cx="13806881" cy="7706119"/>
          </a:xfrm>
        </p:grpSpPr>
        <p:sp>
          <p:nvSpPr>
            <p:cNvPr name="Freeform 8" id="8" descr="preencoded.png"/>
            <p:cNvSpPr/>
            <p:nvPr/>
          </p:nvSpPr>
          <p:spPr>
            <a:xfrm flipH="false" flipV="false" rot="0">
              <a:off x="0" y="0"/>
              <a:ext cx="13806932" cy="7706106"/>
            </a:xfrm>
            <a:custGeom>
              <a:avLst/>
              <a:gdLst/>
              <a:ahLst/>
              <a:cxnLst/>
              <a:rect r="r" b="b" t="t" l="l"/>
              <a:pathLst>
                <a:path h="7706106" w="13806932">
                  <a:moveTo>
                    <a:pt x="0" y="0"/>
                  </a:moveTo>
                  <a:lnTo>
                    <a:pt x="13806932" y="0"/>
                  </a:lnTo>
                  <a:lnTo>
                    <a:pt x="13806932" y="7706106"/>
                  </a:lnTo>
                  <a:lnTo>
                    <a:pt x="0" y="770610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-25" r="0" b="-25"/>
              </a:stretch>
            </a:blipFill>
          </p:spPr>
        </p:sp>
      </p:grpSp>
      <p:sp>
        <p:nvSpPr>
          <p:cNvPr name="TextBox 9" id="9"/>
          <p:cNvSpPr txBox="true"/>
          <p:nvPr/>
        </p:nvSpPr>
        <p:spPr>
          <a:xfrm rot="0">
            <a:off x="12048677" y="2636787"/>
            <a:ext cx="3544043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The Challenge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2048677" y="3277495"/>
            <a:ext cx="5256457" cy="23729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Jenny, 16, has cared for her mother for 5 years following her father's death. Her mother requires support with daily activities due to mobility issues, memory problems, and low mood.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048677" y="5914873"/>
            <a:ext cx="3544043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Key Concerns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2048677" y="6555581"/>
            <a:ext cx="5256457" cy="25711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29902" indent="-164951" lvl="1">
              <a:lnSpc>
                <a:spcPts val="3562"/>
              </a:lnSpc>
              <a:buFont typeface="Arial"/>
              <a:buChar char="•"/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Early caregiving responsibilities affecting development</a:t>
            </a:r>
          </a:p>
          <a:p>
            <a:pPr algn="l" marL="329902" indent="-164951" lvl="1">
              <a:lnSpc>
                <a:spcPts val="3562"/>
              </a:lnSpc>
              <a:buFont typeface="Arial"/>
              <a:buChar char="•"/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Potential emotional and social impacts</a:t>
            </a:r>
          </a:p>
          <a:p>
            <a:pPr algn="l" marL="329902" indent="-164951" lvl="1">
              <a:lnSpc>
                <a:spcPts val="3562"/>
              </a:lnSpc>
              <a:buFont typeface="Arial"/>
              <a:buChar char="•"/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Need for comprehensive support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AF6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0" y="0"/>
            <a:ext cx="7543800" cy="10287000"/>
            <a:chOff x="0" y="0"/>
            <a:chExt cx="10058400" cy="13716000"/>
          </a:xfrm>
        </p:grpSpPr>
        <p:sp>
          <p:nvSpPr>
            <p:cNvPr name="Freeform 7" id="7" descr="preencoded.png"/>
            <p:cNvSpPr/>
            <p:nvPr/>
          </p:nvSpPr>
          <p:spPr>
            <a:xfrm flipH="false" flipV="false" rot="0">
              <a:off x="0" y="0"/>
              <a:ext cx="100584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0058400">
                  <a:moveTo>
                    <a:pt x="0" y="0"/>
                  </a:moveTo>
                  <a:lnTo>
                    <a:pt x="10058400" y="0"/>
                  </a:lnTo>
                  <a:lnTo>
                    <a:pt x="100584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7664348" y="1592904"/>
            <a:ext cx="8225428" cy="7389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625"/>
              </a:lnSpc>
            </a:pPr>
            <a:r>
              <a:rPr lang="en-US" sz="4499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Attachment Theory Framework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7753198" y="2527544"/>
            <a:ext cx="9817303" cy="657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25"/>
              </a:lnSpc>
            </a:pPr>
            <a:r>
              <a:rPr lang="en-US" sz="1812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John Bowlby's theory (1969) explains how early caregiver relationships shape emotional development throughout life.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7659586" y="3486445"/>
            <a:ext cx="4824565" cy="2841727"/>
            <a:chOff x="0" y="0"/>
            <a:chExt cx="6432753" cy="3788969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6350" y="6350"/>
              <a:ext cx="6419977" cy="3776218"/>
            </a:xfrm>
            <a:custGeom>
              <a:avLst/>
              <a:gdLst/>
              <a:ahLst/>
              <a:cxnLst/>
              <a:rect r="r" b="b" t="t" l="l"/>
              <a:pathLst>
                <a:path h="3776218" w="6419977">
                  <a:moveTo>
                    <a:pt x="0" y="129032"/>
                  </a:moveTo>
                  <a:cubicBezTo>
                    <a:pt x="0" y="57785"/>
                    <a:pt x="57912" y="0"/>
                    <a:pt x="129159" y="0"/>
                  </a:cubicBezTo>
                  <a:lnTo>
                    <a:pt x="6290818" y="0"/>
                  </a:lnTo>
                  <a:cubicBezTo>
                    <a:pt x="6362192" y="0"/>
                    <a:pt x="6419977" y="57785"/>
                    <a:pt x="6419977" y="129032"/>
                  </a:cubicBezTo>
                  <a:lnTo>
                    <a:pt x="6419977" y="3647186"/>
                  </a:lnTo>
                  <a:cubicBezTo>
                    <a:pt x="6419977" y="3718433"/>
                    <a:pt x="6362065" y="3776218"/>
                    <a:pt x="6290818" y="3776218"/>
                  </a:cubicBezTo>
                  <a:lnTo>
                    <a:pt x="129159" y="3776218"/>
                  </a:lnTo>
                  <a:cubicBezTo>
                    <a:pt x="57912" y="3776218"/>
                    <a:pt x="0" y="3718433"/>
                    <a:pt x="0" y="3647186"/>
                  </a:cubicBezTo>
                  <a:close/>
                </a:path>
              </a:pathLst>
            </a:custGeom>
            <a:solidFill>
              <a:srgbClr val="F0DEDC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6432677" cy="3788918"/>
            </a:xfrm>
            <a:custGeom>
              <a:avLst/>
              <a:gdLst/>
              <a:ahLst/>
              <a:cxnLst/>
              <a:rect r="r" b="b" t="t" l="l"/>
              <a:pathLst>
                <a:path h="3788918" w="6432677">
                  <a:moveTo>
                    <a:pt x="0" y="135382"/>
                  </a:moveTo>
                  <a:cubicBezTo>
                    <a:pt x="0" y="60579"/>
                    <a:pt x="60706" y="0"/>
                    <a:pt x="135509" y="0"/>
                  </a:cubicBezTo>
                  <a:lnTo>
                    <a:pt x="6297168" y="0"/>
                  </a:lnTo>
                  <a:lnTo>
                    <a:pt x="6297168" y="6350"/>
                  </a:lnTo>
                  <a:lnTo>
                    <a:pt x="6297168" y="0"/>
                  </a:lnTo>
                  <a:cubicBezTo>
                    <a:pt x="6371971" y="0"/>
                    <a:pt x="6432677" y="60579"/>
                    <a:pt x="6432677" y="135382"/>
                  </a:cubicBezTo>
                  <a:lnTo>
                    <a:pt x="6426327" y="135382"/>
                  </a:lnTo>
                  <a:lnTo>
                    <a:pt x="6432677" y="135382"/>
                  </a:lnTo>
                  <a:lnTo>
                    <a:pt x="6432677" y="3653536"/>
                  </a:lnTo>
                  <a:lnTo>
                    <a:pt x="6426327" y="3653536"/>
                  </a:lnTo>
                  <a:lnTo>
                    <a:pt x="6432677" y="3653536"/>
                  </a:lnTo>
                  <a:cubicBezTo>
                    <a:pt x="6432677" y="3728339"/>
                    <a:pt x="6371971" y="3788918"/>
                    <a:pt x="6297168" y="3788918"/>
                  </a:cubicBezTo>
                  <a:lnTo>
                    <a:pt x="6297168" y="3782568"/>
                  </a:lnTo>
                  <a:lnTo>
                    <a:pt x="6297168" y="3788918"/>
                  </a:lnTo>
                  <a:lnTo>
                    <a:pt x="135509" y="3788918"/>
                  </a:lnTo>
                  <a:lnTo>
                    <a:pt x="135509" y="3782568"/>
                  </a:lnTo>
                  <a:lnTo>
                    <a:pt x="135509" y="3788918"/>
                  </a:lnTo>
                  <a:cubicBezTo>
                    <a:pt x="60706" y="3788918"/>
                    <a:pt x="0" y="3728339"/>
                    <a:pt x="0" y="3653536"/>
                  </a:cubicBezTo>
                  <a:lnTo>
                    <a:pt x="0" y="135382"/>
                  </a:lnTo>
                  <a:lnTo>
                    <a:pt x="6350" y="135382"/>
                  </a:lnTo>
                  <a:lnTo>
                    <a:pt x="0" y="135382"/>
                  </a:lnTo>
                  <a:moveTo>
                    <a:pt x="12700" y="135382"/>
                  </a:moveTo>
                  <a:lnTo>
                    <a:pt x="12700" y="3653536"/>
                  </a:lnTo>
                  <a:lnTo>
                    <a:pt x="6350" y="3653536"/>
                  </a:lnTo>
                  <a:lnTo>
                    <a:pt x="12700" y="3653536"/>
                  </a:lnTo>
                  <a:cubicBezTo>
                    <a:pt x="12700" y="3721227"/>
                    <a:pt x="67691" y="3776218"/>
                    <a:pt x="135509" y="3776218"/>
                  </a:cubicBezTo>
                  <a:lnTo>
                    <a:pt x="6297168" y="3776218"/>
                  </a:lnTo>
                  <a:cubicBezTo>
                    <a:pt x="6364986" y="3776218"/>
                    <a:pt x="6419977" y="3721227"/>
                    <a:pt x="6419977" y="3653536"/>
                  </a:cubicBezTo>
                  <a:lnTo>
                    <a:pt x="6419977" y="135382"/>
                  </a:lnTo>
                  <a:cubicBezTo>
                    <a:pt x="6419977" y="67691"/>
                    <a:pt x="6364986" y="12700"/>
                    <a:pt x="6297168" y="12700"/>
                  </a:cubicBezTo>
                  <a:lnTo>
                    <a:pt x="135509" y="12700"/>
                  </a:lnTo>
                  <a:lnTo>
                    <a:pt x="135509" y="6350"/>
                  </a:lnTo>
                  <a:lnTo>
                    <a:pt x="135509" y="12700"/>
                  </a:lnTo>
                  <a:cubicBezTo>
                    <a:pt x="67691" y="12700"/>
                    <a:pt x="12700" y="67691"/>
                    <a:pt x="12700" y="135382"/>
                  </a:cubicBezTo>
                  <a:close/>
                </a:path>
              </a:pathLst>
            </a:custGeom>
            <a:solidFill>
              <a:srgbClr val="E1C2C2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7904264" y="3731123"/>
            <a:ext cx="691153" cy="691153"/>
            <a:chOff x="0" y="0"/>
            <a:chExt cx="921537" cy="921537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921512" cy="921512"/>
            </a:xfrm>
            <a:custGeom>
              <a:avLst/>
              <a:gdLst/>
              <a:ahLst/>
              <a:cxnLst/>
              <a:rect r="r" b="b" t="t" l="l"/>
              <a:pathLst>
                <a:path h="921512" w="921512">
                  <a:moveTo>
                    <a:pt x="0" y="460756"/>
                  </a:moveTo>
                  <a:cubicBezTo>
                    <a:pt x="0" y="206248"/>
                    <a:pt x="206248" y="0"/>
                    <a:pt x="460756" y="0"/>
                  </a:cubicBezTo>
                  <a:cubicBezTo>
                    <a:pt x="715264" y="0"/>
                    <a:pt x="921512" y="206248"/>
                    <a:pt x="921512" y="460756"/>
                  </a:cubicBezTo>
                  <a:cubicBezTo>
                    <a:pt x="921512" y="715264"/>
                    <a:pt x="715264" y="921512"/>
                    <a:pt x="460756" y="921512"/>
                  </a:cubicBezTo>
                  <a:cubicBezTo>
                    <a:pt x="206248" y="921512"/>
                    <a:pt x="0" y="715264"/>
                    <a:pt x="0" y="460756"/>
                  </a:cubicBezTo>
                  <a:close/>
                </a:path>
              </a:pathLst>
            </a:custGeom>
            <a:solidFill>
              <a:srgbClr val="E1C2C2"/>
            </a:solidFill>
          </p:spPr>
        </p:sp>
      </p:grpSp>
      <p:sp>
        <p:nvSpPr>
          <p:cNvPr name="Freeform 15" id="15" descr="preencoded.png"/>
          <p:cNvSpPr/>
          <p:nvPr/>
        </p:nvSpPr>
        <p:spPr>
          <a:xfrm flipH="false" flipV="false" rot="0">
            <a:off x="8094316" y="3921176"/>
            <a:ext cx="311048" cy="311048"/>
          </a:xfrm>
          <a:custGeom>
            <a:avLst/>
            <a:gdLst/>
            <a:ahLst/>
            <a:cxnLst/>
            <a:rect r="r" b="b" t="t" l="l"/>
            <a:pathLst>
              <a:path h="311048" w="311048">
                <a:moveTo>
                  <a:pt x="0" y="0"/>
                </a:moveTo>
                <a:lnTo>
                  <a:pt x="311049" y="0"/>
                </a:lnTo>
                <a:lnTo>
                  <a:pt x="311049" y="311048"/>
                </a:lnTo>
                <a:lnTo>
                  <a:pt x="0" y="3110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-9091" r="0" b="-9091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7904264" y="4599984"/>
            <a:ext cx="2880122" cy="3693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12"/>
              </a:lnSpc>
            </a:pPr>
            <a:r>
              <a:rPr lang="en-US" sz="2249" b="true">
                <a:solidFill>
                  <a:srgbClr val="00000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Secure Base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7904264" y="5033963"/>
            <a:ext cx="4335218" cy="104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25"/>
              </a:lnSpc>
            </a:pPr>
            <a:r>
              <a:rPr lang="en-US" sz="1812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rPr>
              <a:t>Consistent, responsive caregiving creates emotional security and confidence for exploration.</a:t>
            </a:r>
          </a:p>
        </p:txBody>
      </p:sp>
      <p:grpSp>
        <p:nvGrpSpPr>
          <p:cNvPr name="Group 18" id="18"/>
          <p:cNvGrpSpPr/>
          <p:nvPr/>
        </p:nvGrpSpPr>
        <p:grpSpPr>
          <a:xfrm rot="0">
            <a:off x="12661849" y="3486445"/>
            <a:ext cx="4824565" cy="2841727"/>
            <a:chOff x="0" y="0"/>
            <a:chExt cx="6432753" cy="3788969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6350" y="6350"/>
              <a:ext cx="6419977" cy="3776218"/>
            </a:xfrm>
            <a:custGeom>
              <a:avLst/>
              <a:gdLst/>
              <a:ahLst/>
              <a:cxnLst/>
              <a:rect r="r" b="b" t="t" l="l"/>
              <a:pathLst>
                <a:path h="3776218" w="6419977">
                  <a:moveTo>
                    <a:pt x="0" y="129032"/>
                  </a:moveTo>
                  <a:cubicBezTo>
                    <a:pt x="0" y="57785"/>
                    <a:pt x="57912" y="0"/>
                    <a:pt x="129159" y="0"/>
                  </a:cubicBezTo>
                  <a:lnTo>
                    <a:pt x="6290818" y="0"/>
                  </a:lnTo>
                  <a:cubicBezTo>
                    <a:pt x="6362192" y="0"/>
                    <a:pt x="6419977" y="57785"/>
                    <a:pt x="6419977" y="129032"/>
                  </a:cubicBezTo>
                  <a:lnTo>
                    <a:pt x="6419977" y="3647186"/>
                  </a:lnTo>
                  <a:cubicBezTo>
                    <a:pt x="6419977" y="3718433"/>
                    <a:pt x="6362065" y="3776218"/>
                    <a:pt x="6290818" y="3776218"/>
                  </a:cubicBezTo>
                  <a:lnTo>
                    <a:pt x="129159" y="3776218"/>
                  </a:lnTo>
                  <a:cubicBezTo>
                    <a:pt x="57912" y="3776218"/>
                    <a:pt x="0" y="3718433"/>
                    <a:pt x="0" y="3647186"/>
                  </a:cubicBezTo>
                  <a:close/>
                </a:path>
              </a:pathLst>
            </a:custGeom>
            <a:solidFill>
              <a:srgbClr val="F0DEDC"/>
            </a:solid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6432677" cy="3788918"/>
            </a:xfrm>
            <a:custGeom>
              <a:avLst/>
              <a:gdLst/>
              <a:ahLst/>
              <a:cxnLst/>
              <a:rect r="r" b="b" t="t" l="l"/>
              <a:pathLst>
                <a:path h="3788918" w="6432677">
                  <a:moveTo>
                    <a:pt x="0" y="135382"/>
                  </a:moveTo>
                  <a:cubicBezTo>
                    <a:pt x="0" y="60579"/>
                    <a:pt x="60706" y="0"/>
                    <a:pt x="135509" y="0"/>
                  </a:cubicBezTo>
                  <a:lnTo>
                    <a:pt x="6297168" y="0"/>
                  </a:lnTo>
                  <a:lnTo>
                    <a:pt x="6297168" y="6350"/>
                  </a:lnTo>
                  <a:lnTo>
                    <a:pt x="6297168" y="0"/>
                  </a:lnTo>
                  <a:cubicBezTo>
                    <a:pt x="6371971" y="0"/>
                    <a:pt x="6432677" y="60579"/>
                    <a:pt x="6432677" y="135382"/>
                  </a:cubicBezTo>
                  <a:lnTo>
                    <a:pt x="6426327" y="135382"/>
                  </a:lnTo>
                  <a:lnTo>
                    <a:pt x="6432677" y="135382"/>
                  </a:lnTo>
                  <a:lnTo>
                    <a:pt x="6432677" y="3653536"/>
                  </a:lnTo>
                  <a:lnTo>
                    <a:pt x="6426327" y="3653536"/>
                  </a:lnTo>
                  <a:lnTo>
                    <a:pt x="6432677" y="3653536"/>
                  </a:lnTo>
                  <a:cubicBezTo>
                    <a:pt x="6432677" y="3728339"/>
                    <a:pt x="6371971" y="3788918"/>
                    <a:pt x="6297168" y="3788918"/>
                  </a:cubicBezTo>
                  <a:lnTo>
                    <a:pt x="6297168" y="3782568"/>
                  </a:lnTo>
                  <a:lnTo>
                    <a:pt x="6297168" y="3788918"/>
                  </a:lnTo>
                  <a:lnTo>
                    <a:pt x="135509" y="3788918"/>
                  </a:lnTo>
                  <a:lnTo>
                    <a:pt x="135509" y="3782568"/>
                  </a:lnTo>
                  <a:lnTo>
                    <a:pt x="135509" y="3788918"/>
                  </a:lnTo>
                  <a:cubicBezTo>
                    <a:pt x="60706" y="3788918"/>
                    <a:pt x="0" y="3728339"/>
                    <a:pt x="0" y="3653536"/>
                  </a:cubicBezTo>
                  <a:lnTo>
                    <a:pt x="0" y="135382"/>
                  </a:lnTo>
                  <a:lnTo>
                    <a:pt x="6350" y="135382"/>
                  </a:lnTo>
                  <a:lnTo>
                    <a:pt x="0" y="135382"/>
                  </a:lnTo>
                  <a:moveTo>
                    <a:pt x="12700" y="135382"/>
                  </a:moveTo>
                  <a:lnTo>
                    <a:pt x="12700" y="3653536"/>
                  </a:lnTo>
                  <a:lnTo>
                    <a:pt x="6350" y="3653536"/>
                  </a:lnTo>
                  <a:lnTo>
                    <a:pt x="12700" y="3653536"/>
                  </a:lnTo>
                  <a:cubicBezTo>
                    <a:pt x="12700" y="3721227"/>
                    <a:pt x="67691" y="3776218"/>
                    <a:pt x="135509" y="3776218"/>
                  </a:cubicBezTo>
                  <a:lnTo>
                    <a:pt x="6297168" y="3776218"/>
                  </a:lnTo>
                  <a:cubicBezTo>
                    <a:pt x="6364986" y="3776218"/>
                    <a:pt x="6419977" y="3721227"/>
                    <a:pt x="6419977" y="3653536"/>
                  </a:cubicBezTo>
                  <a:lnTo>
                    <a:pt x="6419977" y="135382"/>
                  </a:lnTo>
                  <a:cubicBezTo>
                    <a:pt x="6419977" y="67691"/>
                    <a:pt x="6364986" y="12700"/>
                    <a:pt x="6297168" y="12700"/>
                  </a:cubicBezTo>
                  <a:lnTo>
                    <a:pt x="135509" y="12700"/>
                  </a:lnTo>
                  <a:lnTo>
                    <a:pt x="135509" y="6350"/>
                  </a:lnTo>
                  <a:lnTo>
                    <a:pt x="135509" y="12700"/>
                  </a:lnTo>
                  <a:cubicBezTo>
                    <a:pt x="67691" y="12700"/>
                    <a:pt x="12700" y="67691"/>
                    <a:pt x="12700" y="135382"/>
                  </a:cubicBezTo>
                  <a:close/>
                </a:path>
              </a:pathLst>
            </a:custGeom>
            <a:solidFill>
              <a:srgbClr val="CCC4EC"/>
            </a:solidFill>
          </p:spPr>
        </p:sp>
      </p:grpSp>
      <p:grpSp>
        <p:nvGrpSpPr>
          <p:cNvPr name="Group 21" id="21"/>
          <p:cNvGrpSpPr/>
          <p:nvPr/>
        </p:nvGrpSpPr>
        <p:grpSpPr>
          <a:xfrm rot="0">
            <a:off x="12906527" y="3731123"/>
            <a:ext cx="691153" cy="691153"/>
            <a:chOff x="0" y="0"/>
            <a:chExt cx="921537" cy="921537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921512" cy="921512"/>
            </a:xfrm>
            <a:custGeom>
              <a:avLst/>
              <a:gdLst/>
              <a:ahLst/>
              <a:cxnLst/>
              <a:rect r="r" b="b" t="t" l="l"/>
              <a:pathLst>
                <a:path h="921512" w="921512">
                  <a:moveTo>
                    <a:pt x="0" y="460756"/>
                  </a:moveTo>
                  <a:cubicBezTo>
                    <a:pt x="0" y="206248"/>
                    <a:pt x="206248" y="0"/>
                    <a:pt x="460756" y="0"/>
                  </a:cubicBezTo>
                  <a:cubicBezTo>
                    <a:pt x="715264" y="0"/>
                    <a:pt x="921512" y="206248"/>
                    <a:pt x="921512" y="460756"/>
                  </a:cubicBezTo>
                  <a:cubicBezTo>
                    <a:pt x="921512" y="715264"/>
                    <a:pt x="715264" y="921512"/>
                    <a:pt x="460756" y="921512"/>
                  </a:cubicBezTo>
                  <a:cubicBezTo>
                    <a:pt x="206248" y="921512"/>
                    <a:pt x="0" y="715264"/>
                    <a:pt x="0" y="460756"/>
                  </a:cubicBezTo>
                  <a:close/>
                </a:path>
              </a:pathLst>
            </a:custGeom>
            <a:solidFill>
              <a:srgbClr val="CCC4EC"/>
            </a:solidFill>
          </p:spPr>
        </p:sp>
      </p:grpSp>
      <p:sp>
        <p:nvSpPr>
          <p:cNvPr name="Freeform 23" id="23" descr="preencoded.png"/>
          <p:cNvSpPr/>
          <p:nvPr/>
        </p:nvSpPr>
        <p:spPr>
          <a:xfrm flipH="false" flipV="false" rot="0">
            <a:off x="13096580" y="3921176"/>
            <a:ext cx="311048" cy="311048"/>
          </a:xfrm>
          <a:custGeom>
            <a:avLst/>
            <a:gdLst/>
            <a:ahLst/>
            <a:cxnLst/>
            <a:rect r="r" b="b" t="t" l="l"/>
            <a:pathLst>
              <a:path h="311048" w="311048">
                <a:moveTo>
                  <a:pt x="0" y="0"/>
                </a:moveTo>
                <a:lnTo>
                  <a:pt x="311048" y="0"/>
                </a:lnTo>
                <a:lnTo>
                  <a:pt x="311048" y="311048"/>
                </a:lnTo>
                <a:lnTo>
                  <a:pt x="0" y="31104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1515" t="0" r="-1515" b="0"/>
            </a:stretch>
          </a:blipFill>
        </p:spPr>
      </p:sp>
      <p:sp>
        <p:nvSpPr>
          <p:cNvPr name="TextBox 24" id="24"/>
          <p:cNvSpPr txBox="true"/>
          <p:nvPr/>
        </p:nvSpPr>
        <p:spPr>
          <a:xfrm rot="0">
            <a:off x="12906527" y="4599984"/>
            <a:ext cx="3135659" cy="3693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12"/>
              </a:lnSpc>
            </a:pPr>
            <a:r>
              <a:rPr lang="en-US" sz="2249" b="true">
                <a:solidFill>
                  <a:srgbClr val="00000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Internal Working Model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12906527" y="5033963"/>
            <a:ext cx="4335218" cy="7155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25"/>
              </a:lnSpc>
            </a:pPr>
            <a:r>
              <a:rPr lang="en-US" sz="1812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rPr>
              <a:t>Early attachment experiences form beliefs about relationships and trust.</a:t>
            </a:r>
          </a:p>
        </p:txBody>
      </p:sp>
      <p:grpSp>
        <p:nvGrpSpPr>
          <p:cNvPr name="Group 26" id="26"/>
          <p:cNvGrpSpPr/>
          <p:nvPr/>
        </p:nvGrpSpPr>
        <p:grpSpPr>
          <a:xfrm rot="0">
            <a:off x="7659586" y="6505870"/>
            <a:ext cx="9826828" cy="2173786"/>
            <a:chOff x="0" y="0"/>
            <a:chExt cx="13102438" cy="2898381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6350" y="6350"/>
              <a:ext cx="13089635" cy="2885694"/>
            </a:xfrm>
            <a:custGeom>
              <a:avLst/>
              <a:gdLst/>
              <a:ahLst/>
              <a:cxnLst/>
              <a:rect r="r" b="b" t="t" l="l"/>
              <a:pathLst>
                <a:path h="2885694" w="13089635">
                  <a:moveTo>
                    <a:pt x="0" y="129032"/>
                  </a:moveTo>
                  <a:cubicBezTo>
                    <a:pt x="0" y="57785"/>
                    <a:pt x="57912" y="0"/>
                    <a:pt x="129413" y="0"/>
                  </a:cubicBezTo>
                  <a:lnTo>
                    <a:pt x="12960223" y="0"/>
                  </a:lnTo>
                  <a:cubicBezTo>
                    <a:pt x="13031724" y="0"/>
                    <a:pt x="13089635" y="57785"/>
                    <a:pt x="13089635" y="129032"/>
                  </a:cubicBezTo>
                  <a:lnTo>
                    <a:pt x="13089635" y="2756662"/>
                  </a:lnTo>
                  <a:cubicBezTo>
                    <a:pt x="13089635" y="2827909"/>
                    <a:pt x="13031724" y="2885694"/>
                    <a:pt x="12960223" y="2885694"/>
                  </a:cubicBezTo>
                  <a:lnTo>
                    <a:pt x="129413" y="2885694"/>
                  </a:lnTo>
                  <a:cubicBezTo>
                    <a:pt x="57912" y="2885694"/>
                    <a:pt x="0" y="2827909"/>
                    <a:pt x="0" y="2756662"/>
                  </a:cubicBezTo>
                  <a:close/>
                </a:path>
              </a:pathLst>
            </a:custGeom>
            <a:solidFill>
              <a:srgbClr val="F0DEDC"/>
            </a:solidFill>
          </p:spPr>
        </p:sp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3102335" cy="2898394"/>
            </a:xfrm>
            <a:custGeom>
              <a:avLst/>
              <a:gdLst/>
              <a:ahLst/>
              <a:cxnLst/>
              <a:rect r="r" b="b" t="t" l="l"/>
              <a:pathLst>
                <a:path h="2898394" w="13102335">
                  <a:moveTo>
                    <a:pt x="0" y="135382"/>
                  </a:moveTo>
                  <a:cubicBezTo>
                    <a:pt x="0" y="60579"/>
                    <a:pt x="60833" y="0"/>
                    <a:pt x="135763" y="0"/>
                  </a:cubicBezTo>
                  <a:lnTo>
                    <a:pt x="12966573" y="0"/>
                  </a:lnTo>
                  <a:lnTo>
                    <a:pt x="12966573" y="6350"/>
                  </a:lnTo>
                  <a:lnTo>
                    <a:pt x="12966573" y="0"/>
                  </a:lnTo>
                  <a:cubicBezTo>
                    <a:pt x="13041503" y="0"/>
                    <a:pt x="13102335" y="60579"/>
                    <a:pt x="13102335" y="135382"/>
                  </a:cubicBezTo>
                  <a:lnTo>
                    <a:pt x="13095985" y="135382"/>
                  </a:lnTo>
                  <a:lnTo>
                    <a:pt x="13102335" y="135382"/>
                  </a:lnTo>
                  <a:lnTo>
                    <a:pt x="13102335" y="2763012"/>
                  </a:lnTo>
                  <a:lnTo>
                    <a:pt x="13095985" y="2763012"/>
                  </a:lnTo>
                  <a:lnTo>
                    <a:pt x="13102335" y="2763012"/>
                  </a:lnTo>
                  <a:cubicBezTo>
                    <a:pt x="13102335" y="2837815"/>
                    <a:pt x="13041503" y="2898394"/>
                    <a:pt x="12966573" y="2898394"/>
                  </a:cubicBezTo>
                  <a:lnTo>
                    <a:pt x="12966573" y="2892044"/>
                  </a:lnTo>
                  <a:lnTo>
                    <a:pt x="12966573" y="2898394"/>
                  </a:lnTo>
                  <a:lnTo>
                    <a:pt x="135763" y="2898394"/>
                  </a:lnTo>
                  <a:lnTo>
                    <a:pt x="135763" y="2892044"/>
                  </a:lnTo>
                  <a:lnTo>
                    <a:pt x="135763" y="2898394"/>
                  </a:lnTo>
                  <a:cubicBezTo>
                    <a:pt x="60833" y="2898394"/>
                    <a:pt x="0" y="2837815"/>
                    <a:pt x="0" y="2763012"/>
                  </a:cubicBezTo>
                  <a:lnTo>
                    <a:pt x="0" y="135382"/>
                  </a:lnTo>
                  <a:lnTo>
                    <a:pt x="6350" y="135382"/>
                  </a:lnTo>
                  <a:lnTo>
                    <a:pt x="0" y="135382"/>
                  </a:lnTo>
                  <a:moveTo>
                    <a:pt x="12700" y="135382"/>
                  </a:moveTo>
                  <a:lnTo>
                    <a:pt x="12700" y="2763012"/>
                  </a:lnTo>
                  <a:lnTo>
                    <a:pt x="6350" y="2763012"/>
                  </a:lnTo>
                  <a:lnTo>
                    <a:pt x="12700" y="2763012"/>
                  </a:lnTo>
                  <a:cubicBezTo>
                    <a:pt x="12700" y="2830703"/>
                    <a:pt x="67818" y="2885694"/>
                    <a:pt x="135763" y="2885694"/>
                  </a:cubicBezTo>
                  <a:lnTo>
                    <a:pt x="12966573" y="2885694"/>
                  </a:lnTo>
                  <a:cubicBezTo>
                    <a:pt x="13034645" y="2885694"/>
                    <a:pt x="13089635" y="2830703"/>
                    <a:pt x="13089635" y="2763012"/>
                  </a:cubicBezTo>
                  <a:lnTo>
                    <a:pt x="13089635" y="135382"/>
                  </a:lnTo>
                  <a:cubicBezTo>
                    <a:pt x="13089635" y="67691"/>
                    <a:pt x="13034518" y="12700"/>
                    <a:pt x="12966573" y="12700"/>
                  </a:cubicBezTo>
                  <a:lnTo>
                    <a:pt x="135763" y="12700"/>
                  </a:lnTo>
                  <a:lnTo>
                    <a:pt x="135763" y="6350"/>
                  </a:lnTo>
                  <a:lnTo>
                    <a:pt x="135763" y="12700"/>
                  </a:lnTo>
                  <a:cubicBezTo>
                    <a:pt x="67818" y="12700"/>
                    <a:pt x="12700" y="67691"/>
                    <a:pt x="12700" y="135382"/>
                  </a:cubicBezTo>
                  <a:close/>
                </a:path>
              </a:pathLst>
            </a:custGeom>
            <a:solidFill>
              <a:srgbClr val="B4DAE4"/>
            </a:solidFill>
          </p:spPr>
        </p:sp>
      </p:grpSp>
      <p:grpSp>
        <p:nvGrpSpPr>
          <p:cNvPr name="Group 29" id="29"/>
          <p:cNvGrpSpPr/>
          <p:nvPr/>
        </p:nvGrpSpPr>
        <p:grpSpPr>
          <a:xfrm rot="0">
            <a:off x="7904264" y="6750548"/>
            <a:ext cx="691153" cy="691153"/>
            <a:chOff x="0" y="0"/>
            <a:chExt cx="921537" cy="921537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921512" cy="921512"/>
            </a:xfrm>
            <a:custGeom>
              <a:avLst/>
              <a:gdLst/>
              <a:ahLst/>
              <a:cxnLst/>
              <a:rect r="r" b="b" t="t" l="l"/>
              <a:pathLst>
                <a:path h="921512" w="921512">
                  <a:moveTo>
                    <a:pt x="0" y="460756"/>
                  </a:moveTo>
                  <a:cubicBezTo>
                    <a:pt x="0" y="206248"/>
                    <a:pt x="206248" y="0"/>
                    <a:pt x="460756" y="0"/>
                  </a:cubicBezTo>
                  <a:cubicBezTo>
                    <a:pt x="715264" y="0"/>
                    <a:pt x="921512" y="206248"/>
                    <a:pt x="921512" y="460756"/>
                  </a:cubicBezTo>
                  <a:cubicBezTo>
                    <a:pt x="921512" y="715264"/>
                    <a:pt x="715264" y="921512"/>
                    <a:pt x="460756" y="921512"/>
                  </a:cubicBezTo>
                  <a:cubicBezTo>
                    <a:pt x="206248" y="921512"/>
                    <a:pt x="0" y="715264"/>
                    <a:pt x="0" y="460756"/>
                  </a:cubicBezTo>
                  <a:close/>
                </a:path>
              </a:pathLst>
            </a:custGeom>
            <a:solidFill>
              <a:srgbClr val="B4DAE4"/>
            </a:solidFill>
          </p:spPr>
        </p:sp>
      </p:grpSp>
      <p:sp>
        <p:nvSpPr>
          <p:cNvPr name="Freeform 31" id="31" descr="preencoded.png"/>
          <p:cNvSpPr/>
          <p:nvPr/>
        </p:nvSpPr>
        <p:spPr>
          <a:xfrm flipH="false" flipV="false" rot="0">
            <a:off x="8094316" y="6940601"/>
            <a:ext cx="311048" cy="311048"/>
          </a:xfrm>
          <a:custGeom>
            <a:avLst/>
            <a:gdLst/>
            <a:ahLst/>
            <a:cxnLst/>
            <a:rect r="r" b="b" t="t" l="l"/>
            <a:pathLst>
              <a:path h="311048" w="311048">
                <a:moveTo>
                  <a:pt x="0" y="0"/>
                </a:moveTo>
                <a:lnTo>
                  <a:pt x="311049" y="0"/>
                </a:lnTo>
                <a:lnTo>
                  <a:pt x="311049" y="311048"/>
                </a:lnTo>
                <a:lnTo>
                  <a:pt x="0" y="31104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-1515" r="0" b="-1515"/>
            </a:stretch>
          </a:blipFill>
        </p:spPr>
      </p:sp>
      <p:sp>
        <p:nvSpPr>
          <p:cNvPr name="TextBox 32" id="32"/>
          <p:cNvSpPr txBox="true"/>
          <p:nvPr/>
        </p:nvSpPr>
        <p:spPr>
          <a:xfrm rot="0">
            <a:off x="7904264" y="7619409"/>
            <a:ext cx="2880122" cy="3693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12"/>
              </a:lnSpc>
            </a:pPr>
            <a:r>
              <a:rPr lang="en-US" sz="2249" b="true">
                <a:solidFill>
                  <a:srgbClr val="00000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Insecure Attachment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7904264" y="8053387"/>
            <a:ext cx="9337472" cy="3815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25"/>
              </a:lnSpc>
            </a:pPr>
            <a:r>
              <a:rPr lang="en-US" sz="1812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rPr>
              <a:t>Inconsistent caregiving may lead to anxious or avoidant attachment patterns.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AF6"/>
            </a:solidFill>
          </p:spPr>
        </p:sp>
      </p:grpSp>
      <p:sp>
        <p:nvSpPr>
          <p:cNvPr name="TextBox 6" id="6"/>
          <p:cNvSpPr txBox="true"/>
          <p:nvPr/>
        </p:nvSpPr>
        <p:spPr>
          <a:xfrm rot="0">
            <a:off x="992238" y="986133"/>
            <a:ext cx="12097941" cy="9145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Impact of Caregiving Responsibilities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992238" y="2467718"/>
            <a:ext cx="1417587" cy="1701108"/>
            <a:chOff x="0" y="0"/>
            <a:chExt cx="1890116" cy="2268144"/>
          </a:xfrm>
        </p:grpSpPr>
        <p:sp>
          <p:nvSpPr>
            <p:cNvPr name="Freeform 8" id="8" descr="preencoded.png"/>
            <p:cNvSpPr/>
            <p:nvPr/>
          </p:nvSpPr>
          <p:spPr>
            <a:xfrm flipH="false" flipV="false" rot="0">
              <a:off x="0" y="0"/>
              <a:ext cx="1890141" cy="2268093"/>
            </a:xfrm>
            <a:custGeom>
              <a:avLst/>
              <a:gdLst/>
              <a:ahLst/>
              <a:cxnLst/>
              <a:rect r="r" b="b" t="t" l="l"/>
              <a:pathLst>
                <a:path h="2268093" w="1890141">
                  <a:moveTo>
                    <a:pt x="0" y="0"/>
                  </a:moveTo>
                  <a:lnTo>
                    <a:pt x="1890141" y="0"/>
                  </a:lnTo>
                  <a:lnTo>
                    <a:pt x="1890141" y="2268093"/>
                  </a:lnTo>
                  <a:lnTo>
                    <a:pt x="0" y="22680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-55" r="1" b="-57"/>
              </a:stretch>
            </a:blipFill>
          </p:spPr>
        </p:sp>
      </p:grpSp>
      <p:sp>
        <p:nvSpPr>
          <p:cNvPr name="TextBox 9" id="9"/>
          <p:cNvSpPr txBox="true"/>
          <p:nvPr/>
        </p:nvSpPr>
        <p:spPr>
          <a:xfrm rot="0">
            <a:off x="2693346" y="2732189"/>
            <a:ext cx="3726656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Attachment Disruption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2693346" y="3259484"/>
            <a:ext cx="14602416" cy="5584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Father's death at age 11 created significant loss and grief.</a:t>
            </a:r>
          </a:p>
        </p:txBody>
      </p:sp>
      <p:grpSp>
        <p:nvGrpSpPr>
          <p:cNvPr name="Group 11" id="11"/>
          <p:cNvGrpSpPr/>
          <p:nvPr/>
        </p:nvGrpSpPr>
        <p:grpSpPr>
          <a:xfrm rot="0">
            <a:off x="992238" y="4168826"/>
            <a:ext cx="1417587" cy="1701108"/>
            <a:chOff x="0" y="0"/>
            <a:chExt cx="1890116" cy="2268144"/>
          </a:xfrm>
        </p:grpSpPr>
        <p:sp>
          <p:nvSpPr>
            <p:cNvPr name="Freeform 12" id="12" descr="preencoded.png"/>
            <p:cNvSpPr/>
            <p:nvPr/>
          </p:nvSpPr>
          <p:spPr>
            <a:xfrm flipH="false" flipV="false" rot="0">
              <a:off x="0" y="0"/>
              <a:ext cx="1890141" cy="2268093"/>
            </a:xfrm>
            <a:custGeom>
              <a:avLst/>
              <a:gdLst/>
              <a:ahLst/>
              <a:cxnLst/>
              <a:rect r="r" b="b" t="t" l="l"/>
              <a:pathLst>
                <a:path h="2268093" w="1890141">
                  <a:moveTo>
                    <a:pt x="0" y="0"/>
                  </a:moveTo>
                  <a:lnTo>
                    <a:pt x="1890141" y="0"/>
                  </a:lnTo>
                  <a:lnTo>
                    <a:pt x="1890141" y="2268093"/>
                  </a:lnTo>
                  <a:lnTo>
                    <a:pt x="0" y="22680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55" r="1" b="-57"/>
              </a:stretch>
            </a:blipFill>
          </p:spPr>
        </p:sp>
      </p:grpSp>
      <p:sp>
        <p:nvSpPr>
          <p:cNvPr name="TextBox 13" id="13"/>
          <p:cNvSpPr txBox="true"/>
          <p:nvPr/>
        </p:nvSpPr>
        <p:spPr>
          <a:xfrm rot="0">
            <a:off x="2693346" y="4433297"/>
            <a:ext cx="3544043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Role Reversal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693346" y="4960591"/>
            <a:ext cx="14602416" cy="5584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Jenny now provides care instead of receiving emotional support.</a:t>
            </a:r>
          </a:p>
        </p:txBody>
      </p:sp>
      <p:grpSp>
        <p:nvGrpSpPr>
          <p:cNvPr name="Group 15" id="15"/>
          <p:cNvGrpSpPr/>
          <p:nvPr/>
        </p:nvGrpSpPr>
        <p:grpSpPr>
          <a:xfrm rot="0">
            <a:off x="992238" y="5869934"/>
            <a:ext cx="1417587" cy="1701108"/>
            <a:chOff x="0" y="0"/>
            <a:chExt cx="1890116" cy="2268144"/>
          </a:xfrm>
        </p:grpSpPr>
        <p:sp>
          <p:nvSpPr>
            <p:cNvPr name="Freeform 16" id="16" descr="preencoded.png"/>
            <p:cNvSpPr/>
            <p:nvPr/>
          </p:nvSpPr>
          <p:spPr>
            <a:xfrm flipH="false" flipV="false" rot="0">
              <a:off x="0" y="0"/>
              <a:ext cx="1890141" cy="2268093"/>
            </a:xfrm>
            <a:custGeom>
              <a:avLst/>
              <a:gdLst/>
              <a:ahLst/>
              <a:cxnLst/>
              <a:rect r="r" b="b" t="t" l="l"/>
              <a:pathLst>
                <a:path h="2268093" w="1890141">
                  <a:moveTo>
                    <a:pt x="0" y="0"/>
                  </a:moveTo>
                  <a:lnTo>
                    <a:pt x="1890141" y="0"/>
                  </a:lnTo>
                  <a:lnTo>
                    <a:pt x="1890141" y="2268093"/>
                  </a:lnTo>
                  <a:lnTo>
                    <a:pt x="0" y="22680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-55" r="1" b="-57"/>
              </a:stretch>
            </a:blipFill>
          </p:spPr>
        </p:sp>
      </p:grpSp>
      <p:sp>
        <p:nvSpPr>
          <p:cNvPr name="TextBox 17" id="17"/>
          <p:cNvSpPr txBox="true"/>
          <p:nvPr/>
        </p:nvSpPr>
        <p:spPr>
          <a:xfrm rot="0">
            <a:off x="2693346" y="6134395"/>
            <a:ext cx="3544043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Social Isolation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2693346" y="6661699"/>
            <a:ext cx="14602416" cy="5584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Limited peer interaction affects identity formation and independence.</a:t>
            </a:r>
          </a:p>
        </p:txBody>
      </p:sp>
      <p:grpSp>
        <p:nvGrpSpPr>
          <p:cNvPr name="Group 19" id="19"/>
          <p:cNvGrpSpPr/>
          <p:nvPr/>
        </p:nvGrpSpPr>
        <p:grpSpPr>
          <a:xfrm rot="0">
            <a:off x="992238" y="7571032"/>
            <a:ext cx="1417587" cy="1701108"/>
            <a:chOff x="0" y="0"/>
            <a:chExt cx="1890116" cy="2268144"/>
          </a:xfrm>
        </p:grpSpPr>
        <p:sp>
          <p:nvSpPr>
            <p:cNvPr name="Freeform 20" id="20" descr="preencoded.png"/>
            <p:cNvSpPr/>
            <p:nvPr/>
          </p:nvSpPr>
          <p:spPr>
            <a:xfrm flipH="false" flipV="false" rot="0">
              <a:off x="0" y="0"/>
              <a:ext cx="1890141" cy="2268093"/>
            </a:xfrm>
            <a:custGeom>
              <a:avLst/>
              <a:gdLst/>
              <a:ahLst/>
              <a:cxnLst/>
              <a:rect r="r" b="b" t="t" l="l"/>
              <a:pathLst>
                <a:path h="2268093" w="1890141">
                  <a:moveTo>
                    <a:pt x="0" y="0"/>
                  </a:moveTo>
                  <a:lnTo>
                    <a:pt x="1890141" y="0"/>
                  </a:lnTo>
                  <a:lnTo>
                    <a:pt x="1890141" y="2268093"/>
                  </a:lnTo>
                  <a:lnTo>
                    <a:pt x="0" y="22680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0" t="-55" r="1" b="-57"/>
              </a:stretch>
            </a:blipFill>
          </p:spPr>
        </p:sp>
      </p:grpSp>
      <p:sp>
        <p:nvSpPr>
          <p:cNvPr name="TextBox 21" id="21"/>
          <p:cNvSpPr txBox="true"/>
          <p:nvPr/>
        </p:nvSpPr>
        <p:spPr>
          <a:xfrm rot="0">
            <a:off x="2693346" y="7835503"/>
            <a:ext cx="4267943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Heightened Responsibility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2693346" y="8362798"/>
            <a:ext cx="14602416" cy="5584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Strong sense of duty may prioritise mother's needs over own development.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AF6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0" y="0"/>
            <a:ext cx="7543800" cy="10287000"/>
            <a:chOff x="0" y="0"/>
            <a:chExt cx="10058400" cy="13716000"/>
          </a:xfrm>
        </p:grpSpPr>
        <p:sp>
          <p:nvSpPr>
            <p:cNvPr name="Freeform 7" id="7" descr="preencoded.png"/>
            <p:cNvSpPr/>
            <p:nvPr/>
          </p:nvSpPr>
          <p:spPr>
            <a:xfrm flipH="false" flipV="false" rot="0">
              <a:off x="0" y="0"/>
              <a:ext cx="100584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0058400">
                  <a:moveTo>
                    <a:pt x="0" y="0"/>
                  </a:moveTo>
                  <a:lnTo>
                    <a:pt x="10058400" y="0"/>
                  </a:lnTo>
                  <a:lnTo>
                    <a:pt x="100584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7850238" y="2001736"/>
            <a:ext cx="9445523" cy="1800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Nature and Nurture Interactions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7850238" y="4491933"/>
            <a:ext cx="3544043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Biological Factors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7850238" y="5132632"/>
            <a:ext cx="4376890" cy="3024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29902" indent="-164951" lvl="1">
              <a:lnSpc>
                <a:spcPts val="3562"/>
              </a:lnSpc>
              <a:buFont typeface="Arial"/>
              <a:buChar char="•"/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Adolescent neurological changes</a:t>
            </a:r>
          </a:p>
          <a:p>
            <a:pPr algn="l" marL="329902" indent="-164951" lvl="1">
              <a:lnSpc>
                <a:spcPts val="3562"/>
              </a:lnSpc>
              <a:buFont typeface="Arial"/>
              <a:buChar char="•"/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Hormonal shifts increasing emotional sensitivity</a:t>
            </a:r>
          </a:p>
          <a:p>
            <a:pPr algn="l" marL="329902" indent="-164951" lvl="1">
              <a:lnSpc>
                <a:spcPts val="3562"/>
              </a:lnSpc>
              <a:buFont typeface="Arial"/>
              <a:buChar char="•"/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Developmental vulnerability to stress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928397" y="4491933"/>
            <a:ext cx="3702253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Environmental Factors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2928397" y="5132632"/>
            <a:ext cx="4376890" cy="16639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29902" indent="-164951" lvl="1">
              <a:lnSpc>
                <a:spcPts val="3562"/>
              </a:lnSpc>
              <a:buFont typeface="Arial"/>
              <a:buChar char="•"/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Family structure changes</a:t>
            </a:r>
          </a:p>
          <a:p>
            <a:pPr algn="l" marL="329902" indent="-164951" lvl="1">
              <a:lnSpc>
                <a:spcPts val="3562"/>
              </a:lnSpc>
              <a:buFont typeface="Arial"/>
              <a:buChar char="•"/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Mother's health challenges</a:t>
            </a:r>
          </a:p>
          <a:p>
            <a:pPr algn="l" marL="329902" indent="-164951" lvl="1">
              <a:lnSpc>
                <a:spcPts val="3562"/>
              </a:lnSpc>
              <a:buFont typeface="Arial"/>
              <a:buChar char="•"/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Protective support networks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425206" y="179861"/>
            <a:ext cx="17528585" cy="9847339"/>
            <a:chOff x="0" y="0"/>
            <a:chExt cx="23371446" cy="13129785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3371446" cy="13129785"/>
            </a:xfrm>
            <a:custGeom>
              <a:avLst/>
              <a:gdLst/>
              <a:ahLst/>
              <a:cxnLst/>
              <a:rect r="r" b="b" t="t" l="l"/>
              <a:pathLst>
                <a:path h="13129785" w="23371446">
                  <a:moveTo>
                    <a:pt x="0" y="0"/>
                  </a:moveTo>
                  <a:lnTo>
                    <a:pt x="23371446" y="0"/>
                  </a:lnTo>
                  <a:lnTo>
                    <a:pt x="23371446" y="13129785"/>
                  </a:lnTo>
                  <a:lnTo>
                    <a:pt x="0" y="13129785"/>
                  </a:lnTo>
                  <a:close/>
                </a:path>
              </a:pathLst>
            </a:custGeom>
            <a:solidFill>
              <a:srgbClr val="FFFAF6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992238" y="3777558"/>
            <a:ext cx="5245446" cy="38100"/>
            <a:chOff x="0" y="0"/>
            <a:chExt cx="6993928" cy="50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993890" cy="50800"/>
            </a:xfrm>
            <a:custGeom>
              <a:avLst/>
              <a:gdLst/>
              <a:ahLst/>
              <a:cxnLst/>
              <a:rect r="r" b="b" t="t" l="l"/>
              <a:pathLst>
                <a:path h="50800" w="6993890">
                  <a:moveTo>
                    <a:pt x="0" y="0"/>
                  </a:moveTo>
                  <a:lnTo>
                    <a:pt x="6993890" y="0"/>
                  </a:lnTo>
                  <a:lnTo>
                    <a:pt x="6993890" y="50800"/>
                  </a:lnTo>
                  <a:lnTo>
                    <a:pt x="0" y="50800"/>
                  </a:lnTo>
                  <a:close/>
                </a:path>
              </a:pathLst>
            </a:custGeom>
            <a:solidFill>
              <a:srgbClr val="E1C2C2"/>
            </a:solidFill>
          </p:spPr>
        </p:sp>
      </p:grpSp>
      <p:grpSp>
        <p:nvGrpSpPr>
          <p:cNvPr name="Group 8" id="8"/>
          <p:cNvGrpSpPr/>
          <p:nvPr/>
        </p:nvGrpSpPr>
        <p:grpSpPr>
          <a:xfrm rot="0">
            <a:off x="6521206" y="3777558"/>
            <a:ext cx="5245446" cy="38100"/>
            <a:chOff x="0" y="0"/>
            <a:chExt cx="6993928" cy="50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993890" cy="50800"/>
            </a:xfrm>
            <a:custGeom>
              <a:avLst/>
              <a:gdLst/>
              <a:ahLst/>
              <a:cxnLst/>
              <a:rect r="r" b="b" t="t" l="l"/>
              <a:pathLst>
                <a:path h="50800" w="6993890">
                  <a:moveTo>
                    <a:pt x="0" y="0"/>
                  </a:moveTo>
                  <a:lnTo>
                    <a:pt x="6993890" y="0"/>
                  </a:lnTo>
                  <a:lnTo>
                    <a:pt x="6993890" y="50800"/>
                  </a:lnTo>
                  <a:lnTo>
                    <a:pt x="0" y="50800"/>
                  </a:lnTo>
                  <a:close/>
                </a:path>
              </a:pathLst>
            </a:custGeom>
            <a:solidFill>
              <a:srgbClr val="CCC4EC"/>
            </a:solid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12050163" y="3777558"/>
            <a:ext cx="5245446" cy="38100"/>
            <a:chOff x="0" y="0"/>
            <a:chExt cx="6993928" cy="50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6993890" cy="50800"/>
            </a:xfrm>
            <a:custGeom>
              <a:avLst/>
              <a:gdLst/>
              <a:ahLst/>
              <a:cxnLst/>
              <a:rect r="r" b="b" t="t" l="l"/>
              <a:pathLst>
                <a:path h="50800" w="6993890">
                  <a:moveTo>
                    <a:pt x="0" y="0"/>
                  </a:moveTo>
                  <a:lnTo>
                    <a:pt x="6993890" y="0"/>
                  </a:lnTo>
                  <a:lnTo>
                    <a:pt x="6993890" y="50800"/>
                  </a:lnTo>
                  <a:lnTo>
                    <a:pt x="0" y="50800"/>
                  </a:lnTo>
                  <a:close/>
                </a:path>
              </a:pathLst>
            </a:custGeom>
            <a:solidFill>
              <a:srgbClr val="B4DAE4"/>
            </a:solidFill>
          </p:spPr>
        </p:sp>
      </p:grpSp>
      <p:grpSp>
        <p:nvGrpSpPr>
          <p:cNvPr name="Group 12" id="12"/>
          <p:cNvGrpSpPr/>
          <p:nvPr/>
        </p:nvGrpSpPr>
        <p:grpSpPr>
          <a:xfrm rot="0">
            <a:off x="992238" y="6455569"/>
            <a:ext cx="8009934" cy="38100"/>
            <a:chOff x="0" y="0"/>
            <a:chExt cx="10679913" cy="50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0679938" cy="50800"/>
            </a:xfrm>
            <a:custGeom>
              <a:avLst/>
              <a:gdLst/>
              <a:ahLst/>
              <a:cxnLst/>
              <a:rect r="r" b="b" t="t" l="l"/>
              <a:pathLst>
                <a:path h="50800" w="10679938">
                  <a:moveTo>
                    <a:pt x="0" y="0"/>
                  </a:moveTo>
                  <a:lnTo>
                    <a:pt x="10679938" y="0"/>
                  </a:lnTo>
                  <a:lnTo>
                    <a:pt x="10679938" y="50800"/>
                  </a:lnTo>
                  <a:lnTo>
                    <a:pt x="0" y="50800"/>
                  </a:lnTo>
                  <a:close/>
                </a:path>
              </a:pathLst>
            </a:custGeom>
            <a:solidFill>
              <a:srgbClr val="E1C2C2"/>
            </a:solidFill>
          </p:spPr>
        </p:sp>
      </p:grpSp>
      <p:grpSp>
        <p:nvGrpSpPr>
          <p:cNvPr name="Group 14" id="14"/>
          <p:cNvGrpSpPr/>
          <p:nvPr/>
        </p:nvGrpSpPr>
        <p:grpSpPr>
          <a:xfrm rot="0">
            <a:off x="9285684" y="6455569"/>
            <a:ext cx="8009934" cy="38100"/>
            <a:chOff x="0" y="0"/>
            <a:chExt cx="10679913" cy="50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0679938" cy="50800"/>
            </a:xfrm>
            <a:custGeom>
              <a:avLst/>
              <a:gdLst/>
              <a:ahLst/>
              <a:cxnLst/>
              <a:rect r="r" b="b" t="t" l="l"/>
              <a:pathLst>
                <a:path h="50800" w="10679938">
                  <a:moveTo>
                    <a:pt x="0" y="0"/>
                  </a:moveTo>
                  <a:lnTo>
                    <a:pt x="10679938" y="0"/>
                  </a:lnTo>
                  <a:lnTo>
                    <a:pt x="10679938" y="50800"/>
                  </a:lnTo>
                  <a:lnTo>
                    <a:pt x="0" y="50800"/>
                  </a:lnTo>
                  <a:close/>
                </a:path>
              </a:pathLst>
            </a:custGeom>
            <a:solidFill>
              <a:srgbClr val="CCC4EC"/>
            </a:solidFill>
          </p:spPr>
        </p:sp>
      </p:grpSp>
      <p:sp>
        <p:nvSpPr>
          <p:cNvPr name="TextBox 16" id="16"/>
          <p:cNvSpPr txBox="true"/>
          <p:nvPr/>
        </p:nvSpPr>
        <p:spPr>
          <a:xfrm rot="0">
            <a:off x="992238" y="1852165"/>
            <a:ext cx="9270797" cy="9145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Proposed Support Strategies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92238" y="3248025"/>
            <a:ext cx="283521" cy="4400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01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992238" y="3976392"/>
            <a:ext cx="4033542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Professional Counselling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992238" y="4503687"/>
            <a:ext cx="5245446" cy="10120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Emotional support to process grief and discuss caregiving challenges.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6521206" y="3248025"/>
            <a:ext cx="283521" cy="4400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02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6521206" y="3976392"/>
            <a:ext cx="4376738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Young Carer Organisations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6521206" y="4503687"/>
            <a:ext cx="5245446" cy="10120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Peer connections and practical assistance for young caregivers.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2050163" y="3248025"/>
            <a:ext cx="283521" cy="4400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03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2050163" y="3976392"/>
            <a:ext cx="4263028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Practical Support Services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12050163" y="4503687"/>
            <a:ext cx="5245446" cy="10120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Home care assistance for cooking, cleaning, and shopping tasks.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992238" y="5926036"/>
            <a:ext cx="283521" cy="4400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04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992238" y="6654403"/>
            <a:ext cx="3896020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School Support Systems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992238" y="7181698"/>
            <a:ext cx="8009934" cy="10120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Academic flexibility and emotional support from teachers and counsellors.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9285684" y="5926036"/>
            <a:ext cx="283521" cy="4400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05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9285684" y="6654403"/>
            <a:ext cx="4132659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Expanded Social Network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9285684" y="7181698"/>
            <a:ext cx="8009934" cy="10120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Connections with extended family, mentors, and youth support workers.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AF6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0" y="0"/>
            <a:ext cx="7543800" cy="10287000"/>
            <a:chOff x="0" y="0"/>
            <a:chExt cx="10058400" cy="13716000"/>
          </a:xfrm>
        </p:grpSpPr>
        <p:sp>
          <p:nvSpPr>
            <p:cNvPr name="Freeform 7" id="7" descr="preencoded.png"/>
            <p:cNvSpPr/>
            <p:nvPr/>
          </p:nvSpPr>
          <p:spPr>
            <a:xfrm flipH="false" flipV="false" rot="0">
              <a:off x="0" y="0"/>
              <a:ext cx="100584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0058400">
                  <a:moveTo>
                    <a:pt x="0" y="0"/>
                  </a:moveTo>
                  <a:lnTo>
                    <a:pt x="10058400" y="0"/>
                  </a:lnTo>
                  <a:lnTo>
                    <a:pt x="100584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7850238" y="930478"/>
            <a:ext cx="8450904" cy="9145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Implementation Priorities</a:t>
            </a:r>
          </a:p>
        </p:txBody>
      </p:sp>
      <p:grpSp>
        <p:nvGrpSpPr>
          <p:cNvPr name="Group 9" id="9"/>
          <p:cNvGrpSpPr/>
          <p:nvPr/>
        </p:nvGrpSpPr>
        <p:grpSpPr>
          <a:xfrm rot="0">
            <a:off x="7831188" y="2251177"/>
            <a:ext cx="9483623" cy="2201618"/>
            <a:chOff x="0" y="0"/>
            <a:chExt cx="12644831" cy="2935491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25400" y="25400"/>
              <a:ext cx="12594082" cy="2884678"/>
            </a:xfrm>
            <a:custGeom>
              <a:avLst/>
              <a:gdLst/>
              <a:ahLst/>
              <a:cxnLst/>
              <a:rect r="r" b="b" t="t" l="l"/>
              <a:pathLst>
                <a:path h="2884678" w="12594082">
                  <a:moveTo>
                    <a:pt x="0" y="243840"/>
                  </a:moveTo>
                  <a:cubicBezTo>
                    <a:pt x="0" y="109220"/>
                    <a:pt x="110617" y="0"/>
                    <a:pt x="247142" y="0"/>
                  </a:cubicBezTo>
                  <a:lnTo>
                    <a:pt x="12346940" y="0"/>
                  </a:lnTo>
                  <a:cubicBezTo>
                    <a:pt x="12483465" y="0"/>
                    <a:pt x="12594082" y="109220"/>
                    <a:pt x="12594082" y="243840"/>
                  </a:cubicBezTo>
                  <a:lnTo>
                    <a:pt x="12594082" y="2640838"/>
                  </a:lnTo>
                  <a:cubicBezTo>
                    <a:pt x="12594082" y="2775458"/>
                    <a:pt x="12483465" y="2884678"/>
                    <a:pt x="12346940" y="2884678"/>
                  </a:cubicBezTo>
                  <a:lnTo>
                    <a:pt x="247142" y="2884678"/>
                  </a:lnTo>
                  <a:cubicBezTo>
                    <a:pt x="110617" y="2884678"/>
                    <a:pt x="0" y="2775458"/>
                    <a:pt x="0" y="2640838"/>
                  </a:cubicBezTo>
                  <a:close/>
                </a:path>
              </a:pathLst>
            </a:custGeom>
            <a:solidFill>
              <a:srgbClr val="FFFAF6"/>
            </a:solidFill>
          </p:spPr>
        </p:sp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2644882" cy="2935478"/>
            </a:xfrm>
            <a:custGeom>
              <a:avLst/>
              <a:gdLst/>
              <a:ahLst/>
              <a:cxnLst/>
              <a:rect r="r" b="b" t="t" l="l"/>
              <a:pathLst>
                <a:path h="2935478" w="12644882">
                  <a:moveTo>
                    <a:pt x="0" y="269240"/>
                  </a:moveTo>
                  <a:cubicBezTo>
                    <a:pt x="0" y="120269"/>
                    <a:pt x="122301" y="0"/>
                    <a:pt x="272542" y="0"/>
                  </a:cubicBezTo>
                  <a:lnTo>
                    <a:pt x="12372340" y="0"/>
                  </a:lnTo>
                  <a:lnTo>
                    <a:pt x="12372340" y="25400"/>
                  </a:lnTo>
                  <a:lnTo>
                    <a:pt x="12372340" y="0"/>
                  </a:lnTo>
                  <a:cubicBezTo>
                    <a:pt x="12522581" y="0"/>
                    <a:pt x="12644882" y="120269"/>
                    <a:pt x="12644882" y="269240"/>
                  </a:cubicBezTo>
                  <a:lnTo>
                    <a:pt x="12619482" y="269240"/>
                  </a:lnTo>
                  <a:lnTo>
                    <a:pt x="12644882" y="269240"/>
                  </a:lnTo>
                  <a:lnTo>
                    <a:pt x="12644882" y="2666238"/>
                  </a:lnTo>
                  <a:lnTo>
                    <a:pt x="12619482" y="2666238"/>
                  </a:lnTo>
                  <a:lnTo>
                    <a:pt x="12644882" y="2666238"/>
                  </a:lnTo>
                  <a:cubicBezTo>
                    <a:pt x="12644882" y="2815209"/>
                    <a:pt x="12522581" y="2935478"/>
                    <a:pt x="12372340" y="2935478"/>
                  </a:cubicBezTo>
                  <a:lnTo>
                    <a:pt x="12372340" y="2910078"/>
                  </a:lnTo>
                  <a:lnTo>
                    <a:pt x="12372340" y="2935478"/>
                  </a:lnTo>
                  <a:lnTo>
                    <a:pt x="272542" y="2935478"/>
                  </a:lnTo>
                  <a:lnTo>
                    <a:pt x="272542" y="2910078"/>
                  </a:lnTo>
                  <a:lnTo>
                    <a:pt x="272542" y="2935478"/>
                  </a:lnTo>
                  <a:cubicBezTo>
                    <a:pt x="122301" y="2935478"/>
                    <a:pt x="0" y="2815209"/>
                    <a:pt x="0" y="2666238"/>
                  </a:cubicBezTo>
                  <a:lnTo>
                    <a:pt x="0" y="269240"/>
                  </a:lnTo>
                  <a:lnTo>
                    <a:pt x="25400" y="269240"/>
                  </a:lnTo>
                  <a:lnTo>
                    <a:pt x="0" y="269240"/>
                  </a:lnTo>
                  <a:moveTo>
                    <a:pt x="50800" y="269240"/>
                  </a:moveTo>
                  <a:lnTo>
                    <a:pt x="50800" y="2666238"/>
                  </a:lnTo>
                  <a:lnTo>
                    <a:pt x="25400" y="2666238"/>
                  </a:lnTo>
                  <a:lnTo>
                    <a:pt x="50800" y="2666238"/>
                  </a:lnTo>
                  <a:cubicBezTo>
                    <a:pt x="50800" y="2786507"/>
                    <a:pt x="149733" y="2884678"/>
                    <a:pt x="272542" y="2884678"/>
                  </a:cubicBezTo>
                  <a:lnTo>
                    <a:pt x="12372340" y="2884678"/>
                  </a:lnTo>
                  <a:cubicBezTo>
                    <a:pt x="12495149" y="2884678"/>
                    <a:pt x="12594082" y="2786507"/>
                    <a:pt x="12594082" y="2666238"/>
                  </a:cubicBezTo>
                  <a:lnTo>
                    <a:pt x="12594082" y="269240"/>
                  </a:lnTo>
                  <a:cubicBezTo>
                    <a:pt x="12594082" y="148971"/>
                    <a:pt x="12495149" y="50800"/>
                    <a:pt x="12372340" y="50800"/>
                  </a:cubicBezTo>
                  <a:lnTo>
                    <a:pt x="272542" y="50800"/>
                  </a:lnTo>
                  <a:lnTo>
                    <a:pt x="272542" y="25400"/>
                  </a:lnTo>
                  <a:lnTo>
                    <a:pt x="272542" y="50800"/>
                  </a:lnTo>
                  <a:cubicBezTo>
                    <a:pt x="149733" y="50800"/>
                    <a:pt x="50800" y="148971"/>
                    <a:pt x="50800" y="269240"/>
                  </a:cubicBezTo>
                  <a:close/>
                </a:path>
              </a:pathLst>
            </a:custGeom>
            <a:solidFill>
              <a:srgbClr val="E1C2C2"/>
            </a:solidFill>
          </p:spPr>
        </p:sp>
      </p:grpSp>
      <p:grpSp>
        <p:nvGrpSpPr>
          <p:cNvPr name="Group 12" id="12"/>
          <p:cNvGrpSpPr/>
          <p:nvPr/>
        </p:nvGrpSpPr>
        <p:grpSpPr>
          <a:xfrm rot="0">
            <a:off x="7812138" y="2270227"/>
            <a:ext cx="152400" cy="2163518"/>
            <a:chOff x="0" y="0"/>
            <a:chExt cx="203200" cy="2884691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203200" cy="2884678"/>
            </a:xfrm>
            <a:custGeom>
              <a:avLst/>
              <a:gdLst/>
              <a:ahLst/>
              <a:cxnLst/>
              <a:rect r="r" b="b" t="t" l="l"/>
              <a:pathLst>
                <a:path h="2884678" w="203200">
                  <a:moveTo>
                    <a:pt x="0" y="101600"/>
                  </a:moveTo>
                  <a:cubicBezTo>
                    <a:pt x="0" y="45466"/>
                    <a:pt x="45466" y="0"/>
                    <a:pt x="101600" y="0"/>
                  </a:cubicBezTo>
                  <a:cubicBezTo>
                    <a:pt x="157734" y="0"/>
                    <a:pt x="203200" y="45466"/>
                    <a:pt x="203200" y="101600"/>
                  </a:cubicBezTo>
                  <a:lnTo>
                    <a:pt x="203200" y="2783078"/>
                  </a:lnTo>
                  <a:cubicBezTo>
                    <a:pt x="203200" y="2839212"/>
                    <a:pt x="157734" y="2884678"/>
                    <a:pt x="101600" y="2884678"/>
                  </a:cubicBezTo>
                  <a:cubicBezTo>
                    <a:pt x="45466" y="2884678"/>
                    <a:pt x="0" y="2839212"/>
                    <a:pt x="0" y="2783078"/>
                  </a:cubicBezTo>
                  <a:close/>
                </a:path>
              </a:pathLst>
            </a:custGeom>
            <a:solidFill>
              <a:srgbClr val="E1C2C2"/>
            </a:solidFill>
          </p:spPr>
        </p:sp>
      </p:grpSp>
      <p:sp>
        <p:nvSpPr>
          <p:cNvPr name="TextBox 14" id="14"/>
          <p:cNvSpPr txBox="true"/>
          <p:nvPr/>
        </p:nvSpPr>
        <p:spPr>
          <a:xfrm rot="0">
            <a:off x="8286159" y="2572788"/>
            <a:ext cx="4323902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Reduce Caregiving Burden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8286159" y="3100092"/>
            <a:ext cx="8687991" cy="10120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Community services and home care assistance to free time for school and personal development.</a:t>
            </a:r>
          </a:p>
        </p:txBody>
      </p:sp>
      <p:grpSp>
        <p:nvGrpSpPr>
          <p:cNvPr name="Group 16" id="16"/>
          <p:cNvGrpSpPr/>
          <p:nvPr/>
        </p:nvGrpSpPr>
        <p:grpSpPr>
          <a:xfrm rot="0">
            <a:off x="7831188" y="4698206"/>
            <a:ext cx="9483623" cy="2201618"/>
            <a:chOff x="0" y="0"/>
            <a:chExt cx="12644831" cy="2935491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25400" y="25400"/>
              <a:ext cx="12594082" cy="2884678"/>
            </a:xfrm>
            <a:custGeom>
              <a:avLst/>
              <a:gdLst/>
              <a:ahLst/>
              <a:cxnLst/>
              <a:rect r="r" b="b" t="t" l="l"/>
              <a:pathLst>
                <a:path h="2884678" w="12594082">
                  <a:moveTo>
                    <a:pt x="0" y="243840"/>
                  </a:moveTo>
                  <a:cubicBezTo>
                    <a:pt x="0" y="109220"/>
                    <a:pt x="110617" y="0"/>
                    <a:pt x="247142" y="0"/>
                  </a:cubicBezTo>
                  <a:lnTo>
                    <a:pt x="12346940" y="0"/>
                  </a:lnTo>
                  <a:cubicBezTo>
                    <a:pt x="12483465" y="0"/>
                    <a:pt x="12594082" y="109220"/>
                    <a:pt x="12594082" y="243840"/>
                  </a:cubicBezTo>
                  <a:lnTo>
                    <a:pt x="12594082" y="2640838"/>
                  </a:lnTo>
                  <a:cubicBezTo>
                    <a:pt x="12594082" y="2775458"/>
                    <a:pt x="12483465" y="2884678"/>
                    <a:pt x="12346940" y="2884678"/>
                  </a:cubicBezTo>
                  <a:lnTo>
                    <a:pt x="247142" y="2884678"/>
                  </a:lnTo>
                  <a:cubicBezTo>
                    <a:pt x="110617" y="2884678"/>
                    <a:pt x="0" y="2775458"/>
                    <a:pt x="0" y="2640838"/>
                  </a:cubicBezTo>
                  <a:close/>
                </a:path>
              </a:pathLst>
            </a:custGeom>
            <a:solidFill>
              <a:srgbClr val="FFFAF6"/>
            </a:solid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2644882" cy="2935478"/>
            </a:xfrm>
            <a:custGeom>
              <a:avLst/>
              <a:gdLst/>
              <a:ahLst/>
              <a:cxnLst/>
              <a:rect r="r" b="b" t="t" l="l"/>
              <a:pathLst>
                <a:path h="2935478" w="12644882">
                  <a:moveTo>
                    <a:pt x="0" y="269240"/>
                  </a:moveTo>
                  <a:cubicBezTo>
                    <a:pt x="0" y="120269"/>
                    <a:pt x="122301" y="0"/>
                    <a:pt x="272542" y="0"/>
                  </a:cubicBezTo>
                  <a:lnTo>
                    <a:pt x="12372340" y="0"/>
                  </a:lnTo>
                  <a:lnTo>
                    <a:pt x="12372340" y="25400"/>
                  </a:lnTo>
                  <a:lnTo>
                    <a:pt x="12372340" y="0"/>
                  </a:lnTo>
                  <a:cubicBezTo>
                    <a:pt x="12522581" y="0"/>
                    <a:pt x="12644882" y="120269"/>
                    <a:pt x="12644882" y="269240"/>
                  </a:cubicBezTo>
                  <a:lnTo>
                    <a:pt x="12619482" y="269240"/>
                  </a:lnTo>
                  <a:lnTo>
                    <a:pt x="12644882" y="269240"/>
                  </a:lnTo>
                  <a:lnTo>
                    <a:pt x="12644882" y="2666238"/>
                  </a:lnTo>
                  <a:lnTo>
                    <a:pt x="12619482" y="2666238"/>
                  </a:lnTo>
                  <a:lnTo>
                    <a:pt x="12644882" y="2666238"/>
                  </a:lnTo>
                  <a:cubicBezTo>
                    <a:pt x="12644882" y="2815209"/>
                    <a:pt x="12522581" y="2935478"/>
                    <a:pt x="12372340" y="2935478"/>
                  </a:cubicBezTo>
                  <a:lnTo>
                    <a:pt x="12372340" y="2910078"/>
                  </a:lnTo>
                  <a:lnTo>
                    <a:pt x="12372340" y="2935478"/>
                  </a:lnTo>
                  <a:lnTo>
                    <a:pt x="272542" y="2935478"/>
                  </a:lnTo>
                  <a:lnTo>
                    <a:pt x="272542" y="2910078"/>
                  </a:lnTo>
                  <a:lnTo>
                    <a:pt x="272542" y="2935478"/>
                  </a:lnTo>
                  <a:cubicBezTo>
                    <a:pt x="122301" y="2935478"/>
                    <a:pt x="0" y="2815209"/>
                    <a:pt x="0" y="2666238"/>
                  </a:cubicBezTo>
                  <a:lnTo>
                    <a:pt x="0" y="269240"/>
                  </a:lnTo>
                  <a:lnTo>
                    <a:pt x="25400" y="269240"/>
                  </a:lnTo>
                  <a:lnTo>
                    <a:pt x="0" y="269240"/>
                  </a:lnTo>
                  <a:moveTo>
                    <a:pt x="50800" y="269240"/>
                  </a:moveTo>
                  <a:lnTo>
                    <a:pt x="50800" y="2666238"/>
                  </a:lnTo>
                  <a:lnTo>
                    <a:pt x="25400" y="2666238"/>
                  </a:lnTo>
                  <a:lnTo>
                    <a:pt x="50800" y="2666238"/>
                  </a:lnTo>
                  <a:cubicBezTo>
                    <a:pt x="50800" y="2786507"/>
                    <a:pt x="149733" y="2884678"/>
                    <a:pt x="272542" y="2884678"/>
                  </a:cubicBezTo>
                  <a:lnTo>
                    <a:pt x="12372340" y="2884678"/>
                  </a:lnTo>
                  <a:cubicBezTo>
                    <a:pt x="12495149" y="2884678"/>
                    <a:pt x="12594082" y="2786507"/>
                    <a:pt x="12594082" y="2666238"/>
                  </a:cubicBezTo>
                  <a:lnTo>
                    <a:pt x="12594082" y="269240"/>
                  </a:lnTo>
                  <a:cubicBezTo>
                    <a:pt x="12594082" y="148971"/>
                    <a:pt x="12495149" y="50800"/>
                    <a:pt x="12372340" y="50800"/>
                  </a:cubicBezTo>
                  <a:lnTo>
                    <a:pt x="272542" y="50800"/>
                  </a:lnTo>
                  <a:lnTo>
                    <a:pt x="272542" y="25400"/>
                  </a:lnTo>
                  <a:lnTo>
                    <a:pt x="272542" y="50800"/>
                  </a:lnTo>
                  <a:cubicBezTo>
                    <a:pt x="149733" y="50800"/>
                    <a:pt x="50800" y="148971"/>
                    <a:pt x="50800" y="269240"/>
                  </a:cubicBezTo>
                  <a:close/>
                </a:path>
              </a:pathLst>
            </a:custGeom>
            <a:solidFill>
              <a:srgbClr val="CCC4EC"/>
            </a:solidFill>
          </p:spPr>
        </p:sp>
      </p:grpSp>
      <p:grpSp>
        <p:nvGrpSpPr>
          <p:cNvPr name="Group 19" id="19"/>
          <p:cNvGrpSpPr/>
          <p:nvPr/>
        </p:nvGrpSpPr>
        <p:grpSpPr>
          <a:xfrm rot="0">
            <a:off x="7812138" y="4717256"/>
            <a:ext cx="152400" cy="2163518"/>
            <a:chOff x="0" y="0"/>
            <a:chExt cx="203200" cy="2884691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203200" cy="2884678"/>
            </a:xfrm>
            <a:custGeom>
              <a:avLst/>
              <a:gdLst/>
              <a:ahLst/>
              <a:cxnLst/>
              <a:rect r="r" b="b" t="t" l="l"/>
              <a:pathLst>
                <a:path h="2884678" w="203200">
                  <a:moveTo>
                    <a:pt x="0" y="101600"/>
                  </a:moveTo>
                  <a:cubicBezTo>
                    <a:pt x="0" y="45466"/>
                    <a:pt x="45466" y="0"/>
                    <a:pt x="101600" y="0"/>
                  </a:cubicBezTo>
                  <a:cubicBezTo>
                    <a:pt x="157734" y="0"/>
                    <a:pt x="203200" y="45466"/>
                    <a:pt x="203200" y="101600"/>
                  </a:cubicBezTo>
                  <a:lnTo>
                    <a:pt x="203200" y="2783078"/>
                  </a:lnTo>
                  <a:cubicBezTo>
                    <a:pt x="203200" y="2839212"/>
                    <a:pt x="157734" y="2884678"/>
                    <a:pt x="101600" y="2884678"/>
                  </a:cubicBezTo>
                  <a:cubicBezTo>
                    <a:pt x="45466" y="2884678"/>
                    <a:pt x="0" y="2839212"/>
                    <a:pt x="0" y="2783078"/>
                  </a:cubicBezTo>
                  <a:close/>
                </a:path>
              </a:pathLst>
            </a:custGeom>
            <a:solidFill>
              <a:srgbClr val="CCC4EC"/>
            </a:solidFill>
          </p:spPr>
        </p:sp>
      </p:grpSp>
      <p:sp>
        <p:nvSpPr>
          <p:cNvPr name="TextBox 21" id="21"/>
          <p:cNvSpPr txBox="true"/>
          <p:nvPr/>
        </p:nvSpPr>
        <p:spPr>
          <a:xfrm rot="0">
            <a:off x="8286159" y="5019827"/>
            <a:ext cx="4820841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Strengthen Support Networks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8286159" y="5547122"/>
            <a:ext cx="8687991" cy="10120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Building connections with peers, mentors, and professionals who understand young carer experiences.</a:t>
            </a:r>
          </a:p>
        </p:txBody>
      </p:sp>
      <p:grpSp>
        <p:nvGrpSpPr>
          <p:cNvPr name="Group 23" id="23"/>
          <p:cNvGrpSpPr/>
          <p:nvPr/>
        </p:nvGrpSpPr>
        <p:grpSpPr>
          <a:xfrm rot="0">
            <a:off x="7831188" y="7145236"/>
            <a:ext cx="9483623" cy="2201618"/>
            <a:chOff x="0" y="0"/>
            <a:chExt cx="12644831" cy="2935491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25400" y="25400"/>
              <a:ext cx="12594082" cy="2884678"/>
            </a:xfrm>
            <a:custGeom>
              <a:avLst/>
              <a:gdLst/>
              <a:ahLst/>
              <a:cxnLst/>
              <a:rect r="r" b="b" t="t" l="l"/>
              <a:pathLst>
                <a:path h="2884678" w="12594082">
                  <a:moveTo>
                    <a:pt x="0" y="243840"/>
                  </a:moveTo>
                  <a:cubicBezTo>
                    <a:pt x="0" y="109220"/>
                    <a:pt x="110617" y="0"/>
                    <a:pt x="247142" y="0"/>
                  </a:cubicBezTo>
                  <a:lnTo>
                    <a:pt x="12346940" y="0"/>
                  </a:lnTo>
                  <a:cubicBezTo>
                    <a:pt x="12483465" y="0"/>
                    <a:pt x="12594082" y="109220"/>
                    <a:pt x="12594082" y="243840"/>
                  </a:cubicBezTo>
                  <a:lnTo>
                    <a:pt x="12594082" y="2640838"/>
                  </a:lnTo>
                  <a:cubicBezTo>
                    <a:pt x="12594082" y="2775458"/>
                    <a:pt x="12483465" y="2884678"/>
                    <a:pt x="12346940" y="2884678"/>
                  </a:cubicBezTo>
                  <a:lnTo>
                    <a:pt x="247142" y="2884678"/>
                  </a:lnTo>
                  <a:cubicBezTo>
                    <a:pt x="110617" y="2884678"/>
                    <a:pt x="0" y="2775458"/>
                    <a:pt x="0" y="2640838"/>
                  </a:cubicBezTo>
                  <a:close/>
                </a:path>
              </a:pathLst>
            </a:custGeom>
            <a:solidFill>
              <a:srgbClr val="FFFAF6"/>
            </a:solid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2644882" cy="2935478"/>
            </a:xfrm>
            <a:custGeom>
              <a:avLst/>
              <a:gdLst/>
              <a:ahLst/>
              <a:cxnLst/>
              <a:rect r="r" b="b" t="t" l="l"/>
              <a:pathLst>
                <a:path h="2935478" w="12644882">
                  <a:moveTo>
                    <a:pt x="0" y="269240"/>
                  </a:moveTo>
                  <a:cubicBezTo>
                    <a:pt x="0" y="120269"/>
                    <a:pt x="122301" y="0"/>
                    <a:pt x="272542" y="0"/>
                  </a:cubicBezTo>
                  <a:lnTo>
                    <a:pt x="12372340" y="0"/>
                  </a:lnTo>
                  <a:lnTo>
                    <a:pt x="12372340" y="25400"/>
                  </a:lnTo>
                  <a:lnTo>
                    <a:pt x="12372340" y="0"/>
                  </a:lnTo>
                  <a:cubicBezTo>
                    <a:pt x="12522581" y="0"/>
                    <a:pt x="12644882" y="120269"/>
                    <a:pt x="12644882" y="269240"/>
                  </a:cubicBezTo>
                  <a:lnTo>
                    <a:pt x="12619482" y="269240"/>
                  </a:lnTo>
                  <a:lnTo>
                    <a:pt x="12644882" y="269240"/>
                  </a:lnTo>
                  <a:lnTo>
                    <a:pt x="12644882" y="2666238"/>
                  </a:lnTo>
                  <a:lnTo>
                    <a:pt x="12619482" y="2666238"/>
                  </a:lnTo>
                  <a:lnTo>
                    <a:pt x="12644882" y="2666238"/>
                  </a:lnTo>
                  <a:cubicBezTo>
                    <a:pt x="12644882" y="2815209"/>
                    <a:pt x="12522581" y="2935478"/>
                    <a:pt x="12372340" y="2935478"/>
                  </a:cubicBezTo>
                  <a:lnTo>
                    <a:pt x="12372340" y="2910078"/>
                  </a:lnTo>
                  <a:lnTo>
                    <a:pt x="12372340" y="2935478"/>
                  </a:lnTo>
                  <a:lnTo>
                    <a:pt x="272542" y="2935478"/>
                  </a:lnTo>
                  <a:lnTo>
                    <a:pt x="272542" y="2910078"/>
                  </a:lnTo>
                  <a:lnTo>
                    <a:pt x="272542" y="2935478"/>
                  </a:lnTo>
                  <a:cubicBezTo>
                    <a:pt x="122301" y="2935478"/>
                    <a:pt x="0" y="2815209"/>
                    <a:pt x="0" y="2666238"/>
                  </a:cubicBezTo>
                  <a:lnTo>
                    <a:pt x="0" y="269240"/>
                  </a:lnTo>
                  <a:lnTo>
                    <a:pt x="25400" y="269240"/>
                  </a:lnTo>
                  <a:lnTo>
                    <a:pt x="0" y="269240"/>
                  </a:lnTo>
                  <a:moveTo>
                    <a:pt x="50800" y="269240"/>
                  </a:moveTo>
                  <a:lnTo>
                    <a:pt x="50800" y="2666238"/>
                  </a:lnTo>
                  <a:lnTo>
                    <a:pt x="25400" y="2666238"/>
                  </a:lnTo>
                  <a:lnTo>
                    <a:pt x="50800" y="2666238"/>
                  </a:lnTo>
                  <a:cubicBezTo>
                    <a:pt x="50800" y="2786507"/>
                    <a:pt x="149733" y="2884678"/>
                    <a:pt x="272542" y="2884678"/>
                  </a:cubicBezTo>
                  <a:lnTo>
                    <a:pt x="12372340" y="2884678"/>
                  </a:lnTo>
                  <a:cubicBezTo>
                    <a:pt x="12495149" y="2884678"/>
                    <a:pt x="12594082" y="2786507"/>
                    <a:pt x="12594082" y="2666238"/>
                  </a:cubicBezTo>
                  <a:lnTo>
                    <a:pt x="12594082" y="269240"/>
                  </a:lnTo>
                  <a:cubicBezTo>
                    <a:pt x="12594082" y="148971"/>
                    <a:pt x="12495149" y="50800"/>
                    <a:pt x="12372340" y="50800"/>
                  </a:cubicBezTo>
                  <a:lnTo>
                    <a:pt x="272542" y="50800"/>
                  </a:lnTo>
                  <a:lnTo>
                    <a:pt x="272542" y="25400"/>
                  </a:lnTo>
                  <a:lnTo>
                    <a:pt x="272542" y="50800"/>
                  </a:lnTo>
                  <a:cubicBezTo>
                    <a:pt x="149733" y="50800"/>
                    <a:pt x="50800" y="148971"/>
                    <a:pt x="50800" y="269240"/>
                  </a:cubicBezTo>
                  <a:close/>
                </a:path>
              </a:pathLst>
            </a:custGeom>
            <a:solidFill>
              <a:srgbClr val="B4DAE4"/>
            </a:solidFill>
          </p:spPr>
        </p:sp>
      </p:grpSp>
      <p:grpSp>
        <p:nvGrpSpPr>
          <p:cNvPr name="Group 26" id="26"/>
          <p:cNvGrpSpPr/>
          <p:nvPr/>
        </p:nvGrpSpPr>
        <p:grpSpPr>
          <a:xfrm rot="0">
            <a:off x="7812138" y="7164286"/>
            <a:ext cx="152400" cy="2163518"/>
            <a:chOff x="0" y="0"/>
            <a:chExt cx="203200" cy="2884691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203200" cy="2884678"/>
            </a:xfrm>
            <a:custGeom>
              <a:avLst/>
              <a:gdLst/>
              <a:ahLst/>
              <a:cxnLst/>
              <a:rect r="r" b="b" t="t" l="l"/>
              <a:pathLst>
                <a:path h="2884678" w="203200">
                  <a:moveTo>
                    <a:pt x="0" y="101600"/>
                  </a:moveTo>
                  <a:cubicBezTo>
                    <a:pt x="0" y="45466"/>
                    <a:pt x="45466" y="0"/>
                    <a:pt x="101600" y="0"/>
                  </a:cubicBezTo>
                  <a:cubicBezTo>
                    <a:pt x="157734" y="0"/>
                    <a:pt x="203200" y="45466"/>
                    <a:pt x="203200" y="101600"/>
                  </a:cubicBezTo>
                  <a:lnTo>
                    <a:pt x="203200" y="2783078"/>
                  </a:lnTo>
                  <a:cubicBezTo>
                    <a:pt x="203200" y="2839212"/>
                    <a:pt x="157734" y="2884678"/>
                    <a:pt x="101600" y="2884678"/>
                  </a:cubicBezTo>
                  <a:cubicBezTo>
                    <a:pt x="45466" y="2884678"/>
                    <a:pt x="0" y="2839212"/>
                    <a:pt x="0" y="2783078"/>
                  </a:cubicBezTo>
                  <a:close/>
                </a:path>
              </a:pathLst>
            </a:custGeom>
            <a:solidFill>
              <a:srgbClr val="B4DAE4"/>
            </a:solidFill>
          </p:spPr>
        </p:sp>
      </p:grpSp>
      <p:sp>
        <p:nvSpPr>
          <p:cNvPr name="TextBox 28" id="28"/>
          <p:cNvSpPr txBox="true"/>
          <p:nvPr/>
        </p:nvSpPr>
        <p:spPr>
          <a:xfrm rot="0">
            <a:off x="8286159" y="7466857"/>
            <a:ext cx="4745384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Enable Emotional Expression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8286159" y="7994152"/>
            <a:ext cx="8687991" cy="10120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Safe spaces for Jenny to process grief and discuss challenges without guilt or pressure.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696068" y="0"/>
            <a:ext cx="18288000" cy="10287000"/>
            <a:chOff x="0" y="0"/>
            <a:chExt cx="24384000" cy="13716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AF6"/>
            </a:solidFill>
          </p:spPr>
        </p:sp>
      </p:grpSp>
      <p:sp>
        <p:nvSpPr>
          <p:cNvPr name="TextBox 6" id="6"/>
          <p:cNvSpPr txBox="true"/>
          <p:nvPr/>
        </p:nvSpPr>
        <p:spPr>
          <a:xfrm rot="0">
            <a:off x="937317" y="717499"/>
            <a:ext cx="8902751" cy="8559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62"/>
              </a:lnSpc>
            </a:pPr>
            <a:r>
              <a:rPr lang="en-US" sz="5250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Theory Evaluation: Strengths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37317" y="4554741"/>
            <a:ext cx="3347885" cy="4280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9"/>
              </a:lnSpc>
            </a:pPr>
            <a:r>
              <a:rPr lang="en-US" sz="2625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Key Insights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37317" y="5150053"/>
            <a:ext cx="10439991" cy="20182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11051" indent="-155525" lvl="1">
              <a:lnSpc>
                <a:spcPts val="3249"/>
              </a:lnSpc>
              <a:buFont typeface="Arial"/>
              <a:buChar char="•"/>
            </a:pPr>
            <a:r>
              <a:rPr lang="en-US" sz="2062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Emphasises importance of early relationships and emotional security</a:t>
            </a:r>
          </a:p>
          <a:p>
            <a:pPr algn="l" marL="311051" indent="-155525" lvl="1">
              <a:lnSpc>
                <a:spcPts val="3249"/>
              </a:lnSpc>
              <a:buFont typeface="Arial"/>
              <a:buChar char="•"/>
            </a:pPr>
            <a:r>
              <a:rPr lang="en-US" sz="2062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Explains impact of caregiving disruptions on psychological outcomes</a:t>
            </a:r>
          </a:p>
          <a:p>
            <a:pPr algn="l" marL="311051" indent="-155525" lvl="1">
              <a:lnSpc>
                <a:spcPts val="3249"/>
              </a:lnSpc>
              <a:buFont typeface="Arial"/>
              <a:buChar char="•"/>
            </a:pPr>
            <a:r>
              <a:rPr lang="en-US" sz="2062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Guides targeted interventions in health and social care</a:t>
            </a:r>
          </a:p>
          <a:p>
            <a:pPr algn="l" marL="311051" indent="-155525" lvl="1">
              <a:lnSpc>
                <a:spcPts val="3249"/>
              </a:lnSpc>
              <a:buFont typeface="Arial"/>
              <a:buChar char="•"/>
            </a:pPr>
            <a:r>
              <a:rPr lang="en-US" sz="2062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Highlights need for secure base and responsive support</a:t>
            </a:r>
          </a:p>
        </p:txBody>
      </p:sp>
      <p:grpSp>
        <p:nvGrpSpPr>
          <p:cNvPr name="Group 9" id="9"/>
          <p:cNvGrpSpPr/>
          <p:nvPr/>
        </p:nvGrpSpPr>
        <p:grpSpPr>
          <a:xfrm rot="0">
            <a:off x="12040191" y="2237480"/>
            <a:ext cx="5319865" cy="7093153"/>
            <a:chOff x="0" y="0"/>
            <a:chExt cx="7093153" cy="9457538"/>
          </a:xfrm>
        </p:grpSpPr>
        <p:sp>
          <p:nvSpPr>
            <p:cNvPr name="Freeform 10" id="10" descr="preencoded.png"/>
            <p:cNvSpPr/>
            <p:nvPr/>
          </p:nvSpPr>
          <p:spPr>
            <a:xfrm flipH="false" flipV="false" rot="0">
              <a:off x="0" y="0"/>
              <a:ext cx="7093204" cy="9457563"/>
            </a:xfrm>
            <a:custGeom>
              <a:avLst/>
              <a:gdLst/>
              <a:ahLst/>
              <a:cxnLst/>
              <a:rect r="r" b="b" t="t" l="l"/>
              <a:pathLst>
                <a:path h="9457563" w="7093204">
                  <a:moveTo>
                    <a:pt x="0" y="0"/>
                  </a:moveTo>
                  <a:lnTo>
                    <a:pt x="7093204" y="0"/>
                  </a:lnTo>
                  <a:lnTo>
                    <a:pt x="7093204" y="9457563"/>
                  </a:lnTo>
                  <a:lnTo>
                    <a:pt x="0" y="94575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22" t="0" r="-21" b="0"/>
              </a:stretch>
            </a:blipFill>
          </p:spPr>
        </p:sp>
      </p:grp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AF6"/>
            </a:solidFill>
          </p:spPr>
        </p:sp>
      </p:grpSp>
      <p:sp>
        <p:nvSpPr>
          <p:cNvPr name="TextBox 6" id="6"/>
          <p:cNvSpPr txBox="true"/>
          <p:nvPr/>
        </p:nvSpPr>
        <p:spPr>
          <a:xfrm rot="0">
            <a:off x="992238" y="2239861"/>
            <a:ext cx="10023424" cy="9145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Theory Evaluation: Limitations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973188" y="3702396"/>
            <a:ext cx="5283546" cy="3108874"/>
            <a:chOff x="0" y="0"/>
            <a:chExt cx="7044728" cy="4145166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25400" y="25400"/>
              <a:ext cx="6994017" cy="4094353"/>
            </a:xfrm>
            <a:custGeom>
              <a:avLst/>
              <a:gdLst/>
              <a:ahLst/>
              <a:cxnLst/>
              <a:rect r="r" b="b" t="t" l="l"/>
              <a:pathLst>
                <a:path h="4094353" w="6994017">
                  <a:moveTo>
                    <a:pt x="0" y="158750"/>
                  </a:moveTo>
                  <a:cubicBezTo>
                    <a:pt x="0" y="71120"/>
                    <a:pt x="71501" y="0"/>
                    <a:pt x="159639" y="0"/>
                  </a:cubicBezTo>
                  <a:lnTo>
                    <a:pt x="6834378" y="0"/>
                  </a:lnTo>
                  <a:cubicBezTo>
                    <a:pt x="6922516" y="0"/>
                    <a:pt x="6994017" y="71120"/>
                    <a:pt x="6994017" y="158750"/>
                  </a:cubicBezTo>
                  <a:lnTo>
                    <a:pt x="6994017" y="3935603"/>
                  </a:lnTo>
                  <a:cubicBezTo>
                    <a:pt x="6994017" y="4023233"/>
                    <a:pt x="6922516" y="4094353"/>
                    <a:pt x="6834378" y="4094353"/>
                  </a:cubicBezTo>
                  <a:lnTo>
                    <a:pt x="159639" y="4094353"/>
                  </a:lnTo>
                  <a:cubicBezTo>
                    <a:pt x="71501" y="4094353"/>
                    <a:pt x="0" y="4023233"/>
                    <a:pt x="0" y="3935603"/>
                  </a:cubicBezTo>
                  <a:close/>
                </a:path>
              </a:pathLst>
            </a:custGeom>
            <a:solidFill>
              <a:srgbClr val="FFFAF6"/>
            </a:solidFill>
          </p:spPr>
        </p:sp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7044817" cy="4145153"/>
            </a:xfrm>
            <a:custGeom>
              <a:avLst/>
              <a:gdLst/>
              <a:ahLst/>
              <a:cxnLst/>
              <a:rect r="r" b="b" t="t" l="l"/>
              <a:pathLst>
                <a:path h="4145153" w="7044817">
                  <a:moveTo>
                    <a:pt x="0" y="184150"/>
                  </a:moveTo>
                  <a:cubicBezTo>
                    <a:pt x="0" y="82296"/>
                    <a:pt x="82931" y="0"/>
                    <a:pt x="185039" y="0"/>
                  </a:cubicBezTo>
                  <a:lnTo>
                    <a:pt x="6859778" y="0"/>
                  </a:lnTo>
                  <a:lnTo>
                    <a:pt x="6859778" y="25400"/>
                  </a:lnTo>
                  <a:lnTo>
                    <a:pt x="6859778" y="0"/>
                  </a:lnTo>
                  <a:cubicBezTo>
                    <a:pt x="6961886" y="0"/>
                    <a:pt x="7044817" y="82296"/>
                    <a:pt x="7044817" y="184150"/>
                  </a:cubicBezTo>
                  <a:lnTo>
                    <a:pt x="7019417" y="184150"/>
                  </a:lnTo>
                  <a:lnTo>
                    <a:pt x="7044817" y="184150"/>
                  </a:lnTo>
                  <a:lnTo>
                    <a:pt x="7044817" y="3961003"/>
                  </a:lnTo>
                  <a:lnTo>
                    <a:pt x="7019417" y="3961003"/>
                  </a:lnTo>
                  <a:lnTo>
                    <a:pt x="7044817" y="3961003"/>
                  </a:lnTo>
                  <a:cubicBezTo>
                    <a:pt x="7044817" y="4062857"/>
                    <a:pt x="6961886" y="4145153"/>
                    <a:pt x="6859778" y="4145153"/>
                  </a:cubicBezTo>
                  <a:lnTo>
                    <a:pt x="6859778" y="4119753"/>
                  </a:lnTo>
                  <a:lnTo>
                    <a:pt x="6859778" y="4145153"/>
                  </a:lnTo>
                  <a:lnTo>
                    <a:pt x="185039" y="4145153"/>
                  </a:lnTo>
                  <a:lnTo>
                    <a:pt x="185039" y="4119753"/>
                  </a:lnTo>
                  <a:lnTo>
                    <a:pt x="185039" y="4145153"/>
                  </a:lnTo>
                  <a:cubicBezTo>
                    <a:pt x="82931" y="4145153"/>
                    <a:pt x="0" y="4062857"/>
                    <a:pt x="0" y="3961003"/>
                  </a:cubicBezTo>
                  <a:lnTo>
                    <a:pt x="0" y="184150"/>
                  </a:lnTo>
                  <a:lnTo>
                    <a:pt x="25400" y="184150"/>
                  </a:lnTo>
                  <a:lnTo>
                    <a:pt x="0" y="184150"/>
                  </a:lnTo>
                  <a:moveTo>
                    <a:pt x="50800" y="184150"/>
                  </a:moveTo>
                  <a:lnTo>
                    <a:pt x="50800" y="3961003"/>
                  </a:lnTo>
                  <a:lnTo>
                    <a:pt x="25400" y="3961003"/>
                  </a:lnTo>
                  <a:lnTo>
                    <a:pt x="50800" y="3961003"/>
                  </a:lnTo>
                  <a:cubicBezTo>
                    <a:pt x="50800" y="4034536"/>
                    <a:pt x="110744" y="4094353"/>
                    <a:pt x="185039" y="4094353"/>
                  </a:cubicBezTo>
                  <a:lnTo>
                    <a:pt x="6859778" y="4094353"/>
                  </a:lnTo>
                  <a:cubicBezTo>
                    <a:pt x="6934073" y="4094353"/>
                    <a:pt x="6994017" y="4034536"/>
                    <a:pt x="6994017" y="3961003"/>
                  </a:cubicBezTo>
                  <a:lnTo>
                    <a:pt x="6994017" y="184150"/>
                  </a:lnTo>
                  <a:cubicBezTo>
                    <a:pt x="6994017" y="110617"/>
                    <a:pt x="6934073" y="50800"/>
                    <a:pt x="6859778" y="50800"/>
                  </a:cubicBezTo>
                  <a:lnTo>
                    <a:pt x="185039" y="50800"/>
                  </a:lnTo>
                  <a:lnTo>
                    <a:pt x="185039" y="25400"/>
                  </a:lnTo>
                  <a:lnTo>
                    <a:pt x="185039" y="50800"/>
                  </a:lnTo>
                  <a:cubicBezTo>
                    <a:pt x="110744" y="50800"/>
                    <a:pt x="50800" y="110617"/>
                    <a:pt x="50800" y="184150"/>
                  </a:cubicBezTo>
                  <a:close/>
                </a:path>
              </a:pathLst>
            </a:custGeom>
            <a:solidFill>
              <a:srgbClr val="E1C2C2"/>
            </a:solid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1313859" y="4024017"/>
            <a:ext cx="4602213" cy="904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Overemphasis on Early Experiences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313859" y="4994224"/>
            <a:ext cx="4602213" cy="14656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May not fully account for broader social, cultural, and economic influences.</a:t>
            </a:r>
          </a:p>
        </p:txBody>
      </p:sp>
      <p:grpSp>
        <p:nvGrpSpPr>
          <p:cNvPr name="Group 12" id="12"/>
          <p:cNvGrpSpPr/>
          <p:nvPr/>
        </p:nvGrpSpPr>
        <p:grpSpPr>
          <a:xfrm rot="0">
            <a:off x="6502156" y="3702396"/>
            <a:ext cx="5283546" cy="3108874"/>
            <a:chOff x="0" y="0"/>
            <a:chExt cx="7044728" cy="4145166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25400" y="25400"/>
              <a:ext cx="6994017" cy="4094353"/>
            </a:xfrm>
            <a:custGeom>
              <a:avLst/>
              <a:gdLst/>
              <a:ahLst/>
              <a:cxnLst/>
              <a:rect r="r" b="b" t="t" l="l"/>
              <a:pathLst>
                <a:path h="4094353" w="6994017">
                  <a:moveTo>
                    <a:pt x="0" y="158750"/>
                  </a:moveTo>
                  <a:cubicBezTo>
                    <a:pt x="0" y="71120"/>
                    <a:pt x="71501" y="0"/>
                    <a:pt x="159639" y="0"/>
                  </a:cubicBezTo>
                  <a:lnTo>
                    <a:pt x="6834378" y="0"/>
                  </a:lnTo>
                  <a:cubicBezTo>
                    <a:pt x="6922516" y="0"/>
                    <a:pt x="6994017" y="71120"/>
                    <a:pt x="6994017" y="158750"/>
                  </a:cubicBezTo>
                  <a:lnTo>
                    <a:pt x="6994017" y="3935603"/>
                  </a:lnTo>
                  <a:cubicBezTo>
                    <a:pt x="6994017" y="4023233"/>
                    <a:pt x="6922516" y="4094353"/>
                    <a:pt x="6834378" y="4094353"/>
                  </a:cubicBezTo>
                  <a:lnTo>
                    <a:pt x="159639" y="4094353"/>
                  </a:lnTo>
                  <a:cubicBezTo>
                    <a:pt x="71501" y="4094353"/>
                    <a:pt x="0" y="4023233"/>
                    <a:pt x="0" y="3935603"/>
                  </a:cubicBezTo>
                  <a:close/>
                </a:path>
              </a:pathLst>
            </a:custGeom>
            <a:solidFill>
              <a:srgbClr val="FFFAF6"/>
            </a:solid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7044817" cy="4145153"/>
            </a:xfrm>
            <a:custGeom>
              <a:avLst/>
              <a:gdLst/>
              <a:ahLst/>
              <a:cxnLst/>
              <a:rect r="r" b="b" t="t" l="l"/>
              <a:pathLst>
                <a:path h="4145153" w="7044817">
                  <a:moveTo>
                    <a:pt x="0" y="184150"/>
                  </a:moveTo>
                  <a:cubicBezTo>
                    <a:pt x="0" y="82296"/>
                    <a:pt x="82931" y="0"/>
                    <a:pt x="185039" y="0"/>
                  </a:cubicBezTo>
                  <a:lnTo>
                    <a:pt x="6859778" y="0"/>
                  </a:lnTo>
                  <a:lnTo>
                    <a:pt x="6859778" y="25400"/>
                  </a:lnTo>
                  <a:lnTo>
                    <a:pt x="6859778" y="0"/>
                  </a:lnTo>
                  <a:cubicBezTo>
                    <a:pt x="6961886" y="0"/>
                    <a:pt x="7044817" y="82296"/>
                    <a:pt x="7044817" y="184150"/>
                  </a:cubicBezTo>
                  <a:lnTo>
                    <a:pt x="7019417" y="184150"/>
                  </a:lnTo>
                  <a:lnTo>
                    <a:pt x="7044817" y="184150"/>
                  </a:lnTo>
                  <a:lnTo>
                    <a:pt x="7044817" y="3961003"/>
                  </a:lnTo>
                  <a:lnTo>
                    <a:pt x="7019417" y="3961003"/>
                  </a:lnTo>
                  <a:lnTo>
                    <a:pt x="7044817" y="3961003"/>
                  </a:lnTo>
                  <a:cubicBezTo>
                    <a:pt x="7044817" y="4062857"/>
                    <a:pt x="6961886" y="4145153"/>
                    <a:pt x="6859778" y="4145153"/>
                  </a:cubicBezTo>
                  <a:lnTo>
                    <a:pt x="6859778" y="4119753"/>
                  </a:lnTo>
                  <a:lnTo>
                    <a:pt x="6859778" y="4145153"/>
                  </a:lnTo>
                  <a:lnTo>
                    <a:pt x="185039" y="4145153"/>
                  </a:lnTo>
                  <a:lnTo>
                    <a:pt x="185039" y="4119753"/>
                  </a:lnTo>
                  <a:lnTo>
                    <a:pt x="185039" y="4145153"/>
                  </a:lnTo>
                  <a:cubicBezTo>
                    <a:pt x="82931" y="4145153"/>
                    <a:pt x="0" y="4062857"/>
                    <a:pt x="0" y="3961003"/>
                  </a:cubicBezTo>
                  <a:lnTo>
                    <a:pt x="0" y="184150"/>
                  </a:lnTo>
                  <a:lnTo>
                    <a:pt x="25400" y="184150"/>
                  </a:lnTo>
                  <a:lnTo>
                    <a:pt x="0" y="184150"/>
                  </a:lnTo>
                  <a:moveTo>
                    <a:pt x="50800" y="184150"/>
                  </a:moveTo>
                  <a:lnTo>
                    <a:pt x="50800" y="3961003"/>
                  </a:lnTo>
                  <a:lnTo>
                    <a:pt x="25400" y="3961003"/>
                  </a:lnTo>
                  <a:lnTo>
                    <a:pt x="50800" y="3961003"/>
                  </a:lnTo>
                  <a:cubicBezTo>
                    <a:pt x="50800" y="4034536"/>
                    <a:pt x="110744" y="4094353"/>
                    <a:pt x="185039" y="4094353"/>
                  </a:cubicBezTo>
                  <a:lnTo>
                    <a:pt x="6859778" y="4094353"/>
                  </a:lnTo>
                  <a:cubicBezTo>
                    <a:pt x="6934073" y="4094353"/>
                    <a:pt x="6994017" y="4034536"/>
                    <a:pt x="6994017" y="3961003"/>
                  </a:cubicBezTo>
                  <a:lnTo>
                    <a:pt x="6994017" y="184150"/>
                  </a:lnTo>
                  <a:cubicBezTo>
                    <a:pt x="6994017" y="110617"/>
                    <a:pt x="6934073" y="50800"/>
                    <a:pt x="6859778" y="50800"/>
                  </a:cubicBezTo>
                  <a:lnTo>
                    <a:pt x="185039" y="50800"/>
                  </a:lnTo>
                  <a:lnTo>
                    <a:pt x="185039" y="25400"/>
                  </a:lnTo>
                  <a:lnTo>
                    <a:pt x="185039" y="50800"/>
                  </a:lnTo>
                  <a:cubicBezTo>
                    <a:pt x="110744" y="50800"/>
                    <a:pt x="50800" y="110617"/>
                    <a:pt x="50800" y="184150"/>
                  </a:cubicBezTo>
                  <a:close/>
                </a:path>
              </a:pathLst>
            </a:custGeom>
            <a:solidFill>
              <a:srgbClr val="CCC4EC"/>
            </a:solidFill>
          </p:spPr>
        </p:sp>
      </p:grpSp>
      <p:sp>
        <p:nvSpPr>
          <p:cNvPr name="TextBox 15" id="15"/>
          <p:cNvSpPr txBox="true"/>
          <p:nvPr/>
        </p:nvSpPr>
        <p:spPr>
          <a:xfrm rot="0">
            <a:off x="6842817" y="4024017"/>
            <a:ext cx="4272258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Underestimates Resilience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6842817" y="4551312"/>
            <a:ext cx="4602213" cy="19192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Positive outcomes like responsibility, empathy, and independence aren't fully addressed.</a:t>
            </a:r>
          </a:p>
        </p:txBody>
      </p:sp>
      <p:grpSp>
        <p:nvGrpSpPr>
          <p:cNvPr name="Group 17" id="17"/>
          <p:cNvGrpSpPr/>
          <p:nvPr/>
        </p:nvGrpSpPr>
        <p:grpSpPr>
          <a:xfrm rot="0">
            <a:off x="12031113" y="3702396"/>
            <a:ext cx="5283546" cy="3108874"/>
            <a:chOff x="0" y="0"/>
            <a:chExt cx="7044728" cy="4145166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25400" y="25400"/>
              <a:ext cx="6994017" cy="4094353"/>
            </a:xfrm>
            <a:custGeom>
              <a:avLst/>
              <a:gdLst/>
              <a:ahLst/>
              <a:cxnLst/>
              <a:rect r="r" b="b" t="t" l="l"/>
              <a:pathLst>
                <a:path h="4094353" w="6994017">
                  <a:moveTo>
                    <a:pt x="0" y="158750"/>
                  </a:moveTo>
                  <a:cubicBezTo>
                    <a:pt x="0" y="71120"/>
                    <a:pt x="71501" y="0"/>
                    <a:pt x="159639" y="0"/>
                  </a:cubicBezTo>
                  <a:lnTo>
                    <a:pt x="6834378" y="0"/>
                  </a:lnTo>
                  <a:cubicBezTo>
                    <a:pt x="6922516" y="0"/>
                    <a:pt x="6994017" y="71120"/>
                    <a:pt x="6994017" y="158750"/>
                  </a:cubicBezTo>
                  <a:lnTo>
                    <a:pt x="6994017" y="3935603"/>
                  </a:lnTo>
                  <a:cubicBezTo>
                    <a:pt x="6994017" y="4023233"/>
                    <a:pt x="6922516" y="4094353"/>
                    <a:pt x="6834378" y="4094353"/>
                  </a:cubicBezTo>
                  <a:lnTo>
                    <a:pt x="159639" y="4094353"/>
                  </a:lnTo>
                  <a:cubicBezTo>
                    <a:pt x="71501" y="4094353"/>
                    <a:pt x="0" y="4023233"/>
                    <a:pt x="0" y="3935603"/>
                  </a:cubicBezTo>
                  <a:close/>
                </a:path>
              </a:pathLst>
            </a:custGeom>
            <a:solidFill>
              <a:srgbClr val="FFFAF6"/>
            </a:solidFill>
          </p:spPr>
        </p:sp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7044817" cy="4145153"/>
            </a:xfrm>
            <a:custGeom>
              <a:avLst/>
              <a:gdLst/>
              <a:ahLst/>
              <a:cxnLst/>
              <a:rect r="r" b="b" t="t" l="l"/>
              <a:pathLst>
                <a:path h="4145153" w="7044817">
                  <a:moveTo>
                    <a:pt x="0" y="184150"/>
                  </a:moveTo>
                  <a:cubicBezTo>
                    <a:pt x="0" y="82296"/>
                    <a:pt x="82931" y="0"/>
                    <a:pt x="185039" y="0"/>
                  </a:cubicBezTo>
                  <a:lnTo>
                    <a:pt x="6859778" y="0"/>
                  </a:lnTo>
                  <a:lnTo>
                    <a:pt x="6859778" y="25400"/>
                  </a:lnTo>
                  <a:lnTo>
                    <a:pt x="6859778" y="0"/>
                  </a:lnTo>
                  <a:cubicBezTo>
                    <a:pt x="6961886" y="0"/>
                    <a:pt x="7044817" y="82296"/>
                    <a:pt x="7044817" y="184150"/>
                  </a:cubicBezTo>
                  <a:lnTo>
                    <a:pt x="7019417" y="184150"/>
                  </a:lnTo>
                  <a:lnTo>
                    <a:pt x="7044817" y="184150"/>
                  </a:lnTo>
                  <a:lnTo>
                    <a:pt x="7044817" y="3961003"/>
                  </a:lnTo>
                  <a:lnTo>
                    <a:pt x="7019417" y="3961003"/>
                  </a:lnTo>
                  <a:lnTo>
                    <a:pt x="7044817" y="3961003"/>
                  </a:lnTo>
                  <a:cubicBezTo>
                    <a:pt x="7044817" y="4062857"/>
                    <a:pt x="6961886" y="4145153"/>
                    <a:pt x="6859778" y="4145153"/>
                  </a:cubicBezTo>
                  <a:lnTo>
                    <a:pt x="6859778" y="4119753"/>
                  </a:lnTo>
                  <a:lnTo>
                    <a:pt x="6859778" y="4145153"/>
                  </a:lnTo>
                  <a:lnTo>
                    <a:pt x="185039" y="4145153"/>
                  </a:lnTo>
                  <a:lnTo>
                    <a:pt x="185039" y="4119753"/>
                  </a:lnTo>
                  <a:lnTo>
                    <a:pt x="185039" y="4145153"/>
                  </a:lnTo>
                  <a:cubicBezTo>
                    <a:pt x="82931" y="4145153"/>
                    <a:pt x="0" y="4062857"/>
                    <a:pt x="0" y="3961003"/>
                  </a:cubicBezTo>
                  <a:lnTo>
                    <a:pt x="0" y="184150"/>
                  </a:lnTo>
                  <a:lnTo>
                    <a:pt x="25400" y="184150"/>
                  </a:lnTo>
                  <a:lnTo>
                    <a:pt x="0" y="184150"/>
                  </a:lnTo>
                  <a:moveTo>
                    <a:pt x="50800" y="184150"/>
                  </a:moveTo>
                  <a:lnTo>
                    <a:pt x="50800" y="3961003"/>
                  </a:lnTo>
                  <a:lnTo>
                    <a:pt x="25400" y="3961003"/>
                  </a:lnTo>
                  <a:lnTo>
                    <a:pt x="50800" y="3961003"/>
                  </a:lnTo>
                  <a:cubicBezTo>
                    <a:pt x="50800" y="4034536"/>
                    <a:pt x="110744" y="4094353"/>
                    <a:pt x="185039" y="4094353"/>
                  </a:cubicBezTo>
                  <a:lnTo>
                    <a:pt x="6859778" y="4094353"/>
                  </a:lnTo>
                  <a:cubicBezTo>
                    <a:pt x="6934073" y="4094353"/>
                    <a:pt x="6994017" y="4034536"/>
                    <a:pt x="6994017" y="3961003"/>
                  </a:cubicBezTo>
                  <a:lnTo>
                    <a:pt x="6994017" y="184150"/>
                  </a:lnTo>
                  <a:cubicBezTo>
                    <a:pt x="6994017" y="110617"/>
                    <a:pt x="6934073" y="50800"/>
                    <a:pt x="6859778" y="50800"/>
                  </a:cubicBezTo>
                  <a:lnTo>
                    <a:pt x="185039" y="50800"/>
                  </a:lnTo>
                  <a:lnTo>
                    <a:pt x="185039" y="25400"/>
                  </a:lnTo>
                  <a:lnTo>
                    <a:pt x="185039" y="50800"/>
                  </a:lnTo>
                  <a:cubicBezTo>
                    <a:pt x="110744" y="50800"/>
                    <a:pt x="50800" y="110617"/>
                    <a:pt x="50800" y="184150"/>
                  </a:cubicBezTo>
                  <a:close/>
                </a:path>
              </a:pathLst>
            </a:custGeom>
            <a:solidFill>
              <a:srgbClr val="B4DAE4"/>
            </a:solidFill>
          </p:spPr>
        </p:sp>
      </p:grpSp>
      <p:sp>
        <p:nvSpPr>
          <p:cNvPr name="TextBox 20" id="20"/>
          <p:cNvSpPr txBox="true"/>
          <p:nvPr/>
        </p:nvSpPr>
        <p:spPr>
          <a:xfrm rot="0">
            <a:off x="12371784" y="4024017"/>
            <a:ext cx="3544043" cy="461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b="true">
                <a:solidFill>
                  <a:srgbClr val="6F655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Cultural Context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2371784" y="4551312"/>
            <a:ext cx="4602213" cy="14656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Originally based on Western family structures, limiting cross-cultural applicability.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992238" y="7006380"/>
            <a:ext cx="16303523" cy="10120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Despite limitations, Attachment Theory remains valuable when combined with other perspectives considering social and environmental influences.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259800" y="599538"/>
            <a:ext cx="18288000" cy="10287000"/>
            <a:chOff x="0" y="0"/>
            <a:chExt cx="24384000" cy="13716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AF6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16049015" y="9686925"/>
            <a:ext cx="2153260" cy="514350"/>
            <a:chOff x="0" y="0"/>
            <a:chExt cx="2871013" cy="685800"/>
          </a:xfrm>
        </p:grpSpPr>
        <p:sp>
          <p:nvSpPr>
            <p:cNvPr name="Freeform 7" id="7" descr="preencoded.png">
              <a:hlinkClick r:id="rId3" tooltip="https://gamma.app/?utm_source=made-with-gamma"/>
            </p:cNvPr>
            <p:cNvSpPr/>
            <p:nvPr/>
          </p:nvSpPr>
          <p:spPr>
            <a:xfrm flipH="false" flipV="false" rot="0">
              <a:off x="0" y="0"/>
              <a:ext cx="2870962" cy="685800"/>
            </a:xfrm>
            <a:custGeom>
              <a:avLst/>
              <a:gdLst/>
              <a:ahLst/>
              <a:cxnLst/>
              <a:rect r="r" b="b" t="t" l="l"/>
              <a:pathLst>
                <a:path h="685800" w="2870962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-1" b="0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10744200" y="0"/>
            <a:ext cx="7543800" cy="10287000"/>
            <a:chOff x="0" y="0"/>
            <a:chExt cx="10058400" cy="13716000"/>
          </a:xfrm>
        </p:grpSpPr>
        <p:sp>
          <p:nvSpPr>
            <p:cNvPr name="Freeform 9" id="9" descr="preencoded.png"/>
            <p:cNvSpPr/>
            <p:nvPr/>
          </p:nvSpPr>
          <p:spPr>
            <a:xfrm flipH="false" flipV="false" rot="0">
              <a:off x="0" y="0"/>
              <a:ext cx="100584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0058400">
                  <a:moveTo>
                    <a:pt x="0" y="0"/>
                  </a:moveTo>
                  <a:lnTo>
                    <a:pt x="10058400" y="0"/>
                  </a:lnTo>
                  <a:lnTo>
                    <a:pt x="100584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0" r="0" b="0"/>
              </a:stretch>
            </a:blip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568823" y="1405538"/>
            <a:ext cx="5193354" cy="517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37"/>
              </a:lnSpc>
            </a:pPr>
            <a:r>
              <a:rPr lang="en-US" sz="3187" b="true">
                <a:solidFill>
                  <a:srgbClr val="4B6981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Conclusion: A Path Forward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587873" y="2157206"/>
            <a:ext cx="10048580" cy="4854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37"/>
              </a:lnSpc>
            </a:pPr>
            <a:r>
              <a:rPr lang="en-US" sz="1549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Understanding Jenny's experiences through a psychological lifespan perspective enables targeted strategies supporting both immediate well-being and long-term development.</a:t>
            </a:r>
          </a:p>
        </p:txBody>
      </p:sp>
      <p:grpSp>
        <p:nvGrpSpPr>
          <p:cNvPr name="Group 12" id="12"/>
          <p:cNvGrpSpPr/>
          <p:nvPr/>
        </p:nvGrpSpPr>
        <p:grpSpPr>
          <a:xfrm rot="0">
            <a:off x="568823" y="3170634"/>
            <a:ext cx="19050" cy="618534"/>
            <a:chOff x="0" y="0"/>
            <a:chExt cx="25400" cy="824713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25400" cy="824738"/>
            </a:xfrm>
            <a:custGeom>
              <a:avLst/>
              <a:gdLst/>
              <a:ahLst/>
              <a:cxnLst/>
              <a:rect r="r" b="b" t="t" l="l"/>
              <a:pathLst>
                <a:path h="824738" w="25400">
                  <a:moveTo>
                    <a:pt x="0" y="0"/>
                  </a:moveTo>
                  <a:lnTo>
                    <a:pt x="25400" y="0"/>
                  </a:lnTo>
                  <a:lnTo>
                    <a:pt x="25400" y="824738"/>
                  </a:lnTo>
                  <a:lnTo>
                    <a:pt x="0" y="824738"/>
                  </a:lnTo>
                  <a:close/>
                </a:path>
              </a:pathLst>
            </a:custGeom>
            <a:solidFill>
              <a:srgbClr val="E1C2C2"/>
            </a:solidFill>
          </p:spPr>
        </p:sp>
      </p:grpSp>
      <p:sp>
        <p:nvSpPr>
          <p:cNvPr name="TextBox 14" id="14"/>
          <p:cNvSpPr txBox="true"/>
          <p:nvPr/>
        </p:nvSpPr>
        <p:spPr>
          <a:xfrm rot="0">
            <a:off x="587873" y="3095849"/>
            <a:ext cx="2577627" cy="2672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85"/>
              </a:lnSpc>
            </a:pPr>
            <a:r>
              <a:rPr lang="en-US" sz="1762" b="true">
                <a:solidFill>
                  <a:srgbClr val="00000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Comprehensive Support</a:t>
            </a:r>
          </a:p>
        </p:txBody>
      </p:sp>
      <p:grpSp>
        <p:nvGrpSpPr>
          <p:cNvPr name="Group 15" id="15"/>
          <p:cNvGrpSpPr/>
          <p:nvPr/>
        </p:nvGrpSpPr>
        <p:grpSpPr>
          <a:xfrm rot="0">
            <a:off x="5756824" y="3889172"/>
            <a:ext cx="5109124" cy="47625"/>
            <a:chOff x="0" y="0"/>
            <a:chExt cx="6812166" cy="635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6350" y="282"/>
              <a:ext cx="6799452" cy="62937"/>
            </a:xfrm>
            <a:custGeom>
              <a:avLst/>
              <a:gdLst/>
              <a:ahLst/>
              <a:cxnLst/>
              <a:rect r="r" b="b" t="t" l="l"/>
              <a:pathLst>
                <a:path h="62937" w="6799452">
                  <a:moveTo>
                    <a:pt x="0" y="4044"/>
                  </a:moveTo>
                  <a:cubicBezTo>
                    <a:pt x="0" y="1811"/>
                    <a:pt x="41021" y="0"/>
                    <a:pt x="91694" y="0"/>
                  </a:cubicBezTo>
                  <a:lnTo>
                    <a:pt x="6707759" y="0"/>
                  </a:lnTo>
                  <a:cubicBezTo>
                    <a:pt x="6758432" y="0"/>
                    <a:pt x="6799452" y="1811"/>
                    <a:pt x="6799452" y="4044"/>
                  </a:cubicBezTo>
                  <a:lnTo>
                    <a:pt x="6799452" y="58893"/>
                  </a:lnTo>
                  <a:cubicBezTo>
                    <a:pt x="6799452" y="61126"/>
                    <a:pt x="6758432" y="62937"/>
                    <a:pt x="6707759" y="62937"/>
                  </a:cubicBezTo>
                  <a:lnTo>
                    <a:pt x="91694" y="62937"/>
                  </a:lnTo>
                  <a:cubicBezTo>
                    <a:pt x="41021" y="62937"/>
                    <a:pt x="0" y="61126"/>
                    <a:pt x="0" y="58893"/>
                  </a:cubicBezTo>
                  <a:close/>
                </a:path>
              </a:pathLst>
            </a:custGeom>
            <a:blipFill>
              <a:blip r:embed="rId6">
                <a:alphaModFix amt="50000"/>
              </a:blip>
              <a:stretch>
                <a:fillRect l="-93" t="-973615" r="-93" b="-3144417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6812152" cy="63525"/>
            </a:xfrm>
            <a:custGeom>
              <a:avLst/>
              <a:gdLst/>
              <a:ahLst/>
              <a:cxnLst/>
              <a:rect r="r" b="b" t="t" l="l"/>
              <a:pathLst>
                <a:path h="63525" w="6812152">
                  <a:moveTo>
                    <a:pt x="0" y="4326"/>
                  </a:moveTo>
                  <a:cubicBezTo>
                    <a:pt x="0" y="1935"/>
                    <a:pt x="43942" y="0"/>
                    <a:pt x="98044" y="0"/>
                  </a:cubicBezTo>
                  <a:lnTo>
                    <a:pt x="6714109" y="0"/>
                  </a:lnTo>
                  <a:lnTo>
                    <a:pt x="6714109" y="282"/>
                  </a:lnTo>
                  <a:lnTo>
                    <a:pt x="6714109" y="0"/>
                  </a:lnTo>
                  <a:cubicBezTo>
                    <a:pt x="6768211" y="0"/>
                    <a:pt x="6812152" y="1935"/>
                    <a:pt x="6812152" y="4326"/>
                  </a:cubicBezTo>
                  <a:lnTo>
                    <a:pt x="6805802" y="4326"/>
                  </a:lnTo>
                  <a:lnTo>
                    <a:pt x="6812152" y="4326"/>
                  </a:lnTo>
                  <a:lnTo>
                    <a:pt x="6812152" y="59175"/>
                  </a:lnTo>
                  <a:lnTo>
                    <a:pt x="6805802" y="59175"/>
                  </a:lnTo>
                  <a:lnTo>
                    <a:pt x="6812152" y="59175"/>
                  </a:lnTo>
                  <a:cubicBezTo>
                    <a:pt x="6812152" y="61566"/>
                    <a:pt x="6768211" y="63525"/>
                    <a:pt x="6714109" y="63525"/>
                  </a:cubicBezTo>
                  <a:lnTo>
                    <a:pt x="6714109" y="63219"/>
                  </a:lnTo>
                  <a:lnTo>
                    <a:pt x="6714109" y="63525"/>
                  </a:lnTo>
                  <a:lnTo>
                    <a:pt x="98044" y="63525"/>
                  </a:lnTo>
                  <a:lnTo>
                    <a:pt x="98044" y="63219"/>
                  </a:lnTo>
                  <a:lnTo>
                    <a:pt x="98044" y="63525"/>
                  </a:lnTo>
                  <a:cubicBezTo>
                    <a:pt x="43942" y="63525"/>
                    <a:pt x="0" y="61566"/>
                    <a:pt x="0" y="59175"/>
                  </a:cubicBezTo>
                  <a:lnTo>
                    <a:pt x="0" y="4326"/>
                  </a:lnTo>
                  <a:lnTo>
                    <a:pt x="6350" y="4326"/>
                  </a:lnTo>
                  <a:lnTo>
                    <a:pt x="0" y="4326"/>
                  </a:lnTo>
                  <a:moveTo>
                    <a:pt x="12700" y="4326"/>
                  </a:moveTo>
                  <a:lnTo>
                    <a:pt x="12700" y="59175"/>
                  </a:lnTo>
                  <a:lnTo>
                    <a:pt x="6350" y="59175"/>
                  </a:lnTo>
                  <a:lnTo>
                    <a:pt x="12700" y="59175"/>
                  </a:lnTo>
                  <a:cubicBezTo>
                    <a:pt x="12700" y="61251"/>
                    <a:pt x="50800" y="62937"/>
                    <a:pt x="98044" y="62937"/>
                  </a:cubicBezTo>
                  <a:lnTo>
                    <a:pt x="6714109" y="62937"/>
                  </a:lnTo>
                  <a:cubicBezTo>
                    <a:pt x="6761226" y="62937"/>
                    <a:pt x="6799452" y="61251"/>
                    <a:pt x="6799452" y="59175"/>
                  </a:cubicBezTo>
                  <a:lnTo>
                    <a:pt x="6799452" y="4326"/>
                  </a:lnTo>
                  <a:cubicBezTo>
                    <a:pt x="6799452" y="2251"/>
                    <a:pt x="6761352" y="564"/>
                    <a:pt x="6714109" y="564"/>
                  </a:cubicBezTo>
                  <a:lnTo>
                    <a:pt x="98044" y="564"/>
                  </a:lnTo>
                  <a:lnTo>
                    <a:pt x="98044" y="282"/>
                  </a:lnTo>
                  <a:lnTo>
                    <a:pt x="98044" y="564"/>
                  </a:lnTo>
                  <a:cubicBezTo>
                    <a:pt x="50800" y="564"/>
                    <a:pt x="12700" y="2251"/>
                    <a:pt x="12700" y="4326"/>
                  </a:cubicBezTo>
                  <a:close/>
                </a:path>
              </a:pathLst>
            </a:custGeom>
            <a:solidFill>
              <a:srgbClr val="B2AAD2"/>
            </a:solidFill>
          </p:spPr>
        </p:sp>
      </p:grpSp>
      <p:sp>
        <p:nvSpPr>
          <p:cNvPr name="TextBox 18" id="18"/>
          <p:cNvSpPr txBox="true"/>
          <p:nvPr/>
        </p:nvSpPr>
        <p:spPr>
          <a:xfrm rot="0">
            <a:off x="7039819" y="3095849"/>
            <a:ext cx="1721842" cy="2672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85"/>
              </a:lnSpc>
            </a:pPr>
            <a:r>
              <a:rPr lang="en-US" sz="1762" b="true">
                <a:solidFill>
                  <a:srgbClr val="00000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Reduced Burden</a:t>
            </a:r>
          </a:p>
        </p:txBody>
      </p:sp>
      <p:grpSp>
        <p:nvGrpSpPr>
          <p:cNvPr name="Group 19" id="19"/>
          <p:cNvGrpSpPr/>
          <p:nvPr/>
        </p:nvGrpSpPr>
        <p:grpSpPr>
          <a:xfrm rot="0">
            <a:off x="559298" y="4788022"/>
            <a:ext cx="10301878" cy="47625"/>
            <a:chOff x="0" y="0"/>
            <a:chExt cx="13735837" cy="6350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6350" y="348"/>
              <a:ext cx="13723111" cy="62804"/>
            </a:xfrm>
            <a:custGeom>
              <a:avLst/>
              <a:gdLst/>
              <a:ahLst/>
              <a:cxnLst/>
              <a:rect r="r" b="b" t="t" l="l"/>
              <a:pathLst>
                <a:path h="62804" w="13723111">
                  <a:moveTo>
                    <a:pt x="0" y="4998"/>
                  </a:moveTo>
                  <a:cubicBezTo>
                    <a:pt x="0" y="2238"/>
                    <a:pt x="41148" y="0"/>
                    <a:pt x="91948" y="0"/>
                  </a:cubicBezTo>
                  <a:lnTo>
                    <a:pt x="13631163" y="0"/>
                  </a:lnTo>
                  <a:cubicBezTo>
                    <a:pt x="13681963" y="0"/>
                    <a:pt x="13723111" y="2238"/>
                    <a:pt x="13723111" y="4998"/>
                  </a:cubicBezTo>
                  <a:lnTo>
                    <a:pt x="13723111" y="57807"/>
                  </a:lnTo>
                  <a:cubicBezTo>
                    <a:pt x="13723111" y="60567"/>
                    <a:pt x="13681963" y="62804"/>
                    <a:pt x="13631163" y="62804"/>
                  </a:cubicBezTo>
                  <a:lnTo>
                    <a:pt x="91948" y="62804"/>
                  </a:lnTo>
                  <a:cubicBezTo>
                    <a:pt x="41148" y="62804"/>
                    <a:pt x="0" y="60567"/>
                    <a:pt x="0" y="57807"/>
                  </a:cubicBezTo>
                  <a:close/>
                </a:path>
              </a:pathLst>
            </a:custGeom>
            <a:blipFill>
              <a:blip r:embed="rId6">
                <a:alphaModFix amt="50000"/>
              </a:blip>
              <a:stretch>
                <a:fillRect l="-46" t="-3340947" r="-46" b="-5082219"/>
              </a:stretch>
            </a:blip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3735811" cy="63513"/>
            </a:xfrm>
            <a:custGeom>
              <a:avLst/>
              <a:gdLst/>
              <a:ahLst/>
              <a:cxnLst/>
              <a:rect r="r" b="b" t="t" l="l"/>
              <a:pathLst>
                <a:path h="63513" w="13735811">
                  <a:moveTo>
                    <a:pt x="0" y="5346"/>
                  </a:moveTo>
                  <a:cubicBezTo>
                    <a:pt x="0" y="2391"/>
                    <a:pt x="44069" y="0"/>
                    <a:pt x="98298" y="0"/>
                  </a:cubicBezTo>
                  <a:lnTo>
                    <a:pt x="13637513" y="0"/>
                  </a:lnTo>
                  <a:lnTo>
                    <a:pt x="13637513" y="348"/>
                  </a:lnTo>
                  <a:lnTo>
                    <a:pt x="13637513" y="0"/>
                  </a:lnTo>
                  <a:cubicBezTo>
                    <a:pt x="13691743" y="0"/>
                    <a:pt x="13735811" y="2391"/>
                    <a:pt x="13735811" y="5346"/>
                  </a:cubicBezTo>
                  <a:lnTo>
                    <a:pt x="13729461" y="5346"/>
                  </a:lnTo>
                  <a:lnTo>
                    <a:pt x="13735811" y="5346"/>
                  </a:lnTo>
                  <a:lnTo>
                    <a:pt x="13735811" y="58155"/>
                  </a:lnTo>
                  <a:lnTo>
                    <a:pt x="13729461" y="58155"/>
                  </a:lnTo>
                  <a:lnTo>
                    <a:pt x="13735811" y="58155"/>
                  </a:lnTo>
                  <a:cubicBezTo>
                    <a:pt x="13735811" y="61110"/>
                    <a:pt x="13691743" y="63513"/>
                    <a:pt x="13637513" y="63513"/>
                  </a:cubicBezTo>
                  <a:lnTo>
                    <a:pt x="13637513" y="63152"/>
                  </a:lnTo>
                  <a:lnTo>
                    <a:pt x="13637513" y="63513"/>
                  </a:lnTo>
                  <a:lnTo>
                    <a:pt x="98298" y="63513"/>
                  </a:lnTo>
                  <a:lnTo>
                    <a:pt x="98298" y="63152"/>
                  </a:lnTo>
                  <a:lnTo>
                    <a:pt x="98298" y="63513"/>
                  </a:lnTo>
                  <a:cubicBezTo>
                    <a:pt x="44069" y="63513"/>
                    <a:pt x="0" y="61110"/>
                    <a:pt x="0" y="58155"/>
                  </a:cubicBezTo>
                  <a:lnTo>
                    <a:pt x="0" y="5346"/>
                  </a:lnTo>
                  <a:lnTo>
                    <a:pt x="6350" y="5346"/>
                  </a:lnTo>
                  <a:lnTo>
                    <a:pt x="0" y="5346"/>
                  </a:lnTo>
                  <a:moveTo>
                    <a:pt x="12700" y="5346"/>
                  </a:moveTo>
                  <a:lnTo>
                    <a:pt x="12700" y="58155"/>
                  </a:lnTo>
                  <a:lnTo>
                    <a:pt x="6350" y="58155"/>
                  </a:lnTo>
                  <a:lnTo>
                    <a:pt x="12700" y="58155"/>
                  </a:lnTo>
                  <a:cubicBezTo>
                    <a:pt x="12700" y="60720"/>
                    <a:pt x="50927" y="62804"/>
                    <a:pt x="98298" y="62804"/>
                  </a:cubicBezTo>
                  <a:lnTo>
                    <a:pt x="13637513" y="62804"/>
                  </a:lnTo>
                  <a:cubicBezTo>
                    <a:pt x="13684884" y="62804"/>
                    <a:pt x="13723111" y="60720"/>
                    <a:pt x="13723111" y="58155"/>
                  </a:cubicBezTo>
                  <a:lnTo>
                    <a:pt x="13723111" y="5346"/>
                  </a:lnTo>
                  <a:cubicBezTo>
                    <a:pt x="13723111" y="2781"/>
                    <a:pt x="13684884" y="697"/>
                    <a:pt x="13637513" y="697"/>
                  </a:cubicBezTo>
                  <a:lnTo>
                    <a:pt x="98298" y="697"/>
                  </a:lnTo>
                  <a:lnTo>
                    <a:pt x="98298" y="348"/>
                  </a:lnTo>
                  <a:lnTo>
                    <a:pt x="98298" y="697"/>
                  </a:lnTo>
                  <a:cubicBezTo>
                    <a:pt x="50927" y="697"/>
                    <a:pt x="12700" y="2781"/>
                    <a:pt x="12700" y="5346"/>
                  </a:cubicBezTo>
                  <a:close/>
                </a:path>
              </a:pathLst>
            </a:custGeom>
            <a:solidFill>
              <a:srgbClr val="9AC0CA"/>
            </a:solidFill>
          </p:spPr>
        </p:sp>
      </p:grpSp>
      <p:sp>
        <p:nvSpPr>
          <p:cNvPr name="TextBox 22" id="22"/>
          <p:cNvSpPr txBox="true"/>
          <p:nvPr/>
        </p:nvSpPr>
        <p:spPr>
          <a:xfrm rot="0">
            <a:off x="4145508" y="3940234"/>
            <a:ext cx="2093714" cy="2858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09"/>
              </a:lnSpc>
            </a:pPr>
            <a:r>
              <a:rPr lang="en-US" sz="1862" b="true">
                <a:solidFill>
                  <a:srgbClr val="00000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Emotional Security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5042247" y="5022204"/>
            <a:ext cx="1326456" cy="3298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62"/>
              </a:lnSpc>
            </a:pPr>
            <a:r>
              <a:rPr lang="en-US" b="true" sz="2049" i="true" u="sng">
                <a:solidFill>
                  <a:srgbClr val="000000"/>
                </a:solidFill>
                <a:latin typeface="Public Sans Bold Italics"/>
                <a:ea typeface="Public Sans Bold Italics"/>
                <a:cs typeface="Public Sans Bold Italics"/>
                <a:sym typeface="Public Sans Bold Italics"/>
              </a:rPr>
              <a:t>Reference: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488232" y="5835467"/>
            <a:ext cx="9941719" cy="13418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05"/>
              </a:lnSpc>
            </a:pPr>
            <a:r>
              <a:rPr lang="en-US" sz="1684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 Bowlby, J. (1969) Attachment &amp; Loss: Volume 1- Attachment. London: Hogarth Press.</a:t>
            </a:r>
          </a:p>
          <a:p>
            <a:pPr algn="l">
              <a:lnSpc>
                <a:spcPts val="2105"/>
              </a:lnSpc>
            </a:pPr>
          </a:p>
          <a:p>
            <a:pPr algn="l">
              <a:lnSpc>
                <a:spcPts val="2105"/>
              </a:lnSpc>
            </a:pPr>
            <a:r>
              <a:rPr lang="en-US" sz="1684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Bowlby, J. (1952) Maternal care and mental health. 2nd edn. Geneva: World Health Organization.</a:t>
            </a:r>
          </a:p>
          <a:p>
            <a:pPr algn="l">
              <a:lnSpc>
                <a:spcPts val="2105"/>
              </a:lnSpc>
            </a:pPr>
          </a:p>
          <a:p>
            <a:pPr algn="l">
              <a:lnSpc>
                <a:spcPts val="2105"/>
              </a:lnSpc>
            </a:pPr>
            <a:r>
              <a:rPr lang="en-US" sz="1684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Bowlby, J. (1973) Attachment and loss: Vol. 2. Separation: Anxiety and anger. London: Hogarth Press.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488232" y="7429904"/>
            <a:ext cx="8025904" cy="2657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62"/>
              </a:lnSpc>
            </a:pPr>
            <a:r>
              <a:rPr lang="en-US" sz="1649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Department of Education (2008). The lives of young carers in England. London: DfE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439391" y="8029026"/>
            <a:ext cx="9803011" cy="2657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62"/>
              </a:lnSpc>
            </a:pPr>
            <a:r>
              <a:rPr lang="en-US" sz="1649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Howe, D. (2021) Attachment Across the Lifecourse: A Brief Introduction. London: Palgrave Macmillan.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439391" y="8628149"/>
            <a:ext cx="13200857" cy="2657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62"/>
              </a:lnSpc>
            </a:pPr>
            <a:r>
              <a:rPr lang="en-US" sz="1649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Sroufe, L. (2005) 'Attachment &amp; Development: A Prospective, longitudinal study', Attachment &amp; Human Development, 7(4), pp. 349-367.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439391" y="9115901"/>
            <a:ext cx="12776697" cy="2657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62"/>
              </a:lnSpc>
            </a:pPr>
            <a:r>
              <a:rPr lang="en-US" sz="1649">
                <a:solidFill>
                  <a:srgbClr val="6F655D"/>
                </a:solidFill>
                <a:latin typeface="Public Sans"/>
                <a:ea typeface="Public Sans"/>
                <a:cs typeface="Public Sans"/>
                <a:sym typeface="Public Sans"/>
              </a:rPr>
              <a:t>Cassidy, J. &amp; Shaver, P. (2016) Handbook of Attachment: Theory, Research &amp; Clinical Applications. 3rd edn. New York: Guilford Press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DAHDsavmE3k</dc:identifier>
  <dcterms:modified xsi:type="dcterms:W3CDTF">2011-08-01T06:04:30Z</dcterms:modified>
  <cp:revision>1</cp:revision>
  <dc:title>John Bowlby's theory explains how early caregiver relationships shape emotional development throughout life.</dc:title>
</cp:coreProperties>
</file>