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8" r:id="rId1"/>
  </p:sldMasterIdLst>
  <p:notesMasterIdLst>
    <p:notesMasterId r:id="rId14"/>
  </p:notesMasterIdLst>
  <p:sldIdLst>
    <p:sldId id="256" r:id="rId2"/>
    <p:sldId id="257" r:id="rId3"/>
    <p:sldId id="258" r:id="rId4"/>
    <p:sldId id="266" r:id="rId5"/>
    <p:sldId id="259" r:id="rId6"/>
    <p:sldId id="260" r:id="rId7"/>
    <p:sldId id="262" r:id="rId8"/>
    <p:sldId id="267" r:id="rId9"/>
    <p:sldId id="263" r:id="rId10"/>
    <p:sldId id="264" r:id="rId11"/>
    <p:sldId id="268"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478"/>
    <p:restoredTop sz="94626"/>
  </p:normalViewPr>
  <p:slideViewPr>
    <p:cSldViewPr snapToGrid="0">
      <p:cViewPr>
        <p:scale>
          <a:sx n="92" d="100"/>
          <a:sy n="92" d="100"/>
        </p:scale>
        <p:origin x="144" y="4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0542CD-9FB0-8244-853D-7489646A246F}" type="datetimeFigureOut">
              <a:rPr lang="en-US" smtClean="0"/>
              <a:t>2/16/26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2EB513-A40A-2041-B9E6-F99364FD71D0}" type="slidenum">
              <a:rPr lang="en-US" smtClean="0"/>
              <a:t>‹#›</a:t>
            </a:fld>
            <a:endParaRPr lang="en-US"/>
          </a:p>
        </p:txBody>
      </p:sp>
    </p:spTree>
    <p:extLst>
      <p:ext uri="{BB962C8B-B14F-4D97-AF65-F5344CB8AC3E}">
        <p14:creationId xmlns:p14="http://schemas.microsoft.com/office/powerpoint/2010/main" val="40929820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02EB513-A40A-2041-B9E6-F99364FD71D0}" type="slidenum">
              <a:rPr lang="en-US" smtClean="0"/>
              <a:t>2</a:t>
            </a:fld>
            <a:endParaRPr lang="en-US"/>
          </a:p>
        </p:txBody>
      </p:sp>
    </p:spTree>
    <p:extLst>
      <p:ext uri="{BB962C8B-B14F-4D97-AF65-F5344CB8AC3E}">
        <p14:creationId xmlns:p14="http://schemas.microsoft.com/office/powerpoint/2010/main" val="13697600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02EB513-A40A-2041-B9E6-F99364FD71D0}" type="slidenum">
              <a:rPr lang="en-US" smtClean="0"/>
              <a:t>6</a:t>
            </a:fld>
            <a:endParaRPr lang="en-US"/>
          </a:p>
        </p:txBody>
      </p:sp>
    </p:spTree>
    <p:extLst>
      <p:ext uri="{BB962C8B-B14F-4D97-AF65-F5344CB8AC3E}">
        <p14:creationId xmlns:p14="http://schemas.microsoft.com/office/powerpoint/2010/main" val="2558069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530352" y="136525"/>
            <a:ext cx="2743200" cy="365125"/>
          </a:xfrm>
        </p:spPr>
        <p:txBody>
          <a:bodyPr/>
          <a:lstStyle>
            <a:lvl1pPr algn="l">
              <a:defRPr/>
            </a:lvl1pPr>
          </a:lstStyle>
          <a:p>
            <a:fld id="{524C6359-9BB8-4148-8114-537E698DA205}" type="datetime1">
              <a:rPr lang="en-US" smtClean="0"/>
              <a:t>2/16/26</a:t>
            </a:fld>
            <a:endParaRPr lang="en-US" dirty="0"/>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530352"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5E279D86-4533-45F1-B0AA-D237399A5ED5}"/>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764FD722-CB31-4326-ADD8-CBA52FD1FF59}"/>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24E4BCEC-8B0A-444E-8509-1B3BB0449E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9DB36622-1DC7-4B17-8984-588BA8999FF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51B97AF0-1974-42B9-B5FC-A332C52E827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5A298AD-BE5D-4BE1-8CDF-DBFB42D63FE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8740337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a:xfrm>
            <a:off x="530352" y="136525"/>
            <a:ext cx="2743200" cy="365125"/>
          </a:xfrm>
        </p:spPr>
        <p:txBody>
          <a:bodyPr/>
          <a:lstStyle/>
          <a:p>
            <a:fld id="{9376191F-481E-48E9-BB9A-369A67A7362D}" type="datetime1">
              <a:rPr lang="en-US" smtClean="0"/>
              <a:t>2/16/26</a:t>
            </a:fld>
            <a:endParaRPr lang="en-US" dirty="0"/>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p:nvPr/>
        </p:nvGrpSpPr>
        <p:grpSpPr>
          <a:xfrm>
            <a:off x="530225" y="2310597"/>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41DF3078-C636-4776-A616-D5BF3BC280C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0D1A27FA-1310-4BC3-A071-1566746B2FB1}"/>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99ACB9EB-84FE-4B33-9EF9-4EC7DAC25DD5}"/>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826E5EFB-0EF9-4DB8-99CB-5DD72009DB2C}"/>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86238E12-0689-4123-8B2E-E1CCFCC4C88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8538CF67-A00E-4955-A447-001BE02E771A}"/>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90455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530352" y="787068"/>
            <a:ext cx="10072922" cy="2313641"/>
          </a:xfrm>
        </p:spPr>
        <p:txBody>
          <a:bodyPr anchor="b">
            <a:normAutofit/>
          </a:bodyPr>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530352" y="3509963"/>
            <a:ext cx="10072922" cy="2579687"/>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6C5677DE-DD04-48CC-9C18-7BE9FF2DEB6B}" type="datetime1">
              <a:rPr lang="en-US" smtClean="0"/>
              <a:t>2/16/26</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37B4CDD2-E09A-418A-9131-FBDEE440A1F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8852E5FB-B268-4CCA-8E55-803038F7A00D}"/>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A1C9CBB3-97C0-4A35-9088-C69233F5CEE7}"/>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1610871-AEE9-46EB-9D27-BA1D9D688124}"/>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27478059-2A11-484D-A2D7-199F74778E50}"/>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0EC0886-DDB9-47F1-9414-C121C1D3F954}"/>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66A10427-DF20-4284-B215-EABA4D366E20}"/>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7298965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525717" y="2521885"/>
            <a:ext cx="4645152"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5992136" y="2521885"/>
            <a:ext cx="4611138"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463255ED-7101-4D18-A8AE-3B5E4CB87EA5}" type="datetime1">
              <a:rPr lang="en-US" smtClean="0"/>
              <a:t>2/16/26</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0CB61A83-9419-49FC-8074-2AB3D34FA88B}"/>
              </a:ext>
              <a:ext uri="{C183D7F6-B498-43B3-948B-1728B52AA6E4}">
                <adec:decorative xmlns:adec="http://schemas.microsoft.com/office/drawing/2017/decorative" val="1"/>
              </a:ext>
            </a:extLst>
          </p:cNvPr>
          <p:cNvGrpSpPr/>
          <p:nvPr/>
        </p:nvGrpSpPr>
        <p:grpSpPr>
          <a:xfrm>
            <a:off x="530225" y="2319637"/>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BCD12E57-97FB-48D8-81CC-7C37E8947CB4}"/>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E487641C-E83B-4134-88C9-1D23D5FA1836}"/>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B99AB7A6-A88C-44E1-A9DE-4126B957F88A}"/>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FF0D518-1D17-44C7-BF73-7C980481DB5B}"/>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A7A3E12-61E8-41A0-A459-15BF375FA945}"/>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9E5E4A56-9100-4D60-8A34-0FE116F41FF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7225864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530352" y="787067"/>
            <a:ext cx="1007292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530352" y="2521884"/>
            <a:ext cx="4845387"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530352" y="3366390"/>
            <a:ext cx="4845387"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5734025" y="2521884"/>
            <a:ext cx="4869249"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5734025" y="3366390"/>
            <a:ext cx="4869249"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CD52F23D-51F6-4C94-8CD5-B9ABBF67EE23}" type="datetime1">
              <a:rPr lang="en-US" smtClean="0"/>
              <a:t>2/16/26</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9107592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525718" y="787068"/>
            <a:ext cx="10077556"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D51A702F-6367-4FD1-89A8-3744BE6BA9A2}" type="datetime1">
              <a:rPr lang="en-US" smtClean="0"/>
              <a:t>2/16/26</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6" name="Graphic 78">
            <a:extLst>
              <a:ext uri="{FF2B5EF4-FFF2-40B4-BE49-F238E27FC236}">
                <a16:creationId xmlns:a16="http://schemas.microsoft.com/office/drawing/2014/main" id="{AC45ECC6-E29C-40EF-A7C9-5A17DAFD4299}"/>
              </a:ext>
              <a:ext uri="{C183D7F6-B498-43B3-948B-1728B52AA6E4}">
                <adec:decorative xmlns:adec="http://schemas.microsoft.com/office/drawing/2017/decorative" val="1"/>
              </a:ext>
            </a:extLst>
          </p:cNvPr>
          <p:cNvGrpSpPr/>
          <p:nvPr/>
        </p:nvGrpSpPr>
        <p:grpSpPr>
          <a:xfrm>
            <a:off x="530225" y="2352330"/>
            <a:ext cx="972241" cy="45719"/>
            <a:chOff x="4886325" y="3371754"/>
            <a:chExt cx="2418492" cy="113728"/>
          </a:xfrm>
          <a:solidFill>
            <a:schemeClr val="accent1"/>
          </a:solidFill>
        </p:grpSpPr>
        <p:sp>
          <p:nvSpPr>
            <p:cNvPr id="7" name="Graphic 78">
              <a:extLst>
                <a:ext uri="{FF2B5EF4-FFF2-40B4-BE49-F238E27FC236}">
                  <a16:creationId xmlns:a16="http://schemas.microsoft.com/office/drawing/2014/main" id="{8DA0D497-8E8F-426A-8172-894BE03F70F6}"/>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 name="Graphic 78">
              <a:extLst>
                <a:ext uri="{FF2B5EF4-FFF2-40B4-BE49-F238E27FC236}">
                  <a16:creationId xmlns:a16="http://schemas.microsoft.com/office/drawing/2014/main" id="{8C0459EF-3B70-4083-8845-3A9AF847E805}"/>
                </a:ext>
              </a:extLst>
            </p:cNvPr>
            <p:cNvGrpSpPr/>
            <p:nvPr/>
          </p:nvGrpSpPr>
          <p:grpSpPr>
            <a:xfrm>
              <a:off x="4886709" y="3371754"/>
              <a:ext cx="2418108" cy="113728"/>
              <a:chOff x="4886709" y="3371754"/>
              <a:chExt cx="2418108" cy="113728"/>
            </a:xfrm>
            <a:grpFill/>
          </p:grpSpPr>
          <p:sp>
            <p:nvSpPr>
              <p:cNvPr id="9" name="Graphic 78">
                <a:extLst>
                  <a:ext uri="{FF2B5EF4-FFF2-40B4-BE49-F238E27FC236}">
                    <a16:creationId xmlns:a16="http://schemas.microsoft.com/office/drawing/2014/main" id="{53BF2B58-70F8-4288-85AB-CBDA723CDFCC}"/>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 name="Graphic 78">
                <a:extLst>
                  <a:ext uri="{FF2B5EF4-FFF2-40B4-BE49-F238E27FC236}">
                    <a16:creationId xmlns:a16="http://schemas.microsoft.com/office/drawing/2014/main" id="{A569E551-A5A0-4A8F-B999-3A6D104814A2}"/>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0FB69EB5-D9AC-46E7-934E-32999C39B2E6}"/>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6EABC49A-B4ED-44E4-ADB7-E432734A7C9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6308929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4A6E99BD-4B4F-4460-B452-0E8146ACCF8F}" type="datetime1">
              <a:rPr lang="en-US" smtClean="0"/>
              <a:t>2/16/26</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0381767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530352" y="787068"/>
            <a:ext cx="4315386" cy="2223152"/>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987425"/>
            <a:ext cx="5420086"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530352" y="3429000"/>
            <a:ext cx="4315386"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EB6FD34C-1867-42A9-AC54-D15ADD8A65E7}" type="datetime1">
              <a:rPr lang="en-US" smtClean="0"/>
              <a:t>2/16/26</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839DB371-B90D-44CB-A4AF-C7BDBFD0A87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0C845011-2FC2-40F7-B0C6-49CBBA72B9C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2BC78B8-5139-436F-AD47-3CC03903FDDC}"/>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F9DC17BA-1278-45C9-B1BF-B9F1518E1F29}"/>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9637B9F-CC26-4669-81F0-A942B4F72D61}"/>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2BB8F115-0030-47B4-BAF4-C15D1EA27B11}"/>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662F9949-4F1A-4708-824B-E876E9BEDA1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3958011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530352" y="787068"/>
            <a:ext cx="3932237" cy="2223152"/>
          </a:xfrm>
        </p:spPr>
        <p:txBody>
          <a:bodyPr anchor="b">
            <a:no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987425"/>
            <a:ext cx="54200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530352"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336133E9-A654-4C17-8C3C-DDCAC83D6EBF}" type="datetime1">
              <a:rPr lang="en-US" smtClean="0"/>
              <a:t>2/16/26</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7627CBC2-9DC2-4EE8-A2D5-849E30F2201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9FB4AEFC-63AB-4831-8EC1-E8145604D8D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11E1337-D5DA-408D-91F3-A6A35FCDD0B9}"/>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1E473FA4-FD80-4D04-AAC5-63B9A4D80778}"/>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FCB457B9-48DE-4921-8C3F-996598075B1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53C9DB95-9A61-4553-8D82-D2BE26FCBC6E}"/>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0EAE371F-24C9-4738-834F-FAF5A5C9ACE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8886384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A4649BD0-10DB-43E7-8F22-40B3D51B8FC3}" type="datetime1">
              <a:rPr lang="en-US" smtClean="0"/>
              <a:t>2/16/26</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12EF7969-DB38-4989-A65C-9D190A245515}"/>
              </a:ext>
              <a:ext uri="{C183D7F6-B498-43B3-948B-1728B52AA6E4}">
                <adec:decorative xmlns:adec="http://schemas.microsoft.com/office/drawing/2017/decorative" val="1"/>
              </a:ext>
            </a:extLst>
          </p:cNvPr>
          <p:cNvGrpSpPr/>
          <p:nvPr/>
        </p:nvGrpSpPr>
        <p:grpSpPr>
          <a:xfrm>
            <a:off x="530225" y="2333456"/>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2145BE25-C437-45FE-A3D3-BBAAF108CC9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4A9D0FA0-682C-4076-B779-D865AEEFC66C}"/>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AB60163C-1A2D-4F00-BC61-8A3C11E2D2BE}"/>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3FF8D873-9CF9-4A0A-A7B8-875C0B8233D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2B645470-F624-4417-A8A4-FC242E43C9DB}"/>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ECC7EFEF-6B2A-4210-9275-0077ACF2827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5077216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7974374" y="787067"/>
            <a:ext cx="2628900" cy="538989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525719" y="787067"/>
            <a:ext cx="7039402" cy="53898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0A16C79C-F566-427A-93F6-434A4E613134}" type="datetime1">
              <a:rPr lang="en-US" smtClean="0"/>
              <a:t>2/16/26</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88F505F-2957-41FC-9AAA-962853A6719E}"/>
              </a:ext>
              <a:ext uri="{C183D7F6-B498-43B3-948B-1728B52AA6E4}">
                <adec:decorative xmlns:adec="http://schemas.microsoft.com/office/drawing/2017/decorative" val="1"/>
              </a:ext>
            </a:extLst>
          </p:cNvPr>
          <p:cNvGrpSpPr/>
          <p:nvPr/>
        </p:nvGrpSpPr>
        <p:grpSpPr>
          <a:xfrm rot="5400000">
            <a:off x="7283627" y="1250328"/>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091A36EB-8545-4EFE-B619-165D36D644D1}"/>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8D075D29-6706-486B-A55A-13866882BA88}"/>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FAE751A-10F0-48F2-BBC3-D2FE499B34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52289CAF-683C-4BCC-8AA5-95A3BF799B0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BC8403A-C46F-4DA1-A015-00A80215F289}"/>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A797D957-3A2C-42DF-B73E-CBB47BE036B7}"/>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4526733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35959F4-53DA-47FF-BC24-1E5B75C69876}"/>
              </a:ext>
            </a:extLst>
          </p:cNvPr>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0" name="Group 19">
            <a:extLst>
              <a:ext uri="{FF2B5EF4-FFF2-40B4-BE49-F238E27FC236}">
                <a16:creationId xmlns:a16="http://schemas.microsoft.com/office/drawing/2014/main" id="{A7CF83E8-F6F0-41E3-B580-7412A04DDFB5}"/>
              </a:ext>
            </a:extLst>
          </p:cNvPr>
          <p:cNvGrpSpPr/>
          <p:nvPr/>
        </p:nvGrpSpPr>
        <p:grpSpPr>
          <a:xfrm>
            <a:off x="10776050" y="5204030"/>
            <a:ext cx="886141" cy="802497"/>
            <a:chOff x="10948005" y="3272152"/>
            <a:chExt cx="868640" cy="786648"/>
          </a:xfrm>
          <a:solidFill>
            <a:schemeClr val="accent1"/>
          </a:solidFill>
        </p:grpSpPr>
        <p:sp>
          <p:nvSpPr>
            <p:cNvPr id="21" name="Freeform: Shape 20">
              <a:extLst>
                <a:ext uri="{FF2B5EF4-FFF2-40B4-BE49-F238E27FC236}">
                  <a16:creationId xmlns:a16="http://schemas.microsoft.com/office/drawing/2014/main" id="{1A0B6DBB-705D-48D0-842C-F9DFA7684D19}"/>
                </a:ext>
              </a:extLst>
            </p:cNvPr>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C194A764-16E1-4D0D-9357-76F80E6086C0}"/>
                </a:ext>
              </a:extLst>
            </p:cNvPr>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115B7F3F-A40D-4F24-8536-E2420B433211}"/>
                </a:ext>
              </a:extLst>
            </p:cNvPr>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CEF42844-A829-4ED2-A360-63BB2A7C45EE}"/>
                </a:ext>
              </a:extLst>
            </p:cNvPr>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57B23B52-A1C3-44EF-BC11-9094A0DA11AB}"/>
                </a:ext>
              </a:extLst>
            </p:cNvPr>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064E08E5-DA92-4CF2-A0BF-E341800227B2}"/>
                </a:ext>
              </a:extLst>
            </p:cNvPr>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A222560-E657-4CAE-B667-7BE9E224B244}"/>
                </a:ext>
              </a:extLst>
            </p:cNvPr>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Freeform: Shape 7">
            <a:extLst>
              <a:ext uri="{FF2B5EF4-FFF2-40B4-BE49-F238E27FC236}">
                <a16:creationId xmlns:a16="http://schemas.microsoft.com/office/drawing/2014/main" id="{59226104-0061-4319-8237-9C001BF85D49}"/>
              </a:ext>
            </a:extLst>
          </p:cNvPr>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8769D389-4C4C-4FD7-9E6B-9F44477F0EB8}" type="datetime1">
              <a:rPr lang="en-US" smtClean="0"/>
              <a:t>2/16/26</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1628110933"/>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7" r:id="rId6"/>
    <p:sldLayoutId id="2147483732" r:id="rId7"/>
    <p:sldLayoutId id="2147483733" r:id="rId8"/>
    <p:sldLayoutId id="2147483734" r:id="rId9"/>
    <p:sldLayoutId id="2147483736" r:id="rId10"/>
    <p:sldLayoutId id="2147483735" r:id="rId11"/>
  </p:sldLayoutIdLst>
  <p:hf sldNum="0"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shutterstock.com/search/young-carers-child?image_type=illustration&amp;dd_referrer=https%3A%2F%2Fwww.google.com%2F"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firstdiscoverers.co.uk/child-development-theories-jean-piaget/"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loveocpqr.com/product_tag/82789492_.html"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dreamstime.com/photos-images/help-signpost.html"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medium.com/@piusmkpouto/nature-versus-nurture-are-we-already-pre-scripted-or-a-product-of-our-environment-5b1073eb5063"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link.springer.com/rwe/10.1007/978-3-319-24612-3_1418" TargetMode="External"/><Relationship Id="rId2" Type="http://schemas.openxmlformats.org/officeDocument/2006/relationships/hyperlink" Target="https://link.springer.com/rwe/10.1007/978-981-99-6000-2_331-1" TargetMode="External"/><Relationship Id="rId1" Type="http://schemas.openxmlformats.org/officeDocument/2006/relationships/slideLayout" Target="../slideLayouts/slideLayout2.xml"/><Relationship Id="rId5" Type="http://schemas.openxmlformats.org/officeDocument/2006/relationships/hyperlink" Target="https://academic.oup.com/exposome/article/2/1/osac005/6653302" TargetMode="External"/><Relationship Id="rId4" Type="http://schemas.openxmlformats.org/officeDocument/2006/relationships/hyperlink" Target="https://saspublishers.com/media/articles/SJAMS_89_2152-2157.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8">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431BF7F0-F80B-8656-8468-EE89AE216984}"/>
              </a:ext>
            </a:extLst>
          </p:cNvPr>
          <p:cNvSpPr>
            <a:spLocks noGrp="1"/>
          </p:cNvSpPr>
          <p:nvPr>
            <p:ph type="ctrTitle"/>
          </p:nvPr>
        </p:nvSpPr>
        <p:spPr>
          <a:xfrm>
            <a:off x="530352" y="1122363"/>
            <a:ext cx="5313400" cy="1978346"/>
          </a:xfrm>
        </p:spPr>
        <p:txBody>
          <a:bodyPr>
            <a:normAutofit/>
          </a:bodyPr>
          <a:lstStyle/>
          <a:p>
            <a:r>
              <a:rPr lang="en-US" dirty="0"/>
              <a:t>Assessment 1:  Individual Presentation </a:t>
            </a:r>
          </a:p>
        </p:txBody>
      </p:sp>
      <p:sp>
        <p:nvSpPr>
          <p:cNvPr id="3" name="Subtitle 2">
            <a:extLst>
              <a:ext uri="{FF2B5EF4-FFF2-40B4-BE49-F238E27FC236}">
                <a16:creationId xmlns:a16="http://schemas.microsoft.com/office/drawing/2014/main" id="{0D4E3599-620D-AFDE-C7B0-22A4B6E4BC81}"/>
              </a:ext>
            </a:extLst>
          </p:cNvPr>
          <p:cNvSpPr>
            <a:spLocks noGrp="1"/>
          </p:cNvSpPr>
          <p:nvPr>
            <p:ph type="subTitle" idx="1"/>
          </p:nvPr>
        </p:nvSpPr>
        <p:spPr>
          <a:xfrm>
            <a:off x="530352" y="3509963"/>
            <a:ext cx="5313400" cy="2418188"/>
          </a:xfrm>
        </p:spPr>
        <p:txBody>
          <a:bodyPr>
            <a:normAutofit/>
          </a:bodyPr>
          <a:lstStyle/>
          <a:p>
            <a:r>
              <a:rPr lang="en-US" dirty="0"/>
              <a:t>Name: Alisha Ali </a:t>
            </a:r>
          </a:p>
          <a:p>
            <a:r>
              <a:rPr lang="en-US" dirty="0"/>
              <a:t>Student Number: 2437713</a:t>
            </a:r>
          </a:p>
          <a:p>
            <a:r>
              <a:rPr lang="en-US" dirty="0"/>
              <a:t>Module Name: Psychology in Health and Social Care</a:t>
            </a:r>
          </a:p>
          <a:p>
            <a:r>
              <a:rPr lang="en-US" dirty="0"/>
              <a:t>Module Code:LCHS4010</a:t>
            </a:r>
          </a:p>
        </p:txBody>
      </p:sp>
      <p:sp>
        <p:nvSpPr>
          <p:cNvPr id="29" name="Freeform: Shape 10">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70"/>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30" name="Group 12">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1701611" y="285553"/>
            <a:ext cx="886141" cy="802496"/>
            <a:chOff x="10948005" y="3272152"/>
            <a:chExt cx="868640" cy="786648"/>
          </a:xfrm>
          <a:solidFill>
            <a:schemeClr val="accent1"/>
          </a:solidFill>
        </p:grpSpPr>
        <p:sp>
          <p:nvSpPr>
            <p:cNvPr id="14" name="Freeform: Shape 13">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31" name="Freeform: Shape 14">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6" name="Freeform: Shape 15">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7"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8"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19"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2"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23"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24"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25"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26"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27"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8"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pic>
        <p:nvPicPr>
          <p:cNvPr id="32" name="Picture 3" descr="Jigsaw puzzles in plastic figures">
            <a:extLst>
              <a:ext uri="{FF2B5EF4-FFF2-40B4-BE49-F238E27FC236}">
                <a16:creationId xmlns:a16="http://schemas.microsoft.com/office/drawing/2014/main" id="{38344F7D-58C0-614D-1F0E-D3CB8051A0BB}"/>
              </a:ext>
            </a:extLst>
          </p:cNvPr>
          <p:cNvPicPr>
            <a:picLocks noChangeAspect="1"/>
          </p:cNvPicPr>
          <p:nvPr/>
        </p:nvPicPr>
        <p:blipFill>
          <a:blip r:embed="rId2"/>
          <a:srcRect l="23461" r="19293"/>
          <a:stretch>
            <a:fillRect/>
          </a:stretch>
        </p:blipFill>
        <p:spPr>
          <a:xfrm>
            <a:off x="6522720" y="10"/>
            <a:ext cx="5669280" cy="6857990"/>
          </a:xfrm>
          <a:prstGeom prst="rect">
            <a:avLst/>
          </a:prstGeom>
        </p:spPr>
      </p:pic>
    </p:spTree>
    <p:extLst>
      <p:ext uri="{BB962C8B-B14F-4D97-AF65-F5344CB8AC3E}">
        <p14:creationId xmlns:p14="http://schemas.microsoft.com/office/powerpoint/2010/main" val="1932915361"/>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65DF9-4B75-A95E-D557-43540858558F}"/>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716EE931-D747-A152-3BAB-E4174B025266}"/>
              </a:ext>
            </a:extLst>
          </p:cNvPr>
          <p:cNvSpPr>
            <a:spLocks noGrp="1"/>
          </p:cNvSpPr>
          <p:nvPr>
            <p:ph idx="1"/>
          </p:nvPr>
        </p:nvSpPr>
        <p:spPr>
          <a:xfrm>
            <a:off x="415989" y="2716957"/>
            <a:ext cx="10077557" cy="3549045"/>
          </a:xfrm>
        </p:spPr>
        <p:txBody>
          <a:bodyPr>
            <a:normAutofit fontScale="92500" lnSpcReduction="10000"/>
          </a:bodyPr>
          <a:lstStyle/>
          <a:p>
            <a:pPr marL="342900" indent="-342900" algn="l">
              <a:buFont typeface="Arial" panose="020B0604020202020204" pitchFamily="34" charset="0"/>
              <a:buChar char="•"/>
            </a:pPr>
            <a:r>
              <a:rPr lang="en-GB" strike="noStrike" dirty="0">
                <a:solidFill>
                  <a:srgbClr val="000000"/>
                </a:solidFill>
                <a:effectLst/>
                <a:latin typeface="Arial" panose="020B0604020202020204" pitchFamily="34" charset="0"/>
                <a:cs typeface="Arial" panose="020B0604020202020204" pitchFamily="34" charset="0"/>
              </a:rPr>
              <a:t>Hello, my name is Alisha, and today I will be presenting a case study about Jenny, a 16-year-old young carer.</a:t>
            </a:r>
          </a:p>
          <a:p>
            <a:pPr marL="342900" indent="-342900" algn="l">
              <a:buFont typeface="Arial" panose="020B0604020202020204" pitchFamily="34" charset="0"/>
              <a:buChar char="•"/>
            </a:pPr>
            <a:r>
              <a:rPr lang="en-GB" strike="noStrike" dirty="0">
                <a:solidFill>
                  <a:srgbClr val="000000"/>
                </a:solidFill>
                <a:effectLst/>
                <a:latin typeface="Arial" panose="020B0604020202020204" pitchFamily="34" charset="0"/>
                <a:cs typeface="Arial" panose="020B0604020202020204" pitchFamily="34" charset="0"/>
              </a:rPr>
              <a:t>For the past five years, Jenny has been caring for her mother after the death of her father</a:t>
            </a:r>
            <a:r>
              <a:rPr lang="en-GB" dirty="0">
                <a:solidFill>
                  <a:srgbClr val="000000"/>
                </a:solidFill>
                <a:latin typeface="Arial" panose="020B0604020202020204" pitchFamily="34" charset="0"/>
                <a:cs typeface="Arial" panose="020B0604020202020204" pitchFamily="34" charset="0"/>
              </a:rPr>
              <a:t>.</a:t>
            </a:r>
          </a:p>
          <a:p>
            <a:pPr marL="342900" indent="-342900" algn="l">
              <a:buFont typeface="Arial" panose="020B0604020202020204" pitchFamily="34" charset="0"/>
              <a:buChar char="•"/>
            </a:pPr>
            <a:r>
              <a:rPr lang="en-GB" strike="noStrike" dirty="0">
                <a:solidFill>
                  <a:srgbClr val="000000"/>
                </a:solidFill>
                <a:effectLst/>
                <a:latin typeface="Arial" panose="020B0604020202020204" pitchFamily="34" charset="0"/>
                <a:cs typeface="Arial" panose="020B0604020202020204" pitchFamily="34" charset="0"/>
              </a:rPr>
              <a:t>Jenny helps her mother with daily tasks such as cooking, cleaning, and shopping due to her mother’s mobility problems. She also supports her with paperwork and organisation because of memory problems, forgetfulness, and low mood.</a:t>
            </a:r>
          </a:p>
          <a:p>
            <a:pPr marL="342900" indent="-342900" algn="l">
              <a:buFont typeface="Arial" panose="020B0604020202020204" pitchFamily="34" charset="0"/>
              <a:buChar char="•"/>
            </a:pPr>
            <a:r>
              <a:rPr lang="en-GB" strike="noStrike" dirty="0">
                <a:solidFill>
                  <a:srgbClr val="000000"/>
                </a:solidFill>
                <a:effectLst/>
                <a:latin typeface="Arial" panose="020B0604020202020204" pitchFamily="34" charset="0"/>
                <a:cs typeface="Arial" panose="020B0604020202020204" pitchFamily="34" charset="0"/>
              </a:rPr>
              <a:t>In this presentation, I will look at how this caring role may have affected Jenny’s development and well-being. I will discuss Piaget’s Theory of Cognitive Development to help explain Jenny’s thinking and understanding in her current situation.</a:t>
            </a:r>
          </a:p>
          <a:p>
            <a:endParaRPr lang="en-US" dirty="0"/>
          </a:p>
        </p:txBody>
      </p:sp>
      <p:pic>
        <p:nvPicPr>
          <p:cNvPr id="1026" name="Picture 2" descr="Young Carers Child: Over 126 Royalty-Free Licensable Stock Illustrations &amp;  Drawings | Shutterstock">
            <a:extLst>
              <a:ext uri="{FF2B5EF4-FFF2-40B4-BE49-F238E27FC236}">
                <a16:creationId xmlns:a16="http://schemas.microsoft.com/office/drawing/2014/main" id="{3A2BA664-2E70-1B5D-E07E-E795AF0552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375731"/>
            <a:ext cx="2257534" cy="203906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7B73303-14F9-742D-7768-39E5032CDA27}"/>
              </a:ext>
            </a:extLst>
          </p:cNvPr>
          <p:cNvSpPr txBox="1"/>
          <p:nvPr/>
        </p:nvSpPr>
        <p:spPr>
          <a:xfrm>
            <a:off x="8497614" y="891300"/>
            <a:ext cx="3448655" cy="1015663"/>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hlinkClick r:id="rId4"/>
              </a:rPr>
              <a:t>https://www.shutterstock.com/search/young-carers-child?image_type=illustration&amp;dd_referrer=https%3A%2F%2Fwww.google.com%2F</a:t>
            </a:r>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9642956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ssolv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23A80-86BC-A05A-9D2F-6F5AE78A3421}"/>
              </a:ext>
            </a:extLst>
          </p:cNvPr>
          <p:cNvSpPr>
            <a:spLocks noGrp="1"/>
          </p:cNvSpPr>
          <p:nvPr>
            <p:ph type="title"/>
          </p:nvPr>
        </p:nvSpPr>
        <p:spPr>
          <a:xfrm>
            <a:off x="367221" y="762684"/>
            <a:ext cx="10077557" cy="1325563"/>
          </a:xfrm>
        </p:spPr>
        <p:txBody>
          <a:bodyPr/>
          <a:lstStyle/>
          <a:p>
            <a:r>
              <a:rPr lang="en-US" dirty="0"/>
              <a:t>Overview of Theory </a:t>
            </a:r>
          </a:p>
        </p:txBody>
      </p:sp>
      <p:sp>
        <p:nvSpPr>
          <p:cNvPr id="3" name="Content Placeholder 2">
            <a:extLst>
              <a:ext uri="{FF2B5EF4-FFF2-40B4-BE49-F238E27FC236}">
                <a16:creationId xmlns:a16="http://schemas.microsoft.com/office/drawing/2014/main" id="{892B7903-67E7-CF11-8BBA-64B45D4F6402}"/>
              </a:ext>
            </a:extLst>
          </p:cNvPr>
          <p:cNvSpPr>
            <a:spLocks noGrp="1"/>
          </p:cNvSpPr>
          <p:nvPr>
            <p:ph idx="1"/>
          </p:nvPr>
        </p:nvSpPr>
        <p:spPr>
          <a:xfrm>
            <a:off x="367221" y="2755288"/>
            <a:ext cx="11047013" cy="2996183"/>
          </a:xfrm>
        </p:spPr>
        <p:txBody>
          <a:bodyPr>
            <a:normAutofit lnSpcReduction="10000"/>
          </a:bodyPr>
          <a:lstStyle/>
          <a:p>
            <a:pPr algn="l">
              <a:buFont typeface="Arial" panose="020B0604020202020204" pitchFamily="34" charset="0"/>
              <a:buChar char="•"/>
            </a:pPr>
            <a:r>
              <a:rPr lang="en-GB" sz="2200" strike="noStrike" dirty="0">
                <a:solidFill>
                  <a:srgbClr val="000000"/>
                </a:solidFill>
                <a:effectLst/>
                <a:latin typeface="Arial" panose="020B0604020202020204" pitchFamily="34" charset="0"/>
                <a:cs typeface="Arial" panose="020B0604020202020204" pitchFamily="34" charset="0"/>
              </a:rPr>
              <a:t> Piaget believed children develop thinking through four stages, which become more complexed as the child grows. </a:t>
            </a:r>
          </a:p>
          <a:p>
            <a:pPr algn="l">
              <a:buFont typeface="Arial" panose="020B0604020202020204" pitchFamily="34" charset="0"/>
              <a:buChar char="•"/>
            </a:pPr>
            <a:r>
              <a:rPr lang="en-GB" sz="2200" strike="noStrike" dirty="0">
                <a:solidFill>
                  <a:srgbClr val="000000"/>
                </a:solidFill>
                <a:effectLst/>
                <a:latin typeface="Arial" panose="020B0604020202020204" pitchFamily="34" charset="0"/>
                <a:cs typeface="Arial" panose="020B0604020202020204" pitchFamily="34" charset="0"/>
              </a:rPr>
              <a:t> Children build schemas (ideas on how we perceive things) from experience. </a:t>
            </a:r>
          </a:p>
          <a:p>
            <a:pPr algn="l">
              <a:buFont typeface="Arial" panose="020B0604020202020204" pitchFamily="34" charset="0"/>
              <a:buChar char="•"/>
            </a:pPr>
            <a:r>
              <a:rPr lang="en-GB" sz="2200" strike="noStrike" dirty="0">
                <a:solidFill>
                  <a:srgbClr val="000000"/>
                </a:solidFill>
                <a:effectLst/>
                <a:latin typeface="Arial" panose="020B0604020202020204" pitchFamily="34" charset="0"/>
                <a:cs typeface="Arial" panose="020B0604020202020204" pitchFamily="34" charset="0"/>
              </a:rPr>
              <a:t> Learning happens through two different approaches:</a:t>
            </a:r>
          </a:p>
          <a:p>
            <a:pPr marL="742950" lvl="1" indent="-285750" algn="l">
              <a:buFont typeface="Arial" panose="020B0604020202020204" pitchFamily="34" charset="0"/>
              <a:buChar char="•"/>
            </a:pPr>
            <a:r>
              <a:rPr lang="en-GB" sz="2200" strike="noStrike" dirty="0">
                <a:solidFill>
                  <a:srgbClr val="000000"/>
                </a:solidFill>
                <a:effectLst/>
                <a:latin typeface="Arial" panose="020B0604020202020204" pitchFamily="34" charset="0"/>
                <a:cs typeface="Arial" panose="020B0604020202020204" pitchFamily="34" charset="0"/>
              </a:rPr>
              <a:t>Assimilation – fitting new experiences into existing schemas.</a:t>
            </a:r>
          </a:p>
          <a:p>
            <a:pPr marL="742950" lvl="1" indent="-285750"/>
            <a:r>
              <a:rPr lang="en-GB" sz="2400" strike="noStrike" dirty="0">
                <a:solidFill>
                  <a:srgbClr val="000000"/>
                </a:solidFill>
                <a:effectLst/>
                <a:latin typeface="Arial" panose="020B0604020202020204" pitchFamily="34" charset="0"/>
                <a:cs typeface="Arial" panose="020B0604020202020204" pitchFamily="34" charset="0"/>
              </a:rPr>
              <a:t>Accommodation – changing or creating schemas when new experiences do not fit (</a:t>
            </a:r>
            <a:r>
              <a:rPr lang="en-GB" sz="2400" dirty="0" err="1">
                <a:solidFill>
                  <a:srgbClr val="000000"/>
                </a:solidFill>
                <a:latin typeface="Arial" panose="020B0604020202020204" pitchFamily="34" charset="0"/>
                <a:cs typeface="Arial" panose="020B0604020202020204" pitchFamily="34" charset="0"/>
              </a:rPr>
              <a:t>Rabindran</a:t>
            </a:r>
            <a:r>
              <a:rPr lang="en-GB" sz="2400" dirty="0">
                <a:solidFill>
                  <a:srgbClr val="000000"/>
                </a:solidFill>
                <a:latin typeface="Arial" panose="020B0604020202020204" pitchFamily="34" charset="0"/>
                <a:cs typeface="Arial" panose="020B0604020202020204" pitchFamily="34" charset="0"/>
              </a:rPr>
              <a:t>, R. &amp; </a:t>
            </a:r>
            <a:r>
              <a:rPr lang="en-GB" sz="2400" dirty="0" err="1">
                <a:solidFill>
                  <a:srgbClr val="000000"/>
                </a:solidFill>
                <a:latin typeface="Arial" panose="020B0604020202020204" pitchFamily="34" charset="0"/>
                <a:cs typeface="Arial" panose="020B0604020202020204" pitchFamily="34" charset="0"/>
              </a:rPr>
              <a:t>Madanagopal</a:t>
            </a:r>
            <a:r>
              <a:rPr lang="en-GB" sz="2400" dirty="0">
                <a:solidFill>
                  <a:srgbClr val="000000"/>
                </a:solidFill>
                <a:latin typeface="Arial" panose="020B0604020202020204" pitchFamily="34" charset="0"/>
                <a:cs typeface="Arial" panose="020B0604020202020204" pitchFamily="34" charset="0"/>
              </a:rPr>
              <a:t>, D, 2020). </a:t>
            </a:r>
            <a:endParaRPr lang="en-GB" sz="2400" strike="noStrike" dirty="0">
              <a:solidFill>
                <a:srgbClr val="000000"/>
              </a:solidFill>
              <a:effectLst/>
              <a:latin typeface="Arial" panose="020B0604020202020204" pitchFamily="34" charset="0"/>
              <a:cs typeface="Arial" panose="020B0604020202020204" pitchFamily="34" charset="0"/>
            </a:endParaRPr>
          </a:p>
          <a:p>
            <a:endParaRPr lang="en-US" dirty="0"/>
          </a:p>
        </p:txBody>
      </p:sp>
      <p:pic>
        <p:nvPicPr>
          <p:cNvPr id="3078" name="Picture 6" descr="Child Development Theories: Jean Piaget">
            <a:extLst>
              <a:ext uri="{FF2B5EF4-FFF2-40B4-BE49-F238E27FC236}">
                <a16:creationId xmlns:a16="http://schemas.microsoft.com/office/drawing/2014/main" id="{23E83C48-6B92-E40E-064B-19225064DA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246895"/>
            <a:ext cx="2916183" cy="214578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59BB33E-03E5-9CFE-A13E-3D95A39BF809}"/>
              </a:ext>
            </a:extLst>
          </p:cNvPr>
          <p:cNvSpPr txBox="1"/>
          <p:nvPr/>
        </p:nvSpPr>
        <p:spPr>
          <a:xfrm>
            <a:off x="9285890" y="246895"/>
            <a:ext cx="2774731" cy="1477328"/>
          </a:xfrm>
          <a:prstGeom prst="rect">
            <a:avLst/>
          </a:prstGeom>
          <a:noFill/>
        </p:spPr>
        <p:txBody>
          <a:bodyPr wrap="square" rtlCol="0">
            <a:spAutoFit/>
          </a:bodyPr>
          <a:lstStyle/>
          <a:p>
            <a:r>
              <a:rPr lang="en-US" dirty="0">
                <a:hlinkClick r:id="rId3"/>
              </a:rPr>
              <a:t>https://www.firstdiscoverers.co.uk/child-development-theories-jean-piaget/</a:t>
            </a:r>
            <a:endParaRPr lang="en-US" dirty="0"/>
          </a:p>
          <a:p>
            <a:endParaRPr lang="en-US" dirty="0"/>
          </a:p>
        </p:txBody>
      </p:sp>
    </p:spTree>
    <p:extLst>
      <p:ext uri="{BB962C8B-B14F-4D97-AF65-F5344CB8AC3E}">
        <p14:creationId xmlns:p14="http://schemas.microsoft.com/office/powerpoint/2010/main" val="2296125430"/>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par>
                                <p:cTn id="18" presetID="9" presetClass="entr" presetSubtype="0"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dissolve">
                                      <p:cBhvr>
                                        <p:cTn id="20" dur="500"/>
                                        <p:tgtEl>
                                          <p:spTgt spid="3">
                                            <p:txEl>
                                              <p:pRg st="3" end="3"/>
                                            </p:txEl>
                                          </p:spTgt>
                                        </p:tgtEl>
                                      </p:cBhvr>
                                    </p:animEffect>
                                  </p:childTnLst>
                                </p:cTn>
                              </p:par>
                              <p:par>
                                <p:cTn id="21" presetID="9" presetClass="entr" presetSubtype="0"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dissolve">
                                      <p:cBhvr>
                                        <p:cTn id="2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2EE37-F78D-5C61-03C5-32A0840C234F}"/>
              </a:ext>
            </a:extLst>
          </p:cNvPr>
          <p:cNvSpPr>
            <a:spLocks noGrp="1"/>
          </p:cNvSpPr>
          <p:nvPr>
            <p:ph type="title"/>
          </p:nvPr>
        </p:nvSpPr>
        <p:spPr/>
        <p:txBody>
          <a:bodyPr/>
          <a:lstStyle/>
          <a:p>
            <a:r>
              <a:rPr lang="en-US" dirty="0"/>
              <a:t>The Four Stages </a:t>
            </a:r>
          </a:p>
        </p:txBody>
      </p:sp>
      <p:pic>
        <p:nvPicPr>
          <p:cNvPr id="2050" name="Picture 2" descr="Cognitive Stages Piaget&amp;#039;s Theory Of Physical Development Theory Of  Physical Social And Cognitive Development At All Stages">
            <a:extLst>
              <a:ext uri="{FF2B5EF4-FFF2-40B4-BE49-F238E27FC236}">
                <a16:creationId xmlns:a16="http://schemas.microsoft.com/office/drawing/2014/main" id="{2CFD0918-D6C0-61F4-CF11-8575CC502A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5717" y="2688021"/>
            <a:ext cx="5302469" cy="309298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BD2A7F2-FE16-E7B7-900B-7A6838F4A20D}"/>
              </a:ext>
            </a:extLst>
          </p:cNvPr>
          <p:cNvSpPr txBox="1"/>
          <p:nvPr/>
        </p:nvSpPr>
        <p:spPr>
          <a:xfrm>
            <a:off x="6369269" y="67999"/>
            <a:ext cx="5693664" cy="7755969"/>
          </a:xfrm>
          <a:prstGeom prst="rect">
            <a:avLst/>
          </a:prstGeom>
          <a:noFill/>
        </p:spPr>
        <p:txBody>
          <a:bodyPr wrap="square" rtlCol="0">
            <a:spAutoFit/>
          </a:bodyPr>
          <a:lstStyle/>
          <a:p>
            <a:pPr algn="l"/>
            <a:r>
              <a:rPr lang="en-GB" sz="1800" strike="noStrike" dirty="0">
                <a:solidFill>
                  <a:srgbClr val="000000"/>
                </a:solidFill>
                <a:effectLst/>
                <a:latin typeface="Arial" panose="020B0604020202020204" pitchFamily="34" charset="0"/>
                <a:cs typeface="Arial" panose="020B0604020202020204" pitchFamily="34" charset="0"/>
              </a:rPr>
              <a:t>The Four Stages</a:t>
            </a:r>
          </a:p>
          <a:p>
            <a:pPr algn="l">
              <a:buFont typeface="Arial" panose="020B0604020202020204" pitchFamily="34" charset="0"/>
              <a:buChar char="•"/>
            </a:pPr>
            <a:r>
              <a:rPr lang="en-GB" sz="1800" strike="noStrike" dirty="0">
                <a:solidFill>
                  <a:srgbClr val="000000"/>
                </a:solidFill>
                <a:effectLst/>
                <a:latin typeface="Arial" panose="020B0604020202020204" pitchFamily="34" charset="0"/>
                <a:cs typeface="Arial" panose="020B0604020202020204" pitchFamily="34" charset="0"/>
              </a:rPr>
              <a:t> Sensorimotor (0–2 years):</a:t>
            </a:r>
            <a:br>
              <a:rPr lang="en-GB" sz="1800" strike="noStrike" dirty="0">
                <a:solidFill>
                  <a:srgbClr val="000000"/>
                </a:solidFill>
                <a:effectLst/>
                <a:latin typeface="Arial" panose="020B0604020202020204" pitchFamily="34" charset="0"/>
                <a:cs typeface="Arial" panose="020B0604020202020204" pitchFamily="34" charset="0"/>
              </a:rPr>
            </a:br>
            <a:r>
              <a:rPr lang="en-GB" sz="1800" strike="noStrike" dirty="0">
                <a:solidFill>
                  <a:srgbClr val="000000"/>
                </a:solidFill>
                <a:effectLst/>
                <a:latin typeface="Arial" panose="020B0604020202020204" pitchFamily="34" charset="0"/>
                <a:cs typeface="Arial" panose="020B0604020202020204" pitchFamily="34" charset="0"/>
              </a:rPr>
              <a:t>Learning through senses and actions; object permanence develops.</a:t>
            </a:r>
            <a:br>
              <a:rPr lang="en-GB" sz="1800" strike="noStrike" dirty="0">
                <a:solidFill>
                  <a:srgbClr val="000000"/>
                </a:solidFill>
                <a:effectLst/>
                <a:latin typeface="Arial" panose="020B0604020202020204" pitchFamily="34" charset="0"/>
                <a:cs typeface="Arial" panose="020B0604020202020204" pitchFamily="34" charset="0"/>
              </a:rPr>
            </a:br>
            <a:r>
              <a:rPr lang="en-GB" sz="1800" strike="noStrike" dirty="0">
                <a:solidFill>
                  <a:srgbClr val="000000"/>
                </a:solidFill>
                <a:effectLst/>
                <a:latin typeface="Arial" panose="020B0604020202020204" pitchFamily="34" charset="0"/>
                <a:cs typeface="Arial" panose="020B0604020202020204" pitchFamily="34" charset="0"/>
              </a:rPr>
              <a:t>Early foundations for understanding routines and cause–effect.</a:t>
            </a:r>
          </a:p>
          <a:p>
            <a:pPr algn="l"/>
            <a:endParaRPr lang="en-GB" sz="1800" strike="noStrike" dirty="0">
              <a:solidFill>
                <a:srgbClr val="000000"/>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1800" strike="noStrike" dirty="0">
                <a:solidFill>
                  <a:srgbClr val="000000"/>
                </a:solidFill>
                <a:effectLst/>
                <a:latin typeface="Arial" panose="020B0604020202020204" pitchFamily="34" charset="0"/>
                <a:cs typeface="Arial" panose="020B0604020202020204" pitchFamily="34" charset="0"/>
              </a:rPr>
              <a:t>Preoperational (2–7 years):</a:t>
            </a:r>
            <a:br>
              <a:rPr lang="en-GB" sz="1800" strike="noStrike" dirty="0">
                <a:solidFill>
                  <a:srgbClr val="000000"/>
                </a:solidFill>
                <a:effectLst/>
                <a:latin typeface="Arial" panose="020B0604020202020204" pitchFamily="34" charset="0"/>
                <a:cs typeface="Arial" panose="020B0604020202020204" pitchFamily="34" charset="0"/>
              </a:rPr>
            </a:br>
            <a:r>
              <a:rPr lang="en-GB" sz="1800" strike="noStrike" dirty="0">
                <a:solidFill>
                  <a:srgbClr val="000000"/>
                </a:solidFill>
                <a:effectLst/>
                <a:latin typeface="Arial" panose="020B0604020202020204" pitchFamily="34" charset="0"/>
                <a:cs typeface="Arial" panose="020B0604020202020204" pitchFamily="34" charset="0"/>
              </a:rPr>
              <a:t>Language and symbolic play develop; thinking is egocentric and focused on one feature.</a:t>
            </a:r>
            <a:br>
              <a:rPr lang="en-GB" sz="1800" strike="noStrike" dirty="0">
                <a:solidFill>
                  <a:srgbClr val="000000"/>
                </a:solidFill>
                <a:effectLst/>
                <a:latin typeface="Arial" panose="020B0604020202020204" pitchFamily="34" charset="0"/>
                <a:cs typeface="Arial" panose="020B0604020202020204" pitchFamily="34" charset="0"/>
              </a:rPr>
            </a:br>
            <a:r>
              <a:rPr lang="en-GB" sz="1800" strike="noStrike" dirty="0">
                <a:solidFill>
                  <a:srgbClr val="000000"/>
                </a:solidFill>
                <a:effectLst/>
                <a:latin typeface="Arial" panose="020B0604020202020204" pitchFamily="34" charset="0"/>
                <a:cs typeface="Arial" panose="020B0604020202020204" pitchFamily="34" charset="0"/>
              </a:rPr>
              <a:t>Children rely heavily on experience and struggle to see others’ viewpoints.</a:t>
            </a:r>
          </a:p>
          <a:p>
            <a:pPr algn="l"/>
            <a:endParaRPr lang="en-GB" sz="1800" strike="noStrike" dirty="0">
              <a:solidFill>
                <a:srgbClr val="000000"/>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1800" strike="noStrike" dirty="0">
                <a:solidFill>
                  <a:srgbClr val="000000"/>
                </a:solidFill>
                <a:effectLst/>
                <a:latin typeface="Arial" panose="020B0604020202020204" pitchFamily="34" charset="0"/>
                <a:cs typeface="Arial" panose="020B0604020202020204" pitchFamily="34" charset="0"/>
              </a:rPr>
              <a:t>Concrete Operational (7–11 years):</a:t>
            </a:r>
            <a:br>
              <a:rPr lang="en-GB" sz="1800" strike="noStrike" dirty="0">
                <a:solidFill>
                  <a:srgbClr val="000000"/>
                </a:solidFill>
                <a:effectLst/>
                <a:latin typeface="Arial" panose="020B0604020202020204" pitchFamily="34" charset="0"/>
                <a:cs typeface="Arial" panose="020B0604020202020204" pitchFamily="34" charset="0"/>
              </a:rPr>
            </a:br>
            <a:r>
              <a:rPr lang="en-GB" sz="1800" strike="noStrike" dirty="0">
                <a:solidFill>
                  <a:srgbClr val="000000"/>
                </a:solidFill>
                <a:effectLst/>
                <a:latin typeface="Arial" panose="020B0604020202020204" pitchFamily="34" charset="0"/>
                <a:cs typeface="Arial" panose="020B0604020202020204" pitchFamily="34" charset="0"/>
              </a:rPr>
              <a:t>Logical thinking about real situations; understands other’s perspectives.</a:t>
            </a:r>
            <a:br>
              <a:rPr lang="en-GB" sz="1800" strike="noStrike" dirty="0">
                <a:solidFill>
                  <a:srgbClr val="000000"/>
                </a:solidFill>
                <a:effectLst/>
                <a:latin typeface="Arial" panose="020B0604020202020204" pitchFamily="34" charset="0"/>
                <a:cs typeface="Arial" panose="020B0604020202020204" pitchFamily="34" charset="0"/>
              </a:rPr>
            </a:br>
            <a:endParaRPr lang="en-GB" sz="1800" dirty="0">
              <a:solidFill>
                <a:srgbClr val="000000"/>
              </a:solidFill>
              <a:latin typeface="Arial" panose="020B0604020202020204" pitchFamily="34" charset="0"/>
              <a:cs typeface="Arial" panose="020B0604020202020204" pitchFamily="34" charset="0"/>
            </a:endParaRPr>
          </a:p>
          <a:p>
            <a:pPr>
              <a:buFont typeface="Arial" panose="020B0604020202020204" pitchFamily="34" charset="0"/>
              <a:buChar char="•"/>
            </a:pPr>
            <a:r>
              <a:rPr lang="en-GB" sz="1800" strike="noStrike" dirty="0">
                <a:solidFill>
                  <a:srgbClr val="000000"/>
                </a:solidFill>
                <a:effectLst/>
                <a:latin typeface="Arial" panose="020B0604020202020204" pitchFamily="34" charset="0"/>
                <a:cs typeface="Arial" panose="020B0604020202020204" pitchFamily="34" charset="0"/>
              </a:rPr>
              <a:t>Formal Operational (12+ years):</a:t>
            </a:r>
            <a:br>
              <a:rPr lang="en-GB" sz="1800" strike="noStrike" dirty="0">
                <a:solidFill>
                  <a:srgbClr val="000000"/>
                </a:solidFill>
                <a:effectLst/>
                <a:latin typeface="Arial" panose="020B0604020202020204" pitchFamily="34" charset="0"/>
                <a:cs typeface="Arial" panose="020B0604020202020204" pitchFamily="34" charset="0"/>
              </a:rPr>
            </a:br>
            <a:r>
              <a:rPr lang="en-GB" sz="1800" strike="noStrike" dirty="0">
                <a:solidFill>
                  <a:srgbClr val="000000"/>
                </a:solidFill>
                <a:effectLst/>
                <a:latin typeface="Arial" panose="020B0604020202020204" pitchFamily="34" charset="0"/>
                <a:cs typeface="Arial" panose="020B0604020202020204" pitchFamily="34" charset="0"/>
              </a:rPr>
              <a:t>Hypothetical thinking; problem‑solving and reasoning develop.</a:t>
            </a:r>
            <a:br>
              <a:rPr lang="en-GB" sz="1800" strike="noStrike" dirty="0">
                <a:solidFill>
                  <a:srgbClr val="000000"/>
                </a:solidFill>
                <a:effectLst/>
                <a:latin typeface="Arial" panose="020B0604020202020204" pitchFamily="34" charset="0"/>
                <a:cs typeface="Arial" panose="020B0604020202020204" pitchFamily="34" charset="0"/>
              </a:rPr>
            </a:br>
            <a:r>
              <a:rPr lang="en-GB" sz="1800" strike="noStrike" dirty="0">
                <a:solidFill>
                  <a:srgbClr val="000000"/>
                </a:solidFill>
                <a:effectLst/>
                <a:latin typeface="Arial" panose="020B0604020202020204" pitchFamily="34" charset="0"/>
                <a:cs typeface="Arial" panose="020B0604020202020204" pitchFamily="34" charset="0"/>
              </a:rPr>
              <a:t>Jenny (16) is in this stage, meaning she can think logically, plan ahead, and understand complex situations such as her caring role and its impact on her own </a:t>
            </a:r>
            <a:r>
              <a:rPr lang="en-GB" dirty="0">
                <a:solidFill>
                  <a:srgbClr val="000000"/>
                </a:solidFill>
                <a:latin typeface="Arial" panose="020B0604020202020204" pitchFamily="34" charset="0"/>
                <a:cs typeface="Arial" panose="020B0604020202020204" pitchFamily="34" charset="0"/>
              </a:rPr>
              <a:t>needs (</a:t>
            </a:r>
            <a:r>
              <a:rPr lang="en-GB" dirty="0" err="1">
                <a:solidFill>
                  <a:srgbClr val="000000"/>
                </a:solidFill>
                <a:latin typeface="Arial" panose="020B0604020202020204" pitchFamily="34" charset="0"/>
                <a:cs typeface="Arial" panose="020B0604020202020204" pitchFamily="34" charset="0"/>
              </a:rPr>
              <a:t>Rabindran</a:t>
            </a:r>
            <a:r>
              <a:rPr lang="en-GB" dirty="0">
                <a:solidFill>
                  <a:srgbClr val="000000"/>
                </a:solidFill>
                <a:latin typeface="Arial" panose="020B0604020202020204" pitchFamily="34" charset="0"/>
                <a:cs typeface="Arial" panose="020B0604020202020204" pitchFamily="34" charset="0"/>
              </a:rPr>
              <a:t>, R. &amp; </a:t>
            </a:r>
            <a:r>
              <a:rPr lang="en-GB" dirty="0" err="1">
                <a:solidFill>
                  <a:srgbClr val="000000"/>
                </a:solidFill>
                <a:latin typeface="Arial" panose="020B0604020202020204" pitchFamily="34" charset="0"/>
                <a:cs typeface="Arial" panose="020B0604020202020204" pitchFamily="34" charset="0"/>
              </a:rPr>
              <a:t>Madanagopal</a:t>
            </a:r>
            <a:r>
              <a:rPr lang="en-GB" dirty="0">
                <a:solidFill>
                  <a:srgbClr val="000000"/>
                </a:solidFill>
                <a:latin typeface="Arial" panose="020B0604020202020204" pitchFamily="34" charset="0"/>
                <a:cs typeface="Arial" panose="020B0604020202020204" pitchFamily="34" charset="0"/>
              </a:rPr>
              <a:t>, D, 2020). </a:t>
            </a:r>
          </a:p>
          <a:p>
            <a:pPr algn="l"/>
            <a:endParaRPr lang="en-GB" sz="1800" strike="noStrike" dirty="0">
              <a:solidFill>
                <a:srgbClr val="000000"/>
              </a:solidFill>
              <a:effectLst/>
              <a:latin typeface="Arial" panose="020B0604020202020204" pitchFamily="34" charset="0"/>
              <a:cs typeface="Arial" panose="020B0604020202020204" pitchFamily="34" charset="0"/>
            </a:endParaRPr>
          </a:p>
          <a:p>
            <a:endParaRPr lang="en-US" dirty="0"/>
          </a:p>
        </p:txBody>
      </p:sp>
      <p:sp>
        <p:nvSpPr>
          <p:cNvPr id="5" name="TextBox 4">
            <a:extLst>
              <a:ext uri="{FF2B5EF4-FFF2-40B4-BE49-F238E27FC236}">
                <a16:creationId xmlns:a16="http://schemas.microsoft.com/office/drawing/2014/main" id="{4862D9F3-431B-EFAF-0FCB-FBB7C9AABF0C}"/>
              </a:ext>
            </a:extLst>
          </p:cNvPr>
          <p:cNvSpPr txBox="1"/>
          <p:nvPr/>
        </p:nvSpPr>
        <p:spPr>
          <a:xfrm>
            <a:off x="1213945" y="6006662"/>
            <a:ext cx="4882055" cy="923330"/>
          </a:xfrm>
          <a:prstGeom prst="rect">
            <a:avLst/>
          </a:prstGeom>
          <a:noFill/>
        </p:spPr>
        <p:txBody>
          <a:bodyPr wrap="square" rtlCol="0">
            <a:spAutoFit/>
          </a:bodyPr>
          <a:lstStyle/>
          <a:p>
            <a:r>
              <a:rPr lang="en-US" dirty="0">
                <a:hlinkClick r:id="rId3"/>
              </a:rPr>
              <a:t>https://loveocpqr.com/product_tag/82789492_.html</a:t>
            </a:r>
            <a:endParaRPr lang="en-US" dirty="0"/>
          </a:p>
          <a:p>
            <a:endParaRPr lang="en-US" dirty="0"/>
          </a:p>
        </p:txBody>
      </p:sp>
    </p:spTree>
    <p:extLst>
      <p:ext uri="{BB962C8B-B14F-4D97-AF65-F5344CB8AC3E}">
        <p14:creationId xmlns:p14="http://schemas.microsoft.com/office/powerpoint/2010/main" val="75461828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1"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dissolv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07657-D99C-EF8E-B302-D7721B5AD087}"/>
              </a:ext>
            </a:extLst>
          </p:cNvPr>
          <p:cNvSpPr>
            <a:spLocks noGrp="1"/>
          </p:cNvSpPr>
          <p:nvPr>
            <p:ph type="title"/>
          </p:nvPr>
        </p:nvSpPr>
        <p:spPr/>
        <p:txBody>
          <a:bodyPr/>
          <a:lstStyle/>
          <a:p>
            <a:r>
              <a:rPr lang="en-US" dirty="0"/>
              <a:t>Applying New Concepts</a:t>
            </a:r>
          </a:p>
        </p:txBody>
      </p:sp>
      <p:sp>
        <p:nvSpPr>
          <p:cNvPr id="3" name="Content Placeholder 2">
            <a:extLst>
              <a:ext uri="{FF2B5EF4-FFF2-40B4-BE49-F238E27FC236}">
                <a16:creationId xmlns:a16="http://schemas.microsoft.com/office/drawing/2014/main" id="{4275E2AC-51F3-E011-A944-E07B80A55E24}"/>
              </a:ext>
            </a:extLst>
          </p:cNvPr>
          <p:cNvSpPr>
            <a:spLocks noGrp="1"/>
          </p:cNvSpPr>
          <p:nvPr>
            <p:ph idx="1"/>
          </p:nvPr>
        </p:nvSpPr>
        <p:spPr>
          <a:xfrm>
            <a:off x="525717" y="2112631"/>
            <a:ext cx="5570283" cy="3469620"/>
          </a:xfrm>
        </p:spPr>
        <p:txBody>
          <a:bodyPr>
            <a:noAutofit/>
          </a:bodyPr>
          <a:lstStyle/>
          <a:p>
            <a:pPr marL="342900" indent="-342900">
              <a:buFont typeface="Arial" panose="020B0604020202020204" pitchFamily="34" charset="0"/>
              <a:buChar char="•"/>
            </a:pPr>
            <a:br>
              <a:rPr lang="en-GB" sz="1900" b="0" i="0" u="none" strike="noStrike" dirty="0">
                <a:solidFill>
                  <a:srgbClr val="172B4D"/>
                </a:solidFill>
                <a:effectLst/>
                <a:latin typeface="Arial" panose="020B0604020202020204" pitchFamily="34" charset="0"/>
                <a:cs typeface="Arial" panose="020B0604020202020204" pitchFamily="34" charset="0"/>
              </a:rPr>
            </a:br>
            <a:r>
              <a:rPr lang="en-GB" sz="1900" b="0" i="0" u="none" strike="noStrike" dirty="0">
                <a:solidFill>
                  <a:srgbClr val="172B4D"/>
                </a:solidFill>
                <a:effectLst/>
                <a:latin typeface="Arial" panose="020B0604020202020204" pitchFamily="34" charset="0"/>
                <a:cs typeface="Arial" panose="020B0604020202020204" pitchFamily="34" charset="0"/>
              </a:rPr>
              <a:t>Piaget’s theory explains how Jenny’s thinking developed over the last five years while caring for her mother. Certain influences may have affected the way Jenny has developed. </a:t>
            </a:r>
          </a:p>
          <a:p>
            <a:pPr marL="342900" indent="-342900">
              <a:buFont typeface="Arial" panose="020B0604020202020204" pitchFamily="34" charset="0"/>
              <a:buChar char="•"/>
            </a:pPr>
            <a:r>
              <a:rPr lang="en-GB" sz="1900" b="0" i="0" u="none" strike="noStrike" dirty="0">
                <a:solidFill>
                  <a:srgbClr val="172B4D"/>
                </a:solidFill>
                <a:effectLst/>
                <a:latin typeface="Arial" panose="020B0604020202020204" pitchFamily="34" charset="0"/>
                <a:cs typeface="Arial" panose="020B0604020202020204" pitchFamily="34" charset="0"/>
              </a:rPr>
              <a:t>Jenny is now in the formal operational stage (12+ years) meaning she can think logically and can plan.</a:t>
            </a:r>
            <a:br>
              <a:rPr lang="en-GB" sz="1900" b="0" i="0" u="none" strike="noStrike" dirty="0">
                <a:solidFill>
                  <a:srgbClr val="172B4D"/>
                </a:solidFill>
                <a:effectLst/>
                <a:latin typeface="Arial" panose="020B0604020202020204" pitchFamily="34" charset="0"/>
                <a:cs typeface="Arial" panose="020B0604020202020204" pitchFamily="34" charset="0"/>
              </a:rPr>
            </a:br>
            <a:r>
              <a:rPr lang="en-GB" sz="1900" b="0" i="0" u="none" strike="noStrike" dirty="0">
                <a:solidFill>
                  <a:srgbClr val="172B4D"/>
                </a:solidFill>
                <a:effectLst/>
                <a:latin typeface="Arial" panose="020B0604020202020204" pitchFamily="34" charset="0"/>
                <a:cs typeface="Arial" panose="020B0604020202020204" pitchFamily="34" charset="0"/>
              </a:rPr>
              <a:t>During the past five years, she moved from concrete operational to formal operational thinking. So, her way of thinking has changed and developed.</a:t>
            </a:r>
          </a:p>
        </p:txBody>
      </p:sp>
      <p:sp>
        <p:nvSpPr>
          <p:cNvPr id="4" name="Content Placeholder 2">
            <a:extLst>
              <a:ext uri="{FF2B5EF4-FFF2-40B4-BE49-F238E27FC236}">
                <a16:creationId xmlns:a16="http://schemas.microsoft.com/office/drawing/2014/main" id="{3E5BFB65-8F71-73DC-895C-B6A8F0C96B0E}"/>
              </a:ext>
            </a:extLst>
          </p:cNvPr>
          <p:cNvSpPr txBox="1">
            <a:spLocks/>
          </p:cNvSpPr>
          <p:nvPr/>
        </p:nvSpPr>
        <p:spPr>
          <a:xfrm>
            <a:off x="5938545" y="126124"/>
            <a:ext cx="6253455" cy="3469620"/>
          </a:xfrm>
          <a:prstGeom prst="rect">
            <a:avLst/>
          </a:prstGeom>
        </p:spPr>
        <p:txBody>
          <a:bodyPr vert="horz" lIns="91440" tIns="45720" rIns="91440" bIns="45720" rtlCol="0">
            <a:noAutofit/>
          </a:bodyPr>
          <a:lst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900" b="0" i="0" u="none" strike="noStrike" dirty="0">
                <a:solidFill>
                  <a:srgbClr val="172B4D"/>
                </a:solidFill>
                <a:effectLst/>
                <a:latin typeface="Arial" panose="020B0604020202020204" pitchFamily="34" charset="0"/>
                <a:cs typeface="Arial" panose="020B0604020202020204" pitchFamily="34" charset="0"/>
              </a:rPr>
              <a:t>Linking Piaget's key terms to Jenny:</a:t>
            </a:r>
          </a:p>
          <a:p>
            <a:pPr marL="342900" indent="-342900">
              <a:buFont typeface="Arial" panose="020B0604020202020204" pitchFamily="34" charset="0"/>
              <a:buChar char="•"/>
            </a:pPr>
            <a:r>
              <a:rPr lang="en-GB" sz="1900" b="0" i="0" u="none" strike="noStrike" dirty="0">
                <a:solidFill>
                  <a:srgbClr val="172B4D"/>
                </a:solidFill>
                <a:effectLst/>
                <a:latin typeface="Arial" panose="020B0604020202020204" pitchFamily="34" charset="0"/>
                <a:cs typeface="Arial" panose="020B0604020202020204" pitchFamily="34" charset="0"/>
              </a:rPr>
              <a:t>Schemas: Jenny has developed strong schemas around being caring and responsible from looking after her mother and taking control of the daily tasks.</a:t>
            </a:r>
          </a:p>
          <a:p>
            <a:pPr marL="342900" indent="-342900">
              <a:buFont typeface="Arial" panose="020B0604020202020204" pitchFamily="34" charset="0"/>
              <a:buChar char="•"/>
            </a:pPr>
            <a:r>
              <a:rPr lang="en-GB" sz="1900" b="0" i="0" u="none" strike="noStrike" dirty="0">
                <a:solidFill>
                  <a:srgbClr val="172B4D"/>
                </a:solidFill>
                <a:effectLst/>
                <a:latin typeface="Arial" panose="020B0604020202020204" pitchFamily="34" charset="0"/>
                <a:cs typeface="Arial" panose="020B0604020202020204" pitchFamily="34" charset="0"/>
              </a:rPr>
              <a:t>Assimilation &amp; Accommodation: She uses past experiences from care giving to help handle new </a:t>
            </a:r>
            <a:r>
              <a:rPr lang="en-GB" sz="1900" i="0" u="none" strike="noStrike" dirty="0">
                <a:solidFill>
                  <a:srgbClr val="172B4D"/>
                </a:solidFill>
                <a:effectLst/>
                <a:latin typeface="Arial" panose="020B0604020202020204" pitchFamily="34" charset="0"/>
                <a:cs typeface="Arial" panose="020B0604020202020204" pitchFamily="34" charset="0"/>
              </a:rPr>
              <a:t>caring tasks as her mother's health and ability changes (</a:t>
            </a:r>
            <a:r>
              <a:rPr lang="en-GB" sz="1900" dirty="0">
                <a:latin typeface="Arial" panose="020B0604020202020204" pitchFamily="34" charset="0"/>
                <a:cs typeface="Arial" panose="020B0604020202020204" pitchFamily="34" charset="0"/>
              </a:rPr>
              <a:t>Valois, D 2026).</a:t>
            </a:r>
          </a:p>
          <a:p>
            <a:pPr marL="342900" indent="-342900">
              <a:buFont typeface="Arial" panose="020B0604020202020204" pitchFamily="34" charset="0"/>
              <a:buChar char="•"/>
            </a:pPr>
            <a:endParaRPr lang="en-GB" sz="1900" b="0" i="0" u="none" strike="noStrike" dirty="0">
              <a:solidFill>
                <a:srgbClr val="172B4D"/>
              </a:solidFill>
              <a:effectLst/>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1900" b="0" i="0" u="none" strike="noStrike" dirty="0">
                <a:solidFill>
                  <a:srgbClr val="172B4D"/>
                </a:solidFill>
                <a:effectLst/>
                <a:latin typeface="Arial" panose="020B0604020202020204" pitchFamily="34" charset="0"/>
                <a:cs typeface="Arial" panose="020B0604020202020204" pitchFamily="34" charset="0"/>
              </a:rPr>
              <a:t>Looking after her mum may have made Jenny grow up faster and become better at solving problems. However, it might also have meant she missed out on some of the usual teenage experiences due to putting the needs of her mother always first. Piaget’s idea suggests that just because someone can think in a mature way, it doesn’t mean their emotional needs are being taken care of.</a:t>
            </a:r>
            <a:br>
              <a:rPr lang="en-GB" sz="1600" b="0" i="0" u="none" strike="noStrike" dirty="0">
                <a:solidFill>
                  <a:srgbClr val="172B4D"/>
                </a:solidFill>
                <a:effectLst/>
                <a:latin typeface="Open Sans" panose="020B0606030504020204" pitchFamily="34" charset="0"/>
              </a:rPr>
            </a:br>
            <a:br>
              <a:rPr lang="en-GB" sz="1600" b="0" i="0" u="none" strike="noStrike" dirty="0">
                <a:solidFill>
                  <a:srgbClr val="172B4D"/>
                </a:solidFill>
                <a:effectLst/>
                <a:latin typeface="Open Sans" panose="020B0606030504020204" pitchFamily="34" charset="0"/>
              </a:rPr>
            </a:br>
            <a:endParaRPr lang="en-GB" sz="1900" dirty="0">
              <a:solidFill>
                <a:srgbClr val="172B4D"/>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534957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dissolv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E2161-DB7C-42DA-609C-151B78770F64}"/>
              </a:ext>
            </a:extLst>
          </p:cNvPr>
          <p:cNvSpPr>
            <a:spLocks noGrp="1"/>
          </p:cNvSpPr>
          <p:nvPr>
            <p:ph type="title"/>
          </p:nvPr>
        </p:nvSpPr>
        <p:spPr/>
        <p:txBody>
          <a:bodyPr/>
          <a:lstStyle/>
          <a:p>
            <a:r>
              <a:rPr lang="en-US" dirty="0"/>
              <a:t>Practical Strategies </a:t>
            </a:r>
          </a:p>
        </p:txBody>
      </p:sp>
      <p:sp>
        <p:nvSpPr>
          <p:cNvPr id="3" name="Content Placeholder 2">
            <a:extLst>
              <a:ext uri="{FF2B5EF4-FFF2-40B4-BE49-F238E27FC236}">
                <a16:creationId xmlns:a16="http://schemas.microsoft.com/office/drawing/2014/main" id="{5A129E40-A0CB-0152-28A7-29901DD062C0}"/>
              </a:ext>
            </a:extLst>
          </p:cNvPr>
          <p:cNvSpPr>
            <a:spLocks noGrp="1"/>
          </p:cNvSpPr>
          <p:nvPr>
            <p:ph idx="1"/>
          </p:nvPr>
        </p:nvSpPr>
        <p:spPr>
          <a:xfrm>
            <a:off x="434341" y="2354580"/>
            <a:ext cx="10168934" cy="4366259"/>
          </a:xfrm>
        </p:spPr>
        <p:txBody>
          <a:bodyPr>
            <a:normAutofit fontScale="92500" lnSpcReduction="20000"/>
          </a:bodyPr>
          <a:lstStyle/>
          <a:p>
            <a:r>
              <a:rPr lang="en-GB" sz="1600" b="0" i="0" u="none" strike="noStrike" dirty="0">
                <a:solidFill>
                  <a:srgbClr val="172B4D"/>
                </a:solidFill>
                <a:effectLst/>
                <a:latin typeface="Arial" panose="020B0604020202020204" pitchFamily="34" charset="0"/>
                <a:cs typeface="Arial" panose="020B0604020202020204" pitchFamily="34" charset="0"/>
              </a:rPr>
              <a:t>The following support strategies can be put in place to help Jenny manage her responsibilities while also supporting her learning, emotional wellbeing, and future development.</a:t>
            </a:r>
          </a:p>
          <a:p>
            <a:pPr marL="342900" indent="-342900">
              <a:buFont typeface="Arial" panose="020B0604020202020204" pitchFamily="34" charset="0"/>
              <a:buChar char="•"/>
            </a:pPr>
            <a:r>
              <a:rPr lang="en-GB" sz="1600" b="0" i="0" u="none" strike="noStrike" dirty="0">
                <a:solidFill>
                  <a:srgbClr val="172B4D"/>
                </a:solidFill>
                <a:effectLst/>
                <a:latin typeface="Arial" panose="020B0604020202020204" pitchFamily="34" charset="0"/>
                <a:cs typeface="Arial" panose="020B0604020202020204" pitchFamily="34" charset="0"/>
              </a:rPr>
              <a:t>Home support like help with cleaning, cooking and paperwork would take some pressure off Jenny and give her more time to focus on school and herself. This would help her think more clearly and learn better.</a:t>
            </a:r>
            <a:endParaRPr lang="en-GB" sz="1600" dirty="0">
              <a:solidFill>
                <a:srgbClr val="172B4D"/>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1600" b="0" i="0" u="none" strike="noStrike" dirty="0">
                <a:solidFill>
                  <a:srgbClr val="172B4D"/>
                </a:solidFill>
                <a:effectLst/>
                <a:latin typeface="Arial" panose="020B0604020202020204" pitchFamily="34" charset="0"/>
                <a:cs typeface="Arial" panose="020B0604020202020204" pitchFamily="34" charset="0"/>
              </a:rPr>
              <a:t>At school, she could be given extra help, support to catch up on missed work, and flexible deadlines. This would make it easier for her to manage both home and school responsibilities. Therefore, she will be able to build new schemas on how her education life can be a more positive one.</a:t>
            </a:r>
          </a:p>
          <a:p>
            <a:pPr marL="342900" indent="-342900">
              <a:buFont typeface="Arial" panose="020B0604020202020204" pitchFamily="34" charset="0"/>
              <a:buChar char="•"/>
            </a:pPr>
            <a:r>
              <a:rPr lang="en-GB" sz="1600" b="0" i="0" u="none" strike="noStrike" dirty="0">
                <a:solidFill>
                  <a:srgbClr val="172B4D"/>
                </a:solidFill>
                <a:effectLst/>
                <a:latin typeface="Arial" panose="020B0604020202020204" pitchFamily="34" charset="0"/>
                <a:cs typeface="Arial" panose="020B0604020202020204" pitchFamily="34" charset="0"/>
              </a:rPr>
              <a:t>Emotional support, such as counselling and having someone to talk to about her grief and stress, would help her feel less stressed. By having the support, she will be able to think more clearly and not always feel emotionally drained all the time. </a:t>
            </a:r>
          </a:p>
          <a:p>
            <a:pPr marL="342900" indent="-342900">
              <a:buFont typeface="Arial" panose="020B0604020202020204" pitchFamily="34" charset="0"/>
              <a:buChar char="•"/>
            </a:pPr>
            <a:r>
              <a:rPr lang="en-GB" sz="1600" b="0" i="0" u="none" strike="noStrike" dirty="0">
                <a:solidFill>
                  <a:srgbClr val="172B4D"/>
                </a:solidFill>
                <a:effectLst/>
                <a:latin typeface="Arial" panose="020B0604020202020204" pitchFamily="34" charset="0"/>
                <a:cs typeface="Arial" panose="020B0604020202020204" pitchFamily="34" charset="0"/>
              </a:rPr>
              <a:t>Spending time with friends or socialising group would help her feel supported by peers and engage in normal teenage experiences that she has unfortunately had to miss out on. By communicating to others</a:t>
            </a:r>
            <a:br>
              <a:rPr lang="en-GB" sz="1600" b="0" i="0" u="none" strike="noStrike" dirty="0">
                <a:solidFill>
                  <a:srgbClr val="172B4D"/>
                </a:solidFill>
                <a:effectLst/>
                <a:latin typeface="Arial" panose="020B0604020202020204" pitchFamily="34" charset="0"/>
                <a:cs typeface="Arial" panose="020B0604020202020204" pitchFamily="34" charset="0"/>
              </a:rPr>
            </a:br>
            <a:r>
              <a:rPr lang="en-GB" sz="1600" b="0" i="0" u="none" strike="noStrike" dirty="0">
                <a:solidFill>
                  <a:srgbClr val="172B4D"/>
                </a:solidFill>
                <a:effectLst/>
                <a:latin typeface="Arial" panose="020B0604020202020204" pitchFamily="34" charset="0"/>
                <a:cs typeface="Arial" panose="020B0604020202020204" pitchFamily="34" charset="0"/>
              </a:rPr>
              <a:t>it can also develop her thinking and looking at things from other people's perspective also if given any advice and comfort. </a:t>
            </a:r>
          </a:p>
          <a:p>
            <a:pPr marL="342900" indent="-342900">
              <a:buFont typeface="Arial" panose="020B0604020202020204" pitchFamily="34" charset="0"/>
              <a:buChar char="•"/>
            </a:pPr>
            <a:r>
              <a:rPr lang="en-GB" sz="1600" b="0" i="0" u="none" strike="noStrike" dirty="0">
                <a:solidFill>
                  <a:srgbClr val="172B4D"/>
                </a:solidFill>
                <a:effectLst/>
                <a:latin typeface="Arial" panose="020B0604020202020204" pitchFamily="34" charset="0"/>
                <a:cs typeface="Arial" panose="020B0604020202020204" pitchFamily="34" charset="0"/>
              </a:rPr>
              <a:t>Support with future planning like careers advice would motivate and encourage Jenny to look at more opportunities that can happen instead of focusing on the past. </a:t>
            </a:r>
            <a:endParaRPr lang="en-US" sz="1600" dirty="0">
              <a:latin typeface="Arial" panose="020B0604020202020204" pitchFamily="34" charset="0"/>
              <a:cs typeface="Arial" panose="020B0604020202020204" pitchFamily="34" charset="0"/>
            </a:endParaRPr>
          </a:p>
        </p:txBody>
      </p:sp>
      <p:pic>
        <p:nvPicPr>
          <p:cNvPr id="4098" name="Picture 2" descr="5,210 Help Signpost Stock Photos - Free &amp; Royalty-Free Stock Photos from  Dreamstime">
            <a:extLst>
              <a:ext uri="{FF2B5EF4-FFF2-40B4-BE49-F238E27FC236}">
                <a16:creationId xmlns:a16="http://schemas.microsoft.com/office/drawing/2014/main" id="{AA4D6D92-BAD2-6ED0-76F2-DBC26F1DAF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30682" y="286870"/>
            <a:ext cx="2454382" cy="16383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863B934-45A5-8370-CE11-393605F3F4A3}"/>
              </a:ext>
            </a:extLst>
          </p:cNvPr>
          <p:cNvSpPr txBox="1"/>
          <p:nvPr/>
        </p:nvSpPr>
        <p:spPr>
          <a:xfrm>
            <a:off x="9395012" y="376518"/>
            <a:ext cx="2271271" cy="1477328"/>
          </a:xfrm>
          <a:prstGeom prst="rect">
            <a:avLst/>
          </a:prstGeom>
          <a:noFill/>
        </p:spPr>
        <p:txBody>
          <a:bodyPr wrap="square" rtlCol="0">
            <a:spAutoFit/>
          </a:bodyPr>
          <a:lstStyle/>
          <a:p>
            <a:r>
              <a:rPr lang="en-US" dirty="0">
                <a:hlinkClick r:id="rId4"/>
              </a:rPr>
              <a:t>https://www.dreamstime.com/photos-images/help-signpost.html</a:t>
            </a:r>
            <a:endParaRPr lang="en-US" dirty="0"/>
          </a:p>
          <a:p>
            <a:endParaRPr lang="en-US" dirty="0"/>
          </a:p>
        </p:txBody>
      </p:sp>
    </p:spTree>
    <p:extLst>
      <p:ext uri="{BB962C8B-B14F-4D97-AF65-F5344CB8AC3E}">
        <p14:creationId xmlns:p14="http://schemas.microsoft.com/office/powerpoint/2010/main" val="35391382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ssolv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dissolv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C9F72-755C-EC39-02A2-FC8EABDB5204}"/>
              </a:ext>
            </a:extLst>
          </p:cNvPr>
          <p:cNvSpPr>
            <a:spLocks noGrp="1"/>
          </p:cNvSpPr>
          <p:nvPr>
            <p:ph type="title"/>
          </p:nvPr>
        </p:nvSpPr>
        <p:spPr/>
        <p:txBody>
          <a:bodyPr/>
          <a:lstStyle/>
          <a:p>
            <a:r>
              <a:rPr lang="en-US" dirty="0"/>
              <a:t>Nature Vs Nurture </a:t>
            </a:r>
          </a:p>
        </p:txBody>
      </p:sp>
      <p:sp>
        <p:nvSpPr>
          <p:cNvPr id="3" name="Content Placeholder 2">
            <a:extLst>
              <a:ext uri="{FF2B5EF4-FFF2-40B4-BE49-F238E27FC236}">
                <a16:creationId xmlns:a16="http://schemas.microsoft.com/office/drawing/2014/main" id="{7C0F8276-063A-022F-1C4D-E6F6B5337BC9}"/>
              </a:ext>
            </a:extLst>
          </p:cNvPr>
          <p:cNvSpPr>
            <a:spLocks noGrp="1"/>
          </p:cNvSpPr>
          <p:nvPr>
            <p:ph idx="1"/>
          </p:nvPr>
        </p:nvSpPr>
        <p:spPr/>
        <p:txBody>
          <a:bodyPr>
            <a:normAutofit fontScale="85000" lnSpcReduction="20000"/>
          </a:bodyPr>
          <a:lstStyle/>
          <a:p>
            <a:r>
              <a:rPr lang="en-GB" i="0" u="none" strike="noStrike" dirty="0">
                <a:solidFill>
                  <a:srgbClr val="000000"/>
                </a:solidFill>
                <a:effectLst/>
                <a:latin typeface="Arial" panose="020B0604020202020204" pitchFamily="34" charset="0"/>
                <a:cs typeface="Arial" panose="020B0604020202020204" pitchFamily="34" charset="0"/>
              </a:rPr>
              <a:t>Definition: The biology of someone is the nature of an individual (</a:t>
            </a:r>
            <a:r>
              <a:rPr lang="en-GB" dirty="0">
                <a:solidFill>
                  <a:srgbClr val="000000"/>
                </a:solidFill>
                <a:latin typeface="Arial" panose="020B0604020202020204" pitchFamily="34" charset="0"/>
                <a:cs typeface="Arial" panose="020B0604020202020204" pitchFamily="34" charset="0"/>
              </a:rPr>
              <a:t>Wright, R.O, 2022). </a:t>
            </a:r>
            <a:endParaRPr lang="en-GB" i="0" u="none" strike="noStrike" dirty="0">
              <a:solidFill>
                <a:srgbClr val="000000"/>
              </a:solidFill>
              <a:effectLst/>
              <a:latin typeface="Arial" panose="020B0604020202020204" pitchFamily="34" charset="0"/>
              <a:cs typeface="Arial" panose="020B0604020202020204" pitchFamily="34" charset="0"/>
            </a:endParaRPr>
          </a:p>
          <a:p>
            <a:r>
              <a:rPr lang="en-GB" dirty="0">
                <a:solidFill>
                  <a:srgbClr val="000000"/>
                </a:solidFill>
                <a:latin typeface="Arial" panose="020B0604020202020204" pitchFamily="34" charset="0"/>
                <a:cs typeface="Arial" panose="020B0604020202020204" pitchFamily="34" charset="0"/>
              </a:rPr>
              <a:t>T</a:t>
            </a:r>
            <a:r>
              <a:rPr lang="en-GB" i="0" u="none" strike="noStrike" dirty="0">
                <a:solidFill>
                  <a:srgbClr val="000000"/>
                </a:solidFill>
                <a:effectLst/>
                <a:latin typeface="Arial" panose="020B0604020202020204" pitchFamily="34" charset="0"/>
                <a:cs typeface="Arial" panose="020B0604020202020204" pitchFamily="34" charset="0"/>
              </a:rPr>
              <a:t>he life an individual lives and experiences is the way we are nurtured (</a:t>
            </a:r>
            <a:r>
              <a:rPr lang="en-GB" dirty="0">
                <a:solidFill>
                  <a:srgbClr val="000000"/>
                </a:solidFill>
                <a:latin typeface="Arial" panose="020B0604020202020204" pitchFamily="34" charset="0"/>
                <a:cs typeface="Arial" panose="020B0604020202020204" pitchFamily="34" charset="0"/>
              </a:rPr>
              <a:t>Gu, C, 2024) </a:t>
            </a:r>
            <a:endParaRPr lang="en-GB" i="0" u="none" strike="noStrike" dirty="0">
              <a:solidFill>
                <a:srgbClr val="000000"/>
              </a:solidFill>
              <a:effectLst/>
              <a:latin typeface="Arial" panose="020B0604020202020204" pitchFamily="34" charset="0"/>
              <a:cs typeface="Arial" panose="020B0604020202020204" pitchFamily="34" charset="0"/>
            </a:endParaRPr>
          </a:p>
          <a:p>
            <a:pPr algn="l"/>
            <a:r>
              <a:rPr lang="en-GB" i="0" u="sng" strike="noStrike" dirty="0">
                <a:solidFill>
                  <a:srgbClr val="000000"/>
                </a:solidFill>
                <a:effectLst/>
                <a:latin typeface="Arial" panose="020B0604020202020204" pitchFamily="34" charset="0"/>
                <a:cs typeface="Arial" panose="020B0604020202020204" pitchFamily="34" charset="0"/>
              </a:rPr>
              <a:t>How Jenny is affected by </a:t>
            </a:r>
            <a:r>
              <a:rPr lang="en-GB" u="sng" dirty="0">
                <a:solidFill>
                  <a:srgbClr val="000000"/>
                </a:solidFill>
                <a:latin typeface="Arial" panose="020B0604020202020204" pitchFamily="34" charset="0"/>
                <a:cs typeface="Arial" panose="020B0604020202020204" pitchFamily="34" charset="0"/>
              </a:rPr>
              <a:t>Nurture: </a:t>
            </a:r>
          </a:p>
          <a:p>
            <a:pPr algn="l"/>
            <a:r>
              <a:rPr lang="en-GB" dirty="0">
                <a:solidFill>
                  <a:srgbClr val="000000"/>
                </a:solidFill>
                <a:latin typeface="Arial" panose="020B0604020202020204" pitchFamily="34" charset="0"/>
                <a:cs typeface="Arial" panose="020B0604020202020204" pitchFamily="34" charset="0"/>
              </a:rPr>
              <a:t>Jenny has had a vast number of experiences that have impacted her massively. </a:t>
            </a:r>
          </a:p>
          <a:p>
            <a:pPr algn="l">
              <a:buFont typeface="Arial" panose="020B0604020202020204" pitchFamily="34" charset="0"/>
              <a:buChar char="•"/>
            </a:pPr>
            <a:r>
              <a:rPr lang="en-GB" i="0" u="none" strike="noStrike" dirty="0">
                <a:solidFill>
                  <a:srgbClr val="000000"/>
                </a:solidFill>
                <a:effectLst/>
                <a:latin typeface="Arial" panose="020B0604020202020204" pitchFamily="34" charset="0"/>
                <a:cs typeface="Arial" panose="020B0604020202020204" pitchFamily="34" charset="0"/>
              </a:rPr>
              <a:t>Her father passing away has influenced her emotionally as she was in the concrete operational stage of development according to Piaget. </a:t>
            </a:r>
          </a:p>
          <a:p>
            <a:pPr algn="l">
              <a:buFont typeface="Arial" panose="020B0604020202020204" pitchFamily="34" charset="0"/>
              <a:buChar char="•"/>
            </a:pPr>
            <a:r>
              <a:rPr lang="en-GB" i="0" u="none" strike="noStrike" dirty="0">
                <a:solidFill>
                  <a:srgbClr val="000000"/>
                </a:solidFill>
                <a:effectLst/>
                <a:latin typeface="Arial" panose="020B0604020202020204" pitchFamily="34" charset="0"/>
                <a:cs typeface="Arial" panose="020B0604020202020204" pitchFamily="34" charset="0"/>
              </a:rPr>
              <a:t>Solemnly </a:t>
            </a:r>
            <a:r>
              <a:rPr lang="en-GB" dirty="0">
                <a:solidFill>
                  <a:srgbClr val="000000"/>
                </a:solidFill>
                <a:latin typeface="Arial" panose="020B0604020202020204" pitchFamily="34" charset="0"/>
                <a:cs typeface="Arial" panose="020B0604020202020204" pitchFamily="34" charset="0"/>
              </a:rPr>
              <a:t>c</a:t>
            </a:r>
            <a:r>
              <a:rPr lang="en-GB" i="0" u="none" strike="noStrike" dirty="0">
                <a:solidFill>
                  <a:srgbClr val="000000"/>
                </a:solidFill>
                <a:effectLst/>
                <a:latin typeface="Arial" panose="020B0604020202020204" pitchFamily="34" charset="0"/>
                <a:cs typeface="Arial" panose="020B0604020202020204" pitchFamily="34" charset="0"/>
              </a:rPr>
              <a:t>aring for her mum creates stress and added responsibility. </a:t>
            </a:r>
          </a:p>
          <a:p>
            <a:pPr algn="l">
              <a:buFont typeface="Arial" panose="020B0604020202020204" pitchFamily="34" charset="0"/>
              <a:buChar char="•"/>
            </a:pPr>
            <a:r>
              <a:rPr lang="en-GB" i="0" u="none" strike="noStrike" dirty="0">
                <a:solidFill>
                  <a:srgbClr val="000000"/>
                </a:solidFill>
                <a:effectLst/>
                <a:latin typeface="Arial" panose="020B0604020202020204" pitchFamily="34" charset="0"/>
                <a:cs typeface="Arial" panose="020B0604020202020204" pitchFamily="34" charset="0"/>
              </a:rPr>
              <a:t>Balancing school and home life can make her exhausted.</a:t>
            </a:r>
          </a:p>
          <a:p>
            <a:pPr algn="l"/>
            <a:r>
              <a:rPr lang="en-GB" i="0" u="none" strike="noStrike" dirty="0">
                <a:solidFill>
                  <a:srgbClr val="000000"/>
                </a:solidFill>
                <a:effectLst/>
                <a:latin typeface="Arial" panose="020B0604020202020204" pitchFamily="34" charset="0"/>
                <a:cs typeface="Arial" panose="020B0604020202020204" pitchFamily="34" charset="0"/>
              </a:rPr>
              <a:t>These experiences influence how she reacts and feels towards her daily life. With Jenny Nurture has affected her massively with the experiences she has phased. </a:t>
            </a:r>
          </a:p>
        </p:txBody>
      </p:sp>
      <p:pic>
        <p:nvPicPr>
          <p:cNvPr id="5122" name="Picture 2" descr="Nature Versus Nurture; Are We Already Pre-scripted Or A Product Of Our  Environment | by Mkpouto Pius | Medium">
            <a:extLst>
              <a:ext uri="{FF2B5EF4-FFF2-40B4-BE49-F238E27FC236}">
                <a16:creationId xmlns:a16="http://schemas.microsoft.com/office/drawing/2014/main" id="{91A66373-67D5-52D8-8185-4A7FF922C3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64495" y="333255"/>
            <a:ext cx="3527116" cy="198400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77E0C08-EA92-F95D-764F-72DF3FBC6792}"/>
              </a:ext>
            </a:extLst>
          </p:cNvPr>
          <p:cNvSpPr txBox="1"/>
          <p:nvPr/>
        </p:nvSpPr>
        <p:spPr>
          <a:xfrm>
            <a:off x="9305364" y="394447"/>
            <a:ext cx="2635623" cy="2308324"/>
          </a:xfrm>
          <a:prstGeom prst="rect">
            <a:avLst/>
          </a:prstGeom>
          <a:noFill/>
        </p:spPr>
        <p:txBody>
          <a:bodyPr wrap="square" rtlCol="0">
            <a:spAutoFit/>
          </a:bodyPr>
          <a:lstStyle/>
          <a:p>
            <a:r>
              <a:rPr lang="en-US" dirty="0">
                <a:hlinkClick r:id="rId3"/>
              </a:rPr>
              <a:t>https://medium.com/@piusmkpouto/nature-versus-nurture-are-we-already-pre-scripted-or-a-product-of-our-environment-5b1073eb5063</a:t>
            </a:r>
            <a:endParaRPr lang="en-US" dirty="0"/>
          </a:p>
          <a:p>
            <a:endParaRPr lang="en-US" dirty="0"/>
          </a:p>
        </p:txBody>
      </p:sp>
    </p:spTree>
    <p:extLst>
      <p:ext uri="{BB962C8B-B14F-4D97-AF65-F5344CB8AC3E}">
        <p14:creationId xmlns:p14="http://schemas.microsoft.com/office/powerpoint/2010/main" val="142454302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ssolv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dissolv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dissolv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dissolv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2B8213-A1DC-DE88-14AA-ABA97236507A}"/>
              </a:ext>
            </a:extLst>
          </p:cNvPr>
          <p:cNvSpPr>
            <a:spLocks noGrp="1"/>
          </p:cNvSpPr>
          <p:nvPr>
            <p:ph idx="1"/>
          </p:nvPr>
        </p:nvSpPr>
        <p:spPr>
          <a:xfrm>
            <a:off x="525717" y="555813"/>
            <a:ext cx="10077557" cy="5515118"/>
          </a:xfrm>
        </p:spPr>
        <p:txBody>
          <a:bodyPr>
            <a:normAutofit/>
          </a:bodyPr>
          <a:lstStyle/>
          <a:p>
            <a:pPr algn="l"/>
            <a:r>
              <a:rPr lang="en-GB" i="0" u="sng" strike="noStrike" dirty="0">
                <a:solidFill>
                  <a:srgbClr val="000000"/>
                </a:solidFill>
                <a:effectLst/>
                <a:latin typeface="Arial" panose="020B0604020202020204" pitchFamily="34" charset="0"/>
                <a:cs typeface="Arial" panose="020B0604020202020204" pitchFamily="34" charset="0"/>
              </a:rPr>
              <a:t>How Jenny is affected by Nature: </a:t>
            </a:r>
          </a:p>
          <a:p>
            <a:pPr algn="l"/>
            <a:r>
              <a:rPr lang="en-GB" i="0" u="none" strike="noStrike" dirty="0">
                <a:solidFill>
                  <a:srgbClr val="000000"/>
                </a:solidFill>
                <a:effectLst/>
                <a:latin typeface="Arial" panose="020B0604020202020204" pitchFamily="34" charset="0"/>
                <a:cs typeface="Arial" panose="020B0604020202020204" pitchFamily="34" charset="0"/>
              </a:rPr>
              <a:t>In addition to nurture her Nature (Biology) affects her to.</a:t>
            </a:r>
          </a:p>
          <a:p>
            <a:pPr marL="342900" indent="-342900" algn="l">
              <a:buFont typeface="Arial" panose="020B0604020202020204" pitchFamily="34" charset="0"/>
              <a:buChar char="•"/>
            </a:pPr>
            <a:r>
              <a:rPr lang="en-GB" i="0" u="none" strike="noStrike" dirty="0">
                <a:solidFill>
                  <a:srgbClr val="000000"/>
                </a:solidFill>
                <a:effectLst/>
                <a:latin typeface="Arial" panose="020B0604020202020204" pitchFamily="34" charset="0"/>
                <a:cs typeface="Arial" panose="020B0604020202020204" pitchFamily="34" charset="0"/>
              </a:rPr>
              <a:t>Being a teenager indicates hormonal changes that can also affect mood and behaviour. These changes are a normal part of growing up but can also make dealing with stress and difficult situations like Jenny's even harder. As there is more than one change happening at once. </a:t>
            </a:r>
          </a:p>
          <a:p>
            <a:pPr algn="l"/>
            <a:r>
              <a:rPr lang="en-GB" i="0" u="none" strike="noStrike" dirty="0">
                <a:solidFill>
                  <a:srgbClr val="000000"/>
                </a:solidFill>
                <a:effectLst/>
                <a:latin typeface="Arial" panose="020B0604020202020204" pitchFamily="34" charset="0"/>
                <a:cs typeface="Arial" panose="020B0604020202020204" pitchFamily="34" charset="0"/>
              </a:rPr>
              <a:t>Nature influences how she reacts to her situation</a:t>
            </a:r>
            <a:r>
              <a:rPr lang="en-US" i="0" u="none" strike="noStrike" dirty="0">
                <a:solidFill>
                  <a:srgbClr val="000000"/>
                </a:solidFill>
                <a:effectLst/>
                <a:latin typeface="Arial" panose="020B0604020202020204" pitchFamily="34" charset="0"/>
                <a:cs typeface="Arial" panose="020B0604020202020204" pitchFamily="34" charset="0"/>
              </a:rPr>
              <a:t>, even though it ma</a:t>
            </a:r>
            <a:r>
              <a:rPr lang="en-US" dirty="0">
                <a:solidFill>
                  <a:srgbClr val="000000"/>
                </a:solidFill>
                <a:latin typeface="Arial" panose="020B0604020202020204" pitchFamily="34" charset="0"/>
                <a:cs typeface="Arial" panose="020B0604020202020204" pitchFamily="34" charset="0"/>
              </a:rPr>
              <a:t>y not be the root cause to her issues. </a:t>
            </a:r>
          </a:p>
          <a:p>
            <a:pPr algn="l"/>
            <a:r>
              <a:rPr lang="en-GB" i="0" u="sng" strike="noStrike" dirty="0">
                <a:solidFill>
                  <a:srgbClr val="000000"/>
                </a:solidFill>
                <a:effectLst/>
                <a:latin typeface="Arial" panose="020B0604020202020204" pitchFamily="34" charset="0"/>
                <a:cs typeface="Arial" panose="020B0604020202020204" pitchFamily="34" charset="0"/>
              </a:rPr>
              <a:t>Support Options</a:t>
            </a:r>
          </a:p>
          <a:p>
            <a:pPr algn="l"/>
            <a:r>
              <a:rPr lang="en-GB" i="0" u="none" strike="noStrike" dirty="0">
                <a:solidFill>
                  <a:srgbClr val="000000"/>
                </a:solidFill>
                <a:effectLst/>
                <a:latin typeface="Arial" panose="020B0604020202020204" pitchFamily="34" charset="0"/>
                <a:cs typeface="Arial" panose="020B0604020202020204" pitchFamily="34" charset="0"/>
              </a:rPr>
              <a:t>Due to Jenny’s life and experiences practical support would be beneficial like school support, counselling, socialising with peers and also home support. With all these support systems in place it will relieve tension and stress Jenny might be building and will help her cope better. Jenny's wellbeing is shaped by both nature and nurture, So its beneficial for her to receive both kinds of support emotionally and physically. </a:t>
            </a:r>
          </a:p>
          <a:p>
            <a:pPr algn="l"/>
            <a:endParaRPr lang="en-GB" b="0" i="0" u="none" strike="noStrike" dirty="0">
              <a:solidFill>
                <a:srgbClr val="000000"/>
              </a:solidFill>
              <a:effectLst/>
            </a:endParaRPr>
          </a:p>
        </p:txBody>
      </p:sp>
    </p:spTree>
    <p:extLst>
      <p:ext uri="{BB962C8B-B14F-4D97-AF65-F5344CB8AC3E}">
        <p14:creationId xmlns:p14="http://schemas.microsoft.com/office/powerpoint/2010/main" val="1909441394"/>
      </p:ext>
    </p:extLst>
  </p:cSld>
  <p:clrMapOvr>
    <a:masterClrMapping/>
  </p:clrMapOvr>
  <mc:AlternateContent xmlns:mc="http://schemas.openxmlformats.org/markup-compatibility/2006">
    <mc:Choice xmlns:p14="http://schemas.microsoft.com/office/powerpoint/2010/main" Requires="p14">
      <p:transition spd="slow" p14:dur="2500">
        <p:checker/>
      </p:transition>
    </mc:Choice>
    <mc:Fallback>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ssolv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dissolv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5A4CE-D815-0F2B-959A-8F2DE625F3BD}"/>
              </a:ext>
            </a:extLst>
          </p:cNvPr>
          <p:cNvSpPr>
            <a:spLocks noGrp="1"/>
          </p:cNvSpPr>
          <p:nvPr>
            <p:ph type="title"/>
          </p:nvPr>
        </p:nvSpPr>
        <p:spPr/>
        <p:txBody>
          <a:bodyPr/>
          <a:lstStyle/>
          <a:p>
            <a:r>
              <a:rPr lang="en-US" dirty="0"/>
              <a:t>Evaluation </a:t>
            </a:r>
          </a:p>
        </p:txBody>
      </p:sp>
      <p:sp>
        <p:nvSpPr>
          <p:cNvPr id="3" name="Content Placeholder 2">
            <a:extLst>
              <a:ext uri="{FF2B5EF4-FFF2-40B4-BE49-F238E27FC236}">
                <a16:creationId xmlns:a16="http://schemas.microsoft.com/office/drawing/2014/main" id="{06E1D695-9CBB-2A3F-0F3E-7192BAC01F79}"/>
              </a:ext>
            </a:extLst>
          </p:cNvPr>
          <p:cNvSpPr>
            <a:spLocks noGrp="1"/>
          </p:cNvSpPr>
          <p:nvPr>
            <p:ph idx="1"/>
          </p:nvPr>
        </p:nvSpPr>
        <p:spPr/>
        <p:txBody>
          <a:bodyPr>
            <a:noAutofit/>
          </a:bodyPr>
          <a:lstStyle/>
          <a:p>
            <a:r>
              <a:rPr lang="en-GB" sz="1100" i="0" u="none" strike="noStrike" dirty="0">
                <a:solidFill>
                  <a:srgbClr val="000000"/>
                </a:solidFill>
                <a:effectLst/>
                <a:latin typeface="Arial" panose="020B0604020202020204" pitchFamily="34" charset="0"/>
                <a:cs typeface="Arial" panose="020B0604020202020204" pitchFamily="34" charset="0"/>
              </a:rPr>
              <a:t>To figure out the best way to support Jenny, I will look at two ideas about growing up one about how teens think (Piaget) and one about how they feel and grow emotionally (Erikson).</a:t>
            </a:r>
          </a:p>
          <a:p>
            <a:r>
              <a:rPr lang="en-GB" sz="1100" i="0" u="none" strike="noStrike" dirty="0">
                <a:solidFill>
                  <a:srgbClr val="000000"/>
                </a:solidFill>
                <a:effectLst/>
                <a:latin typeface="Arial" panose="020B0604020202020204" pitchFamily="34" charset="0"/>
                <a:cs typeface="Arial" panose="020B0604020202020204" pitchFamily="34" charset="0"/>
              </a:rPr>
              <a:t>Piaget’s theory is about how kids and teens learn to think as they grow. As they get older, they start to think more clearly and solve problems that they cannot see or touch </a:t>
            </a:r>
            <a:r>
              <a:rPr lang="en-GB" sz="1100" dirty="0">
                <a:solidFill>
                  <a:srgbClr val="000000"/>
                </a:solidFill>
                <a:latin typeface="Arial" panose="020B0604020202020204" pitchFamily="34" charset="0"/>
                <a:cs typeface="Arial" panose="020B0604020202020204" pitchFamily="34" charset="0"/>
              </a:rPr>
              <a:t>(</a:t>
            </a:r>
            <a:r>
              <a:rPr lang="en-GB" sz="1100" dirty="0" err="1">
                <a:solidFill>
                  <a:srgbClr val="000000"/>
                </a:solidFill>
                <a:latin typeface="Arial" panose="020B0604020202020204" pitchFamily="34" charset="0"/>
                <a:cs typeface="Arial" panose="020B0604020202020204" pitchFamily="34" charset="0"/>
              </a:rPr>
              <a:t>Rabindran</a:t>
            </a:r>
            <a:r>
              <a:rPr lang="en-GB" sz="1100" dirty="0">
                <a:solidFill>
                  <a:srgbClr val="000000"/>
                </a:solidFill>
                <a:latin typeface="Arial" panose="020B0604020202020204" pitchFamily="34" charset="0"/>
                <a:cs typeface="Arial" panose="020B0604020202020204" pitchFamily="34" charset="0"/>
              </a:rPr>
              <a:t>, R. &amp; </a:t>
            </a:r>
            <a:r>
              <a:rPr lang="en-GB" sz="1100" dirty="0" err="1">
                <a:solidFill>
                  <a:srgbClr val="000000"/>
                </a:solidFill>
                <a:latin typeface="Arial" panose="020B0604020202020204" pitchFamily="34" charset="0"/>
                <a:cs typeface="Arial" panose="020B0604020202020204" pitchFamily="34" charset="0"/>
              </a:rPr>
              <a:t>Madanagopal</a:t>
            </a:r>
            <a:r>
              <a:rPr lang="en-GB" sz="1100" dirty="0">
                <a:solidFill>
                  <a:srgbClr val="000000"/>
                </a:solidFill>
                <a:latin typeface="Arial" panose="020B0604020202020204" pitchFamily="34" charset="0"/>
                <a:cs typeface="Arial" panose="020B0604020202020204" pitchFamily="34" charset="0"/>
              </a:rPr>
              <a:t>, D, 2020). </a:t>
            </a:r>
          </a:p>
          <a:p>
            <a:r>
              <a:rPr lang="en-GB" sz="1100" u="sng" dirty="0">
                <a:solidFill>
                  <a:srgbClr val="000000"/>
                </a:solidFill>
                <a:latin typeface="Arial" panose="020B0604020202020204" pitchFamily="34" charset="0"/>
                <a:cs typeface="Arial" panose="020B0604020202020204" pitchFamily="34" charset="0"/>
              </a:rPr>
              <a:t>Benefits of theory:</a:t>
            </a:r>
          </a:p>
          <a:p>
            <a:r>
              <a:rPr lang="en-GB" sz="1100" i="0" u="none" strike="noStrike" dirty="0">
                <a:solidFill>
                  <a:srgbClr val="000000"/>
                </a:solidFill>
                <a:effectLst/>
                <a:latin typeface="Arial" panose="020B0604020202020204" pitchFamily="34" charset="0"/>
                <a:cs typeface="Arial" panose="020B0604020202020204" pitchFamily="34" charset="0"/>
              </a:rPr>
              <a:t>Shows how children and teenagers start thinking in more logical ways.</a:t>
            </a:r>
          </a:p>
          <a:p>
            <a:r>
              <a:rPr lang="en-GB" sz="1100" i="0" u="none" strike="noStrike" dirty="0">
                <a:solidFill>
                  <a:srgbClr val="000000"/>
                </a:solidFill>
                <a:effectLst/>
                <a:latin typeface="Arial" panose="020B0604020202020204" pitchFamily="34" charset="0"/>
                <a:cs typeface="Arial" panose="020B0604020202020204" pitchFamily="34" charset="0"/>
              </a:rPr>
              <a:t>Explains th</a:t>
            </a:r>
            <a:r>
              <a:rPr lang="en-GB" sz="1100" dirty="0">
                <a:solidFill>
                  <a:srgbClr val="000000"/>
                </a:solidFill>
                <a:latin typeface="Arial" panose="020B0604020202020204" pitchFamily="34" charset="0"/>
                <a:cs typeface="Arial" panose="020B0604020202020204" pitchFamily="34" charset="0"/>
              </a:rPr>
              <a:t>e importance of critical thinking and helping children like Jenny with problem solving skills and </a:t>
            </a:r>
            <a:r>
              <a:rPr lang="en-GB" sz="1100" i="0" u="none" strike="noStrike" dirty="0">
                <a:solidFill>
                  <a:srgbClr val="000000"/>
                </a:solidFill>
                <a:effectLst/>
                <a:latin typeface="Arial" panose="020B0604020202020204" pitchFamily="34" charset="0"/>
                <a:cs typeface="Arial" panose="020B0604020202020204" pitchFamily="34" charset="0"/>
              </a:rPr>
              <a:t>planning for the future. </a:t>
            </a:r>
          </a:p>
          <a:p>
            <a:r>
              <a:rPr lang="en-GB" sz="1100" i="0" u="sng" strike="noStrike" dirty="0">
                <a:solidFill>
                  <a:srgbClr val="000000"/>
                </a:solidFill>
                <a:effectLst/>
                <a:latin typeface="Arial" panose="020B0604020202020204" pitchFamily="34" charset="0"/>
                <a:cs typeface="Arial" panose="020B0604020202020204" pitchFamily="34" charset="0"/>
              </a:rPr>
              <a:t>How it helps:</a:t>
            </a:r>
          </a:p>
          <a:p>
            <a:r>
              <a:rPr lang="en-GB" sz="1100" i="0" u="none" strike="noStrike" dirty="0">
                <a:solidFill>
                  <a:srgbClr val="000000"/>
                </a:solidFill>
                <a:effectLst/>
                <a:latin typeface="Arial" panose="020B0604020202020204" pitchFamily="34" charset="0"/>
                <a:cs typeface="Arial" panose="020B0604020202020204" pitchFamily="34" charset="0"/>
              </a:rPr>
              <a:t>Helps teachers and carers understand why Jenny needs support with school and daily tasks, as she has pressures at home and may struggle to catchup. </a:t>
            </a:r>
          </a:p>
          <a:p>
            <a:r>
              <a:rPr lang="en-GB" sz="1100" i="0" u="none" strike="noStrike" dirty="0">
                <a:solidFill>
                  <a:srgbClr val="000000"/>
                </a:solidFill>
                <a:effectLst/>
                <a:latin typeface="Arial" panose="020B0604020202020204" pitchFamily="34" charset="0"/>
                <a:cs typeface="Arial" panose="020B0604020202020204" pitchFamily="34" charset="0"/>
              </a:rPr>
              <a:t>Supports ideas like tutoring and counselling to improve her thinking skills. Also allows her to regulate her emotions and not build up tension from not communicating with anyone. </a:t>
            </a:r>
          </a:p>
          <a:p>
            <a:pPr algn="l"/>
            <a:r>
              <a:rPr lang="en-GB" sz="1100" i="0" u="sng" strike="noStrike" dirty="0">
                <a:solidFill>
                  <a:srgbClr val="000000"/>
                </a:solidFill>
                <a:effectLst/>
                <a:latin typeface="Arial" panose="020B0604020202020204" pitchFamily="34" charset="0"/>
                <a:cs typeface="Arial" panose="020B0604020202020204" pitchFamily="34" charset="0"/>
              </a:rPr>
              <a:t>Limitations:</a:t>
            </a:r>
          </a:p>
          <a:p>
            <a:pPr algn="l"/>
            <a:r>
              <a:rPr lang="en-GB" sz="1100" i="0" u="none" strike="noStrike" dirty="0">
                <a:solidFill>
                  <a:srgbClr val="000000"/>
                </a:solidFill>
                <a:effectLst/>
                <a:latin typeface="Arial" panose="020B0604020202020204" pitchFamily="34" charset="0"/>
                <a:cs typeface="Arial" panose="020B0604020202020204" pitchFamily="34" charset="0"/>
              </a:rPr>
              <a:t>Focuses mostly on thinking, not on feelings or emotions. Doesn't consider how jenny may be feeling under the pressure of having so much responsibility at a young age, however Piaget considers her fully developed. </a:t>
            </a:r>
          </a:p>
          <a:p>
            <a:pPr algn="l"/>
            <a:r>
              <a:rPr lang="en-GB" sz="1100" i="0" u="none" strike="noStrike" dirty="0">
                <a:solidFill>
                  <a:srgbClr val="000000"/>
                </a:solidFill>
                <a:effectLst/>
                <a:latin typeface="Arial" panose="020B0604020202020204" pitchFamily="34" charset="0"/>
                <a:cs typeface="Arial" panose="020B0604020202020204" pitchFamily="34" charset="0"/>
              </a:rPr>
              <a:t>Doesn’t explain much about how teenagers deal with their emotions or differentiates from adults. </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22454330"/>
      </p:ext>
    </p:extLst>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ssolv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dissolv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dissolv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dissolv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9"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dissolv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9" presetClass="entr" presetSubtype="0" fill="hold" grpId="0"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dissolve">
                                      <p:cBhvr>
                                        <p:cTn id="52" dur="5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9" presetClass="entr" presetSubtype="0" fill="hold" grpId="0"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dissolve">
                                      <p:cBhvr>
                                        <p:cTn id="57"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25DF8-3379-0CBC-39DA-BCA4CC9C4C9D}"/>
              </a:ext>
            </a:extLst>
          </p:cNvPr>
          <p:cNvSpPr>
            <a:spLocks noGrp="1"/>
          </p:cNvSpPr>
          <p:nvPr>
            <p:ph type="title"/>
          </p:nvPr>
        </p:nvSpPr>
        <p:spPr/>
        <p:txBody>
          <a:bodyPr/>
          <a:lstStyle/>
          <a:p>
            <a:r>
              <a:rPr lang="en-US"/>
              <a:t>Evaluation</a:t>
            </a:r>
          </a:p>
        </p:txBody>
      </p:sp>
      <p:sp>
        <p:nvSpPr>
          <p:cNvPr id="3" name="Content Placeholder 2">
            <a:extLst>
              <a:ext uri="{FF2B5EF4-FFF2-40B4-BE49-F238E27FC236}">
                <a16:creationId xmlns:a16="http://schemas.microsoft.com/office/drawing/2014/main" id="{5270CE73-6B53-3CD8-7C7A-45111D79C0C7}"/>
              </a:ext>
            </a:extLst>
          </p:cNvPr>
          <p:cNvSpPr>
            <a:spLocks noGrp="1"/>
          </p:cNvSpPr>
          <p:nvPr>
            <p:ph idx="1"/>
          </p:nvPr>
        </p:nvSpPr>
        <p:spPr>
          <a:xfrm>
            <a:off x="525717" y="2521885"/>
            <a:ext cx="10627192" cy="4336115"/>
          </a:xfrm>
        </p:spPr>
        <p:txBody>
          <a:bodyPr>
            <a:normAutofit fontScale="40000" lnSpcReduction="20000"/>
          </a:bodyPr>
          <a:lstStyle/>
          <a:p>
            <a:r>
              <a:rPr lang="en-GB" sz="3200" i="0" u="none" strike="noStrike" dirty="0">
                <a:solidFill>
                  <a:srgbClr val="000000"/>
                </a:solidFill>
                <a:effectLst/>
                <a:latin typeface="Arial" panose="020B0604020202020204" pitchFamily="34" charset="0"/>
                <a:cs typeface="Arial" panose="020B0604020202020204" pitchFamily="34" charset="0"/>
              </a:rPr>
              <a:t>Erikson’s theory is about how people grow emotionally and socially. It has eight stages and for teens the main challenge is discovering who they are. Overcoming this helps them feel confident and ready for what’s ahead (</a:t>
            </a:r>
            <a:r>
              <a:rPr lang="en-GB" sz="3200" dirty="0">
                <a:solidFill>
                  <a:srgbClr val="000000"/>
                </a:solidFill>
                <a:latin typeface="Arial" panose="020B0604020202020204" pitchFamily="34" charset="0"/>
                <a:cs typeface="Arial" panose="020B0604020202020204" pitchFamily="34" charset="0"/>
              </a:rPr>
              <a:t>Marcia, J.E, 2020). </a:t>
            </a:r>
          </a:p>
          <a:p>
            <a:r>
              <a:rPr lang="en-US" sz="3200" u="sng" dirty="0">
                <a:latin typeface="Arial" panose="020B0604020202020204" pitchFamily="34" charset="0"/>
                <a:cs typeface="Arial" panose="020B0604020202020204" pitchFamily="34" charset="0"/>
              </a:rPr>
              <a:t>Benefits of theory:</a:t>
            </a:r>
            <a:endParaRPr lang="en-GB" sz="3200" i="0" u="sng" strike="noStrike" dirty="0">
              <a:solidFill>
                <a:srgbClr val="000000"/>
              </a:solidFill>
              <a:effectLst/>
              <a:latin typeface="Arial" panose="020B0604020202020204" pitchFamily="34" charset="0"/>
              <a:cs typeface="Arial" panose="020B0604020202020204" pitchFamily="34" charset="0"/>
            </a:endParaRPr>
          </a:p>
          <a:p>
            <a:pPr algn="l"/>
            <a:r>
              <a:rPr lang="en-GB" sz="3200" i="0" u="none" strike="noStrike" dirty="0">
                <a:solidFill>
                  <a:srgbClr val="000000"/>
                </a:solidFill>
                <a:effectLst/>
                <a:latin typeface="Arial" panose="020B0604020202020204" pitchFamily="34" charset="0"/>
                <a:cs typeface="Arial" panose="020B0604020202020204" pitchFamily="34" charset="0"/>
              </a:rPr>
              <a:t>Focuses on emotions and social life as people grow.</a:t>
            </a:r>
          </a:p>
          <a:p>
            <a:pPr algn="l"/>
            <a:r>
              <a:rPr lang="en-GB" sz="3200" i="0" u="none" strike="noStrike" dirty="0">
                <a:solidFill>
                  <a:srgbClr val="000000"/>
                </a:solidFill>
                <a:effectLst/>
                <a:latin typeface="Arial" panose="020B0604020202020204" pitchFamily="34" charset="0"/>
                <a:cs typeface="Arial" panose="020B0604020202020204" pitchFamily="34" charset="0"/>
              </a:rPr>
              <a:t>Has more stages that cover the whole life, including teen years.</a:t>
            </a:r>
          </a:p>
          <a:p>
            <a:pPr algn="l"/>
            <a:r>
              <a:rPr lang="en-GB" sz="3200" i="0" u="none" strike="noStrike" dirty="0">
                <a:solidFill>
                  <a:srgbClr val="000000"/>
                </a:solidFill>
                <a:effectLst/>
                <a:latin typeface="Arial" panose="020B0604020202020204" pitchFamily="34" charset="0"/>
                <a:cs typeface="Arial" panose="020B0604020202020204" pitchFamily="34" charset="0"/>
              </a:rPr>
              <a:t>Talks about how teens try to figure out who they are, which fits Jenny’s situation.</a:t>
            </a:r>
          </a:p>
          <a:p>
            <a:pPr algn="l"/>
            <a:r>
              <a:rPr lang="en-GB" sz="3200" i="0" u="none" strike="noStrike" dirty="0">
                <a:solidFill>
                  <a:srgbClr val="000000"/>
                </a:solidFill>
                <a:effectLst/>
                <a:latin typeface="Arial" panose="020B0604020202020204" pitchFamily="34" charset="0"/>
                <a:cs typeface="Arial" panose="020B0604020202020204" pitchFamily="34" charset="0"/>
              </a:rPr>
              <a:t>Looks at emotional struggles, which Jenny faces after losing her dad.</a:t>
            </a:r>
          </a:p>
          <a:p>
            <a:pPr algn="l"/>
            <a:r>
              <a:rPr lang="en-GB" sz="3200" u="sng" dirty="0">
                <a:solidFill>
                  <a:srgbClr val="000000"/>
                </a:solidFill>
                <a:latin typeface="Arial" panose="020B0604020202020204" pitchFamily="34" charset="0"/>
                <a:cs typeface="Arial" panose="020B0604020202020204" pitchFamily="34" charset="0"/>
              </a:rPr>
              <a:t>How it helps:</a:t>
            </a:r>
          </a:p>
          <a:p>
            <a:r>
              <a:rPr lang="en-GB" sz="3200" dirty="0">
                <a:latin typeface="Arial" panose="020B0604020202020204" pitchFamily="34" charset="0"/>
                <a:cs typeface="Arial" panose="020B0604020202020204" pitchFamily="34" charset="0"/>
              </a:rPr>
              <a:t>Shows why counselling and spending time with friends is important for Jenny.</a:t>
            </a:r>
          </a:p>
          <a:p>
            <a:r>
              <a:rPr lang="en-GB" sz="3200" dirty="0">
                <a:latin typeface="Arial" panose="020B0604020202020204" pitchFamily="34" charset="0"/>
                <a:cs typeface="Arial" panose="020B0604020202020204" pitchFamily="34" charset="0"/>
              </a:rPr>
              <a:t>Supports helping Jenny build her confidence and deal with stress.</a:t>
            </a:r>
          </a:p>
          <a:p>
            <a:r>
              <a:rPr lang="en-GB" sz="3200" dirty="0">
                <a:latin typeface="Arial" panose="020B0604020202020204" pitchFamily="34" charset="0"/>
                <a:cs typeface="Arial" panose="020B0604020202020204" pitchFamily="34" charset="0"/>
              </a:rPr>
              <a:t>Encourages thinking about the future and setting goals.</a:t>
            </a:r>
          </a:p>
          <a:p>
            <a:pPr algn="l"/>
            <a:r>
              <a:rPr lang="en-GB" sz="3200" i="0" u="sng" strike="noStrike" dirty="0">
                <a:solidFill>
                  <a:srgbClr val="000000"/>
                </a:solidFill>
                <a:effectLst/>
                <a:latin typeface="Arial" panose="020B0604020202020204" pitchFamily="34" charset="0"/>
                <a:cs typeface="Arial" panose="020B0604020202020204" pitchFamily="34" charset="0"/>
              </a:rPr>
              <a:t>Why it might be better for Jenny:</a:t>
            </a:r>
          </a:p>
          <a:p>
            <a:pPr algn="l"/>
            <a:r>
              <a:rPr lang="en-GB" sz="3200" i="0" u="none" strike="noStrike" dirty="0">
                <a:solidFill>
                  <a:srgbClr val="000000"/>
                </a:solidFill>
                <a:effectLst/>
                <a:latin typeface="Arial" panose="020B0604020202020204" pitchFamily="34" charset="0"/>
                <a:cs typeface="Arial" panose="020B0604020202020204" pitchFamily="34" charset="0"/>
              </a:rPr>
              <a:t>It covers emotions and identity more than Piaget’s theory. </a:t>
            </a:r>
            <a:r>
              <a:rPr lang="en-GB" sz="3200" dirty="0">
                <a:solidFill>
                  <a:srgbClr val="000000"/>
                </a:solidFill>
                <a:latin typeface="Arial" panose="020B0604020202020204" pitchFamily="34" charset="0"/>
                <a:cs typeface="Arial" panose="020B0604020202020204" pitchFamily="34" charset="0"/>
              </a:rPr>
              <a:t>The theory </a:t>
            </a:r>
            <a:r>
              <a:rPr lang="en-GB" sz="3200" i="0" u="none" strike="noStrike" dirty="0">
                <a:solidFill>
                  <a:srgbClr val="000000"/>
                </a:solidFill>
                <a:effectLst/>
                <a:latin typeface="Arial" panose="020B0604020202020204" pitchFamily="34" charset="0"/>
                <a:cs typeface="Arial" panose="020B0604020202020204" pitchFamily="34" charset="0"/>
              </a:rPr>
              <a:t>also helps with feelings and self-understanding. </a:t>
            </a:r>
          </a:p>
          <a:p>
            <a:pPr algn="l"/>
            <a:r>
              <a:rPr lang="en-GB" sz="3200" i="0" u="none" strike="noStrike" dirty="0">
                <a:solidFill>
                  <a:srgbClr val="000000"/>
                </a:solidFill>
                <a:effectLst/>
                <a:latin typeface="Arial" panose="020B0604020202020204" pitchFamily="34" charset="0"/>
                <a:cs typeface="Arial" panose="020B0604020202020204" pitchFamily="34" charset="0"/>
              </a:rPr>
              <a:t>Piaget’s theory helps explain Jenny’s thinking skills, but Erikson’s theory looks at feelings and social challenges. For Jenny, who needs help with both thinking and emotions, Erikson’s theory is more helpful because it looks at more parts of growing up.</a:t>
            </a:r>
          </a:p>
          <a:p>
            <a:pPr algn="l">
              <a:buFont typeface="Arial" panose="020B0604020202020204" pitchFamily="34" charset="0"/>
              <a:buChar char="•"/>
            </a:pPr>
            <a:endParaRPr lang="en-GB" dirty="0">
              <a:solidFill>
                <a:srgbClr val="000000"/>
              </a:solidFill>
            </a:endParaRPr>
          </a:p>
          <a:p>
            <a:pPr algn="l"/>
            <a:endParaRPr lang="en-GB" b="0" i="0" u="none" strike="noStrike" dirty="0">
              <a:solidFill>
                <a:srgbClr val="000000"/>
              </a:solidFill>
              <a:effectLst/>
            </a:endParaRPr>
          </a:p>
          <a:p>
            <a:endParaRPr lang="en-US" dirty="0"/>
          </a:p>
          <a:p>
            <a:endParaRPr lang="en-US" dirty="0"/>
          </a:p>
        </p:txBody>
      </p:sp>
    </p:spTree>
    <p:extLst>
      <p:ext uri="{BB962C8B-B14F-4D97-AF65-F5344CB8AC3E}">
        <p14:creationId xmlns:p14="http://schemas.microsoft.com/office/powerpoint/2010/main" val="186014889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ssolv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dissolv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dissolv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dissolv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9"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dissolv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9" presetClass="entr" presetSubtype="0" fill="hold" grpId="0"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dissolve">
                                      <p:cBhvr>
                                        <p:cTn id="52" dur="5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9" presetClass="entr" presetSubtype="0" fill="hold" grpId="0"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dissolve">
                                      <p:cBhvr>
                                        <p:cTn id="57" dur="500"/>
                                        <p:tgtEl>
                                          <p:spTgt spid="3">
                                            <p:txEl>
                                              <p:pRg st="10" end="1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9" presetClass="entr" presetSubtype="0" fill="hold" grpId="0" nodeType="clickEffect">
                                  <p:stCondLst>
                                    <p:cond delay="0"/>
                                  </p:stCondLst>
                                  <p:childTnLst>
                                    <p:set>
                                      <p:cBhvr>
                                        <p:cTn id="61" dur="1" fill="hold">
                                          <p:stCondLst>
                                            <p:cond delay="0"/>
                                          </p:stCondLst>
                                        </p:cTn>
                                        <p:tgtEl>
                                          <p:spTgt spid="3">
                                            <p:txEl>
                                              <p:pRg st="11" end="11"/>
                                            </p:txEl>
                                          </p:spTgt>
                                        </p:tgtEl>
                                        <p:attrNameLst>
                                          <p:attrName>style.visibility</p:attrName>
                                        </p:attrNameLst>
                                      </p:cBhvr>
                                      <p:to>
                                        <p:strVal val="visible"/>
                                      </p:to>
                                    </p:set>
                                    <p:animEffect transition="in" filter="dissolve">
                                      <p:cBhvr>
                                        <p:cTn id="62" dur="500"/>
                                        <p:tgtEl>
                                          <p:spTgt spid="3">
                                            <p:txEl>
                                              <p:pRg st="11" end="11"/>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9" presetClass="entr" presetSubtype="0" fill="hold" grpId="0" nodeType="clickEffect">
                                  <p:stCondLst>
                                    <p:cond delay="0"/>
                                  </p:stCondLst>
                                  <p:childTnLst>
                                    <p:set>
                                      <p:cBhvr>
                                        <p:cTn id="66" dur="1" fill="hold">
                                          <p:stCondLst>
                                            <p:cond delay="0"/>
                                          </p:stCondLst>
                                        </p:cTn>
                                        <p:tgtEl>
                                          <p:spTgt spid="3">
                                            <p:txEl>
                                              <p:pRg st="12" end="12"/>
                                            </p:txEl>
                                          </p:spTgt>
                                        </p:tgtEl>
                                        <p:attrNameLst>
                                          <p:attrName>style.visibility</p:attrName>
                                        </p:attrNameLst>
                                      </p:cBhvr>
                                      <p:to>
                                        <p:strVal val="visible"/>
                                      </p:to>
                                    </p:set>
                                    <p:animEffect transition="in" filter="dissolve">
                                      <p:cBhvr>
                                        <p:cTn id="67"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1CD87-7628-CD51-FF74-495264C3F255}"/>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1084C5BC-D498-55F4-4B75-596903058795}"/>
              </a:ext>
            </a:extLst>
          </p:cNvPr>
          <p:cNvSpPr>
            <a:spLocks noGrp="1"/>
          </p:cNvSpPr>
          <p:nvPr>
            <p:ph idx="1"/>
          </p:nvPr>
        </p:nvSpPr>
        <p:spPr/>
        <p:txBody>
          <a:bodyPr/>
          <a:lstStyle/>
          <a:p>
            <a:r>
              <a:rPr lang="en-GB" dirty="0"/>
              <a:t>Erikson’s theory helps us understand Jenny's feelings as she has the responsibility whilst caring for her mum. It shows she needs support with her emotions as well as her thinking for to be able to develop. </a:t>
            </a:r>
          </a:p>
          <a:p>
            <a:br>
              <a:rPr lang="en-GB" dirty="0"/>
            </a:br>
            <a:r>
              <a:rPr lang="en-GB" dirty="0"/>
              <a:t>Piaget helps with learning, but Erikson gives a clearer picture of her needs.</a:t>
            </a:r>
          </a:p>
          <a:p>
            <a:br>
              <a:rPr lang="en-GB" dirty="0"/>
            </a:br>
            <a:r>
              <a:rPr lang="en-GB" dirty="0"/>
              <a:t>To help create brighter and healthier teenagers like Jenny, we should support them mentally and physically so they do not have to endure more than they should, so they are also happier too. </a:t>
            </a:r>
            <a:endParaRPr lang="en-US" dirty="0"/>
          </a:p>
        </p:txBody>
      </p:sp>
    </p:spTree>
    <p:extLst>
      <p:ext uri="{BB962C8B-B14F-4D97-AF65-F5344CB8AC3E}">
        <p14:creationId xmlns:p14="http://schemas.microsoft.com/office/powerpoint/2010/main" val="161034334"/>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EBC05-9664-C04C-E38B-112F01B2C759}"/>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0B2C49AA-A0C3-23A9-306C-A047AD2D0253}"/>
              </a:ext>
            </a:extLst>
          </p:cNvPr>
          <p:cNvSpPr>
            <a:spLocks noGrp="1"/>
          </p:cNvSpPr>
          <p:nvPr>
            <p:ph idx="1"/>
          </p:nvPr>
        </p:nvSpPr>
        <p:spPr/>
        <p:txBody>
          <a:bodyPr>
            <a:normAutofit fontScale="62500" lnSpcReduction="20000"/>
          </a:bodyPr>
          <a:lstStyle/>
          <a:p>
            <a:r>
              <a:rPr lang="en-GB" sz="2600" i="0" u="none" strike="noStrike" dirty="0">
                <a:solidFill>
                  <a:srgbClr val="000000"/>
                </a:solidFill>
                <a:effectLst/>
                <a:latin typeface="Arial" panose="020B0604020202020204" pitchFamily="34" charset="0"/>
                <a:cs typeface="Arial" panose="020B0604020202020204" pitchFamily="34" charset="0"/>
              </a:rPr>
              <a:t>Gu, C. (2024) </a:t>
            </a:r>
            <a:r>
              <a:rPr lang="en-GB" sz="2600" i="1" u="none" strike="noStrike" dirty="0">
                <a:solidFill>
                  <a:srgbClr val="000000"/>
                </a:solidFill>
                <a:effectLst/>
                <a:latin typeface="Arial" panose="020B0604020202020204" pitchFamily="34" charset="0"/>
                <a:cs typeface="Arial" panose="020B0604020202020204" pitchFamily="34" charset="0"/>
              </a:rPr>
              <a:t>Nature vs. Nurture</a:t>
            </a:r>
            <a:r>
              <a:rPr lang="en-GB" sz="2600" i="0" u="none" strike="noStrike" dirty="0">
                <a:solidFill>
                  <a:srgbClr val="000000"/>
                </a:solidFill>
                <a:effectLst/>
                <a:latin typeface="Arial" panose="020B0604020202020204" pitchFamily="34" charset="0"/>
                <a:cs typeface="Arial" panose="020B0604020202020204" pitchFamily="34" charset="0"/>
              </a:rPr>
              <a:t>. The ECPH </a:t>
            </a:r>
            <a:r>
              <a:rPr lang="en-GB" sz="2600" i="0" u="none" strike="noStrike" dirty="0" err="1">
                <a:solidFill>
                  <a:srgbClr val="000000"/>
                </a:solidFill>
                <a:effectLst/>
                <a:latin typeface="Arial" panose="020B0604020202020204" pitchFamily="34" charset="0"/>
                <a:cs typeface="Arial" panose="020B0604020202020204" pitchFamily="34" charset="0"/>
              </a:rPr>
              <a:t>Encyclopedia</a:t>
            </a:r>
            <a:r>
              <a:rPr lang="en-GB" sz="2600" i="0" u="none" strike="noStrike" dirty="0">
                <a:solidFill>
                  <a:srgbClr val="000000"/>
                </a:solidFill>
                <a:effectLst/>
                <a:latin typeface="Arial" panose="020B0604020202020204" pitchFamily="34" charset="0"/>
                <a:cs typeface="Arial" panose="020B0604020202020204" pitchFamily="34" charset="0"/>
              </a:rPr>
              <a:t> of Psychology. Springer Nature. Available at: </a:t>
            </a:r>
            <a:r>
              <a:rPr lang="en-GB" sz="2600" i="0" u="none" strike="noStrike" dirty="0">
                <a:solidFill>
                  <a:srgbClr val="000000"/>
                </a:solidFill>
                <a:effectLst/>
                <a:latin typeface="Arial" panose="020B0604020202020204" pitchFamily="34" charset="0"/>
                <a:cs typeface="Arial" panose="020B0604020202020204" pitchFamily="34" charset="0"/>
                <a:hlinkClick r:id="rId2"/>
              </a:rPr>
              <a:t>https://link.springer.com/rwe/10.1007/978-981-99-6000-2_331-1</a:t>
            </a:r>
            <a:endParaRPr lang="en-GB" sz="2600" dirty="0">
              <a:solidFill>
                <a:srgbClr val="000000"/>
              </a:solidFill>
              <a:latin typeface="Arial" panose="020B0604020202020204" pitchFamily="34" charset="0"/>
              <a:cs typeface="Arial" panose="020B0604020202020204" pitchFamily="34" charset="0"/>
            </a:endParaRPr>
          </a:p>
          <a:p>
            <a:r>
              <a:rPr lang="en-GB" sz="2600" i="0" u="none" strike="noStrike" dirty="0">
                <a:solidFill>
                  <a:srgbClr val="000000"/>
                </a:solidFill>
                <a:effectLst/>
                <a:latin typeface="Arial" panose="020B0604020202020204" pitchFamily="34" charset="0"/>
                <a:cs typeface="Arial" panose="020B0604020202020204" pitchFamily="34" charset="0"/>
              </a:rPr>
              <a:t>Marcia, J.E. (2020) ‘Psychosocial Stages of Development (Erikson)’, </a:t>
            </a:r>
            <a:r>
              <a:rPr lang="en-GB" sz="2600" i="1" u="none" strike="noStrike" dirty="0" err="1">
                <a:solidFill>
                  <a:srgbClr val="000000"/>
                </a:solidFill>
                <a:effectLst/>
                <a:latin typeface="Arial" panose="020B0604020202020204" pitchFamily="34" charset="0"/>
                <a:cs typeface="Arial" panose="020B0604020202020204" pitchFamily="34" charset="0"/>
              </a:rPr>
              <a:t>Encyclopedia</a:t>
            </a:r>
            <a:r>
              <a:rPr lang="en-GB" sz="2600" i="1" u="none" strike="noStrike" dirty="0">
                <a:solidFill>
                  <a:srgbClr val="000000"/>
                </a:solidFill>
                <a:effectLst/>
                <a:latin typeface="Arial" panose="020B0604020202020204" pitchFamily="34" charset="0"/>
                <a:cs typeface="Arial" panose="020B0604020202020204" pitchFamily="34" charset="0"/>
              </a:rPr>
              <a:t> of Personality and Individual Differences</a:t>
            </a:r>
            <a:r>
              <a:rPr lang="en-GB" sz="2600" i="0" u="none" strike="noStrike" dirty="0">
                <a:solidFill>
                  <a:srgbClr val="000000"/>
                </a:solidFill>
                <a:effectLst/>
                <a:latin typeface="Arial" panose="020B0604020202020204" pitchFamily="34" charset="0"/>
                <a:cs typeface="Arial" panose="020B0604020202020204" pitchFamily="34" charset="0"/>
              </a:rPr>
              <a:t>. Springer Nature. Available at: </a:t>
            </a:r>
            <a:r>
              <a:rPr lang="en-GB" sz="2600" i="0" u="none" strike="noStrike" dirty="0">
                <a:solidFill>
                  <a:srgbClr val="000000"/>
                </a:solidFill>
                <a:effectLst/>
                <a:latin typeface="Arial" panose="020B0604020202020204" pitchFamily="34" charset="0"/>
                <a:cs typeface="Arial" panose="020B0604020202020204" pitchFamily="34" charset="0"/>
                <a:hlinkClick r:id="rId3"/>
              </a:rPr>
              <a:t>https://link.springer.com/rwe/10.1007/978-3-319-24612-3_1418</a:t>
            </a:r>
            <a:endParaRPr lang="en-GB" sz="2600" i="0" u="none" strike="noStrike" dirty="0">
              <a:solidFill>
                <a:srgbClr val="000000"/>
              </a:solidFill>
              <a:effectLst/>
              <a:latin typeface="Arial" panose="020B0604020202020204" pitchFamily="34" charset="0"/>
              <a:cs typeface="Arial" panose="020B0604020202020204" pitchFamily="34" charset="0"/>
            </a:endParaRPr>
          </a:p>
          <a:p>
            <a:r>
              <a:rPr lang="en-GB" sz="2600" i="0" u="none" strike="noStrike" dirty="0" err="1">
                <a:solidFill>
                  <a:srgbClr val="000000"/>
                </a:solidFill>
                <a:effectLst/>
                <a:latin typeface="Arial" panose="020B0604020202020204" pitchFamily="34" charset="0"/>
                <a:cs typeface="Arial" panose="020B0604020202020204" pitchFamily="34" charset="0"/>
              </a:rPr>
              <a:t>Rabindran</a:t>
            </a:r>
            <a:r>
              <a:rPr lang="en-GB" sz="2600" i="0" u="none" strike="noStrike" dirty="0">
                <a:solidFill>
                  <a:srgbClr val="000000"/>
                </a:solidFill>
                <a:effectLst/>
                <a:latin typeface="Arial" panose="020B0604020202020204" pitchFamily="34" charset="0"/>
                <a:cs typeface="Arial" panose="020B0604020202020204" pitchFamily="34" charset="0"/>
              </a:rPr>
              <a:t>, R. &amp; </a:t>
            </a:r>
            <a:r>
              <a:rPr lang="en-GB" sz="2600" i="0" u="none" strike="noStrike" dirty="0" err="1">
                <a:solidFill>
                  <a:srgbClr val="000000"/>
                </a:solidFill>
                <a:effectLst/>
                <a:latin typeface="Arial" panose="020B0604020202020204" pitchFamily="34" charset="0"/>
                <a:cs typeface="Arial" panose="020B0604020202020204" pitchFamily="34" charset="0"/>
              </a:rPr>
              <a:t>Madanagopal</a:t>
            </a:r>
            <a:r>
              <a:rPr lang="en-GB" sz="2600" i="0" u="none" strike="noStrike" dirty="0">
                <a:solidFill>
                  <a:srgbClr val="000000"/>
                </a:solidFill>
                <a:effectLst/>
                <a:latin typeface="Arial" panose="020B0604020202020204" pitchFamily="34" charset="0"/>
                <a:cs typeface="Arial" panose="020B0604020202020204" pitchFamily="34" charset="0"/>
              </a:rPr>
              <a:t>, D. (2020) ‘Piaget’s Theory and Stages of Cognitive Development – An Overview’, </a:t>
            </a:r>
            <a:r>
              <a:rPr lang="en-GB" sz="2600" i="1" u="none" strike="noStrike" dirty="0">
                <a:solidFill>
                  <a:srgbClr val="000000"/>
                </a:solidFill>
                <a:effectLst/>
                <a:latin typeface="Arial" panose="020B0604020202020204" pitchFamily="34" charset="0"/>
                <a:cs typeface="Arial" panose="020B0604020202020204" pitchFamily="34" charset="0"/>
              </a:rPr>
              <a:t>Scholars Journal of Applied Medical Sciences</a:t>
            </a:r>
            <a:r>
              <a:rPr lang="en-GB" sz="2600" i="0" u="none" strike="noStrike" dirty="0">
                <a:solidFill>
                  <a:srgbClr val="000000"/>
                </a:solidFill>
                <a:effectLst/>
                <a:latin typeface="Arial" panose="020B0604020202020204" pitchFamily="34" charset="0"/>
                <a:cs typeface="Arial" panose="020B0604020202020204" pitchFamily="34" charset="0"/>
              </a:rPr>
              <a:t>, 8(9), pp. 2152–2157. </a:t>
            </a:r>
            <a:r>
              <a:rPr lang="en-GB" sz="2600" i="0" u="none" strike="noStrike" dirty="0">
                <a:solidFill>
                  <a:srgbClr val="464FEB"/>
                </a:solidFill>
                <a:effectLst/>
                <a:latin typeface="Arial" panose="020B0604020202020204" pitchFamily="34" charset="0"/>
                <a:cs typeface="Arial" panose="020B0604020202020204" pitchFamily="34" charset="0"/>
                <a:hlinkClick r:id="rId4"/>
              </a:rPr>
              <a:t>[saspublishers.com]</a:t>
            </a:r>
            <a:r>
              <a:rPr lang="en-GB" sz="2600" i="0" u="none" strike="noStrike" dirty="0">
                <a:solidFill>
                  <a:srgbClr val="464FEB"/>
                </a:solidFill>
                <a:effectLst/>
                <a:latin typeface="Arial" panose="020B0604020202020204" pitchFamily="34" charset="0"/>
                <a:cs typeface="Arial" panose="020B0604020202020204" pitchFamily="34" charset="0"/>
              </a:rPr>
              <a:t> </a:t>
            </a:r>
            <a:r>
              <a:rPr lang="en-GB" sz="2600" i="0" u="none" strike="noStrike" dirty="0">
                <a:solidFill>
                  <a:srgbClr val="464FEB"/>
                </a:solidFill>
                <a:effectLst/>
                <a:latin typeface="Arial" panose="020B0604020202020204" pitchFamily="34" charset="0"/>
                <a:cs typeface="Arial" panose="020B0604020202020204" pitchFamily="34" charset="0"/>
                <a:hlinkClick r:id="rId4"/>
              </a:rPr>
              <a:t>https://saspublishers.com/media/articles/SJAMS_89_2152-2157.pdf</a:t>
            </a:r>
            <a:endParaRPr lang="en-GB" sz="2600" i="0" u="none" strike="noStrike" dirty="0">
              <a:solidFill>
                <a:srgbClr val="464FEB"/>
              </a:solidFill>
              <a:effectLst/>
              <a:latin typeface="Arial" panose="020B0604020202020204" pitchFamily="34" charset="0"/>
              <a:cs typeface="Arial" panose="020B0604020202020204" pitchFamily="34" charset="0"/>
            </a:endParaRPr>
          </a:p>
          <a:p>
            <a:r>
              <a:rPr lang="en-GB" sz="2600" i="0" u="none" strike="noStrike" dirty="0">
                <a:solidFill>
                  <a:srgbClr val="000000"/>
                </a:solidFill>
                <a:effectLst/>
                <a:latin typeface="Arial" panose="020B0604020202020204" pitchFamily="34" charset="0"/>
                <a:cs typeface="Arial" panose="020B0604020202020204" pitchFamily="34" charset="0"/>
              </a:rPr>
              <a:t>Valois, D. (2026) </a:t>
            </a:r>
            <a:r>
              <a:rPr lang="en-GB" sz="2600" i="1" u="none" strike="noStrike" dirty="0">
                <a:solidFill>
                  <a:srgbClr val="000000"/>
                </a:solidFill>
                <a:effectLst/>
                <a:latin typeface="Arial" panose="020B0604020202020204" pitchFamily="34" charset="0"/>
                <a:cs typeface="Arial" panose="020B0604020202020204" pitchFamily="34" charset="0"/>
              </a:rPr>
              <a:t>Theories of Cognitive Development in Adolescence</a:t>
            </a:r>
            <a:r>
              <a:rPr lang="en-GB" sz="2600" i="0" u="none" strike="noStrike" dirty="0">
                <a:solidFill>
                  <a:srgbClr val="000000"/>
                </a:solidFill>
                <a:effectLst/>
                <a:latin typeface="Arial" panose="020B0604020202020204" pitchFamily="34" charset="0"/>
                <a:cs typeface="Arial" panose="020B0604020202020204" pitchFamily="34" charset="0"/>
              </a:rPr>
              <a:t>. </a:t>
            </a:r>
            <a:r>
              <a:rPr lang="en-GB" sz="2600" i="1" u="none" strike="noStrike" dirty="0">
                <a:solidFill>
                  <a:srgbClr val="000000"/>
                </a:solidFill>
                <a:effectLst/>
                <a:latin typeface="Arial" panose="020B0604020202020204" pitchFamily="34" charset="0"/>
                <a:cs typeface="Arial" panose="020B0604020202020204" pitchFamily="34" charset="0"/>
              </a:rPr>
              <a:t>International Journal of School and Cognitive Psychology</a:t>
            </a:r>
            <a:r>
              <a:rPr lang="en-GB" sz="2600" i="0" u="none" strike="noStrike" dirty="0">
                <a:solidFill>
                  <a:srgbClr val="000000"/>
                </a:solidFill>
                <a:effectLst/>
                <a:latin typeface="Arial" panose="020B0604020202020204" pitchFamily="34" charset="0"/>
                <a:cs typeface="Arial" panose="020B0604020202020204" pitchFamily="34" charset="0"/>
              </a:rPr>
              <a:t>. Available at: https://</a:t>
            </a:r>
            <a:r>
              <a:rPr lang="en-GB" sz="2600" i="0" u="none" strike="noStrike" dirty="0" err="1">
                <a:solidFill>
                  <a:srgbClr val="000000"/>
                </a:solidFill>
                <a:effectLst/>
                <a:latin typeface="Arial" panose="020B0604020202020204" pitchFamily="34" charset="0"/>
                <a:cs typeface="Arial" panose="020B0604020202020204" pitchFamily="34" charset="0"/>
              </a:rPr>
              <a:t>www.longdom.org</a:t>
            </a:r>
            <a:r>
              <a:rPr lang="en-GB" sz="2600" i="0" u="none" strike="noStrike" dirty="0">
                <a:solidFill>
                  <a:srgbClr val="000000"/>
                </a:solidFill>
                <a:effectLst/>
                <a:latin typeface="Arial" panose="020B0604020202020204" pitchFamily="34" charset="0"/>
                <a:cs typeface="Arial" panose="020B0604020202020204" pitchFamily="34" charset="0"/>
              </a:rPr>
              <a:t>/open-access-pdfs/theories-of-cognitive-development-in-</a:t>
            </a:r>
            <a:r>
              <a:rPr lang="en-GB" sz="2600" i="0" u="none" strike="noStrike" dirty="0" err="1">
                <a:solidFill>
                  <a:srgbClr val="000000"/>
                </a:solidFill>
                <a:effectLst/>
                <a:latin typeface="Arial" panose="020B0604020202020204" pitchFamily="34" charset="0"/>
                <a:cs typeface="Arial" panose="020B0604020202020204" pitchFamily="34" charset="0"/>
              </a:rPr>
              <a:t>adolescence.pdf</a:t>
            </a:r>
            <a:r>
              <a:rPr lang="en-GB" sz="2600" i="0" u="none" strike="noStrike" dirty="0">
                <a:solidFill>
                  <a:srgbClr val="000000"/>
                </a:solidFill>
                <a:effectLst/>
                <a:latin typeface="Arial" panose="020B0604020202020204" pitchFamily="34" charset="0"/>
                <a:cs typeface="Arial" panose="020B0604020202020204" pitchFamily="34" charset="0"/>
              </a:rPr>
              <a:t> </a:t>
            </a:r>
          </a:p>
          <a:p>
            <a:r>
              <a:rPr lang="en-GB" sz="2600" i="0" u="none" strike="noStrike" dirty="0">
                <a:solidFill>
                  <a:srgbClr val="000000"/>
                </a:solidFill>
                <a:effectLst/>
                <a:latin typeface="Arial" panose="020B0604020202020204" pitchFamily="34" charset="0"/>
                <a:cs typeface="Arial" panose="020B0604020202020204" pitchFamily="34" charset="0"/>
              </a:rPr>
              <a:t>Wright, R.O. (2022) ‘Nature versus nurture—on the origins of a specious argument’, </a:t>
            </a:r>
            <a:r>
              <a:rPr lang="en-GB" sz="2600" i="1" u="none" strike="noStrike" dirty="0">
                <a:solidFill>
                  <a:srgbClr val="000000"/>
                </a:solidFill>
                <a:effectLst/>
                <a:latin typeface="Arial" panose="020B0604020202020204" pitchFamily="34" charset="0"/>
                <a:cs typeface="Arial" panose="020B0604020202020204" pitchFamily="34" charset="0"/>
              </a:rPr>
              <a:t>Exposome</a:t>
            </a:r>
            <a:r>
              <a:rPr lang="en-GB" sz="2600" i="0" u="none" strike="noStrike" dirty="0">
                <a:solidFill>
                  <a:srgbClr val="000000"/>
                </a:solidFill>
                <a:effectLst/>
                <a:latin typeface="Arial" panose="020B0604020202020204" pitchFamily="34" charset="0"/>
                <a:cs typeface="Arial" panose="020B0604020202020204" pitchFamily="34" charset="0"/>
              </a:rPr>
              <a:t>, 2(1), osac005. Available at: </a:t>
            </a:r>
            <a:r>
              <a:rPr lang="en-GB" sz="2600" i="0" u="none" strike="noStrike" dirty="0">
                <a:solidFill>
                  <a:srgbClr val="000000"/>
                </a:solidFill>
                <a:effectLst/>
                <a:latin typeface="Arial" panose="020B0604020202020204" pitchFamily="34" charset="0"/>
                <a:cs typeface="Arial" panose="020B0604020202020204" pitchFamily="34" charset="0"/>
                <a:hlinkClick r:id="rId5"/>
              </a:rPr>
              <a:t>https://academic.oup.com/exposome/article/2/1/osac005/6653302</a:t>
            </a:r>
            <a:endParaRPr lang="en-GB" sz="2600" i="0" u="none" strike="noStrike" dirty="0">
              <a:solidFill>
                <a:srgbClr val="000000"/>
              </a:solidFill>
              <a:effectLst/>
              <a:latin typeface="Arial" panose="020B0604020202020204" pitchFamily="34" charset="0"/>
              <a:cs typeface="Arial" panose="020B0604020202020204" pitchFamily="34" charset="0"/>
            </a:endParaRPr>
          </a:p>
          <a:p>
            <a:endParaRPr lang="en-GB" sz="2600" i="0" u="none" strike="noStrike" dirty="0">
              <a:solidFill>
                <a:srgbClr val="000000"/>
              </a:solidFill>
              <a:effectLst/>
              <a:latin typeface="Arial" panose="020B0604020202020204" pitchFamily="34" charset="0"/>
              <a:cs typeface="Arial" panose="020B0604020202020204" pitchFamily="34" charset="0"/>
            </a:endParaRPr>
          </a:p>
          <a:p>
            <a:endParaRPr lang="en-GB" b="0" i="0" u="none" strike="noStrike" dirty="0">
              <a:solidFill>
                <a:srgbClr val="000000"/>
              </a:solidFill>
              <a:effectLst/>
              <a:latin typeface="Segoe UI" panose="020B0502040204020203" pitchFamily="34" charset="0"/>
            </a:endParaRPr>
          </a:p>
          <a:p>
            <a:endParaRPr lang="en-GB" b="0" i="0" u="none" strike="noStrike" dirty="0">
              <a:solidFill>
                <a:srgbClr val="000000"/>
              </a:solidFill>
              <a:effectLst/>
              <a:latin typeface="Segoe UI" panose="020B0502040204020203" pitchFamily="34" charset="0"/>
            </a:endParaRPr>
          </a:p>
          <a:p>
            <a:endParaRPr lang="en-GB" b="0" i="0" u="none" strike="noStrike" dirty="0">
              <a:solidFill>
                <a:srgbClr val="000000"/>
              </a:solidFill>
              <a:effectLst/>
              <a:latin typeface="Segoe UI" panose="020B0502040204020203" pitchFamily="34" charset="0"/>
            </a:endParaRPr>
          </a:p>
          <a:p>
            <a:endParaRPr lang="en-GB" b="0" i="0" u="none" strike="noStrike" dirty="0">
              <a:solidFill>
                <a:srgbClr val="000000"/>
              </a:solidFill>
              <a:effectLst/>
              <a:latin typeface="Segoe UI" panose="020B0502040204020203" pitchFamily="34" charset="0"/>
            </a:endParaRPr>
          </a:p>
          <a:p>
            <a:endParaRPr lang="en-GB" b="0" i="0" u="none" strike="noStrike" dirty="0">
              <a:solidFill>
                <a:srgbClr val="000000"/>
              </a:solidFill>
              <a:effectLst/>
              <a:latin typeface="Segoe UI" panose="020B0502040204020203" pitchFamily="34" charset="0"/>
            </a:endParaRPr>
          </a:p>
          <a:p>
            <a:endParaRPr lang="en-US" dirty="0"/>
          </a:p>
        </p:txBody>
      </p:sp>
    </p:spTree>
    <p:extLst>
      <p:ext uri="{BB962C8B-B14F-4D97-AF65-F5344CB8AC3E}">
        <p14:creationId xmlns:p14="http://schemas.microsoft.com/office/powerpoint/2010/main" val="584448981"/>
      </p:ext>
    </p:extLst>
  </p:cSld>
  <p:clrMapOvr>
    <a:masterClrMapping/>
  </p:clrMapOvr>
</p:sld>
</file>

<file path=ppt/theme/theme1.xml><?xml version="1.0" encoding="utf-8"?>
<a:theme xmlns:a="http://schemas.openxmlformats.org/drawingml/2006/main" name="RocaVTI">
  <a:themeElements>
    <a:clrScheme name="Custom 101">
      <a:dk1>
        <a:sysClr val="windowText" lastClr="000000"/>
      </a:dk1>
      <a:lt1>
        <a:sysClr val="window" lastClr="FFFFFF"/>
      </a:lt1>
      <a:dk2>
        <a:srgbClr val="463443"/>
      </a:dk2>
      <a:lt2>
        <a:srgbClr val="F3F0E9"/>
      </a:lt2>
      <a:accent1>
        <a:srgbClr val="D45E5E"/>
      </a:accent1>
      <a:accent2>
        <a:srgbClr val="D49D8C"/>
      </a:accent2>
      <a:accent3>
        <a:srgbClr val="BF873A"/>
      </a:accent3>
      <a:accent4>
        <a:srgbClr val="C05050"/>
      </a:accent4>
      <a:accent5>
        <a:srgbClr val="A89F68"/>
      </a:accent5>
      <a:accent6>
        <a:srgbClr val="8F6B8A"/>
      </a:accent6>
      <a:hlink>
        <a:srgbClr val="D75681"/>
      </a:hlink>
      <a:folHlink>
        <a:srgbClr val="6C9D92"/>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aVTI" id="{D79FE1D1-0489-4A69-8531-D0B8CDC31CBE}" vid="{CEBA7FE6-C04B-474E-964F-B022887AD13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1180</TotalTime>
  <Words>2011</Words>
  <Application>Microsoft Macintosh PowerPoint</Application>
  <PresentationFormat>Widescreen</PresentationFormat>
  <Paragraphs>104</Paragraphs>
  <Slides>12</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Avenir Next LT Pro</vt:lpstr>
      <vt:lpstr>Avenir Next LT Pro Light</vt:lpstr>
      <vt:lpstr>Calibri</vt:lpstr>
      <vt:lpstr>Georgia Pro Semibold</vt:lpstr>
      <vt:lpstr>Open Sans</vt:lpstr>
      <vt:lpstr>Segoe UI</vt:lpstr>
      <vt:lpstr>RocaVTI</vt:lpstr>
      <vt:lpstr>Assessment 1:  Individual Presentation </vt:lpstr>
      <vt:lpstr>Introduction</vt:lpstr>
      <vt:lpstr>Overview of Theory </vt:lpstr>
      <vt:lpstr>The Four Stages </vt:lpstr>
      <vt:lpstr>Applying New Concepts</vt:lpstr>
      <vt:lpstr>Practical Strategies </vt:lpstr>
      <vt:lpstr>Nature Vs Nurture </vt:lpstr>
      <vt:lpstr>PowerPoint Presentation</vt:lpstr>
      <vt:lpstr>Evaluation </vt:lpstr>
      <vt:lpstr>Evaluation</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1:  Individual Presentation </dc:title>
  <dc:creator>Alisha Ali (2437713)</dc:creator>
  <cp:lastModifiedBy>Alisha Ali (2437713)</cp:lastModifiedBy>
  <cp:revision>7</cp:revision>
  <dcterms:created xsi:type="dcterms:W3CDTF">2026-01-29T16:29:06Z</dcterms:created>
  <dcterms:modified xsi:type="dcterms:W3CDTF">2026-02-16T16:01:55Z</dcterms:modified>
</cp:coreProperties>
</file>