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1"/>
  </p:notesMasterIdLst>
  <p:sldIdLst>
    <p:sldId id="288" r:id="rId2"/>
    <p:sldId id="399" r:id="rId3"/>
    <p:sldId id="398" r:id="rId4"/>
    <p:sldId id="291" r:id="rId5"/>
    <p:sldId id="400" r:id="rId6"/>
    <p:sldId id="401" r:id="rId7"/>
    <p:sldId id="407" r:id="rId8"/>
    <p:sldId id="402" r:id="rId9"/>
    <p:sldId id="403" r:id="rId10"/>
    <p:sldId id="404" r:id="rId11"/>
    <p:sldId id="405" r:id="rId12"/>
    <p:sldId id="257" r:id="rId13"/>
    <p:sldId id="397" r:id="rId14"/>
    <p:sldId id="390" r:id="rId15"/>
    <p:sldId id="391" r:id="rId16"/>
    <p:sldId id="363" r:id="rId17"/>
    <p:sldId id="366" r:id="rId18"/>
    <p:sldId id="293" r:id="rId19"/>
    <p:sldId id="294" r:id="rId20"/>
    <p:sldId id="408" r:id="rId21"/>
    <p:sldId id="375" r:id="rId22"/>
    <p:sldId id="409" r:id="rId23"/>
    <p:sldId id="410" r:id="rId24"/>
    <p:sldId id="411" r:id="rId25"/>
    <p:sldId id="412" r:id="rId26"/>
    <p:sldId id="413" r:id="rId27"/>
    <p:sldId id="414" r:id="rId28"/>
    <p:sldId id="417" r:id="rId29"/>
    <p:sldId id="418" r:id="rId30"/>
    <p:sldId id="419" r:id="rId31"/>
    <p:sldId id="420" r:id="rId32"/>
    <p:sldId id="421" r:id="rId33"/>
    <p:sldId id="333" r:id="rId34"/>
    <p:sldId id="349" r:id="rId35"/>
    <p:sldId id="422" r:id="rId36"/>
    <p:sldId id="423" r:id="rId37"/>
    <p:sldId id="342" r:id="rId38"/>
    <p:sldId id="337" r:id="rId39"/>
    <p:sldId id="350"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9BC460-477A-CC42-B223-6D1E28545047}" type="datetimeFigureOut">
              <a:rPr lang="en-CN" smtClean="0"/>
              <a:t>2021/5/25</a:t>
            </a:fld>
            <a:endParaRPr lang="en-C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217F19-74B6-D346-991A-3892BC9277EF}" type="slidenum">
              <a:rPr lang="en-CN" smtClean="0"/>
              <a:t>‹#›</a:t>
            </a:fld>
            <a:endParaRPr lang="en-CN"/>
          </a:p>
        </p:txBody>
      </p:sp>
    </p:spTree>
    <p:extLst>
      <p:ext uri="{BB962C8B-B14F-4D97-AF65-F5344CB8AC3E}">
        <p14:creationId xmlns:p14="http://schemas.microsoft.com/office/powerpoint/2010/main" val="667464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775FEBC2-078A-FA48-821E-D0891A31B6B6}" type="slidenum">
              <a:rPr lang="en-CN" smtClean="0"/>
              <a:t>15</a:t>
            </a:fld>
            <a:endParaRPr lang="en-CN"/>
          </a:p>
        </p:txBody>
      </p:sp>
    </p:spTree>
    <p:extLst>
      <p:ext uri="{BB962C8B-B14F-4D97-AF65-F5344CB8AC3E}">
        <p14:creationId xmlns:p14="http://schemas.microsoft.com/office/powerpoint/2010/main" val="1706260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1AC8CAC-8804-FA49-A4C6-3F12634AC6B7}" type="datetimeFigureOut">
              <a:rPr lang="en-CN" smtClean="0"/>
              <a:t>2021/5/21</a:t>
            </a:fld>
            <a:endParaRPr lang="en-CN"/>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CN"/>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971FB520-45F7-6E43-AD09-1794F030CC86}" type="slidenum">
              <a:rPr lang="en-CN" smtClean="0"/>
              <a:t>‹#›</a:t>
            </a:fld>
            <a:endParaRPr lang="en-CN"/>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3661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C8CAC-8804-FA49-A4C6-3F12634AC6B7}" type="datetimeFigureOut">
              <a:rPr lang="en-CN" smtClean="0"/>
              <a:t>2021/5/21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4161718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1AC8CAC-8804-FA49-A4C6-3F12634AC6B7}" type="datetimeFigureOut">
              <a:rPr lang="en-CN" smtClean="0"/>
              <a:t>2021/5/21</a:t>
            </a:fld>
            <a:endParaRPr lang="en-CN"/>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CN"/>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971FB520-45F7-6E43-AD09-1794F030CC86}" type="slidenum">
              <a:rPr lang="en-CN" smtClean="0"/>
              <a:t>‹#›</a:t>
            </a:fld>
            <a:endParaRPr lang="en-CN"/>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0918568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C8CAC-8804-FA49-A4C6-3F12634AC6B7}" type="datetimeFigureOut">
              <a:rPr lang="en-CN" smtClean="0"/>
              <a:t>2021/5/21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48624632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C8CAC-8804-FA49-A4C6-3F12634AC6B7}" type="datetimeFigureOut">
              <a:rPr lang="en-CN" smtClean="0"/>
              <a:t>2021/5/21</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48558620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C8CAC-8804-FA49-A4C6-3F12634AC6B7}" type="datetimeFigureOut">
              <a:rPr lang="en-CN" smtClean="0"/>
              <a:t>2021/5/21</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4051721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C8CAC-8804-FA49-A4C6-3F12634AC6B7}" type="datetimeFigureOut">
              <a:rPr lang="en-CN" smtClean="0"/>
              <a:t>2021/5/21</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295452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1AC8CAC-8804-FA49-A4C6-3F12634AC6B7}" type="datetimeFigureOut">
              <a:rPr lang="en-CN" smtClean="0"/>
              <a:t>2021/5/21</a:t>
            </a:fld>
            <a:endParaRPr lang="en-CN"/>
          </a:p>
        </p:txBody>
      </p:sp>
      <p:sp>
        <p:nvSpPr>
          <p:cNvPr id="6" name="Footer Placeholder 5"/>
          <p:cNvSpPr>
            <a:spLocks noGrp="1"/>
          </p:cNvSpPr>
          <p:nvPr>
            <p:ph type="ftr" sz="quarter" idx="11"/>
          </p:nvPr>
        </p:nvSpPr>
        <p:spPr>
          <a:xfrm>
            <a:off x="2103620" y="6375679"/>
            <a:ext cx="3482179" cy="345796"/>
          </a:xfrm>
        </p:spPr>
        <p:txBody>
          <a:bodyPr/>
          <a:lstStyle/>
          <a:p>
            <a:endParaRPr lang="en-CN"/>
          </a:p>
        </p:txBody>
      </p:sp>
      <p:sp>
        <p:nvSpPr>
          <p:cNvPr id="7" name="Slide Number Placeholder 6"/>
          <p:cNvSpPr>
            <a:spLocks noGrp="1"/>
          </p:cNvSpPr>
          <p:nvPr>
            <p:ph type="sldNum" sz="quarter" idx="12"/>
          </p:nvPr>
        </p:nvSpPr>
        <p:spPr>
          <a:xfrm>
            <a:off x="5691014" y="6375679"/>
            <a:ext cx="1232456" cy="345796"/>
          </a:xfrm>
        </p:spPr>
        <p:txBody>
          <a:bodyPr/>
          <a:lstStyle/>
          <a:p>
            <a:fld id="{971FB520-45F7-6E43-AD09-1794F030CC86}" type="slidenum">
              <a:rPr lang="en-CN" smtClean="0"/>
              <a:t>‹#›</a:t>
            </a:fld>
            <a:endParaRPr lang="en-CN"/>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225142"/>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1AC8CAC-8804-FA49-A4C6-3F12634AC6B7}" type="datetimeFigureOut">
              <a:rPr lang="en-CN" smtClean="0"/>
              <a:t>2021/5/21</a:t>
            </a:fld>
            <a:endParaRPr lang="en-CN"/>
          </a:p>
        </p:txBody>
      </p:sp>
      <p:sp>
        <p:nvSpPr>
          <p:cNvPr id="6" name="Footer Placeholder 5"/>
          <p:cNvSpPr>
            <a:spLocks noGrp="1"/>
          </p:cNvSpPr>
          <p:nvPr>
            <p:ph type="ftr" sz="quarter" idx="11"/>
          </p:nvPr>
        </p:nvSpPr>
        <p:spPr>
          <a:xfrm>
            <a:off x="2103621" y="6375679"/>
            <a:ext cx="3482178" cy="345796"/>
          </a:xfrm>
        </p:spPr>
        <p:txBody>
          <a:bodyPr/>
          <a:lstStyle/>
          <a:p>
            <a:endParaRPr lang="en-CN"/>
          </a:p>
        </p:txBody>
      </p:sp>
      <p:sp>
        <p:nvSpPr>
          <p:cNvPr id="7" name="Slide Number Placeholder 6"/>
          <p:cNvSpPr>
            <a:spLocks noGrp="1"/>
          </p:cNvSpPr>
          <p:nvPr>
            <p:ph type="sldNum" sz="quarter" idx="12"/>
          </p:nvPr>
        </p:nvSpPr>
        <p:spPr>
          <a:xfrm>
            <a:off x="5687568" y="6375679"/>
            <a:ext cx="1234440" cy="345796"/>
          </a:xfrm>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2651457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C8CAC-8804-FA49-A4C6-3F12634AC6B7}" type="datetimeFigureOut">
              <a:rPr lang="en-CN" smtClean="0"/>
              <a:t>2021/5/21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359239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C8CAC-8804-FA49-A4C6-3F12634AC6B7}" type="datetimeFigureOut">
              <a:rPr lang="en-CN" smtClean="0"/>
              <a:t>2021/5/21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971FB520-45F7-6E43-AD09-1794F030CC86}" type="slidenum">
              <a:rPr lang="en-CN" smtClean="0"/>
              <a:t>‹#›</a:t>
            </a:fld>
            <a:endParaRPr lang="en-CN"/>
          </a:p>
        </p:txBody>
      </p:sp>
    </p:spTree>
    <p:extLst>
      <p:ext uri="{BB962C8B-B14F-4D97-AF65-F5344CB8AC3E}">
        <p14:creationId xmlns:p14="http://schemas.microsoft.com/office/powerpoint/2010/main" val="2343203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1AC8CAC-8804-FA49-A4C6-3F12634AC6B7}" type="datetimeFigureOut">
              <a:rPr lang="en-CN" smtClean="0"/>
              <a:t>2021/5/21</a:t>
            </a:fld>
            <a:endParaRPr lang="en-CN"/>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CN"/>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971FB520-45F7-6E43-AD09-1794F030CC86}" type="slidenum">
              <a:rPr lang="en-CN" smtClean="0"/>
              <a:t>‹#›</a:t>
            </a:fld>
            <a:endParaRPr lang="en-CN"/>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565573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1B84A-4B61-504C-9BED-9994CC0DE98C}"/>
              </a:ext>
            </a:extLst>
          </p:cNvPr>
          <p:cNvSpPr>
            <a:spLocks noGrp="1"/>
          </p:cNvSpPr>
          <p:nvPr>
            <p:ph type="ctrTitle"/>
          </p:nvPr>
        </p:nvSpPr>
        <p:spPr/>
        <p:txBody>
          <a:bodyPr>
            <a:normAutofit/>
          </a:bodyPr>
          <a:lstStyle/>
          <a:p>
            <a:r>
              <a:rPr lang="en-US" altLang="zh-CN" sz="6000" dirty="0"/>
              <a:t>SICH3005</a:t>
            </a:r>
            <a:br>
              <a:rPr lang="en-US" altLang="zh-CN" sz="6000" dirty="0"/>
            </a:br>
            <a:r>
              <a:rPr lang="en-US" altLang="zh-CN" sz="4800" dirty="0"/>
              <a:t>An</a:t>
            </a:r>
            <a:r>
              <a:rPr lang="zh-CN" altLang="en-US" sz="4800" dirty="0"/>
              <a:t> </a:t>
            </a:r>
            <a:r>
              <a:rPr lang="en-US" altLang="zh-CN" sz="4800" dirty="0"/>
              <a:t>introduction</a:t>
            </a:r>
            <a:r>
              <a:rPr lang="zh-CN" altLang="en-US" sz="4800" dirty="0"/>
              <a:t> </a:t>
            </a:r>
            <a:r>
              <a:rPr lang="en-US" altLang="zh-CN" sz="4800" dirty="0"/>
              <a:t>to</a:t>
            </a:r>
            <a:r>
              <a:rPr lang="zh-CN" altLang="en-US" sz="4800" dirty="0"/>
              <a:t> </a:t>
            </a:r>
            <a:r>
              <a:rPr lang="en-US" altLang="zh-CN" sz="4800" dirty="0"/>
              <a:t>Classical</a:t>
            </a:r>
            <a:r>
              <a:rPr lang="zh-CN" altLang="en-US" sz="4800" dirty="0"/>
              <a:t> </a:t>
            </a:r>
            <a:r>
              <a:rPr lang="en-US" altLang="zh-CN" sz="4800" dirty="0"/>
              <a:t>Chinese</a:t>
            </a:r>
            <a:r>
              <a:rPr lang="zh-CN" altLang="en-US" sz="4800" dirty="0"/>
              <a:t> </a:t>
            </a:r>
            <a:r>
              <a:rPr lang="en-US" altLang="zh-CN" sz="4800" dirty="0"/>
              <a:t>literature</a:t>
            </a:r>
            <a:br>
              <a:rPr lang="en-US" altLang="zh-CN" sz="4800" dirty="0"/>
            </a:br>
            <a:r>
              <a:rPr lang="en-US" altLang="zh-CN" sz="4800" b="1" dirty="0"/>
              <a:t>《</a:t>
            </a:r>
            <a:r>
              <a:rPr lang="zh-CN" altLang="en-US" sz="4800" b="1" dirty="0"/>
              <a:t>國學治要選讀</a:t>
            </a:r>
            <a:r>
              <a:rPr lang="en-US" altLang="zh-CN" sz="4800" b="1" dirty="0"/>
              <a:t>》</a:t>
            </a:r>
            <a:br>
              <a:rPr lang="en-US" altLang="zh-CN" sz="4800" b="1" dirty="0"/>
            </a:br>
            <a:r>
              <a:rPr lang="zh-CN" altLang="en-US" sz="1600" b="1" dirty="0"/>
              <a:t>  </a:t>
            </a:r>
            <a:br>
              <a:rPr lang="en-US" altLang="zh-CN" sz="4800" b="1" dirty="0"/>
            </a:br>
            <a:r>
              <a:rPr lang="en-US" altLang="zh-CN" sz="4000" dirty="0"/>
              <a:t>Week</a:t>
            </a:r>
            <a:r>
              <a:rPr lang="zh-CN" altLang="en-US" sz="4000" dirty="0"/>
              <a:t> </a:t>
            </a:r>
            <a:r>
              <a:rPr lang="en-US" altLang="zh-CN" sz="4000" dirty="0"/>
              <a:t>2-3</a:t>
            </a:r>
            <a:endParaRPr lang="en-CN" sz="6000" dirty="0"/>
          </a:p>
        </p:txBody>
      </p:sp>
      <p:sp>
        <p:nvSpPr>
          <p:cNvPr id="3" name="Subtitle 2">
            <a:extLst>
              <a:ext uri="{FF2B5EF4-FFF2-40B4-BE49-F238E27FC236}">
                <a16:creationId xmlns:a16="http://schemas.microsoft.com/office/drawing/2014/main" id="{92D4F887-4AB6-AF4A-BBF4-CB06F7242113}"/>
              </a:ext>
            </a:extLst>
          </p:cNvPr>
          <p:cNvSpPr>
            <a:spLocks noGrp="1"/>
          </p:cNvSpPr>
          <p:nvPr>
            <p:ph type="subTitle" idx="1"/>
          </p:nvPr>
        </p:nvSpPr>
        <p:spPr>
          <a:xfrm>
            <a:off x="2217683" y="5759612"/>
            <a:ext cx="8042735" cy="961863"/>
          </a:xfrm>
        </p:spPr>
        <p:txBody>
          <a:bodyPr>
            <a:normAutofit/>
          </a:bodyPr>
          <a:lstStyle/>
          <a:p>
            <a:r>
              <a:rPr lang="en-US" altLang="zh-CN" sz="2400" dirty="0"/>
              <a:t>Lecturer:</a:t>
            </a:r>
            <a:r>
              <a:rPr lang="zh-CN" altLang="en-US" sz="2400" dirty="0"/>
              <a:t> </a:t>
            </a:r>
            <a:r>
              <a:rPr lang="en-US" altLang="zh-CN" sz="2400" dirty="0" err="1"/>
              <a:t>Yiying</a:t>
            </a:r>
            <a:r>
              <a:rPr lang="zh-CN" altLang="en-US" sz="2400" dirty="0"/>
              <a:t> </a:t>
            </a:r>
            <a:r>
              <a:rPr lang="en-US" altLang="zh-CN" sz="2400" dirty="0"/>
              <a:t>Jiao</a:t>
            </a:r>
          </a:p>
          <a:p>
            <a:r>
              <a:rPr lang="en-US" altLang="zh-CN" sz="2400" dirty="0"/>
              <a:t>26</a:t>
            </a:r>
            <a:r>
              <a:rPr lang="zh-CN" altLang="en-US" sz="2400" dirty="0"/>
              <a:t> </a:t>
            </a:r>
            <a:r>
              <a:rPr lang="en-US" altLang="zh-CN" sz="2400" dirty="0"/>
              <a:t>April</a:t>
            </a:r>
            <a:r>
              <a:rPr lang="zh-CN" altLang="en-US" sz="2400" dirty="0"/>
              <a:t> </a:t>
            </a:r>
            <a:r>
              <a:rPr lang="en-US" altLang="zh-CN" sz="2400" dirty="0"/>
              <a:t>–</a:t>
            </a:r>
            <a:r>
              <a:rPr lang="zh-CN" altLang="en-US" sz="2400" dirty="0"/>
              <a:t> </a:t>
            </a:r>
            <a:r>
              <a:rPr lang="en-US" altLang="zh-CN" sz="2400" dirty="0"/>
              <a:t>13</a:t>
            </a:r>
            <a:r>
              <a:rPr lang="zh-CN" altLang="en-US" sz="2400" dirty="0"/>
              <a:t> </a:t>
            </a:r>
            <a:r>
              <a:rPr lang="en-US" altLang="zh-CN" sz="2400" dirty="0"/>
              <a:t>June</a:t>
            </a:r>
            <a:r>
              <a:rPr lang="zh-CN" altLang="en-US" sz="2400" dirty="0"/>
              <a:t> </a:t>
            </a:r>
            <a:r>
              <a:rPr lang="en-US" altLang="zh-CN" sz="2400" dirty="0"/>
              <a:t>2021</a:t>
            </a:r>
            <a:endParaRPr lang="en-CN" sz="2400" dirty="0"/>
          </a:p>
        </p:txBody>
      </p:sp>
    </p:spTree>
    <p:extLst>
      <p:ext uri="{BB962C8B-B14F-4D97-AF65-F5344CB8AC3E}">
        <p14:creationId xmlns:p14="http://schemas.microsoft.com/office/powerpoint/2010/main" val="2361789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E3AA-23D0-CA49-85CC-E528A4443177}"/>
              </a:ext>
            </a:extLst>
          </p:cNvPr>
          <p:cNvSpPr>
            <a:spLocks noGrp="1"/>
          </p:cNvSpPr>
          <p:nvPr>
            <p:ph type="title"/>
          </p:nvPr>
        </p:nvSpPr>
        <p:spPr/>
        <p:txBody>
          <a:bodyPr/>
          <a:lstStyle/>
          <a:p>
            <a:r>
              <a:rPr lang="zh-CN" altLang="zh-CN" sz="4800" b="1" dirty="0"/>
              <a:t>《道德经》的作者和由来</a:t>
            </a:r>
            <a:endParaRPr lang="en-CN" dirty="0"/>
          </a:p>
        </p:txBody>
      </p:sp>
      <p:sp>
        <p:nvSpPr>
          <p:cNvPr id="3" name="Content Placeholder 2">
            <a:extLst>
              <a:ext uri="{FF2B5EF4-FFF2-40B4-BE49-F238E27FC236}">
                <a16:creationId xmlns:a16="http://schemas.microsoft.com/office/drawing/2014/main" id="{DF12638C-AA82-D54A-BD65-FCD892B25F0F}"/>
              </a:ext>
            </a:extLst>
          </p:cNvPr>
          <p:cNvSpPr>
            <a:spLocks noGrp="1"/>
          </p:cNvSpPr>
          <p:nvPr>
            <p:ph idx="1"/>
          </p:nvPr>
        </p:nvSpPr>
        <p:spPr/>
        <p:txBody>
          <a:bodyPr/>
          <a:lstStyle/>
          <a:p>
            <a:pPr marL="0" indent="0">
              <a:buNone/>
            </a:pPr>
            <a:r>
              <a:rPr lang="zh-CN" altLang="en-US" dirty="0"/>
              <a:t>老子是谁：</a:t>
            </a:r>
            <a:endParaRPr lang="en-US" altLang="zh-CN" dirty="0"/>
          </a:p>
          <a:p>
            <a:pPr marL="0" indent="0">
              <a:buNone/>
            </a:pPr>
            <a:endParaRPr lang="en-US" altLang="zh-CN" dirty="0"/>
          </a:p>
          <a:p>
            <a:pPr marL="0" indent="0">
              <a:buNone/>
            </a:pPr>
            <a:r>
              <a:rPr lang="en-US" altLang="zh-CN" dirty="0"/>
              <a:t>《</a:t>
            </a:r>
            <a:r>
              <a:rPr lang="zh-CN" altLang="en-US" dirty="0"/>
              <a:t>史记</a:t>
            </a:r>
            <a:r>
              <a:rPr lang="en-US" altLang="zh-CN" dirty="0"/>
              <a:t>》</a:t>
            </a:r>
            <a:r>
              <a:rPr lang="zh-CN" altLang="en-US" dirty="0"/>
              <a:t>上记载了老子是谁。我们以这个说法为主。</a:t>
            </a:r>
            <a:endParaRPr lang="en-US" altLang="zh-CN" dirty="0"/>
          </a:p>
          <a:p>
            <a:pPr marL="0" indent="0">
              <a:buNone/>
            </a:pPr>
            <a:endParaRPr lang="en-US" altLang="zh-CN" b="1" dirty="0">
              <a:solidFill>
                <a:srgbClr val="002060"/>
              </a:solidFill>
            </a:endParaRPr>
          </a:p>
          <a:p>
            <a:r>
              <a:rPr lang="zh-CN" altLang="zh-CN" b="1" dirty="0">
                <a:solidFill>
                  <a:srgbClr val="002060"/>
                </a:solidFill>
              </a:rPr>
              <a:t>老子者，楚苦县厉乡曲仁里人也，姓</a:t>
            </a:r>
            <a:r>
              <a:rPr lang="zh-CN" altLang="en-US" b="1" dirty="0">
                <a:solidFill>
                  <a:srgbClr val="002060"/>
                </a:solidFill>
              </a:rPr>
              <a:t>李氏</a:t>
            </a:r>
            <a:r>
              <a:rPr lang="zh-CN" altLang="zh-CN" b="1" dirty="0">
                <a:solidFill>
                  <a:srgbClr val="002060"/>
                </a:solidFill>
              </a:rPr>
              <a:t>，名耳，字聃，周守藏室之史也。……老子修道德，其学以</a:t>
            </a:r>
            <a:r>
              <a:rPr lang="zh-CN" altLang="en-US" b="1" dirty="0">
                <a:solidFill>
                  <a:srgbClr val="002060"/>
                </a:solidFill>
              </a:rPr>
              <a:t>自隐</a:t>
            </a:r>
            <a:r>
              <a:rPr lang="zh-CN" altLang="zh-CN" b="1" dirty="0">
                <a:solidFill>
                  <a:srgbClr val="002060"/>
                </a:solidFill>
              </a:rPr>
              <a:t>无名为务。居周久之，见周之衰，乃遂去。至关，关令</a:t>
            </a:r>
            <a:r>
              <a:rPr lang="zh-CN" altLang="en-US" b="1" dirty="0">
                <a:solidFill>
                  <a:srgbClr val="002060"/>
                </a:solidFill>
              </a:rPr>
              <a:t>尹喜</a:t>
            </a:r>
            <a:r>
              <a:rPr lang="zh-CN" altLang="zh-CN" b="1" dirty="0">
                <a:solidFill>
                  <a:srgbClr val="002060"/>
                </a:solidFill>
              </a:rPr>
              <a:t>曰：</a:t>
            </a:r>
            <a:r>
              <a:rPr lang="en-US" altLang="zh-CN" b="1" dirty="0">
                <a:solidFill>
                  <a:srgbClr val="002060"/>
                </a:solidFill>
              </a:rPr>
              <a:t>“</a:t>
            </a:r>
            <a:r>
              <a:rPr lang="zh-CN" altLang="zh-CN" b="1" dirty="0">
                <a:solidFill>
                  <a:srgbClr val="002060"/>
                </a:solidFill>
              </a:rPr>
              <a:t>子将隐矣，强为我著书。</a:t>
            </a:r>
            <a:r>
              <a:rPr lang="en-US" altLang="zh-CN" b="1" dirty="0">
                <a:solidFill>
                  <a:srgbClr val="002060"/>
                </a:solidFill>
              </a:rPr>
              <a:t>”</a:t>
            </a:r>
            <a:r>
              <a:rPr lang="zh-CN" altLang="zh-CN" b="1" dirty="0">
                <a:solidFill>
                  <a:srgbClr val="002060"/>
                </a:solidFill>
              </a:rPr>
              <a:t>于是老子乃著书上下篇，言道德之意五千余言而去，莫知其所终。</a:t>
            </a:r>
            <a:endParaRPr lang="en-US" altLang="zh-CN" b="1" dirty="0">
              <a:solidFill>
                <a:srgbClr val="002060"/>
              </a:solidFill>
            </a:endParaRPr>
          </a:p>
          <a:p>
            <a:pPr>
              <a:buNone/>
            </a:pPr>
            <a:r>
              <a:rPr lang="zh-CN" altLang="en-US" b="1" dirty="0">
                <a:solidFill>
                  <a:srgbClr val="002060"/>
                </a:solidFill>
              </a:rPr>
              <a:t>                        </a:t>
            </a:r>
            <a:r>
              <a:rPr lang="en-US" altLang="zh-CN" b="1" dirty="0">
                <a:solidFill>
                  <a:srgbClr val="002060"/>
                </a:solidFill>
              </a:rPr>
              <a:t>(</a:t>
            </a:r>
            <a:r>
              <a:rPr lang="zh-CN" altLang="zh-CN" sz="1600" b="1" dirty="0"/>
              <a:t>《史记》卷六十三《老子韩非列传第三》</a:t>
            </a:r>
            <a:r>
              <a:rPr lang="en-US" altLang="zh-CN" sz="1600" b="1" dirty="0"/>
              <a:t>)</a:t>
            </a:r>
            <a:endParaRPr lang="zh-CN" altLang="zh-CN" sz="1600" b="1" dirty="0">
              <a:solidFill>
                <a:srgbClr val="002060"/>
              </a:solidFill>
            </a:endParaRPr>
          </a:p>
          <a:p>
            <a:pPr marL="0" indent="0">
              <a:buNone/>
            </a:pPr>
            <a:endParaRPr lang="en-CN" dirty="0"/>
          </a:p>
        </p:txBody>
      </p:sp>
    </p:spTree>
    <p:extLst>
      <p:ext uri="{BB962C8B-B14F-4D97-AF65-F5344CB8AC3E}">
        <p14:creationId xmlns:p14="http://schemas.microsoft.com/office/powerpoint/2010/main" val="3953497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82632-9494-E642-9EF4-BF9A237D4FBB}"/>
              </a:ext>
            </a:extLst>
          </p:cNvPr>
          <p:cNvSpPr>
            <a:spLocks noGrp="1"/>
          </p:cNvSpPr>
          <p:nvPr>
            <p:ph type="title"/>
          </p:nvPr>
        </p:nvSpPr>
        <p:spPr/>
        <p:txBody>
          <a:bodyPr/>
          <a:lstStyle/>
          <a:p>
            <a:r>
              <a:rPr lang="zh-CN" altLang="zh-CN" sz="4800" b="1" dirty="0"/>
              <a:t>《道德经》的作者和由来</a:t>
            </a:r>
            <a:endParaRPr lang="en-CN" dirty="0"/>
          </a:p>
        </p:txBody>
      </p:sp>
      <p:sp>
        <p:nvSpPr>
          <p:cNvPr id="3" name="Content Placeholder 2">
            <a:extLst>
              <a:ext uri="{FF2B5EF4-FFF2-40B4-BE49-F238E27FC236}">
                <a16:creationId xmlns:a16="http://schemas.microsoft.com/office/drawing/2014/main" id="{FF9FF4D1-87A0-964F-A535-C0231E37B517}"/>
              </a:ext>
            </a:extLst>
          </p:cNvPr>
          <p:cNvSpPr>
            <a:spLocks noGrp="1"/>
          </p:cNvSpPr>
          <p:nvPr>
            <p:ph idx="1"/>
          </p:nvPr>
        </p:nvSpPr>
        <p:spPr/>
        <p:txBody>
          <a:bodyPr/>
          <a:lstStyle/>
          <a:p>
            <a:pPr marL="0" indent="0">
              <a:buNone/>
            </a:pPr>
            <a:r>
              <a:rPr lang="zh-CN" altLang="en-US" b="1" dirty="0"/>
              <a:t>为什么老子姓李为什么不叫李子而叫老子，两个原因：</a:t>
            </a:r>
            <a:endParaRPr lang="en-US" altLang="zh-CN" b="1" dirty="0"/>
          </a:p>
          <a:p>
            <a:pPr marL="0" indent="0">
              <a:buNone/>
            </a:pPr>
            <a:endParaRPr lang="en-US" altLang="zh-CN" dirty="0"/>
          </a:p>
          <a:p>
            <a:pPr marL="457200" indent="-457200">
              <a:buAutoNum type="arabicPeriod"/>
            </a:pPr>
            <a:r>
              <a:rPr lang="zh-CN" altLang="en-US" dirty="0"/>
              <a:t>修道特别厉害，有人年轻的时候见他是老头，老了以后见他也是老头。所以老字是一个代称。</a:t>
            </a:r>
            <a:endParaRPr lang="en-US" altLang="zh-CN" dirty="0"/>
          </a:p>
          <a:p>
            <a:pPr marL="457200" indent="-457200">
              <a:buAutoNum type="arabicPeriod"/>
            </a:pPr>
            <a:r>
              <a:rPr lang="zh-CN" altLang="en-US" dirty="0"/>
              <a:t>姓老氏李（老姓的分支），如周公姓姬，分封到鲁国，周公的后人都行鲁。</a:t>
            </a:r>
            <a:endParaRPr lang="en-CN" dirty="0"/>
          </a:p>
          <a:p>
            <a:pPr marL="0" indent="0">
              <a:buNone/>
            </a:pPr>
            <a:endParaRPr lang="en-CN" dirty="0"/>
          </a:p>
        </p:txBody>
      </p:sp>
    </p:spTree>
    <p:extLst>
      <p:ext uri="{BB962C8B-B14F-4D97-AF65-F5344CB8AC3E}">
        <p14:creationId xmlns:p14="http://schemas.microsoft.com/office/powerpoint/2010/main" val="1591339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8A8F7-7D8A-6541-9F9E-75D728FA35FB}"/>
              </a:ext>
            </a:extLst>
          </p:cNvPr>
          <p:cNvSpPr>
            <a:spLocks noGrp="1"/>
          </p:cNvSpPr>
          <p:nvPr>
            <p:ph type="title"/>
          </p:nvPr>
        </p:nvSpPr>
        <p:spPr/>
        <p:txBody>
          <a:bodyPr>
            <a:normAutofit/>
          </a:bodyPr>
          <a:lstStyle/>
          <a:p>
            <a:r>
              <a:rPr lang="zh-CN" altLang="zh-CN" sz="5400" b="1" dirty="0"/>
              <a:t>《道德经》的作者和由来</a:t>
            </a:r>
            <a:endParaRPr lang="en-CN" dirty="0"/>
          </a:p>
        </p:txBody>
      </p:sp>
      <p:sp>
        <p:nvSpPr>
          <p:cNvPr id="3" name="Content Placeholder 2">
            <a:extLst>
              <a:ext uri="{FF2B5EF4-FFF2-40B4-BE49-F238E27FC236}">
                <a16:creationId xmlns:a16="http://schemas.microsoft.com/office/drawing/2014/main" id="{94F2336C-F1BE-274E-99A9-D9C72087B3CF}"/>
              </a:ext>
            </a:extLst>
          </p:cNvPr>
          <p:cNvSpPr>
            <a:spLocks noGrp="1"/>
          </p:cNvSpPr>
          <p:nvPr>
            <p:ph idx="1"/>
          </p:nvPr>
        </p:nvSpPr>
        <p:spPr/>
        <p:txBody>
          <a:bodyPr/>
          <a:lstStyle/>
          <a:p>
            <a:pPr marL="0" indent="0">
              <a:buNone/>
            </a:pPr>
            <a:r>
              <a:rPr lang="zh-CN" altLang="en-US" b="1" dirty="0"/>
              <a:t>为什么老子姓李为什么不叫李子而叫老子，两个原因：</a:t>
            </a:r>
            <a:endParaRPr lang="en-US" altLang="zh-CN" b="1" dirty="0"/>
          </a:p>
          <a:p>
            <a:pPr marL="0" indent="0">
              <a:buNone/>
            </a:pPr>
            <a:endParaRPr lang="en-US" altLang="zh-CN" dirty="0"/>
          </a:p>
          <a:p>
            <a:pPr marL="457200" indent="-457200">
              <a:buAutoNum type="arabicPeriod"/>
            </a:pPr>
            <a:r>
              <a:rPr lang="zh-CN" altLang="en-US" dirty="0"/>
              <a:t>修道特别厉害，年轻的时候见他是老头，老了以后见他也是老头</a:t>
            </a:r>
            <a:endParaRPr lang="en-US" altLang="zh-CN" dirty="0"/>
          </a:p>
          <a:p>
            <a:pPr marL="457200" indent="-457200">
              <a:buAutoNum type="arabicPeriod"/>
            </a:pPr>
            <a:r>
              <a:rPr lang="zh-CN" altLang="en-US" dirty="0"/>
              <a:t>姓老氏李（老姓的分支），如周公姓姬，分封到鲁国，周公的后人都行鲁。</a:t>
            </a:r>
            <a:endParaRPr lang="en-CN" dirty="0"/>
          </a:p>
        </p:txBody>
      </p:sp>
    </p:spTree>
    <p:extLst>
      <p:ext uri="{BB962C8B-B14F-4D97-AF65-F5344CB8AC3E}">
        <p14:creationId xmlns:p14="http://schemas.microsoft.com/office/powerpoint/2010/main" val="3818138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DC3D5-2BAD-D945-963E-390C0BC616C4}"/>
              </a:ext>
            </a:extLst>
          </p:cNvPr>
          <p:cNvSpPr>
            <a:spLocks noGrp="1"/>
          </p:cNvSpPr>
          <p:nvPr>
            <p:ph type="title"/>
          </p:nvPr>
        </p:nvSpPr>
        <p:spPr/>
        <p:txBody>
          <a:bodyPr/>
          <a:lstStyle/>
          <a:p>
            <a:r>
              <a:rPr lang="zh-CN" altLang="zh-CN" sz="4800" b="1" dirty="0"/>
              <a:t>《道德经》的后世流传和当代影响</a:t>
            </a:r>
            <a:br>
              <a:rPr lang="zh-CN" altLang="zh-CN" sz="4800" b="1" dirty="0"/>
            </a:br>
            <a:endParaRPr lang="en-CN" dirty="0"/>
          </a:p>
        </p:txBody>
      </p:sp>
      <p:sp>
        <p:nvSpPr>
          <p:cNvPr id="3" name="Content Placeholder 2">
            <a:extLst>
              <a:ext uri="{FF2B5EF4-FFF2-40B4-BE49-F238E27FC236}">
                <a16:creationId xmlns:a16="http://schemas.microsoft.com/office/drawing/2014/main" id="{48FC5B71-EF11-A249-B2B9-8D5E756C79C7}"/>
              </a:ext>
            </a:extLst>
          </p:cNvPr>
          <p:cNvSpPr>
            <a:spLocks noGrp="1"/>
          </p:cNvSpPr>
          <p:nvPr>
            <p:ph idx="1"/>
          </p:nvPr>
        </p:nvSpPr>
        <p:spPr/>
        <p:txBody>
          <a:bodyPr/>
          <a:lstStyle/>
          <a:p>
            <a:r>
              <a:rPr lang="zh-CN" altLang="zh-CN" dirty="0"/>
              <a:t>研究古籍，必须要审其版本及其流传。版本不同，内容就会有差异，原文内容的差异则进一步导致其注解也大相径庭。版本是古书传授之所从出，并且与人们对文义的理解关系重大</a:t>
            </a:r>
            <a:r>
              <a:rPr lang="zh-CN" altLang="en-US" dirty="0"/>
              <a:t>。</a:t>
            </a:r>
            <a:endParaRPr lang="en-US" altLang="zh-CN" dirty="0"/>
          </a:p>
          <a:p>
            <a:r>
              <a:rPr lang="en-US" altLang="zh-CN" dirty="0"/>
              <a:t>《</a:t>
            </a:r>
            <a:r>
              <a:rPr lang="zh-CN" altLang="zh-CN" dirty="0"/>
              <a:t>道德经》的第一个版本是老子自己写的，也有人说是老子口述而尹喜抄写的。那个版本在关令尹喜手里。</a:t>
            </a:r>
            <a:endParaRPr lang="zh-CN" altLang="en-US" dirty="0"/>
          </a:p>
          <a:p>
            <a:r>
              <a:rPr lang="zh-CN" altLang="zh-CN" dirty="0"/>
              <a:t>第一个给《道德经》作注解的人是韩非子。现存的《韩非子》中，有《解老》和《喻老》两篇，就是对于老子书的注解和发挥。其他篇章之中，如《内储说下》也有过引用老子的话。那么，韩非子手中肯定有过一部《道德经》</a:t>
            </a:r>
            <a:r>
              <a:rPr lang="zh-CN" altLang="en-US" dirty="0"/>
              <a:t>。</a:t>
            </a:r>
            <a:r>
              <a:rPr lang="zh-CN" altLang="zh-CN" dirty="0"/>
              <a:t>我们不知道他从那时得来</a:t>
            </a:r>
            <a:r>
              <a:rPr lang="zh-CN" altLang="en-US" dirty="0"/>
              <a:t>，又到那里去了</a:t>
            </a:r>
            <a:r>
              <a:rPr lang="zh-CN" altLang="zh-CN" dirty="0"/>
              <a:t>。</a:t>
            </a:r>
            <a:endParaRPr lang="zh-CN" altLang="en-US" dirty="0"/>
          </a:p>
          <a:p>
            <a:pPr marL="0" indent="0">
              <a:buNone/>
            </a:pPr>
            <a:endParaRPr lang="en-CN" dirty="0"/>
          </a:p>
        </p:txBody>
      </p:sp>
    </p:spTree>
    <p:extLst>
      <p:ext uri="{BB962C8B-B14F-4D97-AF65-F5344CB8AC3E}">
        <p14:creationId xmlns:p14="http://schemas.microsoft.com/office/powerpoint/2010/main" val="2233380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EEBA2-4901-B942-A2F8-AE694B235CFD}"/>
              </a:ext>
            </a:extLst>
          </p:cNvPr>
          <p:cNvSpPr>
            <a:spLocks noGrp="1"/>
          </p:cNvSpPr>
          <p:nvPr>
            <p:ph type="title"/>
          </p:nvPr>
        </p:nvSpPr>
        <p:spPr/>
        <p:txBody>
          <a:bodyPr>
            <a:normAutofit fontScale="90000"/>
          </a:bodyPr>
          <a:lstStyle/>
          <a:p>
            <a:r>
              <a:rPr lang="zh-CN" altLang="zh-CN" sz="5400" b="1" dirty="0"/>
              <a:t>《道德经》的后世流传和当代影响</a:t>
            </a:r>
            <a:br>
              <a:rPr lang="zh-CN" altLang="zh-CN" sz="5400" b="1" dirty="0"/>
            </a:br>
            <a:endParaRPr lang="en-CN" dirty="0"/>
          </a:p>
        </p:txBody>
      </p:sp>
      <p:sp>
        <p:nvSpPr>
          <p:cNvPr id="3" name="Content Placeholder 2">
            <a:extLst>
              <a:ext uri="{FF2B5EF4-FFF2-40B4-BE49-F238E27FC236}">
                <a16:creationId xmlns:a16="http://schemas.microsoft.com/office/drawing/2014/main" id="{D8BA32F7-4AB3-5C45-A555-C1E9B0FCDEBF}"/>
              </a:ext>
            </a:extLst>
          </p:cNvPr>
          <p:cNvSpPr>
            <a:spLocks noGrp="1"/>
          </p:cNvSpPr>
          <p:nvPr>
            <p:ph idx="1"/>
          </p:nvPr>
        </p:nvSpPr>
        <p:spPr>
          <a:xfrm>
            <a:off x="1251678" y="2286001"/>
            <a:ext cx="10178322" cy="4356537"/>
          </a:xfrm>
        </p:spPr>
        <p:txBody>
          <a:bodyPr>
            <a:normAutofit fontScale="92500" lnSpcReduction="20000"/>
          </a:bodyPr>
          <a:lstStyle/>
          <a:p>
            <a:r>
              <a:rPr lang="zh-CN" altLang="zh-CN" dirty="0"/>
              <a:t>漫长的岁月中，《道德经》流传了多种版本。然流传最广者，一是河上公本，一是王弼本。</a:t>
            </a:r>
            <a:endParaRPr lang="en-US" altLang="zh-CN" dirty="0"/>
          </a:p>
          <a:p>
            <a:r>
              <a:rPr lang="zh-CN" altLang="zh-CN" dirty="0"/>
              <a:t>朱谦之《老子校释·序》说：“河上本近民间系统，文句简古，其流派为景龙碑本、遂州碑本与敦煌本，多古字，亦杂俗俚。王本属文人系统，文笔晓畅，其流派为苏辙、陸希声、吴澄诸本，多善属文，而参错己见，与古〈老子〉相远。</a:t>
            </a:r>
            <a:endParaRPr lang="en-US" altLang="zh-CN" dirty="0"/>
          </a:p>
          <a:p>
            <a:pPr marL="0" indent="0">
              <a:buNone/>
            </a:pPr>
            <a:endParaRPr lang="en-US" altLang="zh-CN" dirty="0"/>
          </a:p>
          <a:p>
            <a:pPr marL="0" indent="0">
              <a:buNone/>
            </a:pPr>
            <a:r>
              <a:rPr lang="zh-CN" altLang="zh-CN" dirty="0"/>
              <a:t>河上公本是由战国至汉初的河上公所传授的《道德经》版本。河上公，是传说中的一个隐士。</a:t>
            </a:r>
            <a:endParaRPr lang="zh-CN" altLang="en-US" dirty="0"/>
          </a:p>
          <a:p>
            <a:r>
              <a:rPr lang="zh-CN" altLang="zh-CN" dirty="0"/>
              <a:t>其一，河上所用文字较古；</a:t>
            </a:r>
            <a:endParaRPr lang="en-US" altLang="zh-CN" dirty="0"/>
          </a:p>
          <a:p>
            <a:r>
              <a:rPr lang="zh-CN" altLang="zh-CN" dirty="0"/>
              <a:t>其二，河上本于义为优；</a:t>
            </a:r>
            <a:endParaRPr lang="en-US" altLang="zh-CN" dirty="0"/>
          </a:p>
          <a:p>
            <a:r>
              <a:rPr lang="zh-CN" altLang="zh-CN" dirty="0"/>
              <a:t>其三，河上本合韻；</a:t>
            </a:r>
            <a:endParaRPr lang="en-US" altLang="zh-CN" dirty="0"/>
          </a:p>
          <a:p>
            <a:r>
              <a:rPr lang="zh-CN" altLang="zh-CN" dirty="0"/>
              <a:t>其四，河上本与严遵本、景龙碑本、遂州碑本多相合，敦煌之六朝唐写本为河上本之古钞本；</a:t>
            </a:r>
            <a:endParaRPr lang="en-US" altLang="zh-CN" dirty="0"/>
          </a:p>
          <a:p>
            <a:r>
              <a:rPr lang="zh-CN" altLang="zh-CN" dirty="0"/>
              <a:t>其五，河上本较王本为早；</a:t>
            </a:r>
            <a:endParaRPr lang="en-US" altLang="zh-CN" dirty="0"/>
          </a:p>
          <a:p>
            <a:r>
              <a:rPr lang="zh-CN" altLang="zh-CN" dirty="0"/>
              <a:t>其六，王本多脱文。</a:t>
            </a:r>
            <a:endParaRPr lang="zh-CN" altLang="en-US" dirty="0"/>
          </a:p>
        </p:txBody>
      </p:sp>
    </p:spTree>
    <p:extLst>
      <p:ext uri="{BB962C8B-B14F-4D97-AF65-F5344CB8AC3E}">
        <p14:creationId xmlns:p14="http://schemas.microsoft.com/office/powerpoint/2010/main" val="1642261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1BC28-B20C-CA4E-8933-7AEF7D4190E1}"/>
              </a:ext>
            </a:extLst>
          </p:cNvPr>
          <p:cNvSpPr>
            <a:spLocks noGrp="1"/>
          </p:cNvSpPr>
          <p:nvPr>
            <p:ph type="title"/>
          </p:nvPr>
        </p:nvSpPr>
        <p:spPr/>
        <p:txBody>
          <a:bodyPr/>
          <a:lstStyle/>
          <a:p>
            <a:r>
              <a:rPr lang="zh-CN" altLang="zh-CN" sz="4800" b="1" dirty="0"/>
              <a:t>《道德经》的后世流传和当代影响</a:t>
            </a:r>
            <a:br>
              <a:rPr lang="zh-CN" altLang="zh-CN" sz="4800" b="1" dirty="0"/>
            </a:br>
            <a:endParaRPr lang="en-CN" dirty="0"/>
          </a:p>
        </p:txBody>
      </p:sp>
      <p:sp>
        <p:nvSpPr>
          <p:cNvPr id="3" name="Content Placeholder 2">
            <a:extLst>
              <a:ext uri="{FF2B5EF4-FFF2-40B4-BE49-F238E27FC236}">
                <a16:creationId xmlns:a16="http://schemas.microsoft.com/office/drawing/2014/main" id="{0C9B5AF9-36D6-9B4D-973B-9A7033DBFBB4}"/>
              </a:ext>
            </a:extLst>
          </p:cNvPr>
          <p:cNvSpPr>
            <a:spLocks noGrp="1"/>
          </p:cNvSpPr>
          <p:nvPr>
            <p:ph idx="1"/>
          </p:nvPr>
        </p:nvSpPr>
        <p:spPr/>
        <p:txBody>
          <a:bodyPr/>
          <a:lstStyle/>
          <a:p>
            <a:r>
              <a:rPr lang="zh-CN" altLang="zh-CN" dirty="0"/>
              <a:t>河上公所著的《道德经章句》，是流传最广和影响最大的《道德经》系统注解之一。此系注解的思想主旨，以为天道、人事、养生之道三道相通，人把握了养生之道也就抓住了根本。此派特别重视关于修道的原则和秘诀，特别注重发掘老子自然无为、守柔处下之教旨，并把之贯之于养生修真、处世治国等各个方面。以老子思想为标准，站在乡野视角对政治多有批评性的评论。</a:t>
            </a:r>
            <a:endParaRPr lang="zh-CN" altLang="en-US" dirty="0"/>
          </a:p>
          <a:p>
            <a:endParaRPr lang="en-CN" dirty="0"/>
          </a:p>
        </p:txBody>
      </p:sp>
    </p:spTree>
    <p:extLst>
      <p:ext uri="{BB962C8B-B14F-4D97-AF65-F5344CB8AC3E}">
        <p14:creationId xmlns:p14="http://schemas.microsoft.com/office/powerpoint/2010/main" val="53759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EEBA2-4901-B942-A2F8-AE694B235CFD}"/>
              </a:ext>
            </a:extLst>
          </p:cNvPr>
          <p:cNvSpPr>
            <a:spLocks noGrp="1"/>
          </p:cNvSpPr>
          <p:nvPr>
            <p:ph type="title"/>
          </p:nvPr>
        </p:nvSpPr>
        <p:spPr/>
        <p:txBody>
          <a:bodyPr>
            <a:normAutofit fontScale="90000"/>
          </a:bodyPr>
          <a:lstStyle/>
          <a:p>
            <a:r>
              <a:rPr lang="zh-CN" altLang="zh-CN" sz="5400" b="1" dirty="0"/>
              <a:t>《道德经》的后世流传和当代影响</a:t>
            </a:r>
            <a:br>
              <a:rPr lang="zh-CN" altLang="zh-CN" sz="5400" b="1" dirty="0"/>
            </a:br>
            <a:endParaRPr lang="en-CN" dirty="0"/>
          </a:p>
        </p:txBody>
      </p:sp>
      <p:sp>
        <p:nvSpPr>
          <p:cNvPr id="3" name="Content Placeholder 2">
            <a:extLst>
              <a:ext uri="{FF2B5EF4-FFF2-40B4-BE49-F238E27FC236}">
                <a16:creationId xmlns:a16="http://schemas.microsoft.com/office/drawing/2014/main" id="{D8BA32F7-4AB3-5C45-A555-C1E9B0FCDEBF}"/>
              </a:ext>
            </a:extLst>
          </p:cNvPr>
          <p:cNvSpPr>
            <a:spLocks noGrp="1"/>
          </p:cNvSpPr>
          <p:nvPr>
            <p:ph idx="1"/>
          </p:nvPr>
        </p:nvSpPr>
        <p:spPr/>
        <p:txBody>
          <a:bodyPr/>
          <a:lstStyle/>
          <a:p>
            <a:r>
              <a:rPr lang="zh-CN" altLang="zh-CN" dirty="0"/>
              <a:t>王弼本是由三国魏王弼所传的《道德经》版本。</a:t>
            </a:r>
            <a:endParaRPr lang="en-US" altLang="zh-CN" dirty="0"/>
          </a:p>
          <a:p>
            <a:r>
              <a:rPr lang="zh-CN" altLang="zh-CN" dirty="0"/>
              <a:t>主要著作有《老子注》、《周易注》、《周易略例》、《老子指略》、《论语释疑》（辑佚）等。王弼所传的《道德经》版本，很可能就是蔡邕所藏，大约是汉代的版本。</a:t>
            </a:r>
            <a:endParaRPr lang="en-US" altLang="zh-CN" dirty="0"/>
          </a:p>
          <a:p>
            <a:endParaRPr lang="zh-CN" altLang="en-US" dirty="0"/>
          </a:p>
          <a:p>
            <a:r>
              <a:rPr lang="zh-CN" altLang="zh-CN" dirty="0"/>
              <a:t>王弼青年而逝，人生的阅历和经验严重地束缚了他。即使王弼聪慧绝顶，也不可能完全把握阅历极其丰富而又寿考远长于普通人的老子所写的毕生心得。因此，王弼《老子注》在哲理解说上超越前人，但对《道德经》的体道修身方面的注解则不甚了了。</a:t>
            </a:r>
          </a:p>
          <a:p>
            <a:endParaRPr lang="en-US" altLang="zh-CN" dirty="0"/>
          </a:p>
        </p:txBody>
      </p:sp>
    </p:spTree>
    <p:extLst>
      <p:ext uri="{BB962C8B-B14F-4D97-AF65-F5344CB8AC3E}">
        <p14:creationId xmlns:p14="http://schemas.microsoft.com/office/powerpoint/2010/main" val="1892908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EEBA2-4901-B942-A2F8-AE694B235CFD}"/>
              </a:ext>
            </a:extLst>
          </p:cNvPr>
          <p:cNvSpPr>
            <a:spLocks noGrp="1"/>
          </p:cNvSpPr>
          <p:nvPr>
            <p:ph type="title"/>
          </p:nvPr>
        </p:nvSpPr>
        <p:spPr/>
        <p:txBody>
          <a:bodyPr>
            <a:normAutofit fontScale="90000"/>
          </a:bodyPr>
          <a:lstStyle/>
          <a:p>
            <a:r>
              <a:rPr lang="zh-CN" altLang="zh-CN" sz="5400" b="1" dirty="0"/>
              <a:t>《道德经》的后世流传和当代影响</a:t>
            </a:r>
            <a:br>
              <a:rPr lang="zh-CN" altLang="zh-CN" sz="5400" b="1" dirty="0"/>
            </a:br>
            <a:endParaRPr lang="en-CN" dirty="0"/>
          </a:p>
        </p:txBody>
      </p:sp>
      <p:sp>
        <p:nvSpPr>
          <p:cNvPr id="3" name="Content Placeholder 2">
            <a:extLst>
              <a:ext uri="{FF2B5EF4-FFF2-40B4-BE49-F238E27FC236}">
                <a16:creationId xmlns:a16="http://schemas.microsoft.com/office/drawing/2014/main" id="{D8BA32F7-4AB3-5C45-A555-C1E9B0FCDEBF}"/>
              </a:ext>
            </a:extLst>
          </p:cNvPr>
          <p:cNvSpPr>
            <a:spLocks noGrp="1"/>
          </p:cNvSpPr>
          <p:nvPr>
            <p:ph idx="1"/>
          </p:nvPr>
        </p:nvSpPr>
        <p:spPr>
          <a:xfrm>
            <a:off x="1251678" y="1492469"/>
            <a:ext cx="10178322" cy="5365531"/>
          </a:xfrm>
        </p:spPr>
        <p:txBody>
          <a:bodyPr>
            <a:normAutofit lnSpcReduction="10000"/>
          </a:bodyPr>
          <a:lstStyle/>
          <a:p>
            <a:pPr marL="0" indent="0">
              <a:buNone/>
            </a:pPr>
            <a:r>
              <a:rPr lang="zh-CN" altLang="en-US" b="1" dirty="0"/>
              <a:t>追寻老子的踪迹</a:t>
            </a:r>
            <a:r>
              <a:rPr lang="en-US" altLang="zh-CN" b="1" dirty="0"/>
              <a:t>——《</a:t>
            </a:r>
            <a:r>
              <a:rPr lang="zh-CN" altLang="en-US" b="1" dirty="0"/>
              <a:t>道德经</a:t>
            </a:r>
            <a:r>
              <a:rPr lang="en-US" altLang="zh-CN" b="1" dirty="0"/>
              <a:t>》</a:t>
            </a:r>
            <a:r>
              <a:rPr lang="zh-CN" altLang="en-US" b="1" dirty="0"/>
              <a:t>英语译本的历时描述</a:t>
            </a:r>
          </a:p>
          <a:p>
            <a:pPr marL="0" indent="0">
              <a:buNone/>
            </a:pPr>
            <a:endParaRPr lang="en-US" altLang="zh-CN" dirty="0"/>
          </a:p>
          <a:p>
            <a:r>
              <a:rPr lang="zh-CN" altLang="zh-CN" dirty="0"/>
              <a:t>其一，唐朝时期，《道德经》就开始向东亚国家开始传播。唐朝开国之初</a:t>
            </a:r>
            <a:r>
              <a:rPr lang="en-US" altLang="zh-CN" dirty="0"/>
              <a:t>,</a:t>
            </a:r>
            <a:r>
              <a:rPr lang="zh-CN" altLang="zh-CN" dirty="0"/>
              <a:t>道家学者就远涉高丽国讲授《道德经》。贞观</a:t>
            </a:r>
            <a:r>
              <a:rPr lang="en-US" altLang="zh-CN" dirty="0"/>
              <a:t>21</a:t>
            </a:r>
            <a:r>
              <a:rPr lang="zh-CN" altLang="zh-CN" dirty="0"/>
              <a:t>年</a:t>
            </a:r>
            <a:r>
              <a:rPr lang="en-US" altLang="zh-CN" dirty="0"/>
              <a:t>,</a:t>
            </a:r>
            <a:r>
              <a:rPr lang="zh-CN" altLang="zh-CN" dirty="0"/>
              <a:t>应东天竺童子王之请</a:t>
            </a:r>
            <a:r>
              <a:rPr lang="en-US" altLang="zh-CN" dirty="0"/>
              <a:t>,</a:t>
            </a:r>
            <a:r>
              <a:rPr lang="zh-CN" altLang="zh-CN" dirty="0"/>
              <a:t>高僧玄奘将《道德经》译为梵文。在日本</a:t>
            </a:r>
            <a:r>
              <a:rPr lang="en-US" altLang="zh-CN" dirty="0"/>
              <a:t>,</a:t>
            </a:r>
            <a:r>
              <a:rPr lang="zh-CN" altLang="zh-CN" dirty="0"/>
              <a:t>七世纪中叶（唐）时就开始了对《道德经》等道家著作的研究</a:t>
            </a:r>
            <a:r>
              <a:rPr lang="en-US" altLang="zh-CN" dirty="0"/>
              <a:t>,</a:t>
            </a:r>
            <a:r>
              <a:rPr lang="zh-CN" altLang="zh-CN" dirty="0"/>
              <a:t>目前可见各种版本的日文《道德经》典籍多达</a:t>
            </a:r>
            <a:r>
              <a:rPr lang="en-US" altLang="zh-CN" dirty="0"/>
              <a:t>399</a:t>
            </a:r>
            <a:r>
              <a:rPr lang="zh-CN" altLang="zh-CN" dirty="0"/>
              <a:t>种。</a:t>
            </a:r>
            <a:endParaRPr lang="en-US" altLang="zh-CN" dirty="0"/>
          </a:p>
          <a:p>
            <a:r>
              <a:rPr lang="zh-CN" altLang="zh-CN" dirty="0"/>
              <a:t>其二，明代末期，《道德经》开始了它的西方之旅。明末</a:t>
            </a:r>
            <a:r>
              <a:rPr lang="en-US" altLang="zh-CN" dirty="0"/>
              <a:t>,</a:t>
            </a:r>
            <a:r>
              <a:rPr lang="zh-CN" altLang="zh-CN" dirty="0"/>
              <a:t>大批西方传教士来中国传教。他们在传播基督教教义的同时，《道德经》也被他们所关注，并带到域外广泛传播与翻译。</a:t>
            </a:r>
            <a:endParaRPr lang="en-US" altLang="zh-CN" dirty="0"/>
          </a:p>
          <a:p>
            <a:r>
              <a:rPr lang="zh-CN" altLang="zh-CN" b="1" dirty="0"/>
              <a:t>其三，《道德经》的翻译文字目前至少已达</a:t>
            </a:r>
            <a:r>
              <a:rPr lang="en-US" altLang="zh-CN" b="1" dirty="0"/>
              <a:t>28</a:t>
            </a:r>
            <a:r>
              <a:rPr lang="zh-CN" altLang="zh-CN" b="1" dirty="0"/>
              <a:t>种语言之多</a:t>
            </a:r>
            <a:r>
              <a:rPr lang="en-US" altLang="zh-CN" b="1" dirty="0"/>
              <a:t>,</a:t>
            </a:r>
            <a:r>
              <a:rPr lang="zh-CN" altLang="zh-CN" b="1" dirty="0"/>
              <a:t>版本达</a:t>
            </a:r>
            <a:r>
              <a:rPr lang="en-US" altLang="zh-CN" b="1" dirty="0"/>
              <a:t>1100</a:t>
            </a:r>
            <a:r>
              <a:rPr lang="zh-CN" altLang="zh-CN" b="1" dirty="0"/>
              <a:t>余部</a:t>
            </a:r>
            <a:r>
              <a:rPr lang="en-US" altLang="zh-CN" b="1" dirty="0"/>
              <a:t>,</a:t>
            </a:r>
            <a:r>
              <a:rPr lang="zh-CN" altLang="zh-CN" b="1" dirty="0"/>
              <a:t>居外译汉籍之首。河南省社会科学研究院丁巍及其同事历经</a:t>
            </a:r>
            <a:r>
              <a:rPr lang="en-US" altLang="zh-CN" b="1" dirty="0"/>
              <a:t>14</a:t>
            </a:r>
            <a:r>
              <a:rPr lang="zh-CN" altLang="zh-CN" b="1" dirty="0"/>
              <a:t>年的普查访求、考校修订</a:t>
            </a:r>
            <a:r>
              <a:rPr lang="en-US" altLang="zh-CN" b="1" dirty="0"/>
              <a:t>,</a:t>
            </a:r>
            <a:r>
              <a:rPr lang="zh-CN" altLang="zh-CN" b="1" dirty="0"/>
              <a:t>搜集整理了</a:t>
            </a:r>
            <a:r>
              <a:rPr lang="en-US" altLang="zh-CN" b="1" dirty="0"/>
              <a:t>2500</a:t>
            </a:r>
            <a:r>
              <a:rPr lang="zh-CN" altLang="zh-CN" b="1" dirty="0"/>
              <a:t>年来中外老学典籍文献</a:t>
            </a:r>
            <a:r>
              <a:rPr lang="en-US" altLang="zh-CN" b="1" dirty="0"/>
              <a:t>,</a:t>
            </a:r>
            <a:r>
              <a:rPr lang="zh-CN" altLang="zh-CN" b="1" dirty="0"/>
              <a:t>在《老学典籍考</a:t>
            </a:r>
            <a:r>
              <a:rPr lang="en-US" altLang="zh-CN" b="1" dirty="0"/>
              <a:t>:</a:t>
            </a:r>
            <a:r>
              <a:rPr lang="zh-CN" altLang="zh-CN" b="1" dirty="0"/>
              <a:t>二千五百年来世界老学文献总目》中</a:t>
            </a:r>
            <a:r>
              <a:rPr lang="en-US" altLang="zh-CN" b="1" dirty="0"/>
              <a:t>,</a:t>
            </a:r>
            <a:r>
              <a:rPr lang="zh-CN" altLang="zh-CN" b="1" dirty="0"/>
              <a:t>对《道德经》西行版本有具体的统计</a:t>
            </a:r>
            <a:r>
              <a:rPr lang="en-US" altLang="zh-CN" b="1" dirty="0"/>
              <a:t>:</a:t>
            </a:r>
            <a:r>
              <a:rPr lang="zh-CN" altLang="zh-CN" b="1" dirty="0"/>
              <a:t>英文</a:t>
            </a:r>
            <a:r>
              <a:rPr lang="en-US" altLang="zh-CN" b="1" dirty="0"/>
              <a:t>(182</a:t>
            </a:r>
            <a:r>
              <a:rPr lang="zh-CN" altLang="zh-CN" b="1" dirty="0"/>
              <a:t>种</a:t>
            </a:r>
            <a:r>
              <a:rPr lang="en-US" altLang="zh-CN" b="1" dirty="0"/>
              <a:t>)</a:t>
            </a:r>
            <a:r>
              <a:rPr lang="zh-CN" altLang="zh-CN" b="1" dirty="0"/>
              <a:t>、法文</a:t>
            </a:r>
            <a:r>
              <a:rPr lang="en-US" altLang="zh-CN" b="1" dirty="0"/>
              <a:t>(109</a:t>
            </a:r>
            <a:r>
              <a:rPr lang="zh-CN" altLang="zh-CN" b="1" dirty="0"/>
              <a:t>种</a:t>
            </a:r>
            <a:r>
              <a:rPr lang="en-US" altLang="zh-CN" b="1" dirty="0"/>
              <a:t>)</a:t>
            </a:r>
            <a:r>
              <a:rPr lang="zh-CN" altLang="zh-CN" b="1" dirty="0"/>
              <a:t>、德文</a:t>
            </a:r>
            <a:r>
              <a:rPr lang="en-US" altLang="zh-CN" b="1" dirty="0"/>
              <a:t>(240</a:t>
            </a:r>
            <a:r>
              <a:rPr lang="zh-CN" altLang="zh-CN" b="1" dirty="0"/>
              <a:t>种</a:t>
            </a:r>
            <a:r>
              <a:rPr lang="en-US" altLang="zh-CN" b="1" dirty="0"/>
              <a:t>)</a:t>
            </a:r>
            <a:r>
              <a:rPr lang="zh-CN" altLang="zh-CN" b="1" dirty="0"/>
              <a:t>、 俄文</a:t>
            </a:r>
            <a:r>
              <a:rPr lang="en-US" altLang="zh-CN" b="1" dirty="0"/>
              <a:t>(12</a:t>
            </a:r>
            <a:r>
              <a:rPr lang="zh-CN" altLang="zh-CN" b="1" dirty="0"/>
              <a:t>种</a:t>
            </a:r>
            <a:r>
              <a:rPr lang="en-US" altLang="zh-CN" b="1" dirty="0"/>
              <a:t>)</a:t>
            </a:r>
            <a:r>
              <a:rPr lang="zh-CN" altLang="zh-CN" b="1" dirty="0"/>
              <a:t>、西班牙文</a:t>
            </a:r>
            <a:r>
              <a:rPr lang="en-US" altLang="zh-CN" b="1" dirty="0"/>
              <a:t>(2</a:t>
            </a:r>
            <a:r>
              <a:rPr lang="zh-CN" altLang="zh-CN" b="1" dirty="0"/>
              <a:t>种</a:t>
            </a:r>
            <a:r>
              <a:rPr lang="en-US" altLang="zh-CN" b="1" dirty="0"/>
              <a:t>)</a:t>
            </a:r>
            <a:r>
              <a:rPr lang="zh-CN" altLang="zh-CN" b="1" dirty="0"/>
              <a:t>、意大利文</a:t>
            </a:r>
            <a:r>
              <a:rPr lang="en-US" altLang="zh-CN" b="1" dirty="0"/>
              <a:t>(11</a:t>
            </a:r>
            <a:r>
              <a:rPr lang="zh-CN" altLang="zh-CN" b="1" dirty="0"/>
              <a:t>种</a:t>
            </a:r>
            <a:r>
              <a:rPr lang="en-US" altLang="zh-CN" b="1" dirty="0"/>
              <a:t>)</a:t>
            </a:r>
            <a:r>
              <a:rPr lang="zh-CN" altLang="zh-CN" b="1" dirty="0"/>
              <a:t>、 捷克文</a:t>
            </a:r>
            <a:r>
              <a:rPr lang="en-US" altLang="zh-CN" b="1" dirty="0"/>
              <a:t>(3</a:t>
            </a:r>
            <a:r>
              <a:rPr lang="zh-CN" altLang="zh-CN" b="1" dirty="0"/>
              <a:t>种</a:t>
            </a:r>
            <a:r>
              <a:rPr lang="en-US" altLang="zh-CN" b="1" dirty="0"/>
              <a:t>)</a:t>
            </a:r>
            <a:r>
              <a:rPr lang="zh-CN" altLang="zh-CN" b="1" dirty="0"/>
              <a:t>、丹麦文</a:t>
            </a:r>
            <a:r>
              <a:rPr lang="en-US" altLang="zh-CN" b="1" dirty="0"/>
              <a:t>(1</a:t>
            </a:r>
            <a:r>
              <a:rPr lang="zh-CN" altLang="zh-CN" b="1" dirty="0"/>
              <a:t>种</a:t>
            </a:r>
            <a:r>
              <a:rPr lang="en-US" altLang="zh-CN" b="1" dirty="0"/>
              <a:t>)</a:t>
            </a:r>
            <a:r>
              <a:rPr lang="zh-CN" altLang="zh-CN" b="1" dirty="0"/>
              <a:t>、荷兰文</a:t>
            </a:r>
            <a:r>
              <a:rPr lang="en-US" altLang="zh-CN" b="1" dirty="0"/>
              <a:t>(10</a:t>
            </a:r>
            <a:r>
              <a:rPr lang="zh-CN" altLang="zh-CN" b="1" dirty="0"/>
              <a:t>种</a:t>
            </a:r>
            <a:r>
              <a:rPr lang="en-US" altLang="zh-CN" b="1" dirty="0"/>
              <a:t>)</a:t>
            </a:r>
            <a:r>
              <a:rPr lang="zh-CN" altLang="zh-CN" b="1" dirty="0"/>
              <a:t>、 芬兰文</a:t>
            </a:r>
            <a:r>
              <a:rPr lang="en-US" altLang="zh-CN" b="1" dirty="0"/>
              <a:t>(1</a:t>
            </a:r>
            <a:r>
              <a:rPr lang="zh-CN" altLang="zh-CN" b="1" dirty="0"/>
              <a:t>种</a:t>
            </a:r>
            <a:r>
              <a:rPr lang="en-US" altLang="zh-CN" b="1" dirty="0"/>
              <a:t>)</a:t>
            </a:r>
            <a:r>
              <a:rPr lang="zh-CN" altLang="zh-CN" b="1" dirty="0"/>
              <a:t>、挪威文</a:t>
            </a:r>
            <a:r>
              <a:rPr lang="en-US" altLang="zh-CN" b="1" dirty="0"/>
              <a:t>(1</a:t>
            </a:r>
            <a:r>
              <a:rPr lang="zh-CN" altLang="zh-CN" b="1" dirty="0"/>
              <a:t>种</a:t>
            </a:r>
            <a:r>
              <a:rPr lang="en-US" altLang="zh-CN" b="1" dirty="0"/>
              <a:t>)</a:t>
            </a:r>
            <a:r>
              <a:rPr lang="zh-CN" altLang="zh-CN" b="1" dirty="0"/>
              <a:t>、保加利亚文</a:t>
            </a:r>
            <a:r>
              <a:rPr lang="en-US" altLang="zh-CN" b="1" dirty="0"/>
              <a:t>(3</a:t>
            </a:r>
            <a:r>
              <a:rPr lang="zh-CN" altLang="zh-CN" b="1" dirty="0"/>
              <a:t>种</a:t>
            </a:r>
            <a:r>
              <a:rPr lang="en-US" altLang="zh-CN" b="1" dirty="0"/>
              <a:t>)</a:t>
            </a:r>
            <a:r>
              <a:rPr lang="zh-CN" altLang="zh-CN" b="1" dirty="0"/>
              <a:t>、 瑞典文</a:t>
            </a:r>
            <a:r>
              <a:rPr lang="en-US" altLang="zh-CN" b="1" dirty="0"/>
              <a:t>(4</a:t>
            </a:r>
            <a:r>
              <a:rPr lang="zh-CN" altLang="zh-CN" b="1" dirty="0"/>
              <a:t>种</a:t>
            </a:r>
            <a:r>
              <a:rPr lang="en-US" altLang="zh-CN" b="1" dirty="0"/>
              <a:t>)</a:t>
            </a:r>
            <a:r>
              <a:rPr lang="zh-CN" altLang="zh-CN" b="1" dirty="0"/>
              <a:t>、世界语</a:t>
            </a:r>
            <a:r>
              <a:rPr lang="en-US" altLang="zh-CN" b="1" dirty="0"/>
              <a:t>(1</a:t>
            </a:r>
            <a:r>
              <a:rPr lang="zh-CN" altLang="zh-CN" b="1" dirty="0"/>
              <a:t>种</a:t>
            </a:r>
            <a:r>
              <a:rPr lang="en-US" altLang="zh-CN" b="1" dirty="0"/>
              <a:t>)</a:t>
            </a:r>
            <a:r>
              <a:rPr lang="zh-CN" altLang="zh-CN" b="1" dirty="0"/>
              <a:t>、奥地利文</a:t>
            </a:r>
            <a:r>
              <a:rPr lang="en-US" altLang="zh-CN" b="1" dirty="0"/>
              <a:t>(1</a:t>
            </a:r>
            <a:r>
              <a:rPr lang="zh-CN" altLang="zh-CN" b="1" dirty="0"/>
              <a:t>种</a:t>
            </a:r>
            <a:r>
              <a:rPr lang="en-US" altLang="zh-CN" b="1" dirty="0"/>
              <a:t>)</a:t>
            </a:r>
            <a:r>
              <a:rPr lang="zh-CN" altLang="zh-CN" b="1" dirty="0"/>
              <a:t>、 拉丁文</a:t>
            </a:r>
            <a:r>
              <a:rPr lang="en-US" altLang="zh-CN" b="1" dirty="0"/>
              <a:t>(1</a:t>
            </a:r>
            <a:r>
              <a:rPr lang="zh-CN" altLang="zh-CN" b="1" dirty="0"/>
              <a:t>种</a:t>
            </a:r>
            <a:r>
              <a:rPr lang="en-US" altLang="zh-CN" b="1" dirty="0"/>
              <a:t>)</a:t>
            </a:r>
            <a:r>
              <a:rPr lang="zh-CN" altLang="zh-CN" b="1" dirty="0"/>
              <a:t>、葡萄牙文</a:t>
            </a:r>
            <a:r>
              <a:rPr lang="en-US" altLang="zh-CN" b="1" dirty="0"/>
              <a:t>(1</a:t>
            </a:r>
            <a:r>
              <a:rPr lang="zh-CN" altLang="zh-CN" b="1" dirty="0"/>
              <a:t>种</a:t>
            </a:r>
            <a:r>
              <a:rPr lang="en-US" altLang="zh-CN" b="1" dirty="0"/>
              <a:t>)</a:t>
            </a:r>
            <a:r>
              <a:rPr lang="zh-CN" altLang="zh-CN" b="1" dirty="0"/>
              <a:t>、冰岛文</a:t>
            </a:r>
            <a:r>
              <a:rPr lang="en-US" altLang="zh-CN" b="1" dirty="0"/>
              <a:t>(1</a:t>
            </a:r>
            <a:r>
              <a:rPr lang="zh-CN" altLang="zh-CN" b="1" dirty="0"/>
              <a:t>种</a:t>
            </a:r>
            <a:r>
              <a:rPr lang="en-US" altLang="zh-CN" b="1" dirty="0"/>
              <a:t>)</a:t>
            </a:r>
            <a:r>
              <a:rPr lang="zh-CN" altLang="zh-CN" b="1" dirty="0"/>
              <a:t>、匈牙利文</a:t>
            </a:r>
            <a:r>
              <a:rPr lang="en-US" altLang="zh-CN" b="1" dirty="0"/>
              <a:t>(1</a:t>
            </a:r>
            <a:r>
              <a:rPr lang="zh-CN" altLang="zh-CN" b="1" dirty="0"/>
              <a:t>种</a:t>
            </a:r>
            <a:r>
              <a:rPr lang="en-US" altLang="zh-CN" b="1" dirty="0"/>
              <a:t>)</a:t>
            </a:r>
            <a:r>
              <a:rPr lang="zh-CN" altLang="zh-CN" b="1" dirty="0"/>
              <a:t>等。</a:t>
            </a:r>
            <a:endParaRPr lang="zh-CN" altLang="en-US" b="1" dirty="0"/>
          </a:p>
          <a:p>
            <a:endParaRPr lang="zh-CN" altLang="zh-CN" dirty="0"/>
          </a:p>
          <a:p>
            <a:pPr marL="0" indent="0">
              <a:buNone/>
            </a:pPr>
            <a:endParaRPr lang="zh-CN" altLang="en-US" dirty="0"/>
          </a:p>
          <a:p>
            <a:endParaRPr lang="en-CN" dirty="0"/>
          </a:p>
        </p:txBody>
      </p:sp>
    </p:spTree>
    <p:extLst>
      <p:ext uri="{BB962C8B-B14F-4D97-AF65-F5344CB8AC3E}">
        <p14:creationId xmlns:p14="http://schemas.microsoft.com/office/powerpoint/2010/main" val="1677378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EEBA2-4901-B942-A2F8-AE694B235CFD}"/>
              </a:ext>
            </a:extLst>
          </p:cNvPr>
          <p:cNvSpPr>
            <a:spLocks noGrp="1"/>
          </p:cNvSpPr>
          <p:nvPr>
            <p:ph type="title"/>
          </p:nvPr>
        </p:nvSpPr>
        <p:spPr/>
        <p:txBody>
          <a:bodyPr>
            <a:normAutofit fontScale="90000"/>
          </a:bodyPr>
          <a:lstStyle/>
          <a:p>
            <a:r>
              <a:rPr lang="zh-CN" altLang="zh-CN" sz="5400" b="1" dirty="0"/>
              <a:t>《道德经》的后世流传和当代影响</a:t>
            </a:r>
            <a:br>
              <a:rPr lang="zh-CN" altLang="zh-CN" sz="5400" b="1" dirty="0"/>
            </a:br>
            <a:endParaRPr lang="en-CN" dirty="0"/>
          </a:p>
        </p:txBody>
      </p:sp>
      <p:sp>
        <p:nvSpPr>
          <p:cNvPr id="3" name="Content Placeholder 2">
            <a:extLst>
              <a:ext uri="{FF2B5EF4-FFF2-40B4-BE49-F238E27FC236}">
                <a16:creationId xmlns:a16="http://schemas.microsoft.com/office/drawing/2014/main" id="{D8BA32F7-4AB3-5C45-A555-C1E9B0FCDEBF}"/>
              </a:ext>
            </a:extLst>
          </p:cNvPr>
          <p:cNvSpPr>
            <a:spLocks noGrp="1"/>
          </p:cNvSpPr>
          <p:nvPr>
            <p:ph idx="1"/>
          </p:nvPr>
        </p:nvSpPr>
        <p:spPr/>
        <p:txBody>
          <a:bodyPr/>
          <a:lstStyle/>
          <a:p>
            <a:r>
              <a:rPr lang="zh-CN" altLang="zh-CN" dirty="0"/>
              <a:t>其四，</a:t>
            </a:r>
            <a:r>
              <a:rPr lang="en-US" altLang="zh-CN" dirty="0"/>
              <a:t>1973</a:t>
            </a:r>
            <a:r>
              <a:rPr lang="zh-CN" altLang="zh-CN" dirty="0"/>
              <a:t>年以前</a:t>
            </a:r>
            <a:r>
              <a:rPr lang="en-US" altLang="zh-CN" dirty="0"/>
              <a:t>,</a:t>
            </a:r>
            <a:r>
              <a:rPr lang="zh-CN" altLang="zh-CN" dirty="0"/>
              <a:t>大部分英译本都以王弼的注本及其它几个流行版本</a:t>
            </a:r>
            <a:r>
              <a:rPr lang="en-US" altLang="zh-CN" dirty="0"/>
              <a:t>(</a:t>
            </a:r>
            <a:r>
              <a:rPr lang="zh-CN" altLang="zh-CN" dirty="0"/>
              <a:t>如河上公本、傅奕本等</a:t>
            </a:r>
            <a:r>
              <a:rPr lang="en-US" altLang="zh-CN" dirty="0"/>
              <a:t>)</a:t>
            </a:r>
            <a:r>
              <a:rPr lang="zh-CN" altLang="zh-CN" dirty="0"/>
              <a:t>为底本。帛书老子和竹简老子的问世</a:t>
            </a:r>
            <a:r>
              <a:rPr lang="en-US" altLang="zh-CN" dirty="0"/>
              <a:t>,</a:t>
            </a:r>
            <a:r>
              <a:rPr lang="zh-CN" altLang="zh-CN" dirty="0"/>
              <a:t>大大促动了《道德经》的英译。</a:t>
            </a:r>
          </a:p>
          <a:p>
            <a:r>
              <a:rPr lang="zh-CN" altLang="zh-CN" dirty="0"/>
              <a:t>其五，外国学者译解《道德经》都不同程度地受到了其文化传统和宗教观念的影响，常常用他们所熟悉的思想文化来诠释老子的思想。</a:t>
            </a:r>
            <a:endParaRPr lang="zh-CN" altLang="en-US" dirty="0"/>
          </a:p>
          <a:p>
            <a:pPr marL="0" indent="0">
              <a:buNone/>
            </a:pPr>
            <a:endParaRPr lang="en-CN" dirty="0"/>
          </a:p>
          <a:p>
            <a:pPr marL="0" indent="0">
              <a:buNone/>
            </a:pPr>
            <a:r>
              <a:rPr lang="zh-CN" altLang="zh-CN" dirty="0"/>
              <a:t>外国学者之所以被《道德经》如此吸引，就在于它那博大精深的思想性。它那深邃的辩证思维方式，对现实过分人为的批判精神，对于自然的尊重和对自由的追求，使人们越是深入研究就越是向往。即使在科学文明昌盛的今天，西方的哲学家、宗教家、科学家、艺术家、环保主义者、女性主义者甚至一些嘻皮士都想从《道德经》那里得到启发。</a:t>
            </a:r>
          </a:p>
          <a:p>
            <a:pPr marL="0" indent="0">
              <a:buNone/>
            </a:pPr>
            <a:endParaRPr lang="en-CN" dirty="0"/>
          </a:p>
        </p:txBody>
      </p:sp>
    </p:spTree>
    <p:extLst>
      <p:ext uri="{BB962C8B-B14F-4D97-AF65-F5344CB8AC3E}">
        <p14:creationId xmlns:p14="http://schemas.microsoft.com/office/powerpoint/2010/main" val="2920589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EEBA2-4901-B942-A2F8-AE694B235CFD}"/>
              </a:ext>
            </a:extLst>
          </p:cNvPr>
          <p:cNvSpPr>
            <a:spLocks noGrp="1"/>
          </p:cNvSpPr>
          <p:nvPr>
            <p:ph type="title"/>
          </p:nvPr>
        </p:nvSpPr>
        <p:spPr/>
        <p:txBody>
          <a:bodyPr>
            <a:normAutofit fontScale="90000"/>
          </a:bodyPr>
          <a:lstStyle/>
          <a:p>
            <a:r>
              <a:rPr lang="zh-CN" altLang="zh-CN" sz="5400" b="1" dirty="0"/>
              <a:t>《道德经》</a:t>
            </a:r>
            <a:r>
              <a:rPr lang="zh-CN" altLang="en-US" sz="5400" b="1" dirty="0"/>
              <a:t>课程说明</a:t>
            </a:r>
            <a:br>
              <a:rPr lang="zh-CN" altLang="zh-CN" sz="5400" b="1" dirty="0"/>
            </a:br>
            <a:endParaRPr lang="en-CN" dirty="0"/>
          </a:p>
        </p:txBody>
      </p:sp>
      <p:sp>
        <p:nvSpPr>
          <p:cNvPr id="3" name="Content Placeholder 2">
            <a:extLst>
              <a:ext uri="{FF2B5EF4-FFF2-40B4-BE49-F238E27FC236}">
                <a16:creationId xmlns:a16="http://schemas.microsoft.com/office/drawing/2014/main" id="{D8BA32F7-4AB3-5C45-A555-C1E9B0FCDEBF}"/>
              </a:ext>
            </a:extLst>
          </p:cNvPr>
          <p:cNvSpPr>
            <a:spLocks noGrp="1"/>
          </p:cNvSpPr>
          <p:nvPr>
            <p:ph idx="1"/>
          </p:nvPr>
        </p:nvSpPr>
        <p:spPr/>
        <p:txBody>
          <a:bodyPr/>
          <a:lstStyle/>
          <a:p>
            <a:r>
              <a:rPr lang="en-US" altLang="zh-CN" dirty="0"/>
              <a:t>《</a:t>
            </a:r>
            <a:r>
              <a:rPr lang="zh-CN" altLang="en-US" dirty="0"/>
              <a:t>道德经</a:t>
            </a:r>
            <a:r>
              <a:rPr lang="en-US" altLang="zh-CN" dirty="0"/>
              <a:t>》</a:t>
            </a:r>
            <a:r>
              <a:rPr lang="zh-CN" altLang="zh-CN" dirty="0"/>
              <a:t>所用版本为河上本</a:t>
            </a:r>
            <a:r>
              <a:rPr lang="en-US" altLang="zh-CN" b="1" dirty="0"/>
              <a:t>《</a:t>
            </a:r>
            <a:r>
              <a:rPr lang="zh-CN" altLang="en-US" b="1" dirty="0"/>
              <a:t>老子道德经河上公章句</a:t>
            </a:r>
            <a:r>
              <a:rPr lang="en-US" altLang="zh-CN" b="1" dirty="0"/>
              <a:t>》</a:t>
            </a:r>
            <a:r>
              <a:rPr lang="zh-CN" altLang="zh-CN" dirty="0"/>
              <a:t>，间或引别本以正其误。</a:t>
            </a:r>
            <a:endParaRPr lang="en-US" altLang="zh-CN" dirty="0"/>
          </a:p>
          <a:p>
            <a:endParaRPr lang="en-US" altLang="zh-CN" dirty="0"/>
          </a:p>
          <a:p>
            <a:r>
              <a:rPr lang="zh-CN" altLang="zh-CN" dirty="0"/>
              <a:t>河上解析《道德经》以达意为上，不把字句校读作为主要任务。</a:t>
            </a:r>
            <a:endParaRPr lang="en-US" altLang="zh-CN" dirty="0"/>
          </a:p>
          <a:p>
            <a:pPr marL="0" indent="0">
              <a:buNone/>
            </a:pPr>
            <a:endParaRPr lang="en-US" altLang="zh-CN" dirty="0"/>
          </a:p>
          <a:p>
            <a:r>
              <a:rPr lang="zh-CN" altLang="en-US" dirty="0"/>
              <a:t>主要参考书：</a:t>
            </a:r>
            <a:endParaRPr lang="en-US" altLang="zh-CN" dirty="0"/>
          </a:p>
          <a:p>
            <a:pPr>
              <a:buNone/>
            </a:pPr>
            <a:r>
              <a:rPr lang="zh-CN" altLang="en-US" dirty="0"/>
              <a:t>陈鼓应：</a:t>
            </a:r>
            <a:r>
              <a:rPr lang="en-US" altLang="zh-CN" b="1" dirty="0"/>
              <a:t>《</a:t>
            </a:r>
            <a:r>
              <a:rPr lang="zh-CN" altLang="en-US" b="1" dirty="0"/>
              <a:t>老子今注今译</a:t>
            </a:r>
            <a:r>
              <a:rPr lang="en-US" altLang="zh-CN" b="1" dirty="0"/>
              <a:t>》</a:t>
            </a:r>
            <a:r>
              <a:rPr lang="zh-CN" altLang="en-US" b="1" dirty="0"/>
              <a:t>，商务印书馆，</a:t>
            </a:r>
            <a:r>
              <a:rPr lang="en-US" altLang="zh-CN" dirty="0"/>
              <a:t>2003</a:t>
            </a:r>
          </a:p>
          <a:p>
            <a:endParaRPr lang="en-CN" dirty="0"/>
          </a:p>
        </p:txBody>
      </p:sp>
    </p:spTree>
    <p:extLst>
      <p:ext uri="{BB962C8B-B14F-4D97-AF65-F5344CB8AC3E}">
        <p14:creationId xmlns:p14="http://schemas.microsoft.com/office/powerpoint/2010/main" val="1648355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8A8F7-7D8A-6541-9F9E-75D728FA35FB}"/>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94F2336C-F1BE-274E-99A9-D9C72087B3CF}"/>
              </a:ext>
            </a:extLst>
          </p:cNvPr>
          <p:cNvSpPr>
            <a:spLocks noGrp="1"/>
          </p:cNvSpPr>
          <p:nvPr>
            <p:ph idx="1"/>
          </p:nvPr>
        </p:nvSpPr>
        <p:spPr>
          <a:xfrm>
            <a:off x="1251678" y="1313793"/>
            <a:ext cx="10178322" cy="5465379"/>
          </a:xfrm>
        </p:spPr>
        <p:txBody>
          <a:bodyPr>
            <a:normAutofit/>
          </a:bodyPr>
          <a:lstStyle/>
          <a:p>
            <a:pPr marL="0" indent="0">
              <a:buNone/>
            </a:pPr>
            <a:r>
              <a:rPr lang="zh-CN" altLang="en-US" b="1" dirty="0"/>
              <a:t>道可道，非常道。</a:t>
            </a:r>
            <a:endParaRPr lang="zh-CN" altLang="en-US" dirty="0"/>
          </a:p>
          <a:p>
            <a:pPr marL="0" indent="0">
              <a:buNone/>
            </a:pPr>
            <a:r>
              <a:rPr lang="zh-CN" altLang="en-US" b="1" dirty="0"/>
              <a:t>名可名，非常名。</a:t>
            </a:r>
            <a:endParaRPr lang="zh-CN" altLang="en-US" dirty="0"/>
          </a:p>
          <a:p>
            <a:pPr marL="0" indent="0">
              <a:buNone/>
            </a:pPr>
            <a:r>
              <a:rPr lang="zh-CN" altLang="en-US" b="1" dirty="0"/>
              <a:t>無名，天地之始，</a:t>
            </a:r>
            <a:endParaRPr lang="en-US" altLang="zh-CN" b="1" dirty="0"/>
          </a:p>
          <a:p>
            <a:pPr marL="0" indent="0">
              <a:buNone/>
            </a:pPr>
            <a:r>
              <a:rPr lang="zh-CN" altLang="en-US" b="1" dirty="0"/>
              <a:t>有名，萬物之母。</a:t>
            </a:r>
            <a:endParaRPr lang="zh-CN" altLang="en-US" dirty="0"/>
          </a:p>
          <a:p>
            <a:pPr marL="0" indent="0">
              <a:buNone/>
            </a:pPr>
            <a:r>
              <a:rPr lang="zh-CN" altLang="en-US" b="1" dirty="0"/>
              <a:t>故常無欲，以觀其妙；</a:t>
            </a:r>
            <a:endParaRPr lang="zh-CN" altLang="en-US" dirty="0"/>
          </a:p>
          <a:p>
            <a:pPr marL="0" indent="0">
              <a:buNone/>
            </a:pPr>
            <a:r>
              <a:rPr lang="zh-CN" altLang="en-US" b="1" dirty="0"/>
              <a:t>常有欲，以觀其徼。</a:t>
            </a:r>
            <a:endParaRPr lang="zh-CN" altLang="en-US" dirty="0"/>
          </a:p>
          <a:p>
            <a:pPr marL="0" indent="0">
              <a:buNone/>
            </a:pPr>
            <a:r>
              <a:rPr lang="zh-CN" altLang="en-US" b="1" dirty="0"/>
              <a:t>此兩者同出而異名，同謂之玄，</a:t>
            </a:r>
            <a:endParaRPr lang="zh-CN" altLang="en-US" dirty="0"/>
          </a:p>
          <a:p>
            <a:pPr marL="0" indent="0">
              <a:buNone/>
            </a:pPr>
            <a:r>
              <a:rPr lang="zh-CN" altLang="en-US" b="1" dirty="0"/>
              <a:t>玄之又玄，眾妙之門。</a:t>
            </a:r>
            <a:endParaRPr lang="zh-CN" altLang="en-US" dirty="0"/>
          </a:p>
          <a:p>
            <a:pPr marL="0" indent="0">
              <a:buNone/>
            </a:pPr>
            <a:endParaRPr lang="en-US" altLang="zh-CN" dirty="0"/>
          </a:p>
          <a:p>
            <a:pPr marL="0" indent="0">
              <a:buNone/>
            </a:pPr>
            <a:r>
              <a:rPr lang="en-US" altLang="zh-CN" dirty="0"/>
              <a:t>				————</a:t>
            </a:r>
            <a:r>
              <a:rPr lang="zh-CN" altLang="en-US" dirty="0"/>
              <a:t>河上公道德经章句</a:t>
            </a:r>
          </a:p>
          <a:p>
            <a:pPr marL="0" indent="0">
              <a:buNone/>
            </a:pPr>
            <a:endParaRPr lang="zh-CN" altLang="en-US" dirty="0"/>
          </a:p>
          <a:p>
            <a:pPr marL="0" indent="0">
              <a:buNone/>
            </a:pPr>
            <a:endParaRPr lang="zh-CN" altLang="en-US" dirty="0"/>
          </a:p>
          <a:p>
            <a:pPr marL="0" indent="0">
              <a:buNone/>
            </a:pPr>
            <a:endParaRPr lang="en-CN" dirty="0"/>
          </a:p>
        </p:txBody>
      </p:sp>
    </p:spTree>
    <p:extLst>
      <p:ext uri="{BB962C8B-B14F-4D97-AF65-F5344CB8AC3E}">
        <p14:creationId xmlns:p14="http://schemas.microsoft.com/office/powerpoint/2010/main" val="272357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標題 1">
            <a:extLst>
              <a:ext uri="{FF2B5EF4-FFF2-40B4-BE49-F238E27FC236}">
                <a16:creationId xmlns:a16="http://schemas.microsoft.com/office/drawing/2014/main" id="{D2740FED-FFAF-1543-B057-B9155182FC68}"/>
              </a:ext>
            </a:extLst>
          </p:cNvPr>
          <p:cNvSpPr>
            <a:spLocks noGrp="1"/>
          </p:cNvSpPr>
          <p:nvPr>
            <p:ph type="title"/>
          </p:nvPr>
        </p:nvSpPr>
        <p:spPr/>
        <p:txBody>
          <a:bodyPr>
            <a:normAutofit/>
          </a:bodyPr>
          <a:lstStyle/>
          <a:p>
            <a:r>
              <a:rPr lang="en-US" altLang="zh-CN" dirty="0"/>
              <a:t>《</a:t>
            </a:r>
            <a:r>
              <a:rPr lang="zh-CN" altLang="en-US" dirty="0"/>
              <a:t>道德经</a:t>
            </a:r>
            <a:r>
              <a:rPr lang="en-US" altLang="zh-CN" dirty="0"/>
              <a:t>》</a:t>
            </a:r>
            <a:r>
              <a:rPr lang="zh-CN" altLang="en-US" dirty="0"/>
              <a:t>第一章</a:t>
            </a:r>
            <a:endParaRPr lang="zh-HK" altLang="en-US" dirty="0"/>
          </a:p>
        </p:txBody>
      </p:sp>
      <p:sp>
        <p:nvSpPr>
          <p:cNvPr id="3" name="內容版面配置區 2">
            <a:extLst>
              <a:ext uri="{FF2B5EF4-FFF2-40B4-BE49-F238E27FC236}">
                <a16:creationId xmlns:a16="http://schemas.microsoft.com/office/drawing/2014/main" id="{AD37AACC-0E64-7545-BAC6-F06752AE8CAB}"/>
              </a:ext>
            </a:extLst>
          </p:cNvPr>
          <p:cNvSpPr>
            <a:spLocks noGrp="1"/>
          </p:cNvSpPr>
          <p:nvPr>
            <p:ph idx="1"/>
          </p:nvPr>
        </p:nvSpPr>
        <p:spPr/>
        <p:txBody>
          <a:bodyPr>
            <a:normAutofit fontScale="77500" lnSpcReduction="20000"/>
          </a:bodyPr>
          <a:lstStyle/>
          <a:p>
            <a:pPr marL="0" indent="0">
              <a:buNone/>
            </a:pPr>
            <a:r>
              <a:rPr lang="zh-CN" altLang="zh-CN" sz="4000" b="1" dirty="0"/>
              <a:t>〔原文〕道可道，非常道。</a:t>
            </a:r>
            <a:br>
              <a:rPr lang="en-US" altLang="zh-CN" sz="4000" b="1" dirty="0"/>
            </a:br>
            <a:endParaRPr lang="en-US" altLang="zh-CN" sz="4000" b="1" dirty="0"/>
          </a:p>
          <a:p>
            <a:pPr marL="0" indent="0">
              <a:buNone/>
            </a:pPr>
            <a:r>
              <a:rPr lang="zh-CN" altLang="en-US" sz="4000" b="1" dirty="0"/>
              <a:t>上句有三个关键点</a:t>
            </a:r>
            <a:endParaRPr lang="en-US" altLang="zh-CN" sz="4000" b="1" dirty="0"/>
          </a:p>
          <a:p>
            <a:pPr>
              <a:buFont typeface="Arial" panose="020B0604020202020204" pitchFamily="34" charset="0"/>
              <a:buNone/>
            </a:pPr>
            <a:r>
              <a:rPr lang="en-US" altLang="zh-CN" sz="4000" b="1" dirty="0"/>
              <a:t>   A,   </a:t>
            </a:r>
            <a:r>
              <a:rPr lang="zh-CN" altLang="en-US" sz="4000" b="1" dirty="0"/>
              <a:t>道可不可说？</a:t>
            </a:r>
            <a:endParaRPr lang="en-US" altLang="zh-CN" sz="4000" b="1" dirty="0"/>
          </a:p>
          <a:p>
            <a:pPr>
              <a:buFont typeface="Arial" panose="020B0604020202020204" pitchFamily="34" charset="0"/>
              <a:buNone/>
            </a:pPr>
            <a:r>
              <a:rPr lang="en-US" altLang="zh-CN" sz="4000" b="1" dirty="0"/>
              <a:t>   B</a:t>
            </a:r>
            <a:r>
              <a:rPr lang="zh-CN" altLang="en-US" sz="4000" b="1" dirty="0"/>
              <a:t>，道是变的还是不变的？</a:t>
            </a:r>
            <a:endParaRPr lang="en-US" altLang="zh-CN" sz="4000" b="1" dirty="0"/>
          </a:p>
          <a:p>
            <a:pPr>
              <a:buFont typeface="Arial" panose="020B0604020202020204" pitchFamily="34" charset="0"/>
              <a:buNone/>
            </a:pPr>
            <a:r>
              <a:rPr lang="en-US" altLang="zh-CN" sz="4000" b="1" dirty="0"/>
              <a:t>   C</a:t>
            </a:r>
            <a:r>
              <a:rPr lang="zh-CN" altLang="en-US" sz="4000" b="1" dirty="0"/>
              <a:t>，“常道”是什么？</a:t>
            </a:r>
            <a:br>
              <a:rPr lang="en-US" altLang="zh-CN" sz="4000" b="1" dirty="0"/>
            </a:br>
            <a:endParaRPr lang="zh-HK" altLang="en-US" sz="4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標題 1">
            <a:extLst>
              <a:ext uri="{FF2B5EF4-FFF2-40B4-BE49-F238E27FC236}">
                <a16:creationId xmlns:a16="http://schemas.microsoft.com/office/drawing/2014/main" id="{3D9F1078-EC3E-294E-8F11-75B5DA45F601}"/>
              </a:ext>
            </a:extLst>
          </p:cNvPr>
          <p:cNvSpPr>
            <a:spLocks noGrp="1"/>
          </p:cNvSpPr>
          <p:nvPr>
            <p:ph type="title"/>
          </p:nvPr>
        </p:nvSpPr>
        <p:spPr/>
        <p:txBody>
          <a:bodyPr>
            <a:normAutofit/>
          </a:bodyPr>
          <a:lstStyle/>
          <a:p>
            <a:r>
              <a:rPr lang="en-US" altLang="zh-CN" dirty="0"/>
              <a:t>《</a:t>
            </a:r>
            <a:r>
              <a:rPr lang="zh-CN" altLang="en-US" dirty="0"/>
              <a:t>道德经</a:t>
            </a:r>
            <a:r>
              <a:rPr lang="en-US" altLang="zh-CN" dirty="0"/>
              <a:t>》</a:t>
            </a:r>
            <a:r>
              <a:rPr lang="zh-CN" altLang="en-US" dirty="0"/>
              <a:t>第一章</a:t>
            </a:r>
            <a:endParaRPr lang="zh-HK" altLang="en-US" dirty="0"/>
          </a:p>
        </p:txBody>
      </p:sp>
      <p:sp>
        <p:nvSpPr>
          <p:cNvPr id="3" name="內容版面配置區 2">
            <a:extLst>
              <a:ext uri="{FF2B5EF4-FFF2-40B4-BE49-F238E27FC236}">
                <a16:creationId xmlns:a16="http://schemas.microsoft.com/office/drawing/2014/main" id="{A7A9F41F-67F7-7342-8EE3-71D75047143F}"/>
              </a:ext>
            </a:extLst>
          </p:cNvPr>
          <p:cNvSpPr>
            <a:spLocks noGrp="1"/>
          </p:cNvSpPr>
          <p:nvPr>
            <p:ph idx="1"/>
          </p:nvPr>
        </p:nvSpPr>
        <p:spPr/>
        <p:txBody>
          <a:bodyPr>
            <a:normAutofit fontScale="77500" lnSpcReduction="20000"/>
          </a:bodyPr>
          <a:lstStyle/>
          <a:p>
            <a:pPr marL="0" indent="0">
              <a:buNone/>
            </a:pPr>
            <a:br>
              <a:rPr lang="en-US" altLang="zh-HK" sz="3600" dirty="0"/>
            </a:br>
            <a:r>
              <a:rPr lang="en-US" altLang="zh-HK" sz="3600" b="1" dirty="0"/>
              <a:t>A. </a:t>
            </a:r>
            <a:r>
              <a:rPr lang="zh-HK" altLang="en-US" sz="3600" b="1" dirty="0"/>
              <a:t>道可不可说？</a:t>
            </a:r>
            <a:br>
              <a:rPr lang="zh-HK" altLang="en-US" sz="3600" dirty="0"/>
            </a:br>
            <a:r>
              <a:rPr lang="zh-CN" altLang="en-US" sz="3600" b="1" dirty="0"/>
              <a:t>     </a:t>
            </a:r>
            <a:endParaRPr lang="en-GB" altLang="zh-CN" sz="3600" b="1" dirty="0"/>
          </a:p>
          <a:p>
            <a:pPr marL="0" indent="0">
              <a:buNone/>
            </a:pPr>
            <a:r>
              <a:rPr lang="en-US" altLang="zh-CN" sz="3600" b="1" dirty="0"/>
              <a:t>       </a:t>
            </a:r>
            <a:r>
              <a:rPr lang="zh-CN" altLang="en-US" sz="3600" dirty="0"/>
              <a:t>第一种理解：</a:t>
            </a:r>
            <a:r>
              <a:rPr lang="zh-CN" altLang="zh-CN" sz="3600" dirty="0"/>
              <a:t>“可道”之“道”，意为“言说”；“道可道，非常道”，意为可言说的道不是恒常之道。从实质内容上说，这种解释认为“道”或“常道”均不可说。换言之，可道之道，或可言说的道，则非恒常之道。</a:t>
            </a:r>
            <a:endParaRPr lang="en-US" altLang="zh-CN" sz="3600" dirty="0"/>
          </a:p>
          <a:p>
            <a:pPr marL="0" indent="0">
              <a:buNone/>
            </a:pPr>
            <a:r>
              <a:rPr lang="en-US" altLang="zh-CN" sz="3600" dirty="0"/>
              <a:t>       </a:t>
            </a:r>
            <a:r>
              <a:rPr lang="zh-CN" altLang="en-US" sz="3600" dirty="0"/>
              <a:t>恒常之道是永恒不变的道。</a:t>
            </a:r>
            <a:endParaRPr lang="zh-CN" altLang="zh-CN" sz="3600" dirty="0"/>
          </a:p>
          <a:p>
            <a:pPr marL="0" indent="0"/>
            <a:endParaRPr lang="en-US" altLang="zh-CN" dirty="0"/>
          </a:p>
          <a:p>
            <a:pPr marL="0" indent="0"/>
            <a:endParaRPr lang="zh-HK"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標題 1">
            <a:extLst>
              <a:ext uri="{FF2B5EF4-FFF2-40B4-BE49-F238E27FC236}">
                <a16:creationId xmlns:a16="http://schemas.microsoft.com/office/drawing/2014/main" id="{D0AD5295-9940-1C40-85ED-8F1070D2CC7D}"/>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zh-HK" altLang="en-US" dirty="0"/>
          </a:p>
        </p:txBody>
      </p:sp>
      <p:sp>
        <p:nvSpPr>
          <p:cNvPr id="3" name="內容版面配置區 2">
            <a:extLst>
              <a:ext uri="{FF2B5EF4-FFF2-40B4-BE49-F238E27FC236}">
                <a16:creationId xmlns:a16="http://schemas.microsoft.com/office/drawing/2014/main" id="{DAB097A5-2D30-144D-8F53-4CD5768D4BE6}"/>
              </a:ext>
            </a:extLst>
          </p:cNvPr>
          <p:cNvSpPr>
            <a:spLocks noGrp="1"/>
          </p:cNvSpPr>
          <p:nvPr>
            <p:ph idx="1"/>
          </p:nvPr>
        </p:nvSpPr>
        <p:spPr>
          <a:xfrm>
            <a:off x="1251678" y="2286001"/>
            <a:ext cx="10178322" cy="4282965"/>
          </a:xfrm>
        </p:spPr>
        <p:txBody>
          <a:bodyPr>
            <a:normAutofit/>
          </a:bodyPr>
          <a:lstStyle/>
          <a:p>
            <a:r>
              <a:rPr lang="zh-CN" altLang="zh-CN" b="1" dirty="0"/>
              <a:t>梁启超：“道本来是不可说的，说出来的道，已经不是本来常住之道了</a:t>
            </a:r>
            <a:r>
              <a:rPr lang="zh-CN" altLang="en-US" b="1" dirty="0"/>
              <a:t>。</a:t>
            </a:r>
            <a:r>
              <a:rPr lang="zh-CN" altLang="zh-CN" b="1" dirty="0"/>
              <a:t>”</a:t>
            </a:r>
            <a:endParaRPr lang="en-US" altLang="zh-CN" b="1" dirty="0"/>
          </a:p>
          <a:p>
            <a:r>
              <a:rPr lang="zh-CN" altLang="en-US" b="1" dirty="0"/>
              <a:t>高亨</a:t>
            </a:r>
            <a:r>
              <a:rPr lang="en-US" altLang="zh-CN" b="1" dirty="0"/>
              <a:t>《</a:t>
            </a:r>
            <a:r>
              <a:rPr lang="zh-CN" altLang="en-US" b="1" dirty="0"/>
              <a:t>老子正诂</a:t>
            </a:r>
            <a:r>
              <a:rPr lang="en-US" altLang="zh-CN" b="1" dirty="0"/>
              <a:t>》</a:t>
            </a:r>
            <a:r>
              <a:rPr lang="zh-CN" altLang="en-US" b="1" dirty="0"/>
              <a:t>说：“道可道，犹云道可说也。</a:t>
            </a:r>
            <a:r>
              <a:rPr lang="en-US" altLang="zh-CN" b="1" dirty="0"/>
              <a:t>……</a:t>
            </a:r>
            <a:r>
              <a:rPr lang="zh-CN" altLang="en-US" b="1" dirty="0"/>
              <a:t>道可道非常道者，例如儒墨之道，皆可说者，非常道也。</a:t>
            </a:r>
            <a:r>
              <a:rPr lang="en-US" altLang="zh-CN" b="1" dirty="0"/>
              <a:t>……</a:t>
            </a:r>
            <a:r>
              <a:rPr lang="zh-CN" altLang="en-US" b="1" dirty="0"/>
              <a:t>‘道可道，非常道。’意谓道之为物  乃常道，本不可道也。宇宙之母力，予以任何称号，皆不足尽其涵义。”</a:t>
            </a:r>
            <a:endParaRPr lang="en-US" altLang="zh-CN" b="1" dirty="0"/>
          </a:p>
          <a:p>
            <a:r>
              <a:rPr lang="zh-CN" altLang="en-US" b="1" dirty="0"/>
              <a:t>陈鼓应说：“道可道，非常‘道’：第一个‘道’字和第三个‘道’字，是老子哲学上的专有名词，在本章它意指构成宇宙的实体及动力。第二个‘道’字，是指言说的意思。”</a:t>
            </a:r>
            <a:endParaRPr lang="en-US" altLang="zh-CN" b="1" dirty="0"/>
          </a:p>
          <a:p>
            <a:endParaRPr lang="en-US" altLang="zh-CN" b="1" dirty="0"/>
          </a:p>
          <a:p>
            <a:pPr marL="0" indent="0">
              <a:buNone/>
            </a:pPr>
            <a:r>
              <a:rPr lang="zh-CN" altLang="zh-CN" b="1" dirty="0"/>
              <a:t>他们所说的不可说，是指无法说明或说全，即有限的言辞不足以说尽无限的道。他们还承认有限的言辞可以说有限的道，这样的道就是儒墨之道之类。因为儒墨之道是可以言说的，故而其道必然是有限的；而有限的道，必然不是老子所说的无限的道。</a:t>
            </a:r>
            <a:endParaRPr lang="zh-CN" altLang="en-US" b="1" dirty="0"/>
          </a:p>
          <a:p>
            <a:endParaRPr lang="zh-CN" altLang="en-US" b="1" dirty="0"/>
          </a:p>
          <a:p>
            <a:endParaRPr lang="zh-HK" altLang="en-US" dirty="0"/>
          </a:p>
          <a:p>
            <a:endParaRPr lang="zh-CN" altLang="en-US" b="1" dirty="0"/>
          </a:p>
          <a:p>
            <a:pPr>
              <a:buFont typeface="Arial" panose="020B0604020202020204" pitchFamily="34" charset="0"/>
              <a:buNone/>
            </a:pPr>
            <a:endParaRPr lang="zh-HK"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标题 1">
            <a:extLst>
              <a:ext uri="{FF2B5EF4-FFF2-40B4-BE49-F238E27FC236}">
                <a16:creationId xmlns:a16="http://schemas.microsoft.com/office/drawing/2014/main" id="{802F56F0-E50C-8043-9F03-6ABFD2C5DD46}"/>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p>
        </p:txBody>
      </p:sp>
      <p:sp>
        <p:nvSpPr>
          <p:cNvPr id="10243" name="内容占位符 2">
            <a:extLst>
              <a:ext uri="{FF2B5EF4-FFF2-40B4-BE49-F238E27FC236}">
                <a16:creationId xmlns:a16="http://schemas.microsoft.com/office/drawing/2014/main" id="{52EE7C7A-50B7-4E42-BAA2-7996B0B9ED17}"/>
              </a:ext>
            </a:extLst>
          </p:cNvPr>
          <p:cNvSpPr>
            <a:spLocks noGrp="1"/>
          </p:cNvSpPr>
          <p:nvPr>
            <p:ph idx="1"/>
          </p:nvPr>
        </p:nvSpPr>
        <p:spPr>
          <a:xfrm>
            <a:off x="1251678" y="1639614"/>
            <a:ext cx="8229600" cy="4836001"/>
          </a:xfrm>
        </p:spPr>
        <p:txBody>
          <a:bodyPr>
            <a:normAutofit lnSpcReduction="10000"/>
          </a:bodyPr>
          <a:lstStyle/>
          <a:p>
            <a:r>
              <a:rPr lang="zh-CN" altLang="zh-CN" b="1" dirty="0"/>
              <a:t>《庄子·天道篇》：“桓公读书于堂上。轮扁斲</a:t>
            </a:r>
            <a:r>
              <a:rPr lang="en-US" altLang="zh-CN" dirty="0"/>
              <a:t>[</a:t>
            </a:r>
            <a:r>
              <a:rPr lang="en-US" altLang="zh-CN" dirty="0" err="1"/>
              <a:t>zhuó</a:t>
            </a:r>
            <a:r>
              <a:rPr lang="en-US" altLang="zh-CN" dirty="0"/>
              <a:t>]</a:t>
            </a:r>
            <a:r>
              <a:rPr lang="zh-CN" altLang="zh-CN" b="1" dirty="0"/>
              <a:t>轮于堂下，释椎凿而上，问桓公曰：</a:t>
            </a:r>
            <a:r>
              <a:rPr lang="en-US" altLang="zh-CN" b="1" dirty="0"/>
              <a:t>‘</a:t>
            </a:r>
            <a:r>
              <a:rPr lang="zh-CN" altLang="zh-CN" b="1" dirty="0"/>
              <a:t>敢问，公之所读者何言邪？</a:t>
            </a:r>
            <a:r>
              <a:rPr lang="en-US" altLang="zh-CN" b="1" dirty="0"/>
              <a:t>’</a:t>
            </a:r>
            <a:r>
              <a:rPr lang="zh-CN" altLang="zh-CN" b="1" dirty="0"/>
              <a:t>公曰：</a:t>
            </a:r>
            <a:r>
              <a:rPr lang="en-US" altLang="zh-CN" b="1" dirty="0"/>
              <a:t>‘</a:t>
            </a:r>
            <a:r>
              <a:rPr lang="zh-CN" altLang="zh-CN" b="1" dirty="0"/>
              <a:t>圣人之言也。</a:t>
            </a:r>
            <a:r>
              <a:rPr lang="en-US" altLang="zh-CN" b="1" dirty="0"/>
              <a:t>’</a:t>
            </a:r>
            <a:r>
              <a:rPr lang="zh-CN" altLang="zh-CN" b="1" dirty="0"/>
              <a:t>曰：</a:t>
            </a:r>
            <a:r>
              <a:rPr lang="en-US" altLang="zh-CN" b="1" dirty="0"/>
              <a:t>‘</a:t>
            </a:r>
            <a:r>
              <a:rPr lang="zh-CN" altLang="zh-CN" b="1" dirty="0"/>
              <a:t>圣人在乎？</a:t>
            </a:r>
            <a:r>
              <a:rPr lang="en-US" altLang="zh-CN" b="1" dirty="0"/>
              <a:t>’</a:t>
            </a:r>
            <a:r>
              <a:rPr lang="zh-CN" altLang="zh-CN" b="1" dirty="0"/>
              <a:t>公曰：</a:t>
            </a:r>
            <a:r>
              <a:rPr lang="en-US" altLang="zh-CN" b="1" dirty="0"/>
              <a:t>‘</a:t>
            </a:r>
            <a:r>
              <a:rPr lang="zh-CN" altLang="zh-CN" b="1" dirty="0"/>
              <a:t>已死矣。</a:t>
            </a:r>
            <a:r>
              <a:rPr lang="en-US" altLang="zh-CN" b="1" dirty="0"/>
              <a:t>’</a:t>
            </a:r>
            <a:r>
              <a:rPr lang="zh-CN" altLang="zh-CN" b="1" dirty="0"/>
              <a:t>曰：</a:t>
            </a:r>
            <a:r>
              <a:rPr lang="en-US" altLang="zh-CN" b="1" dirty="0"/>
              <a:t>‘</a:t>
            </a:r>
            <a:r>
              <a:rPr lang="zh-CN" altLang="zh-CN" b="1" dirty="0"/>
              <a:t>然则君之所读者，古人之糟魄已夫！</a:t>
            </a:r>
            <a:r>
              <a:rPr lang="en-US" altLang="zh-CN" b="1" dirty="0"/>
              <a:t>’</a:t>
            </a:r>
            <a:r>
              <a:rPr lang="zh-CN" altLang="zh-CN" b="1" dirty="0"/>
              <a:t>桓公曰：</a:t>
            </a:r>
            <a:r>
              <a:rPr lang="en-US" altLang="zh-CN" b="1" dirty="0"/>
              <a:t>‘</a:t>
            </a:r>
            <a:r>
              <a:rPr lang="zh-CN" altLang="zh-CN" b="1" dirty="0"/>
              <a:t>寡人读书，轮人安得议乎！有说则可，无说则死。</a:t>
            </a:r>
            <a:r>
              <a:rPr lang="en-US" altLang="zh-CN" b="1" dirty="0"/>
              <a:t>’</a:t>
            </a:r>
          </a:p>
          <a:p>
            <a:r>
              <a:rPr lang="zh-CN" altLang="zh-CN" b="1" dirty="0"/>
              <a:t>轮扁曰：</a:t>
            </a:r>
            <a:r>
              <a:rPr lang="en-US" altLang="zh-CN" b="1" dirty="0"/>
              <a:t>‘</a:t>
            </a:r>
            <a:r>
              <a:rPr lang="zh-CN" altLang="zh-CN" b="1" dirty="0"/>
              <a:t>臣也以臣之事观之。斲轮，徐则甘而不固，疾则苦而不入。不徐不疾，得之于手而应于心，口不能言，有数存焉于其间。臣不能以喻臣之子</a:t>
            </a:r>
            <a:r>
              <a:rPr lang="en-US" altLang="zh-CN" b="1" dirty="0"/>
              <a:t>‘’</a:t>
            </a:r>
            <a:r>
              <a:rPr lang="zh-CN" altLang="zh-CN" b="1" dirty="0"/>
              <a:t>，臣之子亦不能受之于臣，是以行年七十而老斲轮。古之人与其不可传也死矣，然则君之所读者，古人之糟魄已夫！</a:t>
            </a:r>
            <a:r>
              <a:rPr lang="en-US" altLang="zh-CN" b="1" dirty="0"/>
              <a:t>’</a:t>
            </a:r>
            <a:r>
              <a:rPr lang="zh-CN" altLang="zh-CN" b="1" dirty="0"/>
              <a:t>”</a:t>
            </a:r>
            <a:endParaRPr lang="en-US" altLang="zh-CN" b="1" dirty="0"/>
          </a:p>
          <a:p>
            <a:r>
              <a:rPr lang="zh-CN" altLang="en-US" b="1" dirty="0"/>
              <a:t>庄子书的本义是：</a:t>
            </a:r>
            <a:endParaRPr lang="en-US" altLang="zh-CN" b="1" dirty="0"/>
          </a:p>
          <a:p>
            <a:pPr>
              <a:buNone/>
            </a:pPr>
            <a:r>
              <a:rPr lang="en-US" altLang="zh-CN" b="1" dirty="0"/>
              <a:t>        </a:t>
            </a:r>
            <a:r>
              <a:rPr lang="zh-CN" altLang="zh-CN" b="1" dirty="0"/>
              <a:t>道藏于圣人胸中，与圣人的生命化为一体。他虽然可以把自己的感受毫无保留地说出，但说出来的道已经不是与圣人化为一体的那个道了。后人亲听圣人口述，即使圣人口述如轮扁谆谆教导其子如何做车轮一般，后人也不可能掌握圣人所得之道。</a:t>
            </a:r>
            <a:endParaRPr lang="zh-CN" altLang="en-US" b="1" dirty="0"/>
          </a:p>
          <a:p>
            <a:endParaRPr lang="zh-CN" altLang="en-US" b="1" dirty="0"/>
          </a:p>
          <a:p>
            <a:endParaRPr lang="zh-HK" altLang="en-US" dirty="0"/>
          </a:p>
          <a:p>
            <a:endParaRPr lang="zh-CN" altLang="en-US"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标题 1">
            <a:extLst>
              <a:ext uri="{FF2B5EF4-FFF2-40B4-BE49-F238E27FC236}">
                <a16:creationId xmlns:a16="http://schemas.microsoft.com/office/drawing/2014/main" id="{F87ADF5B-84FF-FA45-94AB-82318EA0ADE0}"/>
              </a:ext>
            </a:extLst>
          </p:cNvPr>
          <p:cNvSpPr>
            <a:spLocks noGrp="1"/>
          </p:cNvSpPr>
          <p:nvPr>
            <p:ph type="title"/>
          </p:nvPr>
        </p:nvSpPr>
        <p:spPr/>
        <p:txBody>
          <a:bodyPr>
            <a:normAutofit/>
          </a:bodyPr>
          <a:lstStyle/>
          <a:p>
            <a:r>
              <a:rPr lang="en-US" altLang="zh-CN" dirty="0"/>
              <a:t>《</a:t>
            </a:r>
            <a:r>
              <a:rPr lang="zh-CN" altLang="en-US" dirty="0"/>
              <a:t>道德经</a:t>
            </a:r>
            <a:r>
              <a:rPr lang="en-US" altLang="zh-CN" dirty="0"/>
              <a:t>》</a:t>
            </a:r>
            <a:r>
              <a:rPr lang="zh-CN" altLang="en-US" dirty="0"/>
              <a:t>第一章</a:t>
            </a:r>
          </a:p>
        </p:txBody>
      </p:sp>
      <p:sp>
        <p:nvSpPr>
          <p:cNvPr id="13315" name="内容占位符 2">
            <a:extLst>
              <a:ext uri="{FF2B5EF4-FFF2-40B4-BE49-F238E27FC236}">
                <a16:creationId xmlns:a16="http://schemas.microsoft.com/office/drawing/2014/main" id="{D0EFD23A-CE18-7941-8C36-8D168AAD2C80}"/>
              </a:ext>
            </a:extLst>
          </p:cNvPr>
          <p:cNvSpPr>
            <a:spLocks noGrp="1"/>
          </p:cNvSpPr>
          <p:nvPr>
            <p:ph idx="1"/>
          </p:nvPr>
        </p:nvSpPr>
        <p:spPr>
          <a:xfrm>
            <a:off x="1686911" y="1949652"/>
            <a:ext cx="8229600" cy="4525963"/>
          </a:xfrm>
        </p:spPr>
        <p:txBody>
          <a:bodyPr/>
          <a:lstStyle/>
          <a:p>
            <a:pPr marL="0" indent="0">
              <a:buNone/>
            </a:pPr>
            <a:r>
              <a:rPr lang="zh-CN" altLang="en-US" sz="2800" b="1" dirty="0"/>
              <a:t>对“道不可说”的批判：</a:t>
            </a:r>
            <a:endParaRPr lang="en-GB" altLang="zh-CN" sz="2800" dirty="0"/>
          </a:p>
          <a:p>
            <a:endParaRPr lang="en-GB" altLang="zh-CN" dirty="0"/>
          </a:p>
          <a:p>
            <a:r>
              <a:rPr lang="zh-CN" altLang="zh-CN" dirty="0"/>
              <a:t>言语表述出来的道不是道本身，尤如言语表述出来的游泳不是游泳、言语表述出来的骑车不是骑车一样。无论我们在言语中把游泳和骑车表述的如何清楚，而听者在听之后不可能马上就会游泳就会骑车。</a:t>
            </a:r>
            <a:endParaRPr lang="en-US" altLang="zh-CN" dirty="0"/>
          </a:p>
          <a:p>
            <a:r>
              <a:rPr lang="zh-CN" altLang="zh-CN" dirty="0"/>
              <a:t>作为主宰客观的事物之产生、存在、发展的道与思考中的道不是一回事，因而也可以说道不可思，或者说所思者非道。显然，只有爱好玄思的文人才会解释得如此曲折。</a:t>
            </a:r>
            <a:endParaRPr lang="zh-CN"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008E7-F2F5-224E-94D7-987EE3D06063}"/>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0D7D9A91-E6AC-AE4F-B372-190E52953A7F}"/>
              </a:ext>
            </a:extLst>
          </p:cNvPr>
          <p:cNvSpPr>
            <a:spLocks noGrp="1"/>
          </p:cNvSpPr>
          <p:nvPr>
            <p:ph idx="1"/>
          </p:nvPr>
        </p:nvSpPr>
        <p:spPr/>
        <p:txBody>
          <a:bodyPr/>
          <a:lstStyle/>
          <a:p>
            <a:pPr marL="0" indent="0">
              <a:buNone/>
            </a:pPr>
            <a:r>
              <a:rPr lang="zh-CN" altLang="zh-CN" dirty="0"/>
              <a:t>既然道不可说，老子何必写《道德经》？上说诸家又何必注解《道德经》？既然道不可思，那么我们何以又长出能思考的大脑？</a:t>
            </a:r>
            <a:endParaRPr lang="en-GB" altLang="zh-CN" dirty="0"/>
          </a:p>
          <a:p>
            <a:pPr marL="0" indent="0">
              <a:buNone/>
            </a:pPr>
            <a:endParaRPr lang="en-GB" altLang="zh-CN" dirty="0"/>
          </a:p>
          <a:p>
            <a:pPr marL="0" indent="0">
              <a:buNone/>
            </a:pPr>
            <a:r>
              <a:rPr lang="zh-CN" altLang="zh-CN" dirty="0"/>
              <a:t>有限的人类知识和语言确实无法说尽无限的道本身，但这并不意味着不可说。</a:t>
            </a:r>
            <a:endParaRPr lang="en-US" altLang="zh-CN" dirty="0"/>
          </a:p>
          <a:p>
            <a:pPr marL="0" indent="0">
              <a:buNone/>
            </a:pPr>
            <a:r>
              <a:rPr lang="zh-CN" altLang="zh-CN" dirty="0"/>
              <a:t> </a:t>
            </a:r>
          </a:p>
          <a:p>
            <a:pPr marL="0" indent="0">
              <a:buNone/>
            </a:pPr>
            <a:r>
              <a:rPr lang="zh-CN" altLang="zh-CN" dirty="0"/>
              <a:t>说不清楚、说不到位没有关系，可以从多侧面说。把无限个有限的说叠加起来，就会不断地接近道体这个无限。老子在道德经的不同章中，用许多的话来描述道，这是一个不争的事实。从这个事实完全可以证明道是可说的。因此，把“道可道，非常道”的第二个“道”字理解为说，离老子的本义甚远。</a:t>
            </a:r>
          </a:p>
          <a:p>
            <a:pPr marL="0" indent="0">
              <a:buNone/>
            </a:pPr>
            <a:endParaRPr lang="en-CN" dirty="0"/>
          </a:p>
        </p:txBody>
      </p:sp>
    </p:spTree>
    <p:extLst>
      <p:ext uri="{BB962C8B-B14F-4D97-AF65-F5344CB8AC3E}">
        <p14:creationId xmlns:p14="http://schemas.microsoft.com/office/powerpoint/2010/main" val="3461294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008E7-F2F5-224E-94D7-987EE3D06063}"/>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0D7D9A91-E6AC-AE4F-B372-190E52953A7F}"/>
              </a:ext>
            </a:extLst>
          </p:cNvPr>
          <p:cNvSpPr>
            <a:spLocks noGrp="1"/>
          </p:cNvSpPr>
          <p:nvPr>
            <p:ph idx="1"/>
          </p:nvPr>
        </p:nvSpPr>
        <p:spPr/>
        <p:txBody>
          <a:bodyPr>
            <a:normAutofit fontScale="92500"/>
          </a:bodyPr>
          <a:lstStyle/>
          <a:p>
            <a:pPr marL="0" indent="0">
              <a:buNone/>
            </a:pPr>
            <a:r>
              <a:rPr lang="zh-CN" altLang="en-US" dirty="0">
                <a:latin typeface="+mn-ea"/>
              </a:rPr>
              <a:t>有关“道可道，非常道。”的另一观点（中国人民大学焦国成教授观点）为：</a:t>
            </a:r>
            <a:endParaRPr lang="en-US" altLang="zh-CN" dirty="0">
              <a:latin typeface="+mn-ea"/>
            </a:endParaRPr>
          </a:p>
          <a:p>
            <a:pPr marL="0" indent="0">
              <a:buNone/>
            </a:pPr>
            <a:endParaRPr lang="en-US" altLang="zh-CN" dirty="0">
              <a:latin typeface="+mn-ea"/>
            </a:endParaRPr>
          </a:p>
          <a:p>
            <a:r>
              <a:rPr lang="zh-CN" altLang="zh-CN" dirty="0">
                <a:latin typeface="华文新魏" panose="02010800040101010101" pitchFamily="2" charset="-122"/>
                <a:ea typeface="华文新魏" panose="02010800040101010101" pitchFamily="2" charset="-122"/>
              </a:rPr>
              <a:t>第一个“道”字，名词，</a:t>
            </a:r>
            <a:r>
              <a:rPr lang="zh-CN" altLang="en-US" dirty="0">
                <a:latin typeface="华文新魏" panose="02010800040101010101" pitchFamily="2" charset="-122"/>
                <a:ea typeface="华文新魏" panose="02010800040101010101" pitchFamily="2" charset="-122"/>
              </a:rPr>
              <a:t>泛</a:t>
            </a:r>
            <a:r>
              <a:rPr lang="zh-CN" altLang="zh-CN" dirty="0">
                <a:latin typeface="华文新魏" panose="02010800040101010101" pitchFamily="2" charset="-122"/>
                <a:ea typeface="华文新魏" panose="02010800040101010101" pitchFamily="2" charset="-122"/>
              </a:rPr>
              <a:t>指世人所知晓的</a:t>
            </a:r>
            <a:r>
              <a:rPr lang="zh-CN" altLang="en-US" dirty="0">
                <a:latin typeface="华文新魏" panose="02010800040101010101" pitchFamily="2" charset="-122"/>
                <a:ea typeface="华文新魏" panose="02010800040101010101" pitchFamily="2" charset="-122"/>
              </a:rPr>
              <a:t>一切</a:t>
            </a:r>
            <a:r>
              <a:rPr lang="zh-CN" altLang="zh-CN" dirty="0">
                <a:latin typeface="华文新魏" panose="02010800040101010101" pitchFamily="2" charset="-122"/>
                <a:ea typeface="华文新魏" panose="02010800040101010101" pitchFamily="2" charset="-122"/>
              </a:rPr>
              <a:t>道。第二个“道”字</a:t>
            </a:r>
            <a:r>
              <a:rPr lang="zh-CN" altLang="en-US" dirty="0">
                <a:latin typeface="华文新魏" panose="02010800040101010101" pitchFamily="2" charset="-122"/>
                <a:ea typeface="华文新魏" panose="02010800040101010101" pitchFamily="2" charset="-122"/>
              </a:rPr>
              <a:t>，</a:t>
            </a:r>
            <a:r>
              <a:rPr lang="zh-CN" altLang="zh-CN" dirty="0">
                <a:latin typeface="华文新魏" panose="02010800040101010101" pitchFamily="2" charset="-122"/>
                <a:ea typeface="华文新魏" panose="02010800040101010101" pitchFamily="2" charset="-122"/>
              </a:rPr>
              <a:t>动词，实行、践行。</a:t>
            </a:r>
            <a:endParaRPr lang="en-US" altLang="zh-CN" dirty="0">
              <a:latin typeface="华文新魏" panose="02010800040101010101" pitchFamily="2" charset="-122"/>
              <a:ea typeface="华文新魏" panose="02010800040101010101" pitchFamily="2" charset="-122"/>
            </a:endParaRPr>
          </a:p>
          <a:p>
            <a:r>
              <a:rPr lang="zh-CN" altLang="zh-CN" dirty="0">
                <a:latin typeface="华文新魏" panose="02010800040101010101" pitchFamily="2" charset="-122"/>
                <a:ea typeface="华文新魏" panose="02010800040101010101" pitchFamily="2" charset="-122"/>
              </a:rPr>
              <a:t>“非”，不是。“常”，恒常、常在不废之谓。“常道”，恒常之道，即恒常存在、永续存在的道</a:t>
            </a:r>
            <a:r>
              <a:rPr lang="zh-CN" altLang="en-US" dirty="0">
                <a:latin typeface="华文新魏" panose="02010800040101010101" pitchFamily="2" charset="-122"/>
                <a:ea typeface="华文新魏" panose="02010800040101010101" pitchFamily="2" charset="-122"/>
              </a:rPr>
              <a:t>。</a:t>
            </a:r>
            <a:endParaRPr lang="en-US" altLang="zh-CN" dirty="0">
              <a:latin typeface="华文新魏" panose="02010800040101010101" pitchFamily="2" charset="-122"/>
              <a:ea typeface="华文新魏" panose="02010800040101010101" pitchFamily="2" charset="-122"/>
            </a:endParaRPr>
          </a:p>
          <a:p>
            <a:pPr marL="0" indent="0">
              <a:buNone/>
            </a:pPr>
            <a:endParaRPr lang="en-US" altLang="zh-CN" dirty="0">
              <a:latin typeface="华文新魏" panose="02010800040101010101" pitchFamily="2" charset="-122"/>
              <a:ea typeface="华文新魏" panose="02010800040101010101" pitchFamily="2" charset="-122"/>
            </a:endParaRPr>
          </a:p>
          <a:p>
            <a:pPr marL="0" indent="0">
              <a:buNone/>
            </a:pPr>
            <a:r>
              <a:rPr lang="zh-CN" altLang="en-US" b="1" dirty="0">
                <a:latin typeface="隶书" pitchFamily="49" charset="-122"/>
                <a:ea typeface="隶书" pitchFamily="49" charset="-122"/>
              </a:rPr>
              <a:t>此句意为</a:t>
            </a:r>
            <a:r>
              <a:rPr lang="zh-CN" altLang="zh-CN" b="1" dirty="0">
                <a:latin typeface="隶书" pitchFamily="49" charset="-122"/>
                <a:ea typeface="隶书" pitchFamily="49" charset="-122"/>
              </a:rPr>
              <a:t>：凡可道之道或可行之道，皆非恒常之道也。</a:t>
            </a:r>
          </a:p>
          <a:p>
            <a:pPr marL="0" indent="0">
              <a:buNone/>
            </a:pPr>
            <a:r>
              <a:rPr lang="zh-CN" altLang="en-US" dirty="0"/>
              <a:t>人们提出自己的道，不仅仅是为了“言说”，而是为了实行。道之</a:t>
            </a:r>
            <a:r>
              <a:rPr lang="zh-CN" altLang="zh-CN" dirty="0"/>
              <a:t>可说且可行者，当然优于可说而不可行者。</a:t>
            </a:r>
            <a:endParaRPr lang="en-US" altLang="zh-CN" dirty="0"/>
          </a:p>
          <a:p>
            <a:endParaRPr lang="en-CN" dirty="0"/>
          </a:p>
        </p:txBody>
      </p:sp>
    </p:spTree>
    <p:extLst>
      <p:ext uri="{BB962C8B-B14F-4D97-AF65-F5344CB8AC3E}">
        <p14:creationId xmlns:p14="http://schemas.microsoft.com/office/powerpoint/2010/main" val="3151379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F4302-34C8-AF44-8202-8BD062611B06}"/>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4A36474A-A9F3-B945-BFCD-6AFF88EA94AA}"/>
              </a:ext>
            </a:extLst>
          </p:cNvPr>
          <p:cNvSpPr>
            <a:spLocks noGrp="1"/>
          </p:cNvSpPr>
          <p:nvPr>
            <p:ph idx="1"/>
          </p:nvPr>
        </p:nvSpPr>
        <p:spPr/>
        <p:txBody>
          <a:bodyPr/>
          <a:lstStyle/>
          <a:p>
            <a:pPr marL="0" indent="0">
              <a:buNone/>
            </a:pPr>
            <a:r>
              <a:rPr lang="zh-CN" altLang="zh-CN" dirty="0"/>
              <a:t>老子此语旨在告诉人们：世俗所行之道，虽然可行，虽然有用，但因为都是人为之道，故而不是恒久的、永恒适用的、颠扑不破的道。人们以一时一曲之道为至上标准，以此教导和约束世人，其迷固久。不知此类人为之道的片面和不足，就难以认识恒常之道。</a:t>
            </a:r>
          </a:p>
          <a:p>
            <a:endParaRPr lang="en-CN" dirty="0"/>
          </a:p>
        </p:txBody>
      </p:sp>
    </p:spTree>
    <p:extLst>
      <p:ext uri="{BB962C8B-B14F-4D97-AF65-F5344CB8AC3E}">
        <p14:creationId xmlns:p14="http://schemas.microsoft.com/office/powerpoint/2010/main" val="653494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标题 1">
            <a:extLst>
              <a:ext uri="{FF2B5EF4-FFF2-40B4-BE49-F238E27FC236}">
                <a16:creationId xmlns:a16="http://schemas.microsoft.com/office/drawing/2014/main" id="{82AA5AF7-D76E-144A-B5FC-B8A61193D304}"/>
              </a:ext>
            </a:extLst>
          </p:cNvPr>
          <p:cNvSpPr>
            <a:spLocks noGrp="1"/>
          </p:cNvSpPr>
          <p:nvPr>
            <p:ph type="title"/>
          </p:nvPr>
        </p:nvSpPr>
        <p:spPr/>
        <p:txBody>
          <a:bodyPr>
            <a:normAutofit/>
          </a:bodyPr>
          <a:lstStyle/>
          <a:p>
            <a:r>
              <a:rPr lang="en-US" altLang="zh-CN" dirty="0"/>
              <a:t>《</a:t>
            </a:r>
            <a:r>
              <a:rPr lang="zh-CN" altLang="en-US" dirty="0"/>
              <a:t>道德经</a:t>
            </a:r>
            <a:r>
              <a:rPr lang="en-US" altLang="zh-CN" dirty="0"/>
              <a:t>》</a:t>
            </a:r>
            <a:r>
              <a:rPr lang="zh-CN" altLang="en-US" dirty="0"/>
              <a:t>第一章</a:t>
            </a:r>
          </a:p>
        </p:txBody>
      </p:sp>
      <p:sp>
        <p:nvSpPr>
          <p:cNvPr id="27651" name="内容占位符 2">
            <a:extLst>
              <a:ext uri="{FF2B5EF4-FFF2-40B4-BE49-F238E27FC236}">
                <a16:creationId xmlns:a16="http://schemas.microsoft.com/office/drawing/2014/main" id="{C116E4EA-5E6F-874E-9C02-DA076B9442BA}"/>
              </a:ext>
            </a:extLst>
          </p:cNvPr>
          <p:cNvSpPr>
            <a:spLocks noGrp="1"/>
          </p:cNvSpPr>
          <p:nvPr>
            <p:ph idx="1"/>
          </p:nvPr>
        </p:nvSpPr>
        <p:spPr/>
        <p:txBody>
          <a:bodyPr/>
          <a:lstStyle/>
          <a:p>
            <a:pPr marL="0" indent="0">
              <a:buNone/>
            </a:pPr>
            <a:br>
              <a:rPr lang="en-US" altLang="zh-CN" dirty="0"/>
            </a:br>
            <a:r>
              <a:rPr lang="en-US" altLang="zh-CN" b="1" dirty="0"/>
              <a:t>B.</a:t>
            </a:r>
            <a:r>
              <a:rPr lang="zh-CN" altLang="en-US" b="1" dirty="0"/>
              <a:t> 道是变的还是不变的？</a:t>
            </a:r>
            <a:br>
              <a:rPr lang="zh-CN" altLang="en-US" dirty="0"/>
            </a:br>
            <a:endParaRPr lang="en-US" altLang="zh-CN" b="1" dirty="0"/>
          </a:p>
          <a:p>
            <a:r>
              <a:rPr lang="zh-CN" altLang="en-US" b="1" dirty="0"/>
              <a:t>歧解</a:t>
            </a:r>
            <a:r>
              <a:rPr lang="en-US" altLang="zh-CN" b="1" dirty="0"/>
              <a:t>:</a:t>
            </a:r>
            <a:r>
              <a:rPr lang="zh-CN" altLang="zh-CN" b="1" dirty="0"/>
              <a:t>“可道”之“道”，意为“言说”；“道可道，非常道”，意为道是可以言说的，但道不是恒常不变之道，而是不断变化的道。</a:t>
            </a:r>
            <a:endParaRPr lang="en-US" altLang="zh-CN" b="1" dirty="0"/>
          </a:p>
          <a:p>
            <a:r>
              <a:rPr lang="zh-CN" altLang="zh-CN" dirty="0"/>
              <a:t>其核心意思在于把老子所说的道看成是千变万化的而不是恒常不变的道。</a:t>
            </a:r>
          </a:p>
          <a:p>
            <a:endParaRPr lang="zh-CN"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8980-A647-7E49-B1DB-337F4808DA6A}"/>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F1A1446B-04BC-8740-A36C-E7C4F6893EDC}"/>
              </a:ext>
            </a:extLst>
          </p:cNvPr>
          <p:cNvSpPr>
            <a:spLocks noGrp="1"/>
          </p:cNvSpPr>
          <p:nvPr>
            <p:ph idx="1"/>
          </p:nvPr>
        </p:nvSpPr>
        <p:spPr/>
        <p:txBody>
          <a:bodyPr>
            <a:normAutofit lnSpcReduction="10000"/>
          </a:bodyPr>
          <a:lstStyle/>
          <a:p>
            <a:r>
              <a:rPr lang="zh-CN" altLang="en-US" dirty="0"/>
              <a:t>对“道是变化之总名”说的批判：</a:t>
            </a:r>
            <a:endParaRPr lang="en-US" altLang="zh-CN" dirty="0"/>
          </a:p>
          <a:p>
            <a:pPr>
              <a:buNone/>
            </a:pPr>
            <a:r>
              <a:rPr lang="en-US" altLang="zh-CN" dirty="0"/>
              <a:t>      </a:t>
            </a:r>
            <a:r>
              <a:rPr lang="zh-CN" altLang="zh-CN" dirty="0"/>
              <a:t>《道德经》四十二章</a:t>
            </a:r>
            <a:r>
              <a:rPr lang="en-US" altLang="zh-CN" dirty="0"/>
              <a:t>:</a:t>
            </a:r>
            <a:r>
              <a:rPr lang="zh-CN" altLang="zh-CN" dirty="0"/>
              <a:t>“道生一，一生二，</a:t>
            </a:r>
            <a:r>
              <a:rPr lang="en-US" altLang="zh-CN" dirty="0"/>
              <a:t>  </a:t>
            </a:r>
            <a:r>
              <a:rPr lang="zh-CN" altLang="zh-CN" dirty="0"/>
              <a:t>二生三，三生万物，万物负阴而抱阳，冲气以为和。”能生万物，这就是变化。但是，“常”字描述的不是“变”，而恰恰是相对于变的“不变”。</a:t>
            </a:r>
            <a:endParaRPr lang="en-US" altLang="zh-CN" dirty="0"/>
          </a:p>
          <a:p>
            <a:pPr>
              <a:buNone/>
            </a:pPr>
            <a:endParaRPr lang="en-US" altLang="zh-CN" dirty="0"/>
          </a:p>
          <a:p>
            <a:pPr marL="0" indent="0">
              <a:buNone/>
            </a:pPr>
            <a:r>
              <a:rPr lang="zh-CN" altLang="zh-CN" dirty="0"/>
              <a:t>万物构成的现象界是变动不居的，而作为生长它们和主宰它们的道却是相对不变的；万物有生就有死，而控制它们生死的道却恒常地存在。“变”背后的“不变”、“易”之中的“不易”，正是道的特点。与其说道是“变化之总名”，不如说道是变化的总根据或总主宰。万物是与时迁移变化的，而道则是永恒常在的。相对于万物的变化来说，道是不变的；仅就道自身而言，道是不是死寂的，而是有变化的。</a:t>
            </a:r>
            <a:endParaRPr lang="zh-CN" altLang="en-US" dirty="0"/>
          </a:p>
          <a:p>
            <a:pPr>
              <a:buNone/>
            </a:pPr>
            <a:endParaRPr lang="zh-CN" altLang="en-US" dirty="0"/>
          </a:p>
          <a:p>
            <a:pPr marL="0" indent="0">
              <a:buNone/>
            </a:pPr>
            <a:endParaRPr lang="en-CN" dirty="0"/>
          </a:p>
        </p:txBody>
      </p:sp>
    </p:spTree>
    <p:extLst>
      <p:ext uri="{BB962C8B-B14F-4D97-AF65-F5344CB8AC3E}">
        <p14:creationId xmlns:p14="http://schemas.microsoft.com/office/powerpoint/2010/main" val="3354227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8980-A647-7E49-B1DB-337F4808DA6A}"/>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F1A1446B-04BC-8740-A36C-E7C4F6893EDC}"/>
              </a:ext>
            </a:extLst>
          </p:cNvPr>
          <p:cNvSpPr>
            <a:spLocks noGrp="1"/>
          </p:cNvSpPr>
          <p:nvPr>
            <p:ph idx="1"/>
          </p:nvPr>
        </p:nvSpPr>
        <p:spPr>
          <a:xfrm>
            <a:off x="1251678" y="2286001"/>
            <a:ext cx="10178322" cy="4189614"/>
          </a:xfrm>
        </p:spPr>
        <p:txBody>
          <a:bodyPr>
            <a:normAutofit fontScale="92500" lnSpcReduction="20000"/>
          </a:bodyPr>
          <a:lstStyle/>
          <a:p>
            <a:pPr marL="0" indent="0">
              <a:buNone/>
            </a:pPr>
            <a:r>
              <a:rPr lang="en-US" altLang="zh-CN" b="1" dirty="0"/>
              <a:t>C.</a:t>
            </a:r>
            <a:r>
              <a:rPr lang="zh-CN" altLang="en-US" b="1" dirty="0"/>
              <a:t> 常道是什么？</a:t>
            </a:r>
            <a:endParaRPr lang="en-US" altLang="zh-CN" b="1" dirty="0"/>
          </a:p>
          <a:p>
            <a:pPr marL="0" indent="0">
              <a:buNone/>
            </a:pPr>
            <a:endParaRPr lang="en-US" dirty="0"/>
          </a:p>
          <a:p>
            <a:pPr>
              <a:lnSpc>
                <a:spcPct val="80000"/>
              </a:lnSpc>
              <a:buNone/>
            </a:pPr>
            <a:r>
              <a:rPr lang="zh-CN" altLang="en-US" b="1" dirty="0">
                <a:latin typeface="宋体" panose="02010600030101010101" pitchFamily="2" charset="-122"/>
              </a:rPr>
              <a:t>歧解：“道可道，非常道”的第一个“道”字是指当世政教之道，第二个“道”字为称道、赞赏，“常道”指自然长生之道。</a:t>
            </a:r>
            <a:endParaRPr lang="en-US" altLang="zh-CN" b="1" dirty="0">
              <a:latin typeface="宋体" panose="02010600030101010101" pitchFamily="2" charset="-122"/>
            </a:endParaRPr>
          </a:p>
          <a:p>
            <a:pPr>
              <a:lnSpc>
                <a:spcPct val="80000"/>
              </a:lnSpc>
              <a:buNone/>
            </a:pPr>
            <a:endParaRPr lang="en-US" altLang="zh-CN" b="1" dirty="0">
              <a:latin typeface="宋体" panose="02010600030101010101" pitchFamily="2" charset="-122"/>
            </a:endParaRPr>
          </a:p>
          <a:p>
            <a:pPr marL="0" indent="0">
              <a:buNone/>
            </a:pPr>
            <a:r>
              <a:rPr lang="en-US" u="sng" dirty="0" err="1"/>
              <a:t>河上公</a:t>
            </a:r>
            <a:r>
              <a:rPr lang="zh-CN" altLang="en-US" u="sng" dirty="0"/>
              <a:t>：</a:t>
            </a:r>
            <a:endParaRPr lang="en-US" altLang="zh-CN" b="1" dirty="0"/>
          </a:p>
          <a:p>
            <a:pPr marL="0" indent="0">
              <a:buNone/>
            </a:pPr>
            <a:r>
              <a:rPr lang="zh-CN" altLang="en-US" b="1" dirty="0"/>
              <a:t>道可道，</a:t>
            </a:r>
            <a:endParaRPr lang="zh-CN" altLang="en-US" dirty="0"/>
          </a:p>
          <a:p>
            <a:pPr marL="0" indent="0">
              <a:buNone/>
            </a:pPr>
            <a:r>
              <a:rPr lang="zh-CN" altLang="en-US" dirty="0"/>
              <a:t>    謂經、術、政、教之道也。</a:t>
            </a:r>
          </a:p>
          <a:p>
            <a:pPr marL="0" indent="0">
              <a:buNone/>
            </a:pPr>
            <a:r>
              <a:rPr lang="zh-CN" altLang="en-US" b="1" dirty="0"/>
              <a:t>非常道。</a:t>
            </a:r>
            <a:endParaRPr lang="zh-CN" altLang="en-US" dirty="0"/>
          </a:p>
          <a:p>
            <a:pPr marL="0" indent="0">
              <a:buNone/>
            </a:pPr>
            <a:r>
              <a:rPr lang="zh-CN" altLang="en-US" dirty="0"/>
              <a:t>   非自然長生之道也，常道當以無為養神，無事安民，含光藏暉，滅跡匿端，不可稱道。</a:t>
            </a:r>
          </a:p>
          <a:p>
            <a:pPr>
              <a:lnSpc>
                <a:spcPct val="80000"/>
              </a:lnSpc>
              <a:buNone/>
            </a:pPr>
            <a:endParaRPr lang="en-US" altLang="zh-CN" b="1" dirty="0">
              <a:latin typeface="宋体" panose="02010600030101010101" pitchFamily="2" charset="-122"/>
            </a:endParaRPr>
          </a:p>
          <a:p>
            <a:pPr>
              <a:lnSpc>
                <a:spcPct val="80000"/>
              </a:lnSpc>
              <a:buNone/>
            </a:pPr>
            <a:r>
              <a:rPr lang="zh-CN" altLang="en-US" b="1" dirty="0">
                <a:latin typeface="宋体" panose="02010600030101010101" pitchFamily="2" charset="-122"/>
              </a:rPr>
              <a:t>依河上解：</a:t>
            </a:r>
            <a:r>
              <a:rPr lang="zh-CN" altLang="en-US" b="1" dirty="0">
                <a:latin typeface="华文行楷" panose="02010800040101010101" pitchFamily="2" charset="-122"/>
                <a:ea typeface="华文行楷" panose="02010800040101010101" pitchFamily="2" charset="-122"/>
              </a:rPr>
              <a:t>经术政教之道，可以称道，但它并非自然长生之道（恒常不变之道）。</a:t>
            </a:r>
            <a:endParaRPr lang="en-US" altLang="zh-CN" b="1" dirty="0">
              <a:latin typeface="华文行楷" panose="02010800040101010101" pitchFamily="2" charset="-122"/>
              <a:ea typeface="华文行楷" panose="02010800040101010101" pitchFamily="2" charset="-122"/>
            </a:endParaRPr>
          </a:p>
          <a:p>
            <a:pPr>
              <a:lnSpc>
                <a:spcPct val="80000"/>
              </a:lnSpc>
              <a:buNone/>
            </a:pPr>
            <a:r>
              <a:rPr lang="zh-CN" altLang="en-US" b="1" dirty="0">
                <a:latin typeface="宋体" panose="02010600030101010101" pitchFamily="2" charset="-122"/>
              </a:rPr>
              <a:t>　　　　　　</a:t>
            </a:r>
            <a:endParaRPr lang="en-US" altLang="zh-CN" b="1" dirty="0">
              <a:latin typeface="宋体" panose="02010600030101010101" pitchFamily="2" charset="-122"/>
            </a:endParaRPr>
          </a:p>
          <a:p>
            <a:pPr>
              <a:lnSpc>
                <a:spcPct val="80000"/>
              </a:lnSpc>
            </a:pPr>
            <a:endParaRPr lang="zh-CN" altLang="en-US" dirty="0"/>
          </a:p>
          <a:p>
            <a:pPr marL="0" indent="0">
              <a:buNone/>
            </a:pPr>
            <a:endParaRPr lang="en-CN" dirty="0"/>
          </a:p>
        </p:txBody>
      </p:sp>
    </p:spTree>
    <p:extLst>
      <p:ext uri="{BB962C8B-B14F-4D97-AF65-F5344CB8AC3E}">
        <p14:creationId xmlns:p14="http://schemas.microsoft.com/office/powerpoint/2010/main" val="1497613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8980-A647-7E49-B1DB-337F4808DA6A}"/>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F1A1446B-04BC-8740-A36C-E7C4F6893EDC}"/>
              </a:ext>
            </a:extLst>
          </p:cNvPr>
          <p:cNvSpPr>
            <a:spLocks noGrp="1"/>
          </p:cNvSpPr>
          <p:nvPr>
            <p:ph idx="1"/>
          </p:nvPr>
        </p:nvSpPr>
        <p:spPr/>
        <p:txBody>
          <a:bodyPr/>
          <a:lstStyle/>
          <a:p>
            <a:r>
              <a:rPr lang="zh-CN" altLang="en-US" dirty="0"/>
              <a:t>“道可道” 的第一个“道” 字，是指泛指一切道（道之共名所指之实），而非河上所谓</a:t>
            </a:r>
            <a:r>
              <a:rPr lang="zh-CN" altLang="en-US" dirty="0">
                <a:latin typeface="宋体" panose="02010600030101010101" pitchFamily="2" charset="-122"/>
              </a:rPr>
              <a:t>“谓经术政教之道也” </a:t>
            </a:r>
            <a:r>
              <a:rPr lang="zh-CN" altLang="en-US" dirty="0"/>
              <a:t>。</a:t>
            </a:r>
            <a:endParaRPr lang="en-US" altLang="zh-CN" dirty="0"/>
          </a:p>
          <a:p>
            <a:r>
              <a:rPr lang="zh-CN" altLang="en-US" dirty="0"/>
              <a:t>“常道”之道，是老子所讲的道，是作为天地万物本根、本质和总规律的道，是不生不灭、永恒存在的道，而非河上所说特指的</a:t>
            </a:r>
            <a:r>
              <a:rPr lang="zh-CN" altLang="en-US" dirty="0">
                <a:latin typeface="宋体" panose="02010600030101010101" pitchFamily="2" charset="-122"/>
              </a:rPr>
              <a:t>“自然长生之道也”。整部</a:t>
            </a:r>
            <a:r>
              <a:rPr lang="en-US" altLang="zh-CN" dirty="0">
                <a:latin typeface="宋体" panose="02010600030101010101" pitchFamily="2" charset="-122"/>
              </a:rPr>
              <a:t>《</a:t>
            </a:r>
            <a:r>
              <a:rPr lang="zh-CN" altLang="en-US" dirty="0">
                <a:latin typeface="宋体" panose="02010600030101010101" pitchFamily="2" charset="-122"/>
              </a:rPr>
              <a:t>道德经</a:t>
            </a:r>
            <a:r>
              <a:rPr lang="en-US" altLang="zh-CN" dirty="0">
                <a:latin typeface="宋体" panose="02010600030101010101" pitchFamily="2" charset="-122"/>
              </a:rPr>
              <a:t>》</a:t>
            </a:r>
            <a:r>
              <a:rPr lang="zh-CN" altLang="en-US" dirty="0">
                <a:latin typeface="宋体" panose="02010600030101010101" pitchFamily="2" charset="-122"/>
              </a:rPr>
              <a:t>所讨论的道，并不限于自然长生之道。</a:t>
            </a:r>
            <a:endParaRPr lang="en-US" altLang="zh-CN" dirty="0">
              <a:latin typeface="宋体" panose="02010600030101010101" pitchFamily="2" charset="-122"/>
            </a:endParaRPr>
          </a:p>
          <a:p>
            <a:pPr>
              <a:buNone/>
            </a:pPr>
            <a:r>
              <a:rPr lang="zh-CN" altLang="en-US" dirty="0">
                <a:latin typeface="宋体" panose="02010600030101010101" pitchFamily="2" charset="-122"/>
              </a:rPr>
              <a:t>　　　</a:t>
            </a:r>
            <a:endParaRPr lang="zh-CN" altLang="en-US" sz="1600" dirty="0">
              <a:latin typeface="隶书" pitchFamily="49" charset="-122"/>
              <a:ea typeface="隶书" pitchFamily="49" charset="-122"/>
            </a:endParaRPr>
          </a:p>
          <a:p>
            <a:endParaRPr lang="en-US" altLang="zh-CN" dirty="0"/>
          </a:p>
        </p:txBody>
      </p:sp>
    </p:spTree>
    <p:extLst>
      <p:ext uri="{BB962C8B-B14F-4D97-AF65-F5344CB8AC3E}">
        <p14:creationId xmlns:p14="http://schemas.microsoft.com/office/powerpoint/2010/main" val="15904760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8980-A647-7E49-B1DB-337F4808DA6A}"/>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F1A1446B-04BC-8740-A36C-E7C4F6893EDC}"/>
              </a:ext>
            </a:extLst>
          </p:cNvPr>
          <p:cNvSpPr>
            <a:spLocks noGrp="1"/>
          </p:cNvSpPr>
          <p:nvPr>
            <p:ph idx="1"/>
          </p:nvPr>
        </p:nvSpPr>
        <p:spPr>
          <a:xfrm>
            <a:off x="1251678" y="2286001"/>
            <a:ext cx="10178322" cy="3936123"/>
          </a:xfrm>
        </p:spPr>
        <p:txBody>
          <a:bodyPr>
            <a:normAutofit/>
          </a:bodyPr>
          <a:lstStyle/>
          <a:p>
            <a:pPr marL="0" indent="0">
              <a:buNone/>
            </a:pPr>
            <a:r>
              <a:rPr lang="en-US" u="sng" dirty="0" err="1"/>
              <a:t>河上公</a:t>
            </a:r>
            <a:r>
              <a:rPr lang="zh-CN" altLang="en-US" u="sng" dirty="0"/>
              <a:t>：</a:t>
            </a:r>
            <a:endParaRPr lang="en-US" altLang="zh-CN" b="1" u="sng" dirty="0"/>
          </a:p>
          <a:p>
            <a:pPr marL="0" indent="0">
              <a:buNone/>
            </a:pPr>
            <a:r>
              <a:rPr lang="zh-CN" altLang="en-US" b="1" dirty="0"/>
              <a:t>名可名，</a:t>
            </a:r>
            <a:endParaRPr lang="zh-CN" altLang="en-US" dirty="0"/>
          </a:p>
          <a:p>
            <a:pPr marL="0" indent="0">
              <a:buNone/>
            </a:pPr>
            <a:r>
              <a:rPr lang="zh-CN" altLang="en-US" dirty="0"/>
              <a:t>   謂富貴尊榮，高世之名也。</a:t>
            </a:r>
          </a:p>
          <a:p>
            <a:pPr marL="0" indent="0">
              <a:buNone/>
            </a:pPr>
            <a:r>
              <a:rPr lang="zh-CN" altLang="en-US" b="1" dirty="0"/>
              <a:t>非常名。</a:t>
            </a:r>
            <a:endParaRPr lang="zh-CN" altLang="en-US" dirty="0"/>
          </a:p>
          <a:p>
            <a:pPr marL="0" indent="0">
              <a:buNone/>
            </a:pPr>
            <a:r>
              <a:rPr lang="zh-CN" altLang="en-US" dirty="0"/>
              <a:t>    非自然常在之名也。常名愛如嬰兒之未言，雞子之未分，明珠在蚌中，美玉處石間，內雖昭昭，外如愚頑。</a:t>
            </a:r>
            <a:endParaRPr lang="en-US" altLang="zh-CN" dirty="0"/>
          </a:p>
          <a:p>
            <a:pPr>
              <a:buNone/>
            </a:pPr>
            <a:r>
              <a:rPr lang="zh-CN" altLang="en-US" dirty="0"/>
              <a:t>常名即不名。</a:t>
            </a:r>
            <a:endParaRPr lang="en-US" altLang="zh-CN" dirty="0"/>
          </a:p>
          <a:p>
            <a:pPr>
              <a:buNone/>
            </a:pPr>
            <a:endParaRPr lang="en-US" altLang="zh-CN" dirty="0"/>
          </a:p>
          <a:p>
            <a:pPr>
              <a:buNone/>
            </a:pPr>
            <a:r>
              <a:rPr lang="zh-CN" altLang="en-US" dirty="0"/>
              <a:t>依河上解：</a:t>
            </a:r>
            <a:r>
              <a:rPr lang="zh-CN" altLang="en-US" dirty="0">
                <a:latin typeface="华文行楷" panose="02010800040101010101" pitchFamily="2" charset="-122"/>
                <a:ea typeface="华文行楷" panose="02010800040101010101" pitchFamily="2" charset="-122"/>
              </a:rPr>
              <a:t>富贵尊荣之类的高世之名，可以算是有名，但不是永恒存在的不名之名。</a:t>
            </a:r>
            <a:endParaRPr lang="zh-CN" altLang="en-US" dirty="0"/>
          </a:p>
          <a:p>
            <a:pPr marL="0" indent="0">
              <a:buNone/>
            </a:pPr>
            <a:endParaRPr lang="zh-CN" altLang="en-US" dirty="0"/>
          </a:p>
          <a:p>
            <a:pPr marL="0" indent="0">
              <a:buNone/>
            </a:pPr>
            <a:endParaRPr lang="en-CN" dirty="0"/>
          </a:p>
        </p:txBody>
      </p:sp>
    </p:spTree>
    <p:extLst>
      <p:ext uri="{BB962C8B-B14F-4D97-AF65-F5344CB8AC3E}">
        <p14:creationId xmlns:p14="http://schemas.microsoft.com/office/powerpoint/2010/main" val="2768192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8980-A647-7E49-B1DB-337F4808DA6A}"/>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F1A1446B-04BC-8740-A36C-E7C4F6893EDC}"/>
              </a:ext>
            </a:extLst>
          </p:cNvPr>
          <p:cNvSpPr>
            <a:spLocks noGrp="1"/>
          </p:cNvSpPr>
          <p:nvPr>
            <p:ph idx="1"/>
          </p:nvPr>
        </p:nvSpPr>
        <p:spPr/>
        <p:txBody>
          <a:bodyPr/>
          <a:lstStyle/>
          <a:p>
            <a:r>
              <a:rPr lang="zh-CN" altLang="en-US" dirty="0"/>
              <a:t>“名可名”之第一个“名”字，泛指一切事物的概念或名称，包括“道可道”第一个“道”字这个“共名”，而非河上所谓“富贵尊荣，高世之名也。”。</a:t>
            </a:r>
            <a:endParaRPr lang="en-US" altLang="zh-CN" dirty="0"/>
          </a:p>
          <a:p>
            <a:pPr>
              <a:buNone/>
            </a:pPr>
            <a:endParaRPr lang="en-US" altLang="zh-CN" dirty="0">
              <a:latin typeface="隶书" pitchFamily="49" charset="-122"/>
              <a:ea typeface="隶书" pitchFamily="49" charset="-122"/>
            </a:endParaRPr>
          </a:p>
          <a:p>
            <a:pPr marL="0" indent="0">
              <a:buNone/>
            </a:pPr>
            <a:r>
              <a:rPr lang="zh-CN" altLang="en-US" dirty="0">
                <a:latin typeface="隶书" pitchFamily="49" charset="-122"/>
                <a:ea typeface="隶书" pitchFamily="49" charset="-122"/>
              </a:rPr>
              <a:t>名：为指称、交流方便而命名的概念。一切事物是唯一性的客观存在。人要想进行对认识的交流，必须使用语言；要使用语言交流，不得不给所有的事物起个名称。“道”就是一个关于实际存在着的道的名称。</a:t>
            </a:r>
            <a:endParaRPr lang="zh-CN" altLang="en-US" dirty="0"/>
          </a:p>
          <a:p>
            <a:pPr marL="0" indent="0">
              <a:buNone/>
            </a:pPr>
            <a:r>
              <a:rPr lang="zh-CN" altLang="en-US" dirty="0">
                <a:latin typeface="隶书" pitchFamily="49" charset="-122"/>
                <a:ea typeface="隶书" pitchFamily="49" charset="-122"/>
              </a:rPr>
              <a:t>名是指在一定的人群中使用的符号。客观事物唯一，而作为符号之名则可以多样。客观事物先在，而作为符号之名则后起。</a:t>
            </a:r>
            <a:endParaRPr lang="en-US" altLang="zh-CN" dirty="0">
              <a:latin typeface="隶书" pitchFamily="49" charset="-122"/>
              <a:ea typeface="隶书" pitchFamily="49" charset="-122"/>
            </a:endParaRPr>
          </a:p>
          <a:p>
            <a:pPr marL="0" indent="0">
              <a:buNone/>
            </a:pPr>
            <a:endParaRPr lang="en-CN" dirty="0"/>
          </a:p>
        </p:txBody>
      </p:sp>
    </p:spTree>
    <p:extLst>
      <p:ext uri="{BB962C8B-B14F-4D97-AF65-F5344CB8AC3E}">
        <p14:creationId xmlns:p14="http://schemas.microsoft.com/office/powerpoint/2010/main" val="31522861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8980-A647-7E49-B1DB-337F4808DA6A}"/>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F1A1446B-04BC-8740-A36C-E7C4F6893EDC}"/>
              </a:ext>
            </a:extLst>
          </p:cNvPr>
          <p:cNvSpPr>
            <a:spLocks noGrp="1"/>
          </p:cNvSpPr>
          <p:nvPr>
            <p:ph idx="1"/>
          </p:nvPr>
        </p:nvSpPr>
        <p:spPr/>
        <p:txBody>
          <a:bodyPr/>
          <a:lstStyle/>
          <a:p>
            <a:r>
              <a:rPr lang="zh-CN" altLang="en-US" dirty="0"/>
              <a:t>“可名”之“名” </a:t>
            </a:r>
            <a:r>
              <a:rPr lang="zh-CN" altLang="en-US" sz="1600" dirty="0"/>
              <a:t>（词性是动词）</a:t>
            </a:r>
            <a:r>
              <a:rPr lang="zh-CN" altLang="en-US" dirty="0"/>
              <a:t>命名、指称之义，而非河上所谓有名气之义。</a:t>
            </a:r>
            <a:endParaRPr lang="en-US" altLang="zh-CN" dirty="0"/>
          </a:p>
          <a:p>
            <a:r>
              <a:rPr lang="zh-CN" altLang="en-US" dirty="0"/>
              <a:t>“常名”乃恒常、不变之名。河上所谓“自然常在之名”得之。</a:t>
            </a:r>
            <a:endParaRPr lang="en-US" altLang="zh-CN" dirty="0"/>
          </a:p>
          <a:p>
            <a:pPr>
              <a:buNone/>
            </a:pPr>
            <a:r>
              <a:rPr lang="zh-CN" altLang="en-US" dirty="0"/>
              <a:t>　</a:t>
            </a:r>
            <a:endParaRPr lang="en-US" altLang="zh-CN" dirty="0"/>
          </a:p>
          <a:p>
            <a:pPr marL="0" indent="0">
              <a:buNone/>
            </a:pPr>
            <a:r>
              <a:rPr lang="zh-CN" altLang="en-US" dirty="0">
                <a:latin typeface="隶书" pitchFamily="49" charset="-122"/>
                <a:ea typeface="隶书" pitchFamily="49" charset="-122"/>
              </a:rPr>
              <a:t>自然事物各有其特殊的本质，以此与其它事物相区别，这是客观存在的“常名”。人对事物的命名、指称是人造的符号。人造的符号可变，而客观存在的事物的特殊本质则是常在的。故可名之名非常名。</a:t>
            </a:r>
            <a:endParaRPr lang="zh-CN" altLang="en-US" dirty="0"/>
          </a:p>
          <a:p>
            <a:endParaRPr lang="en-CN" dirty="0"/>
          </a:p>
        </p:txBody>
      </p:sp>
    </p:spTree>
    <p:extLst>
      <p:ext uri="{BB962C8B-B14F-4D97-AF65-F5344CB8AC3E}">
        <p14:creationId xmlns:p14="http://schemas.microsoft.com/office/powerpoint/2010/main" val="33182596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89A71-D85C-FE46-B367-460A67F181EB}"/>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EAA93695-98E5-4D42-82B1-FC955DD3E2E5}"/>
              </a:ext>
            </a:extLst>
          </p:cNvPr>
          <p:cNvSpPr>
            <a:spLocks noGrp="1"/>
          </p:cNvSpPr>
          <p:nvPr>
            <p:ph idx="1"/>
          </p:nvPr>
        </p:nvSpPr>
        <p:spPr>
          <a:xfrm>
            <a:off x="1251678" y="2286001"/>
            <a:ext cx="10178322" cy="4083268"/>
          </a:xfrm>
        </p:spPr>
        <p:txBody>
          <a:bodyPr>
            <a:normAutofit lnSpcReduction="10000"/>
          </a:bodyPr>
          <a:lstStyle/>
          <a:p>
            <a:pPr marL="0" indent="0">
              <a:buNone/>
            </a:pPr>
            <a:r>
              <a:rPr lang="en-CN" u="sng" dirty="0"/>
              <a:t>河上公</a:t>
            </a:r>
            <a:r>
              <a:rPr lang="zh-CN" altLang="en-US" u="sng" dirty="0"/>
              <a:t>：</a:t>
            </a:r>
            <a:endParaRPr lang="en-US" altLang="zh-CN" u="sng" dirty="0"/>
          </a:p>
          <a:p>
            <a:pPr marL="0" indent="0">
              <a:buNone/>
            </a:pPr>
            <a:r>
              <a:rPr lang="zh-CN" altLang="en-US" b="1" dirty="0"/>
              <a:t>無名天地之始，</a:t>
            </a:r>
            <a:endParaRPr lang="zh-CN" altLang="en-US" dirty="0"/>
          </a:p>
          <a:p>
            <a:pPr marL="0" indent="0">
              <a:buNone/>
            </a:pPr>
            <a:r>
              <a:rPr lang="zh-CN" altLang="en-US" dirty="0"/>
              <a:t>   無名者，謂道。道無形，故不可名也，始者，道本也。吐氣布化，出於虛無，為天地本始也。</a:t>
            </a:r>
          </a:p>
          <a:p>
            <a:pPr marL="0" indent="0">
              <a:buNone/>
            </a:pPr>
            <a:r>
              <a:rPr lang="zh-CN" altLang="en-US" b="1" dirty="0"/>
              <a:t>有名萬物之母。</a:t>
            </a:r>
            <a:endParaRPr lang="zh-CN" altLang="en-US" dirty="0"/>
          </a:p>
          <a:p>
            <a:pPr marL="0" indent="0">
              <a:buNone/>
            </a:pPr>
            <a:r>
              <a:rPr lang="zh-CN" altLang="en-US" dirty="0"/>
              <a:t>   有名謂天地。天地有形位，陰陽有柔剛，是其有名也。萬物母者，天地含氣生萬物，長大成熟，如母之養子。</a:t>
            </a:r>
            <a:endParaRPr lang="en-US" altLang="zh-CN" dirty="0"/>
          </a:p>
          <a:p>
            <a:pPr marL="0" indent="0">
              <a:buNone/>
            </a:pPr>
            <a:endParaRPr lang="en-US" altLang="zh-CN" dirty="0"/>
          </a:p>
          <a:p>
            <a:r>
              <a:rPr lang="zh-CN" altLang="en-US" dirty="0">
                <a:latin typeface="宋体" panose="02010600030101010101" pitchFamily="2" charset="-122"/>
              </a:rPr>
              <a:t>古书书面无标点，但作者心中有标点。后人之断句和标点，对于理解原文关系重大。当契合古书作者心中之标点。</a:t>
            </a:r>
            <a:endParaRPr lang="en-US" altLang="zh-CN" dirty="0">
              <a:latin typeface="宋体" panose="02010600030101010101" pitchFamily="2" charset="-122"/>
            </a:endParaRPr>
          </a:p>
          <a:p>
            <a:r>
              <a:rPr lang="zh-CN" altLang="en-US" dirty="0">
                <a:latin typeface="宋体" panose="02010600030101010101" pitchFamily="2" charset="-122"/>
              </a:rPr>
              <a:t>理解老子此语的所包含的思想之后，才可能有准确的标点。</a:t>
            </a:r>
            <a:endParaRPr lang="en-US" altLang="zh-CN" dirty="0">
              <a:latin typeface="宋体" panose="02010600030101010101" pitchFamily="2" charset="-122"/>
            </a:endParaRPr>
          </a:p>
          <a:p>
            <a:pPr marL="0" indent="0">
              <a:buNone/>
            </a:pPr>
            <a:endParaRPr lang="zh-CN" altLang="en-US" dirty="0"/>
          </a:p>
          <a:p>
            <a:pPr marL="0" indent="0">
              <a:buNone/>
            </a:pPr>
            <a:endParaRPr lang="en-CN" dirty="0"/>
          </a:p>
        </p:txBody>
      </p:sp>
    </p:spTree>
    <p:extLst>
      <p:ext uri="{BB962C8B-B14F-4D97-AF65-F5344CB8AC3E}">
        <p14:creationId xmlns:p14="http://schemas.microsoft.com/office/powerpoint/2010/main" val="1236323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1E21-2323-6548-A813-9E25B159F620}"/>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719648DE-20BF-BC44-8997-F19C12EB3E21}"/>
              </a:ext>
            </a:extLst>
          </p:cNvPr>
          <p:cNvSpPr>
            <a:spLocks noGrp="1"/>
          </p:cNvSpPr>
          <p:nvPr>
            <p:ph idx="1"/>
          </p:nvPr>
        </p:nvSpPr>
        <p:spPr>
          <a:xfrm>
            <a:off x="1251678" y="2286001"/>
            <a:ext cx="10178322" cy="4189614"/>
          </a:xfrm>
        </p:spPr>
        <p:txBody>
          <a:bodyPr>
            <a:normAutofit fontScale="85000" lnSpcReduction="10000"/>
          </a:bodyPr>
          <a:lstStyle/>
          <a:p>
            <a:pPr>
              <a:buNone/>
            </a:pPr>
            <a:r>
              <a:rPr lang="zh-CN" altLang="en-US" sz="2400" b="1" dirty="0">
                <a:latin typeface="宋体" panose="02010600030101010101" pitchFamily="2" charset="-122"/>
              </a:rPr>
              <a:t>解读：</a:t>
            </a:r>
            <a:r>
              <a:rPr lang="zh-CN" altLang="en-US" sz="2400" b="1" dirty="0">
                <a:latin typeface="宋体" panose="02010600030101010101" pitchFamily="2" charset="-122"/>
                <a:ea typeface="华文行楷" panose="02010800040101010101" pitchFamily="2" charset="-122"/>
              </a:rPr>
              <a:t>　</a:t>
            </a:r>
            <a:endParaRPr lang="en-US" altLang="zh-CN" sz="2400" b="1" dirty="0">
              <a:latin typeface="宋体" panose="02010600030101010101" pitchFamily="2" charset="-122"/>
              <a:ea typeface="华文行楷" panose="02010800040101010101" pitchFamily="2" charset="-122"/>
            </a:endParaRPr>
          </a:p>
          <a:p>
            <a:pPr>
              <a:buNone/>
            </a:pPr>
            <a:endParaRPr lang="en-US" altLang="zh-CN" sz="2400" b="1" dirty="0">
              <a:latin typeface="华文行楷" panose="02010800040101010101" pitchFamily="2" charset="-122"/>
              <a:ea typeface="华文行楷" panose="02010800040101010101" pitchFamily="2" charset="-122"/>
            </a:endParaRPr>
          </a:p>
          <a:p>
            <a:r>
              <a:rPr lang="zh-CN" altLang="en-US" dirty="0">
                <a:latin typeface="隶书" pitchFamily="49" charset="-122"/>
                <a:ea typeface="隶书" pitchFamily="49" charset="-122"/>
              </a:rPr>
              <a:t>此句紧接上句，说出具体的“名”。第一个名是“无”，第二个名是“有”，这是表示“道”的不同形态的两个概念。</a:t>
            </a:r>
            <a:endParaRPr lang="en-US" altLang="zh-CN" dirty="0">
              <a:latin typeface="隶书" pitchFamily="49" charset="-122"/>
              <a:ea typeface="隶书" pitchFamily="49" charset="-122"/>
            </a:endParaRPr>
          </a:p>
          <a:p>
            <a:r>
              <a:rPr lang="zh-CN" altLang="en-US" dirty="0">
                <a:latin typeface="隶书" pitchFamily="49" charset="-122"/>
                <a:ea typeface="隶书" pitchFamily="49" charset="-122"/>
              </a:rPr>
              <a:t>“无”之名：从时间的角度指称道的本原状态。“有”之名，从空间的角度指称道的本原状态。</a:t>
            </a:r>
            <a:endParaRPr lang="en-US" altLang="zh-CN" dirty="0"/>
          </a:p>
          <a:p>
            <a:pPr marL="0" indent="0">
              <a:buNone/>
            </a:pPr>
            <a:endParaRPr lang="en-CN" dirty="0"/>
          </a:p>
          <a:p>
            <a:pPr>
              <a:buNone/>
            </a:pPr>
            <a:r>
              <a:rPr lang="en-US" altLang="zh-CN" dirty="0"/>
              <a:t>《</a:t>
            </a:r>
            <a:r>
              <a:rPr lang="zh-CN" altLang="en-US" dirty="0"/>
              <a:t>道德经</a:t>
            </a:r>
            <a:r>
              <a:rPr lang="en-US" altLang="zh-CN" dirty="0"/>
              <a:t>》</a:t>
            </a:r>
            <a:r>
              <a:rPr lang="zh-CN" altLang="en-US" dirty="0"/>
              <a:t>四十章：</a:t>
            </a:r>
            <a:endParaRPr lang="en-US" altLang="zh-CN" dirty="0"/>
          </a:p>
          <a:p>
            <a:pPr>
              <a:buNone/>
            </a:pPr>
            <a:r>
              <a:rPr lang="zh-CN" altLang="en-US" dirty="0">
                <a:latin typeface="华文行楷" panose="02010800040101010101" pitchFamily="2" charset="-122"/>
                <a:ea typeface="华文行楷" panose="02010800040101010101" pitchFamily="2" charset="-122"/>
              </a:rPr>
              <a:t>　“天下万物生于有，有生于无。”</a:t>
            </a:r>
            <a:endParaRPr lang="en-US" altLang="zh-CN" dirty="0">
              <a:latin typeface="华文行楷" panose="02010800040101010101" pitchFamily="2" charset="-122"/>
              <a:ea typeface="华文行楷" panose="02010800040101010101" pitchFamily="2" charset="-122"/>
            </a:endParaRPr>
          </a:p>
          <a:p>
            <a:pPr>
              <a:buNone/>
            </a:pPr>
            <a:r>
              <a:rPr lang="en-US" altLang="zh-CN" dirty="0"/>
              <a:t>《</a:t>
            </a:r>
            <a:r>
              <a:rPr lang="zh-CN" altLang="en-US" dirty="0"/>
              <a:t>道德经</a:t>
            </a:r>
            <a:r>
              <a:rPr lang="en-US" altLang="zh-CN" dirty="0"/>
              <a:t>》</a:t>
            </a:r>
            <a:r>
              <a:rPr lang="zh-CN" altLang="en-US" dirty="0"/>
              <a:t>四十二章：</a:t>
            </a:r>
            <a:endParaRPr lang="en-US" altLang="zh-CN" dirty="0"/>
          </a:p>
          <a:p>
            <a:pPr>
              <a:buNone/>
            </a:pPr>
            <a:r>
              <a:rPr lang="zh-CN" altLang="en-US" dirty="0">
                <a:latin typeface="华文行楷" panose="02010800040101010101" pitchFamily="2" charset="-122"/>
                <a:ea typeface="华文行楷" panose="02010800040101010101" pitchFamily="2" charset="-122"/>
              </a:rPr>
              <a:t>　“道生一，一 生二，二生三，三生万物。”</a:t>
            </a:r>
            <a:endParaRPr lang="en-US" altLang="zh-CN" dirty="0">
              <a:latin typeface="华文行楷" panose="02010800040101010101" pitchFamily="2" charset="-122"/>
              <a:ea typeface="华文行楷" panose="02010800040101010101" pitchFamily="2" charset="-122"/>
            </a:endParaRPr>
          </a:p>
          <a:p>
            <a:pPr>
              <a:buNone/>
            </a:pPr>
            <a:endParaRPr lang="en-US" altLang="zh-CN" dirty="0">
              <a:latin typeface="隶书" pitchFamily="49" charset="-122"/>
              <a:ea typeface="隶书" pitchFamily="49" charset="-122"/>
            </a:endParaRPr>
          </a:p>
          <a:p>
            <a:pPr>
              <a:buNone/>
            </a:pPr>
            <a:r>
              <a:rPr lang="zh-CN" altLang="en-US" dirty="0">
                <a:latin typeface="隶书" pitchFamily="49" charset="-122"/>
                <a:ea typeface="隶书" pitchFamily="49" charset="-122"/>
              </a:rPr>
              <a:t>可见：“无”和“有”是专用的概念。“无”指称“道”，“有”指称“一”。始，无；母，一。</a:t>
            </a:r>
            <a:endParaRPr lang="en-US" altLang="zh-CN" dirty="0">
              <a:latin typeface="华文行楷" panose="02010800040101010101" pitchFamily="2" charset="-122"/>
              <a:ea typeface="华文行楷" panose="02010800040101010101" pitchFamily="2" charset="-122"/>
            </a:endParaRPr>
          </a:p>
          <a:p>
            <a:endParaRPr lang="zh-CN" altLang="en-US" dirty="0"/>
          </a:p>
          <a:p>
            <a:pPr marL="0" indent="0">
              <a:buNone/>
            </a:pPr>
            <a:endParaRPr lang="en-CN" dirty="0"/>
          </a:p>
        </p:txBody>
      </p:sp>
    </p:spTree>
    <p:extLst>
      <p:ext uri="{BB962C8B-B14F-4D97-AF65-F5344CB8AC3E}">
        <p14:creationId xmlns:p14="http://schemas.microsoft.com/office/powerpoint/2010/main" val="22496813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1E21-2323-6548-A813-9E25B159F620}"/>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719648DE-20BF-BC44-8997-F19C12EB3E21}"/>
              </a:ext>
            </a:extLst>
          </p:cNvPr>
          <p:cNvSpPr>
            <a:spLocks noGrp="1"/>
          </p:cNvSpPr>
          <p:nvPr>
            <p:ph idx="1"/>
          </p:nvPr>
        </p:nvSpPr>
        <p:spPr/>
        <p:txBody>
          <a:bodyPr/>
          <a:lstStyle/>
          <a:p>
            <a:pPr>
              <a:buNone/>
            </a:pPr>
            <a:r>
              <a:rPr lang="zh-CN" altLang="en-US" dirty="0"/>
              <a:t>王安石：</a:t>
            </a:r>
            <a:endParaRPr lang="en-US" altLang="zh-CN" dirty="0"/>
          </a:p>
          <a:p>
            <a:pPr>
              <a:buNone/>
            </a:pPr>
            <a:r>
              <a:rPr lang="zh-CN" altLang="en-US" dirty="0"/>
              <a:t>　　“‘无’ 所以名天地之始；‘有’所以名其终。故曰‘万物之母’。”</a:t>
            </a:r>
            <a:r>
              <a:rPr lang="zh-CN" altLang="en-US" sz="1400" dirty="0"/>
              <a:t>（ </a:t>
            </a:r>
            <a:r>
              <a:rPr lang="en-US" altLang="zh-CN" sz="1400" dirty="0"/>
              <a:t>《</a:t>
            </a:r>
            <a:r>
              <a:rPr lang="zh-CN" altLang="en-US" sz="1400" dirty="0"/>
              <a:t>王安石＜老子注＞辑本</a:t>
            </a:r>
            <a:r>
              <a:rPr lang="en-US" altLang="zh-CN" sz="1400" dirty="0"/>
              <a:t>》 </a:t>
            </a:r>
            <a:r>
              <a:rPr lang="zh-CN" altLang="en-US" sz="1400" dirty="0"/>
              <a:t>）</a:t>
            </a:r>
            <a:endParaRPr lang="en-US" altLang="zh-CN" sz="1400" dirty="0"/>
          </a:p>
          <a:p>
            <a:pPr>
              <a:buNone/>
            </a:pPr>
            <a:endParaRPr lang="en-US" altLang="zh-CN" sz="1400" dirty="0"/>
          </a:p>
          <a:p>
            <a:pPr>
              <a:buNone/>
            </a:pPr>
            <a:r>
              <a:rPr lang="zh-CN" altLang="en-US" dirty="0"/>
              <a:t>陈鼓应：</a:t>
            </a:r>
            <a:endParaRPr lang="en-US" altLang="zh-CN" dirty="0"/>
          </a:p>
          <a:p>
            <a:pPr>
              <a:buNone/>
            </a:pPr>
            <a:r>
              <a:rPr lang="zh-CN" altLang="en-US" dirty="0"/>
              <a:t>　“‘始制有名’（</a:t>
            </a:r>
            <a:r>
              <a:rPr lang="en-US" altLang="zh-CN" dirty="0"/>
              <a:t>32</a:t>
            </a:r>
            <a:r>
              <a:rPr lang="zh-CN" altLang="en-US" dirty="0"/>
              <a:t>章）的‘名’是指区分尊卑名分的”，这种‘名’乃是引起争纷的根源。引起争纷的 ‘名’，则不当成为万物的根源（万物之母）。</a:t>
            </a:r>
            <a:r>
              <a:rPr lang="zh-CN" altLang="en-US" sz="1400" dirty="0"/>
              <a:t>” （ </a:t>
            </a:r>
            <a:r>
              <a:rPr lang="en-US" altLang="zh-CN" sz="1400" dirty="0"/>
              <a:t>《</a:t>
            </a:r>
            <a:r>
              <a:rPr lang="zh-CN" altLang="en-US" sz="1400" dirty="0"/>
              <a:t>老子注译及评介</a:t>
            </a:r>
            <a:r>
              <a:rPr lang="en-US" altLang="zh-CN" sz="1400" dirty="0"/>
              <a:t>》 </a:t>
            </a:r>
            <a:r>
              <a:rPr lang="zh-CN" altLang="en-US" sz="1400" dirty="0"/>
              <a:t>）</a:t>
            </a:r>
          </a:p>
          <a:p>
            <a:pPr marL="0" indent="0">
              <a:buNone/>
            </a:pPr>
            <a:endParaRPr lang="en-CN" dirty="0"/>
          </a:p>
        </p:txBody>
      </p:sp>
    </p:spTree>
    <p:extLst>
      <p:ext uri="{BB962C8B-B14F-4D97-AF65-F5344CB8AC3E}">
        <p14:creationId xmlns:p14="http://schemas.microsoft.com/office/powerpoint/2010/main" val="2432541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1E21-2323-6548-A813-9E25B159F620}"/>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719648DE-20BF-BC44-8997-F19C12EB3E21}"/>
              </a:ext>
            </a:extLst>
          </p:cNvPr>
          <p:cNvSpPr>
            <a:spLocks noGrp="1"/>
          </p:cNvSpPr>
          <p:nvPr>
            <p:ph idx="1"/>
          </p:nvPr>
        </p:nvSpPr>
        <p:spPr/>
        <p:txBody>
          <a:bodyPr/>
          <a:lstStyle/>
          <a:p>
            <a:pPr marL="0" indent="0">
              <a:buNone/>
            </a:pPr>
            <a:r>
              <a:rPr lang="zh-CN" altLang="zh-CN" b="1" dirty="0"/>
              <a:t>〔原文〕</a:t>
            </a:r>
            <a:r>
              <a:rPr lang="zh-CN" altLang="zh-CN" b="1" dirty="0">
                <a:latin typeface="华文行楷" panose="02010800040101010101" pitchFamily="2" charset="-122"/>
                <a:ea typeface="华文行楷" panose="02010800040101010101" pitchFamily="2" charset="-122"/>
              </a:rPr>
              <a:t>常无欲以观其妙</a:t>
            </a:r>
            <a:r>
              <a:rPr lang="zh-CN" altLang="en-US" b="1" dirty="0">
                <a:latin typeface="华文行楷" panose="02010800040101010101" pitchFamily="2" charset="-122"/>
                <a:ea typeface="华文行楷" panose="02010800040101010101" pitchFamily="2" charset="-122"/>
              </a:rPr>
              <a:t>；</a:t>
            </a:r>
            <a:r>
              <a:rPr lang="zh-CN" altLang="zh-CN" b="1" dirty="0">
                <a:latin typeface="华文行楷" panose="02010800040101010101" pitchFamily="2" charset="-122"/>
                <a:ea typeface="华文行楷" panose="02010800040101010101" pitchFamily="2" charset="-122"/>
              </a:rPr>
              <a:t>常有欲以观其徼</a:t>
            </a:r>
            <a:r>
              <a:rPr lang="zh-CN" altLang="en-US" b="1" dirty="0">
                <a:latin typeface="华文行楷" panose="02010800040101010101" pitchFamily="2" charset="-122"/>
                <a:ea typeface="华文行楷" panose="02010800040101010101" pitchFamily="2" charset="-122"/>
              </a:rPr>
              <a:t>。</a:t>
            </a:r>
            <a:endParaRPr lang="en-US" altLang="zh-CN" b="1" dirty="0">
              <a:latin typeface="华文行楷" panose="02010800040101010101" pitchFamily="2" charset="-122"/>
              <a:ea typeface="华文行楷" panose="02010800040101010101" pitchFamily="2" charset="-122"/>
            </a:endParaRPr>
          </a:p>
          <a:p>
            <a:pPr marL="0" indent="0">
              <a:buNone/>
            </a:pPr>
            <a:endParaRPr lang="en-CN" u="sng" dirty="0"/>
          </a:p>
          <a:p>
            <a:pPr marL="0" indent="0">
              <a:buNone/>
            </a:pPr>
            <a:r>
              <a:rPr lang="en-CN" u="sng" dirty="0"/>
              <a:t>河上公</a:t>
            </a:r>
            <a:r>
              <a:rPr lang="zh-CN" altLang="en-US" u="sng" dirty="0"/>
              <a:t>：</a:t>
            </a:r>
            <a:endParaRPr lang="en-US" altLang="zh-CN" u="sng" dirty="0"/>
          </a:p>
          <a:p>
            <a:pPr marL="0" indent="0">
              <a:buNone/>
            </a:pPr>
            <a:r>
              <a:rPr lang="zh-CN" altLang="en-US" b="1" dirty="0"/>
              <a:t>故常無欲，以觀其妙；</a:t>
            </a:r>
            <a:endParaRPr lang="zh-CN" altLang="en-US" dirty="0"/>
          </a:p>
          <a:p>
            <a:pPr marL="0" indent="0">
              <a:buNone/>
            </a:pPr>
            <a:r>
              <a:rPr lang="zh-CN" altLang="en-US" dirty="0"/>
              <a:t>   妙，要也。人常能無欲，則可以觀道之要。要，謂一也。</a:t>
            </a:r>
          </a:p>
          <a:p>
            <a:pPr marL="0" indent="0">
              <a:buNone/>
            </a:pPr>
            <a:r>
              <a:rPr lang="zh-CN" altLang="en-US" b="1" dirty="0"/>
              <a:t>常有欲，以觀其徼。</a:t>
            </a:r>
            <a:endParaRPr lang="zh-CN" altLang="en-US" dirty="0"/>
          </a:p>
          <a:p>
            <a:pPr marL="0" indent="0">
              <a:buNone/>
            </a:pPr>
            <a:r>
              <a:rPr lang="zh-CN" altLang="en-US" dirty="0"/>
              <a:t>   徼，歸也。常有欲之人可以觀世俗之所歸趣也。</a:t>
            </a:r>
          </a:p>
          <a:p>
            <a:pPr>
              <a:buFont typeface="Courier New" panose="02070309020205020404" pitchFamily="49" charset="0"/>
              <a:buChar char="o"/>
            </a:pPr>
            <a:r>
              <a:rPr lang="zh-CN" altLang="en-US" dirty="0"/>
              <a:t>徼，音叫，又古吊反，即竅字。</a:t>
            </a:r>
            <a:endParaRPr lang="en-US" altLang="zh-CN" dirty="0"/>
          </a:p>
          <a:p>
            <a:pPr>
              <a:buFont typeface="Courier New" panose="02070309020205020404" pitchFamily="49" charset="0"/>
              <a:buChar char="o"/>
            </a:pPr>
            <a:endParaRPr lang="zh-CN" altLang="en-US" dirty="0"/>
          </a:p>
          <a:p>
            <a:pPr marL="0" indent="0">
              <a:buNone/>
            </a:pPr>
            <a:endParaRPr lang="en-CN" dirty="0"/>
          </a:p>
        </p:txBody>
      </p:sp>
    </p:spTree>
    <p:extLst>
      <p:ext uri="{BB962C8B-B14F-4D97-AF65-F5344CB8AC3E}">
        <p14:creationId xmlns:p14="http://schemas.microsoft.com/office/powerpoint/2010/main" val="12055937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1E21-2323-6548-A813-9E25B159F620}"/>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719648DE-20BF-BC44-8997-F19C12EB3E21}"/>
              </a:ext>
            </a:extLst>
          </p:cNvPr>
          <p:cNvSpPr>
            <a:spLocks noGrp="1"/>
          </p:cNvSpPr>
          <p:nvPr>
            <p:ph idx="1"/>
          </p:nvPr>
        </p:nvSpPr>
        <p:spPr/>
        <p:txBody>
          <a:bodyPr>
            <a:normAutofit lnSpcReduction="10000"/>
          </a:bodyPr>
          <a:lstStyle/>
          <a:p>
            <a:pPr>
              <a:buNone/>
            </a:pPr>
            <a:r>
              <a:rPr lang="en-US" altLang="zh-CN" dirty="0">
                <a:latin typeface="宋体" panose="02010600030101010101" pitchFamily="2" charset="-122"/>
              </a:rPr>
              <a:t>《</a:t>
            </a:r>
            <a:r>
              <a:rPr lang="zh-CN" altLang="en-US" dirty="0">
                <a:latin typeface="宋体" panose="02010600030101010101" pitchFamily="2" charset="-122"/>
              </a:rPr>
              <a:t>道德经</a:t>
            </a:r>
            <a:r>
              <a:rPr lang="en-US" altLang="zh-CN" dirty="0">
                <a:latin typeface="宋体" panose="02010600030101010101" pitchFamily="2" charset="-122"/>
              </a:rPr>
              <a:t>》</a:t>
            </a:r>
            <a:r>
              <a:rPr lang="zh-CN" altLang="en-US" dirty="0">
                <a:latin typeface="宋体" panose="02010600030101010101" pitchFamily="2" charset="-122"/>
              </a:rPr>
              <a:t>十四章：</a:t>
            </a:r>
            <a:endParaRPr lang="en-US" altLang="zh-CN" dirty="0">
              <a:latin typeface="宋体" panose="02010600030101010101" pitchFamily="2" charset="-122"/>
            </a:endParaRPr>
          </a:p>
          <a:p>
            <a:pPr>
              <a:buNone/>
            </a:pPr>
            <a:r>
              <a:rPr lang="zh-CN" altLang="en-US" dirty="0">
                <a:latin typeface="隶书" pitchFamily="49" charset="-122"/>
                <a:ea typeface="隶书" pitchFamily="49" charset="-122"/>
              </a:rPr>
              <a:t>“其上不曒，其下不昧。”</a:t>
            </a:r>
            <a:endParaRPr lang="en-US" altLang="zh-CN" dirty="0">
              <a:latin typeface="隶书" pitchFamily="49" charset="-122"/>
              <a:ea typeface="隶书" pitchFamily="49" charset="-122"/>
            </a:endParaRPr>
          </a:p>
          <a:p>
            <a:pPr>
              <a:buNone/>
            </a:pPr>
            <a:r>
              <a:rPr lang="zh-CN" altLang="en-US" dirty="0">
                <a:latin typeface="隶书" pitchFamily="49" charset="-122"/>
                <a:ea typeface="隶书" pitchFamily="49" charset="-122"/>
              </a:rPr>
              <a:t>朱谦之：‘徼’者，光明之谓，与‘妙’为对文，意曰理显谓之曒也。（</a:t>
            </a:r>
            <a:r>
              <a:rPr lang="en-US" altLang="zh-CN" dirty="0">
                <a:latin typeface="隶书" pitchFamily="49" charset="-122"/>
                <a:ea typeface="隶书" pitchFamily="49" charset="-122"/>
              </a:rPr>
              <a:t>《</a:t>
            </a:r>
            <a:r>
              <a:rPr lang="zh-CN" altLang="en-US" dirty="0">
                <a:latin typeface="隶书" pitchFamily="49" charset="-122"/>
                <a:ea typeface="隶书" pitchFamily="49" charset="-122"/>
              </a:rPr>
              <a:t>老子校释</a:t>
            </a:r>
            <a:r>
              <a:rPr lang="en-US" altLang="zh-CN" dirty="0">
                <a:latin typeface="隶书" pitchFamily="49" charset="-122"/>
                <a:ea typeface="隶书" pitchFamily="49" charset="-122"/>
              </a:rPr>
              <a:t>》P7</a:t>
            </a:r>
            <a:r>
              <a:rPr lang="zh-CN" altLang="en-US" dirty="0">
                <a:latin typeface="隶书" pitchFamily="49" charset="-122"/>
                <a:ea typeface="隶书" pitchFamily="49" charset="-122"/>
              </a:rPr>
              <a:t>）</a:t>
            </a:r>
            <a:endParaRPr lang="en-US" altLang="zh-CN" dirty="0">
              <a:latin typeface="隶书" pitchFamily="49" charset="-122"/>
              <a:ea typeface="隶书" pitchFamily="49" charset="-122"/>
            </a:endParaRPr>
          </a:p>
          <a:p>
            <a:pPr marL="0" indent="0">
              <a:buNone/>
            </a:pPr>
            <a:endParaRPr lang="en-CN" dirty="0"/>
          </a:p>
          <a:p>
            <a:pPr>
              <a:buNone/>
            </a:pPr>
            <a:r>
              <a:rPr lang="zh-CN" altLang="en-US" dirty="0"/>
              <a:t>陈鼓应</a:t>
            </a:r>
            <a:r>
              <a:rPr lang="en-US" altLang="zh-CN" dirty="0"/>
              <a:t>《</a:t>
            </a:r>
            <a:r>
              <a:rPr lang="zh-CN" altLang="en-US" dirty="0"/>
              <a:t>老子注译及评介</a:t>
            </a:r>
            <a:r>
              <a:rPr lang="en-US" altLang="zh-CN" dirty="0"/>
              <a:t>》 </a:t>
            </a:r>
            <a:r>
              <a:rPr lang="zh-CN" altLang="en-US" dirty="0"/>
              <a:t>：</a:t>
            </a:r>
            <a:endParaRPr lang="en-US" altLang="zh-CN" dirty="0"/>
          </a:p>
          <a:p>
            <a:pPr>
              <a:buNone/>
            </a:pPr>
            <a:r>
              <a:rPr lang="zh-CN" altLang="en-US" dirty="0"/>
              <a:t>　　“本章讲形而上之‘道’体，而在人生哲学中老子认为‘有欲’认识，则‘常有欲’自然不能观照‘道’的边际。所以这里不当‘有欲’‘无欲’作解，而应承上文以‘有’‘无’为读。”</a:t>
            </a:r>
            <a:endParaRPr lang="en-US" altLang="zh-CN" dirty="0"/>
          </a:p>
          <a:p>
            <a:pPr>
              <a:buNone/>
            </a:pPr>
            <a:r>
              <a:rPr lang="zh-CN" altLang="en-US" dirty="0"/>
              <a:t>老子第三章：“</a:t>
            </a:r>
            <a:r>
              <a:rPr lang="zh-CN" altLang="zh-CN" dirty="0">
                <a:latin typeface="华文行楷" panose="02010800040101010101" pitchFamily="2" charset="-122"/>
                <a:ea typeface="华文行楷" panose="02010800040101010101" pitchFamily="2" charset="-122"/>
              </a:rPr>
              <a:t>常使民无知无欲</a:t>
            </a:r>
            <a:r>
              <a:rPr lang="zh-CN" altLang="en-US" dirty="0">
                <a:latin typeface="华文行楷" panose="02010800040101010101" pitchFamily="2" charset="-122"/>
                <a:ea typeface="华文行楷" panose="02010800040101010101" pitchFamily="2" charset="-122"/>
              </a:rPr>
              <a:t>”</a:t>
            </a:r>
            <a:endParaRPr lang="zh-CN" altLang="en-US" dirty="0"/>
          </a:p>
          <a:p>
            <a:pPr marL="0" indent="0">
              <a:buNone/>
            </a:pPr>
            <a:endParaRPr lang="en-CN" dirty="0"/>
          </a:p>
        </p:txBody>
      </p:sp>
    </p:spTree>
    <p:extLst>
      <p:ext uri="{BB962C8B-B14F-4D97-AF65-F5344CB8AC3E}">
        <p14:creationId xmlns:p14="http://schemas.microsoft.com/office/powerpoint/2010/main" val="18430913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标题 1">
            <a:extLst>
              <a:ext uri="{FF2B5EF4-FFF2-40B4-BE49-F238E27FC236}">
                <a16:creationId xmlns:a16="http://schemas.microsoft.com/office/drawing/2014/main" id="{1D23C360-8047-C34F-B034-6CAE0AFADC46}"/>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p>
        </p:txBody>
      </p:sp>
      <p:sp>
        <p:nvSpPr>
          <p:cNvPr id="53251" name="内容占位符 2">
            <a:extLst>
              <a:ext uri="{FF2B5EF4-FFF2-40B4-BE49-F238E27FC236}">
                <a16:creationId xmlns:a16="http://schemas.microsoft.com/office/drawing/2014/main" id="{F688BCC7-0066-0946-A9A9-0F32B0AD457B}"/>
              </a:ext>
            </a:extLst>
          </p:cNvPr>
          <p:cNvSpPr>
            <a:spLocks noGrp="1"/>
          </p:cNvSpPr>
          <p:nvPr>
            <p:ph idx="1"/>
          </p:nvPr>
        </p:nvSpPr>
        <p:spPr/>
        <p:txBody>
          <a:bodyPr>
            <a:normAutofit fontScale="92500" lnSpcReduction="20000"/>
          </a:bodyPr>
          <a:lstStyle/>
          <a:p>
            <a:pPr eaLnBrk="1" hangingPunct="1"/>
            <a:r>
              <a:rPr lang="zh-CN" altLang="en-US" sz="2800" dirty="0"/>
              <a:t>此句讲如何“观”的问题：“无”乃“天地之始”，“有”乃“万物之母”。如何认识它？</a:t>
            </a:r>
            <a:endParaRPr lang="en-US" altLang="zh-CN" sz="2800" dirty="0"/>
          </a:p>
          <a:p>
            <a:pPr eaLnBrk="1" hangingPunct="1"/>
            <a:endParaRPr lang="en-US" altLang="zh-CN" sz="2800" dirty="0"/>
          </a:p>
          <a:p>
            <a:pPr eaLnBrk="1" hangingPunct="1"/>
            <a:r>
              <a:rPr lang="zh-CN" altLang="en-US" sz="2800" dirty="0"/>
              <a:t> 天地一宇宙，己身亦一宇宙。</a:t>
            </a:r>
            <a:endParaRPr lang="en-US" altLang="zh-CN" sz="2800" dirty="0"/>
          </a:p>
          <a:p>
            <a:pPr eaLnBrk="1" hangingPunct="1">
              <a:buFont typeface="Arial" panose="020B0604020202020204" pitchFamily="34" charset="0"/>
              <a:buNone/>
            </a:pPr>
            <a:endParaRPr lang="en-US" altLang="zh-CN" sz="2800" dirty="0"/>
          </a:p>
          <a:p>
            <a:pPr eaLnBrk="1" hangingPunct="1"/>
            <a:r>
              <a:rPr lang="zh-CN" altLang="en-US" sz="2800" dirty="0"/>
              <a:t>“常无”乃为“观其妙”。“常有”乃为“观其徼”。“常无”“常有”必指主观状态。以己之“无”体“无”，以己之“有”体“有”。</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标题 1">
            <a:extLst>
              <a:ext uri="{FF2B5EF4-FFF2-40B4-BE49-F238E27FC236}">
                <a16:creationId xmlns:a16="http://schemas.microsoft.com/office/drawing/2014/main" id="{CFC86FFB-A796-E64A-BA2D-68831BFF67E2}"/>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p>
        </p:txBody>
      </p:sp>
      <p:sp>
        <p:nvSpPr>
          <p:cNvPr id="54275" name="内容占位符 2">
            <a:extLst>
              <a:ext uri="{FF2B5EF4-FFF2-40B4-BE49-F238E27FC236}">
                <a16:creationId xmlns:a16="http://schemas.microsoft.com/office/drawing/2014/main" id="{BDCC5B43-12DB-0E49-AB05-8402D82B6F79}"/>
              </a:ext>
            </a:extLst>
          </p:cNvPr>
          <p:cNvSpPr>
            <a:spLocks noGrp="1"/>
          </p:cNvSpPr>
          <p:nvPr>
            <p:ph idx="1"/>
          </p:nvPr>
        </p:nvSpPr>
        <p:spPr/>
        <p:txBody>
          <a:bodyPr/>
          <a:lstStyle/>
          <a:p>
            <a:r>
              <a:rPr lang="zh-CN" altLang="en-US"/>
              <a:t>“常无”“常有”之“常”是指持续不变的状态。</a:t>
            </a:r>
            <a:endParaRPr lang="en-US" altLang="zh-CN"/>
          </a:p>
          <a:p>
            <a:endParaRPr lang="en-US" altLang="zh-CN"/>
          </a:p>
          <a:p>
            <a:r>
              <a:rPr lang="zh-CN" altLang="en-US"/>
              <a:t>“常无”：恒常意无状态。可从深度睡眠体会之。</a:t>
            </a:r>
            <a:endParaRPr lang="en-US" altLang="zh-CN"/>
          </a:p>
          <a:p>
            <a:endParaRPr lang="en-US" altLang="zh-CN"/>
          </a:p>
          <a:p>
            <a:r>
              <a:rPr lang="zh-CN" altLang="en-US"/>
              <a:t>“常有”：恒常意守状态。可从气功法体会之。</a:t>
            </a:r>
          </a:p>
          <a:p>
            <a:endParaRPr lang="zh-CN"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1E21-2323-6548-A813-9E25B159F620}"/>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719648DE-20BF-BC44-8997-F19C12EB3E21}"/>
              </a:ext>
            </a:extLst>
          </p:cNvPr>
          <p:cNvSpPr>
            <a:spLocks noGrp="1"/>
          </p:cNvSpPr>
          <p:nvPr>
            <p:ph idx="1"/>
          </p:nvPr>
        </p:nvSpPr>
        <p:spPr/>
        <p:txBody>
          <a:bodyPr>
            <a:normAutofit fontScale="92500" lnSpcReduction="20000"/>
          </a:bodyPr>
          <a:lstStyle/>
          <a:p>
            <a:pPr marL="0" indent="0">
              <a:buNone/>
            </a:pPr>
            <a:r>
              <a:rPr lang="en-CN" u="sng" dirty="0"/>
              <a:t>河上公</a:t>
            </a:r>
            <a:r>
              <a:rPr lang="zh-CN" altLang="en-US" u="sng" dirty="0"/>
              <a:t>：</a:t>
            </a:r>
            <a:endParaRPr lang="en-US" altLang="zh-CN" u="sng" dirty="0"/>
          </a:p>
          <a:p>
            <a:pPr marL="0" indent="0">
              <a:buNone/>
            </a:pPr>
            <a:r>
              <a:rPr lang="zh-CN" altLang="en-US" b="1" dirty="0"/>
              <a:t>此兩者同出而異名，</a:t>
            </a:r>
            <a:endParaRPr lang="zh-CN" altLang="en-US" dirty="0"/>
          </a:p>
          <a:p>
            <a:pPr marL="0" indent="0">
              <a:buNone/>
            </a:pPr>
            <a:r>
              <a:rPr lang="zh-CN" altLang="en-US" dirty="0"/>
              <a:t>   兩者，謂有欲無欲也。同出者，同出人心也。而異名者，所名各異也。名無欲者長存，名有欲者亡身也。</a:t>
            </a:r>
          </a:p>
          <a:p>
            <a:pPr marL="0" indent="0">
              <a:buNone/>
            </a:pPr>
            <a:r>
              <a:rPr lang="zh-CN" altLang="en-US" b="1" dirty="0"/>
              <a:t>同謂之玄，</a:t>
            </a:r>
            <a:endParaRPr lang="zh-CN" altLang="en-US" dirty="0"/>
          </a:p>
          <a:p>
            <a:pPr marL="0" indent="0">
              <a:buNone/>
            </a:pPr>
            <a:r>
              <a:rPr lang="zh-CN" altLang="en-US" dirty="0"/>
              <a:t>   玄，天也。言有欲之人與無欲之人，同受氣於天。</a:t>
            </a:r>
          </a:p>
          <a:p>
            <a:pPr marL="0" indent="0">
              <a:buNone/>
            </a:pPr>
            <a:r>
              <a:rPr lang="zh-CN" altLang="en-US" b="1" dirty="0"/>
              <a:t>玄之又玄，</a:t>
            </a:r>
            <a:endParaRPr lang="zh-CN" altLang="en-US" dirty="0"/>
          </a:p>
          <a:p>
            <a:pPr marL="0" indent="0">
              <a:buNone/>
            </a:pPr>
            <a:r>
              <a:rPr lang="zh-CN" altLang="en-US" dirty="0"/>
              <a:t>   天中復有天也。稟氣有厚薄，得中和滋液，則生聖賢；得錯亂污辱，則生貪淫也。</a:t>
            </a:r>
          </a:p>
          <a:p>
            <a:pPr marL="0" indent="0">
              <a:buNone/>
            </a:pPr>
            <a:r>
              <a:rPr lang="zh-CN" altLang="en-US" b="1" dirty="0"/>
              <a:t>眾妙之門。</a:t>
            </a:r>
            <a:endParaRPr lang="zh-CN" altLang="en-US" dirty="0"/>
          </a:p>
          <a:p>
            <a:pPr marL="0" indent="0">
              <a:buNone/>
            </a:pPr>
            <a:r>
              <a:rPr lang="zh-CN" altLang="en-US" dirty="0"/>
              <a:t>   能知天中復有天，稟氣有厚薄，除情去欲守中和，是謂知道要之門戶也。</a:t>
            </a:r>
          </a:p>
          <a:p>
            <a:pPr marL="0" indent="0">
              <a:buNone/>
            </a:pPr>
            <a:endParaRPr lang="en-US" altLang="zh-CN" dirty="0"/>
          </a:p>
        </p:txBody>
      </p:sp>
    </p:spTree>
    <p:extLst>
      <p:ext uri="{BB962C8B-B14F-4D97-AF65-F5344CB8AC3E}">
        <p14:creationId xmlns:p14="http://schemas.microsoft.com/office/powerpoint/2010/main" val="13246312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1E21-2323-6548-A813-9E25B159F620}"/>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endParaRPr lang="en-CN" dirty="0"/>
          </a:p>
        </p:txBody>
      </p:sp>
      <p:sp>
        <p:nvSpPr>
          <p:cNvPr id="3" name="Content Placeholder 2">
            <a:extLst>
              <a:ext uri="{FF2B5EF4-FFF2-40B4-BE49-F238E27FC236}">
                <a16:creationId xmlns:a16="http://schemas.microsoft.com/office/drawing/2014/main" id="{719648DE-20BF-BC44-8997-F19C12EB3E21}"/>
              </a:ext>
            </a:extLst>
          </p:cNvPr>
          <p:cNvSpPr>
            <a:spLocks noGrp="1"/>
          </p:cNvSpPr>
          <p:nvPr>
            <p:ph idx="1"/>
          </p:nvPr>
        </p:nvSpPr>
        <p:spPr/>
        <p:txBody>
          <a:bodyPr/>
          <a:lstStyle/>
          <a:p>
            <a:r>
              <a:rPr lang="zh-CN" altLang="en-US" dirty="0">
                <a:latin typeface="隶书" pitchFamily="49" charset="-122"/>
                <a:ea typeface="隶书" pitchFamily="49" charset="-122"/>
              </a:rPr>
              <a:t>“玄：幽昧深远的意思。众妙之门：一切变化的总门，即指‘道’而言。”（陈鼓应）</a:t>
            </a:r>
            <a:endParaRPr lang="en-US" altLang="zh-CN" dirty="0">
              <a:latin typeface="隶书" pitchFamily="49" charset="-122"/>
              <a:ea typeface="隶书" pitchFamily="49" charset="-122"/>
            </a:endParaRPr>
          </a:p>
          <a:p>
            <a:r>
              <a:rPr lang="zh-CN" altLang="en-US" dirty="0">
                <a:latin typeface="隶书" pitchFamily="49" charset="-122"/>
                <a:ea typeface="隶书" pitchFamily="49" charset="-122"/>
              </a:rPr>
              <a:t>　译文：“‘无’和‘有’这两者，同一来源而不同名称，都可说是很幽深的。幽深又幽深，是一切变化的总门。” （陈鼓应）</a:t>
            </a:r>
          </a:p>
          <a:p>
            <a:endParaRPr lang="en-CN" dirty="0"/>
          </a:p>
        </p:txBody>
      </p:sp>
    </p:spTree>
    <p:extLst>
      <p:ext uri="{BB962C8B-B14F-4D97-AF65-F5344CB8AC3E}">
        <p14:creationId xmlns:p14="http://schemas.microsoft.com/office/powerpoint/2010/main" val="41452689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标题 1">
            <a:extLst>
              <a:ext uri="{FF2B5EF4-FFF2-40B4-BE49-F238E27FC236}">
                <a16:creationId xmlns:a16="http://schemas.microsoft.com/office/drawing/2014/main" id="{C9A8A5B4-46C1-C84E-8B94-396752A96CB9}"/>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p>
        </p:txBody>
      </p:sp>
      <p:sp>
        <p:nvSpPr>
          <p:cNvPr id="64515" name="内容占位符 2">
            <a:extLst>
              <a:ext uri="{FF2B5EF4-FFF2-40B4-BE49-F238E27FC236}">
                <a16:creationId xmlns:a16="http://schemas.microsoft.com/office/drawing/2014/main" id="{F7852CCF-487C-0649-AEFB-E5884370C384}"/>
              </a:ext>
            </a:extLst>
          </p:cNvPr>
          <p:cNvSpPr>
            <a:spLocks noGrp="1"/>
          </p:cNvSpPr>
          <p:nvPr>
            <p:ph idx="1"/>
          </p:nvPr>
        </p:nvSpPr>
        <p:spPr>
          <a:xfrm>
            <a:off x="1251678" y="2286001"/>
            <a:ext cx="10178322" cy="3957144"/>
          </a:xfrm>
        </p:spPr>
        <p:txBody>
          <a:bodyPr>
            <a:normAutofit fontScale="92500" lnSpcReduction="10000"/>
          </a:bodyPr>
          <a:lstStyle/>
          <a:p>
            <a:pPr marL="0" indent="0" eaLnBrk="1" hangingPunct="1">
              <a:buNone/>
            </a:pPr>
            <a:r>
              <a:rPr lang="zh-CN" altLang="en-US" dirty="0"/>
              <a:t>解读：</a:t>
            </a:r>
            <a:endParaRPr lang="en-US" altLang="zh-CN" dirty="0"/>
          </a:p>
          <a:p>
            <a:pPr eaLnBrk="1" hangingPunct="1">
              <a:buFont typeface="Arial" panose="020B0604020202020204" pitchFamily="34" charset="0"/>
              <a:buNone/>
            </a:pPr>
            <a:r>
              <a:rPr lang="zh-CN" altLang="en-US" dirty="0"/>
              <a:t>　　此章有诸多“两者”：</a:t>
            </a:r>
            <a:endParaRPr lang="en-US" altLang="zh-CN" dirty="0"/>
          </a:p>
          <a:p>
            <a:pPr eaLnBrk="1" hangingPunct="1">
              <a:buFont typeface="Arial" panose="020B0604020202020204" pitchFamily="34" charset="0"/>
              <a:buNone/>
            </a:pPr>
            <a:r>
              <a:rPr lang="zh-CN" altLang="en-US" dirty="0"/>
              <a:t>　　</a:t>
            </a:r>
            <a:r>
              <a:rPr lang="zh-CN" altLang="en-US" dirty="0">
                <a:latin typeface="隶书" pitchFamily="49" charset="-122"/>
                <a:ea typeface="隶书" pitchFamily="49" charset="-122"/>
              </a:rPr>
              <a:t>道和常道、名和常名。</a:t>
            </a:r>
            <a:endParaRPr lang="en-US" altLang="zh-CN" dirty="0">
              <a:latin typeface="隶书" pitchFamily="49" charset="-122"/>
              <a:ea typeface="隶书" pitchFamily="49" charset="-122"/>
            </a:endParaRPr>
          </a:p>
          <a:p>
            <a:pPr eaLnBrk="1" hangingPunct="1">
              <a:buFont typeface="Arial" panose="020B0604020202020204" pitchFamily="34" charset="0"/>
              <a:buNone/>
            </a:pPr>
            <a:r>
              <a:rPr lang="zh-CN" altLang="en-US" dirty="0">
                <a:latin typeface="隶书" pitchFamily="49" charset="-122"/>
                <a:ea typeface="隶书" pitchFamily="49" charset="-122"/>
              </a:rPr>
              <a:t>　　无和有；始和母。</a:t>
            </a:r>
            <a:endParaRPr lang="en-US" altLang="zh-CN" dirty="0">
              <a:latin typeface="隶书" pitchFamily="49" charset="-122"/>
              <a:ea typeface="隶书" pitchFamily="49" charset="-122"/>
            </a:endParaRPr>
          </a:p>
          <a:p>
            <a:pPr eaLnBrk="1" hangingPunct="1">
              <a:buFont typeface="Arial" panose="020B0604020202020204" pitchFamily="34" charset="0"/>
              <a:buNone/>
            </a:pPr>
            <a:r>
              <a:rPr lang="zh-CN" altLang="en-US" dirty="0">
                <a:latin typeface="隶书" pitchFamily="49" charset="-122"/>
                <a:ea typeface="隶书" pitchFamily="49" charset="-122"/>
              </a:rPr>
              <a:t>　　无欲和有欲。</a:t>
            </a:r>
            <a:endParaRPr lang="en-US" altLang="zh-CN" dirty="0">
              <a:latin typeface="隶书" pitchFamily="49" charset="-122"/>
              <a:ea typeface="隶书" pitchFamily="49" charset="-122"/>
            </a:endParaRPr>
          </a:p>
          <a:p>
            <a:pPr eaLnBrk="1" hangingPunct="1">
              <a:buFont typeface="Arial" panose="020B0604020202020204" pitchFamily="34" charset="0"/>
              <a:buNone/>
            </a:pPr>
            <a:r>
              <a:rPr lang="zh-CN" altLang="en-US" dirty="0">
                <a:latin typeface="隶书" pitchFamily="49" charset="-122"/>
                <a:ea typeface="隶书" pitchFamily="49" charset="-122"/>
              </a:rPr>
              <a:t>　　常无和常有。</a:t>
            </a:r>
            <a:endParaRPr lang="en-US" altLang="zh-CN" dirty="0">
              <a:latin typeface="隶书" pitchFamily="49" charset="-122"/>
              <a:ea typeface="隶书" pitchFamily="49" charset="-122"/>
            </a:endParaRPr>
          </a:p>
          <a:p>
            <a:pPr eaLnBrk="1" hangingPunct="1">
              <a:buFont typeface="Arial" panose="020B0604020202020204" pitchFamily="34" charset="0"/>
              <a:buNone/>
            </a:pPr>
            <a:endParaRPr lang="en-US" altLang="zh-CN" dirty="0">
              <a:latin typeface="隶书" pitchFamily="49" charset="-122"/>
              <a:ea typeface="隶书" pitchFamily="49" charset="-122"/>
            </a:endParaRPr>
          </a:p>
          <a:p>
            <a:pPr marL="0" indent="0">
              <a:buNone/>
            </a:pPr>
            <a:r>
              <a:rPr lang="zh-CN" altLang="en-US" dirty="0"/>
              <a:t>“两者”指“常无”和“常有”：</a:t>
            </a:r>
            <a:endParaRPr lang="en-US" altLang="zh-CN" dirty="0"/>
          </a:p>
          <a:p>
            <a:pPr marL="457200" indent="-457200">
              <a:buFont typeface="+mj-lt"/>
              <a:buAutoNum type="arabicPeriod"/>
            </a:pPr>
            <a:r>
              <a:rPr lang="zh-CN" altLang="en-US" dirty="0">
                <a:latin typeface="隶书" pitchFamily="49" charset="-122"/>
                <a:ea typeface="隶书" pitchFamily="49" charset="-122"/>
              </a:rPr>
              <a:t>依次说了诸多“两者”时，“此两者”当指最后之“两者”。</a:t>
            </a:r>
            <a:endParaRPr lang="en-US" altLang="zh-CN" dirty="0">
              <a:latin typeface="隶书" pitchFamily="49" charset="-122"/>
              <a:ea typeface="隶书" pitchFamily="49" charset="-122"/>
            </a:endParaRPr>
          </a:p>
          <a:p>
            <a:pPr marL="457200" indent="-457200">
              <a:buFont typeface="+mj-lt"/>
              <a:buAutoNum type="arabicPeriod"/>
            </a:pPr>
            <a:r>
              <a:rPr lang="zh-CN" altLang="en-US" dirty="0">
                <a:latin typeface="隶书" pitchFamily="49" charset="-122"/>
                <a:ea typeface="隶书" pitchFamily="49" charset="-122"/>
              </a:rPr>
              <a:t>“常无”和“常有”作为观照“妙”和“徼”的两种方法和身心状态，同出于主体之心意。</a:t>
            </a:r>
            <a:endParaRPr lang="en-US" altLang="zh-CN" dirty="0">
              <a:latin typeface="隶书" pitchFamily="49" charset="-122"/>
              <a:ea typeface="隶书" pitchFamily="49" charset="-122"/>
            </a:endParaRPr>
          </a:p>
          <a:p>
            <a:pPr>
              <a:buNone/>
            </a:pPr>
            <a:endParaRPr lang="zh-CN" altLang="en-US" dirty="0"/>
          </a:p>
          <a:p>
            <a:pPr>
              <a:buNone/>
            </a:pPr>
            <a:endParaRPr lang="zh-CN" altLang="en-US" dirty="0"/>
          </a:p>
          <a:p>
            <a:endParaRPr lang="en-CN" dirty="0"/>
          </a:p>
          <a:p>
            <a:pPr eaLnBrk="1" hangingPunct="1">
              <a:buFont typeface="Arial" panose="020B0604020202020204" pitchFamily="34" charset="0"/>
              <a:buNone/>
            </a:pPr>
            <a:endParaRPr lang="zh-CN" altLang="en-US" dirty="0">
              <a:latin typeface="隶书" pitchFamily="49" charset="-122"/>
              <a:ea typeface="隶书" pitchFamily="49" charset="-122"/>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标题 1">
            <a:extLst>
              <a:ext uri="{FF2B5EF4-FFF2-40B4-BE49-F238E27FC236}">
                <a16:creationId xmlns:a16="http://schemas.microsoft.com/office/drawing/2014/main" id="{652B90CB-6062-D747-AF2E-89DAD38A05FD}"/>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p>
        </p:txBody>
      </p:sp>
      <p:sp>
        <p:nvSpPr>
          <p:cNvPr id="3" name="内容占位符 2">
            <a:extLst>
              <a:ext uri="{FF2B5EF4-FFF2-40B4-BE49-F238E27FC236}">
                <a16:creationId xmlns:a16="http://schemas.microsoft.com/office/drawing/2014/main" id="{A68A50C5-3E52-7949-BD6F-C1BEF5E68858}"/>
              </a:ext>
            </a:extLst>
          </p:cNvPr>
          <p:cNvSpPr>
            <a:spLocks noGrp="1"/>
          </p:cNvSpPr>
          <p:nvPr>
            <p:ph idx="1"/>
          </p:nvPr>
        </p:nvSpPr>
        <p:spPr>
          <a:xfrm>
            <a:off x="1251678" y="2286001"/>
            <a:ext cx="10178322" cy="4189614"/>
          </a:xfrm>
        </p:spPr>
        <p:txBody>
          <a:bodyPr>
            <a:normAutofit fontScale="85000" lnSpcReduction="10000"/>
          </a:bodyPr>
          <a:lstStyle/>
          <a:p>
            <a:pPr eaLnBrk="1" hangingPunct="1">
              <a:buFont typeface="Arial" panose="020B0604020202020204" pitchFamily="34" charset="0"/>
              <a:buNone/>
            </a:pPr>
            <a:r>
              <a:rPr lang="zh-CN" altLang="en-US" dirty="0"/>
              <a:t>何为“玄”：</a:t>
            </a:r>
            <a:endParaRPr lang="en-US" altLang="zh-CN" dirty="0"/>
          </a:p>
          <a:p>
            <a:pPr eaLnBrk="1" hangingPunct="1">
              <a:buFont typeface="Arial" panose="020B0604020202020204" pitchFamily="34" charset="0"/>
              <a:buNone/>
            </a:pPr>
            <a:r>
              <a:rPr lang="zh-CN" altLang="en-US" dirty="0"/>
              <a:t>　天？</a:t>
            </a:r>
            <a:endParaRPr lang="en-US" altLang="zh-CN" dirty="0"/>
          </a:p>
          <a:p>
            <a:pPr eaLnBrk="1" hangingPunct="1">
              <a:buFont typeface="Arial" panose="020B0604020202020204" pitchFamily="34" charset="0"/>
              <a:buNone/>
            </a:pPr>
            <a:r>
              <a:rPr lang="zh-CN" altLang="en-US" dirty="0"/>
              <a:t>　冥？（默然无有？无形之类？</a:t>
            </a:r>
            <a:endParaRPr lang="en-US" altLang="zh-CN" dirty="0"/>
          </a:p>
          <a:p>
            <a:pPr eaLnBrk="1" hangingPunct="1">
              <a:buFont typeface="Arial" panose="020B0604020202020204" pitchFamily="34" charset="0"/>
              <a:buNone/>
            </a:pPr>
            <a:r>
              <a:rPr lang="zh-CN" altLang="en-US" dirty="0">
                <a:latin typeface="隶书" pitchFamily="49" charset="-122"/>
                <a:ea typeface="隶书" pitchFamily="49" charset="-122"/>
              </a:rPr>
              <a:t>　　　　</a:t>
            </a:r>
            <a:r>
              <a:rPr lang="zh-CN" altLang="en-US" sz="1600" dirty="0">
                <a:latin typeface="宋体" panose="02010600030101010101" pitchFamily="2" charset="-122"/>
              </a:rPr>
              <a:t>张衡：玄者无形之类，自然之根。</a:t>
            </a:r>
            <a:r>
              <a:rPr lang="zh-CN" altLang="en-US" dirty="0">
                <a:latin typeface="隶书" pitchFamily="49" charset="-122"/>
                <a:ea typeface="隶书" pitchFamily="49" charset="-122"/>
              </a:rPr>
              <a:t>）</a:t>
            </a:r>
            <a:r>
              <a:rPr lang="zh-CN" altLang="en-US" dirty="0"/>
              <a:t>　　　　　　　</a:t>
            </a:r>
            <a:r>
              <a:rPr lang="zh-CN" altLang="en-US" dirty="0">
                <a:latin typeface="隶书" pitchFamily="49" charset="-122"/>
                <a:ea typeface="隶书" pitchFamily="49" charset="-122"/>
              </a:rPr>
              <a:t>　　　　　　　　</a:t>
            </a:r>
            <a:endParaRPr lang="en-US" altLang="zh-CN" dirty="0">
              <a:latin typeface="隶书" pitchFamily="49" charset="-122"/>
              <a:ea typeface="隶书" pitchFamily="49" charset="-122"/>
            </a:endParaRPr>
          </a:p>
          <a:p>
            <a:pPr eaLnBrk="1" hangingPunct="1">
              <a:buFont typeface="Arial" panose="020B0604020202020204" pitchFamily="34" charset="0"/>
              <a:buNone/>
            </a:pPr>
            <a:r>
              <a:rPr lang="zh-CN" altLang="en-US" dirty="0">
                <a:latin typeface="宋体" panose="02010600030101010101" pitchFamily="2" charset="-122"/>
              </a:rPr>
              <a:t>  道？</a:t>
            </a:r>
            <a:endParaRPr lang="en-US" altLang="zh-CN" dirty="0">
              <a:latin typeface="宋体" panose="02010600030101010101" pitchFamily="2" charset="-122"/>
            </a:endParaRPr>
          </a:p>
          <a:p>
            <a:pPr eaLnBrk="1" hangingPunct="1">
              <a:buFont typeface="Arial" panose="020B0604020202020204" pitchFamily="34" charset="0"/>
              <a:buNone/>
            </a:pPr>
            <a:r>
              <a:rPr lang="zh-CN" altLang="en-US" dirty="0">
                <a:latin typeface="宋体" panose="02010600030101010101" pitchFamily="2" charset="-122"/>
              </a:rPr>
              <a:t>　黝黑？</a:t>
            </a:r>
            <a:endParaRPr lang="en-US" altLang="zh-CN" dirty="0">
              <a:latin typeface="宋体" panose="02010600030101010101" pitchFamily="2" charset="-122"/>
            </a:endParaRPr>
          </a:p>
          <a:p>
            <a:pPr eaLnBrk="1" hangingPunct="1">
              <a:buFont typeface="Arial" panose="020B0604020202020204" pitchFamily="34" charset="0"/>
              <a:buNone/>
            </a:pPr>
            <a:r>
              <a:rPr lang="zh-CN" altLang="en-US" dirty="0">
                <a:latin typeface="宋体" panose="02010600030101010101" pitchFamily="2" charset="-122"/>
              </a:rPr>
              <a:t>　幽远无极？（不可测知？）</a:t>
            </a:r>
            <a:endParaRPr lang="en-US" altLang="zh-CN" dirty="0">
              <a:latin typeface="宋体" panose="02010600030101010101" pitchFamily="2" charset="-122"/>
            </a:endParaRPr>
          </a:p>
          <a:p>
            <a:pPr eaLnBrk="1" hangingPunct="1">
              <a:buFont typeface="Arial" panose="020B0604020202020204" pitchFamily="34" charset="0"/>
              <a:buNone/>
            </a:pPr>
            <a:r>
              <a:rPr lang="zh-CN" altLang="en-US" dirty="0">
                <a:latin typeface="宋体" panose="02010600030101010101" pitchFamily="2" charset="-122"/>
              </a:rPr>
              <a:t>　混沌而不分？</a:t>
            </a:r>
            <a:endParaRPr lang="en-US" altLang="zh-CN" dirty="0">
              <a:latin typeface="宋体" panose="02010600030101010101" pitchFamily="2" charset="-122"/>
            </a:endParaRPr>
          </a:p>
          <a:p>
            <a:pPr eaLnBrk="1" hangingPunct="1">
              <a:buFont typeface="Arial" panose="020B0604020202020204" pitchFamily="34" charset="0"/>
              <a:buNone/>
            </a:pPr>
            <a:endParaRPr lang="en-US" altLang="zh-CN" dirty="0">
              <a:latin typeface="宋体" panose="02010600030101010101" pitchFamily="2" charset="-122"/>
            </a:endParaRPr>
          </a:p>
          <a:p>
            <a:r>
              <a:rPr lang="en-US" altLang="zh-CN" b="1" dirty="0"/>
              <a:t>《</a:t>
            </a:r>
            <a:r>
              <a:rPr lang="zh-CN" altLang="en-US" b="1" dirty="0"/>
              <a:t>释言</a:t>
            </a:r>
            <a:r>
              <a:rPr lang="en-US" altLang="zh-CN" b="1" dirty="0"/>
              <a:t>》</a:t>
            </a:r>
            <a:r>
              <a:rPr lang="zh-CN" altLang="en-US" b="1" dirty="0"/>
              <a:t>：玄</a:t>
            </a:r>
            <a:r>
              <a:rPr lang="en-US" altLang="zh-CN" b="1" dirty="0"/>
              <a:t>,</a:t>
            </a:r>
            <a:r>
              <a:rPr lang="zh-CN" altLang="en-US" b="1" dirty="0"/>
              <a:t>天也。</a:t>
            </a:r>
            <a:endParaRPr lang="en-US" altLang="zh-CN" b="1" dirty="0"/>
          </a:p>
          <a:p>
            <a:r>
              <a:rPr lang="en-US" altLang="zh-CN" b="1" dirty="0"/>
              <a:t>《</a:t>
            </a:r>
            <a:r>
              <a:rPr lang="zh-CN" altLang="en-US" b="1" dirty="0"/>
              <a:t>太玄</a:t>
            </a:r>
            <a:r>
              <a:rPr lang="en-US" altLang="zh-CN" b="1" dirty="0"/>
              <a:t>》</a:t>
            </a:r>
            <a:r>
              <a:rPr lang="zh-CN" altLang="en-US" b="1" dirty="0"/>
              <a:t>：天以不见为玄。地以不形为玄</a:t>
            </a:r>
            <a:r>
              <a:rPr lang="en-US" altLang="zh-CN" b="1" dirty="0"/>
              <a:t>,</a:t>
            </a:r>
            <a:r>
              <a:rPr lang="zh-CN" altLang="en-US" b="1" dirty="0"/>
              <a:t>人以心腹为玄。</a:t>
            </a:r>
            <a:endParaRPr lang="en-US" altLang="zh-CN" b="1" dirty="0"/>
          </a:p>
          <a:p>
            <a:r>
              <a:rPr lang="en-US" altLang="zh-CN" b="1" dirty="0"/>
              <a:t>《</a:t>
            </a:r>
            <a:r>
              <a:rPr lang="zh-CN" altLang="en-US" b="1" dirty="0"/>
              <a:t>说文</a:t>
            </a:r>
            <a:r>
              <a:rPr lang="en-US" altLang="zh-CN" b="1" dirty="0"/>
              <a:t>》</a:t>
            </a:r>
            <a:r>
              <a:rPr lang="zh-CN" altLang="en-US" b="1" dirty="0"/>
              <a:t>：幽远也。黑而有赤色者为玄。象幽而入覆</a:t>
            </a:r>
            <a:r>
              <a:rPr lang="zh-TW" altLang="en-US" b="1" dirty="0"/>
              <a:t>之也。</a:t>
            </a:r>
            <a:r>
              <a:rPr lang="zh-CN" altLang="en-US" dirty="0"/>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标题 1">
            <a:extLst>
              <a:ext uri="{FF2B5EF4-FFF2-40B4-BE49-F238E27FC236}">
                <a16:creationId xmlns:a16="http://schemas.microsoft.com/office/drawing/2014/main" id="{6C7509EE-C78F-404D-AB6C-B50E809DA56F}"/>
              </a:ext>
            </a:extLst>
          </p:cNvPr>
          <p:cNvSpPr>
            <a:spLocks noGrp="1"/>
          </p:cNvSpPr>
          <p:nvPr>
            <p:ph type="title"/>
          </p:nvPr>
        </p:nvSpPr>
        <p:spPr/>
        <p:txBody>
          <a:bodyPr/>
          <a:lstStyle/>
          <a:p>
            <a:r>
              <a:rPr lang="en-US" altLang="zh-CN" dirty="0"/>
              <a:t>《</a:t>
            </a:r>
            <a:r>
              <a:rPr lang="zh-CN" altLang="en-US" dirty="0"/>
              <a:t>道德经</a:t>
            </a:r>
            <a:r>
              <a:rPr lang="en-US" altLang="zh-CN" dirty="0"/>
              <a:t>》</a:t>
            </a:r>
            <a:r>
              <a:rPr lang="zh-CN" altLang="en-US" dirty="0"/>
              <a:t>第一章</a:t>
            </a:r>
          </a:p>
        </p:txBody>
      </p:sp>
      <p:sp>
        <p:nvSpPr>
          <p:cNvPr id="70659" name="内容占位符 2">
            <a:extLst>
              <a:ext uri="{FF2B5EF4-FFF2-40B4-BE49-F238E27FC236}">
                <a16:creationId xmlns:a16="http://schemas.microsoft.com/office/drawing/2014/main" id="{F9ACDFA4-A8EE-E24F-9C00-D394C49A1C33}"/>
              </a:ext>
            </a:extLst>
          </p:cNvPr>
          <p:cNvSpPr>
            <a:spLocks noGrp="1"/>
          </p:cNvSpPr>
          <p:nvPr>
            <p:ph idx="1"/>
          </p:nvPr>
        </p:nvSpPr>
        <p:spPr/>
        <p:txBody>
          <a:bodyPr>
            <a:normAutofit fontScale="85000" lnSpcReduction="20000"/>
          </a:bodyPr>
          <a:lstStyle/>
          <a:p>
            <a:pPr eaLnBrk="1" hangingPunct="1"/>
            <a:r>
              <a:rPr lang="zh-CN" altLang="en-US" sz="2900" b="1" dirty="0"/>
              <a:t>“众妙之门”是让人来把握的，而非让人来赞叹的。故它不应指本体意义上的“道”的生长万物的奥妙，而应指主体体验众妙的法门。</a:t>
            </a:r>
            <a:endParaRPr lang="en-US" altLang="zh-CN" sz="2900" b="1" dirty="0"/>
          </a:p>
          <a:p>
            <a:pPr eaLnBrk="1" hangingPunct="1"/>
            <a:r>
              <a:rPr lang="zh-CN" altLang="en-US" sz="2900" b="1" dirty="0"/>
              <a:t> 玄之又玄：“常无”“常有”的“玄修”做了又做。这样才是认识众妙的法门。</a:t>
            </a:r>
            <a:endParaRPr lang="en-US" altLang="zh-CN" sz="2900" b="1" dirty="0"/>
          </a:p>
          <a:p>
            <a:pPr marL="0" indent="0">
              <a:buNone/>
            </a:pPr>
            <a:endParaRPr lang="en-US" altLang="zh-CN" sz="2900" dirty="0"/>
          </a:p>
          <a:p>
            <a:pPr marL="0" indent="0">
              <a:buNone/>
            </a:pPr>
            <a:r>
              <a:rPr lang="zh-CN" altLang="en-US" sz="2900" dirty="0"/>
              <a:t>（“玄”字包含着很多的秘密。玄门：道教。玄功：道家修道的功夫。）　　　</a:t>
            </a:r>
            <a:endParaRPr lang="en-US" altLang="zh-CN" sz="2900" dirty="0"/>
          </a:p>
          <a:p>
            <a:pPr>
              <a:buNone/>
            </a:pPr>
            <a:endParaRPr lang="en-US" altLang="zh-CN" sz="3100" dirty="0"/>
          </a:p>
          <a:p>
            <a:pPr marL="0" indent="0">
              <a:buNone/>
            </a:pPr>
            <a:r>
              <a:rPr lang="zh-CN" altLang="en-US" sz="3100" dirty="0"/>
              <a:t>第一章：开门见山论道：前半讲客观之道；后半讲认识道的总方法。</a:t>
            </a:r>
          </a:p>
          <a:p>
            <a:endParaRPr lang="zh-CN" altLang="en-US" sz="3600" dirty="0"/>
          </a:p>
          <a:p>
            <a:pPr eaLnBrk="1" hangingPunct="1"/>
            <a:endParaRPr lang="en-US" altLang="zh-CN" sz="3600" b="1" dirty="0"/>
          </a:p>
        </p:txBody>
      </p:sp>
    </p:spTree>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{B6D35D40-B070-854F-8BCB-414F9E89D27D}tf10001071</Template>
  <TotalTime>5534</TotalTime>
  <Words>5576</Words>
  <Application>Microsoft Macintosh PowerPoint</Application>
  <PresentationFormat>Widescreen</PresentationFormat>
  <Paragraphs>266</Paragraphs>
  <Slides>39</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39</vt:i4>
      </vt:variant>
    </vt:vector>
  </HeadingPairs>
  <TitlesOfParts>
    <vt:vector size="50" baseType="lpstr">
      <vt:lpstr>隶书</vt:lpstr>
      <vt:lpstr>宋体</vt:lpstr>
      <vt:lpstr>华文行楷</vt:lpstr>
      <vt:lpstr>华文新魏</vt:lpstr>
      <vt:lpstr>华文中宋</vt:lpstr>
      <vt:lpstr>Arial</vt:lpstr>
      <vt:lpstr>Calibri</vt:lpstr>
      <vt:lpstr>Courier New</vt:lpstr>
      <vt:lpstr>Gill Sans MT</vt:lpstr>
      <vt:lpstr>Impact</vt:lpstr>
      <vt:lpstr>Badge</vt:lpstr>
      <vt:lpstr>SICH3005 An introduction to Classical Chinese literature 《國學治要選讀》    Week 2-3</vt:lpstr>
      <vt:lpstr>《道德经》的作者和由来</vt:lpstr>
      <vt:lpstr>《道德经》的作者和由来</vt:lpstr>
      <vt:lpstr>《道德经》的作者和由来</vt:lpstr>
      <vt:lpstr>《道德经》的后世流传和当代影响 </vt:lpstr>
      <vt:lpstr>《道德经》的后世流传和当代影响 </vt:lpstr>
      <vt:lpstr>《道德经》的后世流传和当代影响 </vt:lpstr>
      <vt:lpstr>《道德经》的后世流传和当代影响 </vt:lpstr>
      <vt:lpstr>《道德经》的后世流传和当代影响 </vt:lpstr>
      <vt:lpstr>《道德经》的后世流传和当代影响 </vt:lpstr>
      <vt:lpstr>《道德经》课程说明 </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lpstr>《道德经》第一章</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SICH3005 An introduction to Classical Chinese literature 《國學治要選讀》    Week 2-3</dc:title>
  <dc:creator>Yiying Jiao</dc:creator>
  <cp:lastModifiedBy>Yiying Jiao</cp:lastModifiedBy>
  <cp:revision>13</cp:revision>
  <dcterms:created xsi:type="dcterms:W3CDTF">2021-05-21T09:59:20Z</dcterms:created>
  <dcterms:modified xsi:type="dcterms:W3CDTF">2021-05-25T06:13:45Z</dcterms:modified>
</cp:coreProperties>
</file>