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4"/>
  </p:sldMasterIdLst>
  <p:sldIdLst>
    <p:sldId id="256" r:id="rId5"/>
    <p:sldId id="257" r:id="rId6"/>
    <p:sldId id="258" r:id="rId7"/>
    <p:sldId id="259" r:id="rId8"/>
    <p:sldId id="260" r:id="rId9"/>
    <p:sldId id="271" r:id="rId10"/>
    <p:sldId id="261" r:id="rId11"/>
    <p:sldId id="262" r:id="rId12"/>
    <p:sldId id="263" r:id="rId13"/>
    <p:sldId id="265" r:id="rId14"/>
    <p:sldId id="266" r:id="rId15"/>
    <p:sldId id="267" r:id="rId16"/>
    <p:sldId id="269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80873B-46EF-224D-92E7-7D1A650525A2}" v="8" dt="2022-03-24T10:59:13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72"/>
  </p:normalViewPr>
  <p:slideViewPr>
    <p:cSldViewPr>
      <p:cViewPr varScale="1">
        <p:scale>
          <a:sx n="99" d="100"/>
          <a:sy n="99" d="100"/>
        </p:scale>
        <p:origin x="146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E6FEC15-D4E1-4E2B-A638-E09048DDF1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39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6.m4a"/><Relationship Id="rId1" Type="http://schemas.openxmlformats.org/officeDocument/2006/relationships/audio" Target="NULL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4.m4a"/><Relationship Id="rId1" Type="http://schemas.openxmlformats.org/officeDocument/2006/relationships/audio" Target="NULL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coaching Pedagogy Recap and session Planning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2590800"/>
          </a:xfrm>
        </p:spPr>
        <p:txBody>
          <a:bodyPr>
            <a:normAutofit/>
          </a:bodyPr>
          <a:lstStyle/>
          <a:p>
            <a:r>
              <a:rPr lang="en-GB" dirty="0"/>
              <a:t>Geraint Forster </a:t>
            </a:r>
          </a:p>
          <a:p>
            <a:endParaRPr lang="en-GB" dirty="0"/>
          </a:p>
          <a:p>
            <a:pPr algn="ctr"/>
            <a:r>
              <a:rPr lang="en-GB" dirty="0">
                <a:solidFill>
                  <a:srgbClr val="FF0000"/>
                </a:solidFill>
              </a:rPr>
              <a:t>*Please play the slideshow from beginning to hear the narration*</a:t>
            </a:r>
          </a:p>
        </p:txBody>
      </p:sp>
      <p:pic>
        <p:nvPicPr>
          <p:cNvPr id="5" name="Audio Recording 24 Mar 2022 at 10:42:07" descr="Audio Recording 24 Mar 2022 at 10:42:07">
            <a:hlinkClick r:id="" action="ppaction://media"/>
            <a:extLst>
              <a:ext uri="{FF2B5EF4-FFF2-40B4-BE49-F238E27FC236}">
                <a16:creationId xmlns:a16="http://schemas.microsoft.com/office/drawing/2014/main" id="{2D2CAB69-F1BC-7B48-86F7-FC3AF2777E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07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657"/>
    </mc:Choice>
    <mc:Fallback xmlns="">
      <p:transition spd="slow" advTm="49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Behavioural Learning Theory</a:t>
            </a:r>
          </a:p>
          <a:p>
            <a:pPr lvl="1"/>
            <a:r>
              <a:rPr lang="en-GB" dirty="0"/>
              <a:t>Stimulus-Response</a:t>
            </a:r>
          </a:p>
          <a:p>
            <a:pPr lvl="1"/>
            <a:r>
              <a:rPr lang="en-GB" dirty="0"/>
              <a:t>Operant Conditioning – pleasant or unpleasant consequences</a:t>
            </a:r>
          </a:p>
          <a:p>
            <a:pPr lvl="1"/>
            <a:r>
              <a:rPr lang="en-GB" dirty="0" err="1"/>
              <a:t>Reinforcers</a:t>
            </a:r>
            <a:r>
              <a:rPr lang="en-GB" dirty="0"/>
              <a:t> can act as punishers and vice-versa</a:t>
            </a:r>
          </a:p>
          <a:p>
            <a:pPr lvl="1"/>
            <a:r>
              <a:rPr lang="en-GB" dirty="0"/>
              <a:t>Reinforcing intrinsically motivated can undermine motivation</a:t>
            </a:r>
          </a:p>
          <a:p>
            <a:pPr lvl="1"/>
            <a:r>
              <a:rPr lang="en-GB" dirty="0"/>
              <a:t>Reinforcing should become less frequent to avoid reliance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15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191"/>
    </mc:Choice>
    <mc:Fallback xmlns="">
      <p:transition spd="slow" advTm="107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Observation and modelling</a:t>
            </a:r>
          </a:p>
          <a:p>
            <a:r>
              <a:rPr lang="en-GB" dirty="0"/>
              <a:t>Attention – Retention – Motor Production – Motivation (Bandura, 1986)</a:t>
            </a:r>
          </a:p>
          <a:p>
            <a:r>
              <a:rPr lang="en-GB" dirty="0"/>
              <a:t>Self-regulation – judging own behaviour against standards and reinforce or punish accordingly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81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264"/>
    </mc:Choice>
    <mc:Fallback xmlns="">
      <p:transition spd="slow" advTm="342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Constructivist Learning Theory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Constructing own learning linked to what we already know</a:t>
            </a:r>
          </a:p>
          <a:p>
            <a:r>
              <a:rPr lang="en-GB" dirty="0"/>
              <a:t>Disequilibrium occurs – cognitive dissonance</a:t>
            </a:r>
          </a:p>
          <a:p>
            <a:r>
              <a:rPr lang="en-GB" dirty="0" err="1"/>
              <a:t>Slavin</a:t>
            </a:r>
            <a:r>
              <a:rPr lang="en-GB" dirty="0"/>
              <a:t> (2003) four key principles:</a:t>
            </a:r>
          </a:p>
          <a:p>
            <a:pPr lvl="1"/>
            <a:r>
              <a:rPr lang="en-GB" dirty="0"/>
              <a:t>Social interaction with more capable peers</a:t>
            </a:r>
          </a:p>
          <a:p>
            <a:pPr lvl="1"/>
            <a:r>
              <a:rPr lang="en-GB" dirty="0"/>
              <a:t>Zone of proximal development (can do with help)</a:t>
            </a:r>
          </a:p>
          <a:p>
            <a:pPr lvl="1"/>
            <a:r>
              <a:rPr lang="en-GB" dirty="0"/>
              <a:t>Cognitive apprenticeships – combination of above</a:t>
            </a:r>
          </a:p>
          <a:p>
            <a:pPr lvl="1"/>
            <a:r>
              <a:rPr lang="en-GB" dirty="0"/>
              <a:t>Scaffolding – gradually removed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310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87"/>
    </mc:Choice>
    <mc:Fallback xmlns="">
      <p:transition spd="slow" advTm="65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Styles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9262" y="1728787"/>
            <a:ext cx="5705475" cy="4619625"/>
          </a:xfr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76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35"/>
    </mc:Choice>
    <mc:Fallback xmlns="">
      <p:transition spd="slow" advTm="55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lternate Process 3"/>
          <p:cNvSpPr/>
          <p:nvPr/>
        </p:nvSpPr>
        <p:spPr>
          <a:xfrm>
            <a:off x="4412273" y="2787952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Motivation</a:t>
            </a:r>
          </a:p>
        </p:txBody>
      </p:sp>
      <p:sp>
        <p:nvSpPr>
          <p:cNvPr id="5" name="Alternate Process 4"/>
          <p:cNvSpPr/>
          <p:nvPr/>
        </p:nvSpPr>
        <p:spPr>
          <a:xfrm>
            <a:off x="7313494" y="2794000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Outcomes</a:t>
            </a:r>
          </a:p>
        </p:txBody>
      </p:sp>
      <p:sp>
        <p:nvSpPr>
          <p:cNvPr id="6" name="Alternate Process 5"/>
          <p:cNvSpPr/>
          <p:nvPr/>
        </p:nvSpPr>
        <p:spPr>
          <a:xfrm>
            <a:off x="83530" y="2808941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Climate Created by Coach</a:t>
            </a:r>
          </a:p>
        </p:txBody>
      </p:sp>
      <p:sp>
        <p:nvSpPr>
          <p:cNvPr id="8" name="Right Arrow 7"/>
          <p:cNvSpPr/>
          <p:nvPr/>
        </p:nvSpPr>
        <p:spPr>
          <a:xfrm>
            <a:off x="6200061" y="3302000"/>
            <a:ext cx="971176" cy="23905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Isosceles Triangle 1"/>
          <p:cNvSpPr/>
          <p:nvPr/>
        </p:nvSpPr>
        <p:spPr>
          <a:xfrm>
            <a:off x="3862616" y="4003523"/>
            <a:ext cx="2842381" cy="792239"/>
          </a:xfrm>
          <a:prstGeom prst="triangl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260876" y="4856238"/>
            <a:ext cx="1143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Controlled Motivation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21623" y="4856238"/>
            <a:ext cx="1345594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Autonomous Motivation</a:t>
            </a:r>
          </a:p>
        </p:txBody>
      </p:sp>
      <p:sp>
        <p:nvSpPr>
          <p:cNvPr id="13" name="Right Arrow 12"/>
          <p:cNvSpPr/>
          <p:nvPr/>
        </p:nvSpPr>
        <p:spPr>
          <a:xfrm>
            <a:off x="4503663" y="5073952"/>
            <a:ext cx="1517960" cy="1330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Alternate Process 13"/>
          <p:cNvSpPr/>
          <p:nvPr/>
        </p:nvSpPr>
        <p:spPr>
          <a:xfrm>
            <a:off x="2272624" y="2808941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Psychological Needs (Autonomy, Competence, Relatedness)</a:t>
            </a:r>
          </a:p>
        </p:txBody>
      </p:sp>
      <p:sp>
        <p:nvSpPr>
          <p:cNvPr id="15" name="Right Arrow 14"/>
          <p:cNvSpPr/>
          <p:nvPr/>
        </p:nvSpPr>
        <p:spPr>
          <a:xfrm>
            <a:off x="4030174" y="3256820"/>
            <a:ext cx="343462" cy="23905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Arrow 15"/>
          <p:cNvSpPr/>
          <p:nvPr/>
        </p:nvSpPr>
        <p:spPr>
          <a:xfrm>
            <a:off x="1878433" y="3268916"/>
            <a:ext cx="343462" cy="23905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6568.33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222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513"/>
    </mc:Choice>
    <mc:Fallback xmlns="">
      <p:transition spd="slow" advTm="68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Motivational Climate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climate vs Mastery Climate (Ames, 1992)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52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08"/>
    </mc:Choice>
    <mc:Fallback xmlns="">
      <p:transition spd="slow" advTm="13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Blocked Practice – repeating one task – drills</a:t>
            </a:r>
          </a:p>
          <a:p>
            <a:r>
              <a:rPr lang="en-GB" dirty="0"/>
              <a:t>Random Practice – variety of skills in no particular sequence</a:t>
            </a:r>
          </a:p>
          <a:p>
            <a:r>
              <a:rPr lang="en-GB" dirty="0"/>
              <a:t>Contextual interference effect – more cognitive processing involved, creates more meaningful memories which are easier to retrieve later.</a:t>
            </a:r>
          </a:p>
          <a:p>
            <a:r>
              <a:rPr lang="en-GB" dirty="0"/>
              <a:t>Age and skill level has influence.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077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465"/>
    </mc:Choice>
    <mc:Fallback xmlns="">
      <p:transition spd="slow" advTm="99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Constant vs Variable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Constant – same version of a skill e.g. throwing at set target same distance away</a:t>
            </a:r>
          </a:p>
          <a:p>
            <a:r>
              <a:rPr lang="en-GB" dirty="0"/>
              <a:t>Variable – different versions of same skill</a:t>
            </a:r>
          </a:p>
          <a:p>
            <a:r>
              <a:rPr lang="en-GB" dirty="0"/>
              <a:t>As with blocked v random, more contextual interference results in slower initial results, but long-term skill-learning is improved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53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01"/>
    </mc:Choice>
    <mc:Fallback xmlns="">
      <p:transition spd="slow" advTm="32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Organization Chart 6"/>
          <p:cNvGrpSpPr>
            <a:grpSpLocks noGrp="1"/>
          </p:cNvGrpSpPr>
          <p:nvPr/>
        </p:nvGrpSpPr>
        <p:grpSpPr bwMode="auto">
          <a:xfrm>
            <a:off x="0" y="1068388"/>
            <a:ext cx="9144000" cy="5529262"/>
            <a:chOff x="103020" y="905"/>
            <a:chExt cx="49358" cy="1149"/>
          </a:xfrm>
        </p:grpSpPr>
        <p:sp>
          <p:nvSpPr>
            <p:cNvPr id="23555" name="AutoShape 5"/>
            <p:cNvSpPr>
              <a:spLocks noChangeAspect="1" noChangeArrowheads="1" noTextEdit="1"/>
            </p:cNvSpPr>
            <p:nvPr/>
          </p:nvSpPr>
          <p:spPr bwMode="auto">
            <a:xfrm>
              <a:off x="103020" y="905"/>
              <a:ext cx="49358" cy="1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23556" name="_s1028"/>
            <p:cNvCxnSpPr>
              <a:cxnSpLocks noChangeShapeType="1"/>
              <a:stCxn id="23572" idx="0"/>
              <a:endCxn id="23566" idx="2"/>
            </p:cNvCxnSpPr>
            <p:nvPr/>
          </p:nvCxnSpPr>
          <p:spPr bwMode="auto">
            <a:xfrm rot="5400000" flipH="1">
              <a:off x="144345" y="-1216"/>
              <a:ext cx="145" cy="582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7" name="_s1029"/>
            <p:cNvCxnSpPr>
              <a:cxnSpLocks noChangeShapeType="1"/>
              <a:stCxn id="1043" idx="0"/>
              <a:endCxn id="23566" idx="2"/>
            </p:cNvCxnSpPr>
            <p:nvPr/>
          </p:nvCxnSpPr>
          <p:spPr bwMode="auto">
            <a:xfrm rot="-5400000">
              <a:off x="140133" y="399"/>
              <a:ext cx="145" cy="259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8" name="_s1030"/>
            <p:cNvCxnSpPr>
              <a:cxnSpLocks noChangeShapeType="1"/>
              <a:stCxn id="23570" idx="0"/>
              <a:endCxn id="23565" idx="2"/>
            </p:cNvCxnSpPr>
            <p:nvPr/>
          </p:nvCxnSpPr>
          <p:spPr bwMode="auto">
            <a:xfrm rot="-5400000">
              <a:off x="114889" y="1393"/>
              <a:ext cx="144" cy="608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9" name="_s1031"/>
            <p:cNvCxnSpPr>
              <a:cxnSpLocks noChangeShapeType="1"/>
              <a:stCxn id="23569" idx="0"/>
              <a:endCxn id="23565" idx="2"/>
            </p:cNvCxnSpPr>
            <p:nvPr/>
          </p:nvCxnSpPr>
          <p:spPr bwMode="auto">
            <a:xfrm rot="5400000" flipH="1">
              <a:off x="118766" y="-1876"/>
              <a:ext cx="145" cy="714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0" name="_s1032"/>
            <p:cNvCxnSpPr>
              <a:cxnSpLocks noChangeShapeType="1"/>
              <a:stCxn id="23568" idx="0"/>
              <a:endCxn id="23565" idx="2"/>
            </p:cNvCxnSpPr>
            <p:nvPr/>
          </p:nvCxnSpPr>
          <p:spPr bwMode="auto">
            <a:xfrm rot="5400000" flipH="1">
              <a:off x="123042" y="-6152"/>
              <a:ext cx="145" cy="15699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1" name="_s1033"/>
            <p:cNvCxnSpPr>
              <a:cxnSpLocks noChangeShapeType="1"/>
              <a:stCxn id="23567" idx="0"/>
              <a:endCxn id="23565" idx="2"/>
            </p:cNvCxnSpPr>
            <p:nvPr/>
          </p:nvCxnSpPr>
          <p:spPr bwMode="auto">
            <a:xfrm rot="-5400000">
              <a:off x="111136" y="-2361"/>
              <a:ext cx="144" cy="8115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2" name="_s1034"/>
            <p:cNvCxnSpPr>
              <a:cxnSpLocks noChangeShapeType="1"/>
              <a:stCxn id="23566" idx="0"/>
              <a:endCxn id="23564" idx="2"/>
            </p:cNvCxnSpPr>
            <p:nvPr/>
          </p:nvCxnSpPr>
          <p:spPr bwMode="auto">
            <a:xfrm rot="5400000" flipH="1">
              <a:off x="134338" y="-5831"/>
              <a:ext cx="142" cy="14191"/>
            </a:xfrm>
            <a:prstGeom prst="bentConnector3">
              <a:avLst>
                <a:gd name="adj1" fmla="val 16745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3" name="_s1035"/>
            <p:cNvCxnSpPr>
              <a:cxnSpLocks noChangeShapeType="1"/>
              <a:stCxn id="23565" idx="0"/>
              <a:endCxn id="23564" idx="2"/>
            </p:cNvCxnSpPr>
            <p:nvPr/>
          </p:nvCxnSpPr>
          <p:spPr bwMode="auto">
            <a:xfrm rot="-5400000">
              <a:off x="121218" y="-4759"/>
              <a:ext cx="142" cy="12048"/>
            </a:xfrm>
            <a:prstGeom prst="bentConnector3">
              <a:avLst>
                <a:gd name="adj1" fmla="val 1670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64" name="_s1036"/>
            <p:cNvSpPr>
              <a:spLocks noChangeArrowheads="1"/>
            </p:cNvSpPr>
            <p:nvPr/>
          </p:nvSpPr>
          <p:spPr bwMode="auto">
            <a:xfrm>
              <a:off x="117982" y="906"/>
              <a:ext cx="18655" cy="288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FEEDBACK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5" name="_s1037"/>
            <p:cNvSpPr>
              <a:spLocks noChangeArrowheads="1"/>
            </p:cNvSpPr>
            <p:nvPr/>
          </p:nvSpPr>
          <p:spPr bwMode="auto">
            <a:xfrm>
              <a:off x="109430" y="1336"/>
              <a:ext cx="11662" cy="289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Task-intrinsic </a:t>
              </a:r>
            </a:p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feedback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6" name="_s1038"/>
            <p:cNvSpPr>
              <a:spLocks noChangeArrowheads="1"/>
            </p:cNvSpPr>
            <p:nvPr/>
          </p:nvSpPr>
          <p:spPr bwMode="auto">
            <a:xfrm>
              <a:off x="135865" y="1336"/>
              <a:ext cx="11269" cy="28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Augmented </a:t>
              </a:r>
            </a:p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feedback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7" name="_s1039"/>
            <p:cNvSpPr>
              <a:spLocks noChangeArrowheads="1"/>
            </p:cNvSpPr>
            <p:nvPr/>
          </p:nvSpPr>
          <p:spPr bwMode="auto">
            <a:xfrm>
              <a:off x="103114" y="1769"/>
              <a:ext cx="8075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Visual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8" name="_s1040"/>
            <p:cNvSpPr>
              <a:spLocks noChangeArrowheads="1"/>
            </p:cNvSpPr>
            <p:nvPr/>
          </p:nvSpPr>
          <p:spPr bwMode="auto">
            <a:xfrm>
              <a:off x="126919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Tactile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9" name="_s1041"/>
            <p:cNvSpPr>
              <a:spLocks noChangeArrowheads="1"/>
            </p:cNvSpPr>
            <p:nvPr/>
          </p:nvSpPr>
          <p:spPr bwMode="auto">
            <a:xfrm>
              <a:off x="118367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000" b="1">
                  <a:latin typeface="Tahoma" pitchFamily="34" charset="0"/>
                </a:rPr>
                <a:t>Pro-</a:t>
              </a:r>
            </a:p>
            <a:p>
              <a:pPr algn="ctr" eaLnBrk="1" hangingPunct="1"/>
              <a:r>
                <a:rPr lang="en-GB" altLang="en-US" sz="2000" b="1">
                  <a:latin typeface="Tahoma" pitchFamily="34" charset="0"/>
                </a:rPr>
                <a:t>prioceptive</a:t>
              </a:r>
              <a:endParaRPr lang="en-US" altLang="en-US" sz="2000" b="1">
                <a:latin typeface="Tahoma" pitchFamily="34" charset="0"/>
              </a:endParaRPr>
            </a:p>
          </p:txBody>
        </p:sp>
        <p:sp>
          <p:nvSpPr>
            <p:cNvPr id="23570" name="_s1042"/>
            <p:cNvSpPr>
              <a:spLocks noChangeArrowheads="1"/>
            </p:cNvSpPr>
            <p:nvPr/>
          </p:nvSpPr>
          <p:spPr bwMode="auto">
            <a:xfrm>
              <a:off x="111332" y="1769"/>
              <a:ext cx="6650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200" b="1">
                  <a:latin typeface="Tahoma" pitchFamily="34" charset="0"/>
                </a:rPr>
                <a:t>Auditory</a:t>
              </a:r>
              <a:endParaRPr lang="en-US" altLang="en-US" sz="2200" b="1">
                <a:latin typeface="Tahoma" pitchFamily="34" charset="0"/>
              </a:endParaRPr>
            </a:p>
          </p:txBody>
        </p:sp>
        <p:sp>
          <p:nvSpPr>
            <p:cNvPr id="1043" name="_s1043"/>
            <p:cNvSpPr>
              <a:spLocks noChangeArrowheads="1"/>
            </p:cNvSpPr>
            <p:nvPr/>
          </p:nvSpPr>
          <p:spPr bwMode="auto">
            <a:xfrm>
              <a:off x="135865" y="1770"/>
              <a:ext cx="6084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/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endParaRPr lang="en-GB" sz="2400" b="1" u="sng">
                <a:effectLst>
                  <a:outerShdw blurRad="38100" dist="38100" dir="2700000" algn="tl">
                    <a:srgbClr val="FFFFFF"/>
                  </a:outerShdw>
                </a:effectLst>
                <a:latin typeface="Tahoma" charset="0"/>
                <a:ea typeface="+mn-ea"/>
              </a:endParaRPr>
            </a:p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r>
                <a:rPr lang="en-GB" sz="2400" b="1">
                  <a:latin typeface="Tahoma" charset="0"/>
                  <a:ea typeface="+mn-ea"/>
                </a:rPr>
                <a:t>KR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latin typeface="Tahoma" charset="0"/>
                <a:ea typeface="+mn-ea"/>
              </a:endParaRPr>
            </a:p>
          </p:txBody>
        </p:sp>
        <p:sp>
          <p:nvSpPr>
            <p:cNvPr id="23572" name="_s1044"/>
            <p:cNvSpPr>
              <a:spLocks noChangeArrowheads="1"/>
            </p:cNvSpPr>
            <p:nvPr/>
          </p:nvSpPr>
          <p:spPr bwMode="auto">
            <a:xfrm>
              <a:off x="143638" y="1770"/>
              <a:ext cx="7386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KP</a:t>
              </a:r>
              <a:endParaRPr lang="en-US" altLang="en-US" sz="2400" b="1">
                <a:latin typeface="Tahoma" pitchFamily="34" charset="0"/>
              </a:endParaRPr>
            </a:p>
          </p:txBody>
        </p:sp>
      </p:grp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919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21"/>
    </mc:Choice>
    <mc:Fallback xmlns="">
      <p:transition spd="slow" advTm="65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to give augmented feedback?</a:t>
            </a:r>
          </a:p>
          <a:p>
            <a:r>
              <a:rPr lang="en-GB" dirty="0"/>
              <a:t>What type of augmented feedback?</a:t>
            </a:r>
          </a:p>
          <a:p>
            <a:r>
              <a:rPr lang="en-GB" dirty="0"/>
              <a:t>Timing of feedback?</a:t>
            </a:r>
          </a:p>
          <a:p>
            <a:r>
              <a:rPr lang="en-GB" dirty="0"/>
              <a:t>Frequency of feedback?</a:t>
            </a:r>
          </a:p>
          <a:p>
            <a:r>
              <a:rPr lang="en-GB" dirty="0"/>
              <a:t>Timing between feedback and next practice?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65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62"/>
    </mc:Choice>
    <mc:Fallback xmlns="">
      <p:transition spd="slow" advTm="55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Attentional Focus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Focussing internally on body movements can inhibit learning.</a:t>
            </a:r>
          </a:p>
          <a:p>
            <a:r>
              <a:rPr lang="en-GB" dirty="0"/>
              <a:t>Movements need to be unconsciously controlled</a:t>
            </a:r>
          </a:p>
          <a:p>
            <a:r>
              <a:rPr lang="en-GB" dirty="0"/>
              <a:t>External foci of attention e.g. focus on the effects of movements e.g. trajectory of ball</a:t>
            </a:r>
          </a:p>
          <a:p>
            <a:r>
              <a:rPr lang="en-GB" dirty="0"/>
              <a:t>Analogous coaching could be effective strategy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03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864"/>
    </mc:Choice>
    <mc:Fallback xmlns="">
      <p:transition spd="slow" advTm="66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Process Goals</a:t>
            </a:r>
          </a:p>
          <a:p>
            <a:r>
              <a:rPr lang="en-GB" dirty="0"/>
              <a:t>Performance Goals</a:t>
            </a:r>
          </a:p>
          <a:p>
            <a:r>
              <a:rPr lang="en-GB" dirty="0"/>
              <a:t>Outcome Goals</a:t>
            </a:r>
          </a:p>
          <a:p>
            <a:pPr algn="ctr">
              <a:defRPr/>
            </a:pPr>
            <a:r>
              <a:rPr lang="en-US" b="1" dirty="0"/>
              <a:t>Specific</a:t>
            </a:r>
          </a:p>
          <a:p>
            <a:pPr algn="ctr">
              <a:defRPr/>
            </a:pPr>
            <a:r>
              <a:rPr lang="en-US" b="1" dirty="0"/>
              <a:t>Measurable</a:t>
            </a:r>
          </a:p>
          <a:p>
            <a:pPr algn="ctr">
              <a:defRPr/>
            </a:pPr>
            <a:r>
              <a:rPr lang="en-US" b="1" dirty="0"/>
              <a:t>Adjustable</a:t>
            </a:r>
          </a:p>
          <a:p>
            <a:pPr algn="ctr">
              <a:defRPr/>
            </a:pPr>
            <a:r>
              <a:rPr lang="en-US" b="1" dirty="0"/>
              <a:t>Realistic</a:t>
            </a:r>
          </a:p>
          <a:p>
            <a:pPr algn="ctr">
              <a:defRPr/>
            </a:pPr>
            <a:r>
              <a:rPr lang="en-US" b="1" dirty="0"/>
              <a:t>Time-based</a:t>
            </a:r>
          </a:p>
          <a:p>
            <a:pPr algn="ctr">
              <a:defRPr/>
            </a:pPr>
            <a:r>
              <a:rPr lang="en-US" b="1" dirty="0"/>
              <a:t>Exciting</a:t>
            </a:r>
          </a:p>
          <a:p>
            <a:pPr algn="ctr">
              <a:defRPr/>
            </a:pPr>
            <a:r>
              <a:rPr lang="en-US" b="1" dirty="0"/>
              <a:t>Recordable</a:t>
            </a:r>
            <a:endParaRPr lang="en-US" dirty="0"/>
          </a:p>
          <a:p>
            <a:r>
              <a:rPr lang="en-US" b="1" dirty="0"/>
              <a:t>(Locke, Shaw, </a:t>
            </a:r>
            <a:r>
              <a:rPr lang="en-US" b="1" dirty="0" err="1"/>
              <a:t>Saari</a:t>
            </a:r>
            <a:r>
              <a:rPr lang="en-US" b="1" dirty="0"/>
              <a:t>, &amp; Latham, 1981)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23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848"/>
    </mc:Choice>
    <mc:Fallback xmlns="">
      <p:transition spd="slow" advTm="83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F0465-DC0E-CB47-85C5-8719B4328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8A852-175C-404C-A78D-D3A95A820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practical delivery of the coaching session will be graded on the following attributes:</a:t>
            </a:r>
          </a:p>
          <a:p>
            <a:pPr lvl="1"/>
            <a:r>
              <a:rPr lang="en-GB" dirty="0"/>
              <a:t>Organisation and management of the session</a:t>
            </a:r>
          </a:p>
          <a:p>
            <a:pPr lvl="1"/>
            <a:r>
              <a:rPr lang="en-GB" dirty="0"/>
              <a:t>Interpersonal Skills</a:t>
            </a:r>
          </a:p>
          <a:p>
            <a:pPr lvl="1"/>
            <a:r>
              <a:rPr lang="en-GB" dirty="0"/>
              <a:t>Ability to identify and correct faults</a:t>
            </a:r>
          </a:p>
          <a:p>
            <a:pPr lvl="1"/>
            <a:r>
              <a:rPr lang="en-GB" dirty="0"/>
              <a:t>Effective use of time and space</a:t>
            </a:r>
          </a:p>
          <a:p>
            <a:pPr lvl="1"/>
            <a:r>
              <a:rPr lang="en-GB" dirty="0"/>
              <a:t>Appropriateness of activities</a:t>
            </a:r>
          </a:p>
          <a:p>
            <a:pPr lvl="1"/>
            <a:r>
              <a:rPr lang="en-GB" dirty="0"/>
              <a:t>Effective use of feedback</a:t>
            </a:r>
          </a:p>
          <a:p>
            <a:endParaRPr lang="en-US" dirty="0"/>
          </a:p>
        </p:txBody>
      </p:sp>
      <p:pic>
        <p:nvPicPr>
          <p:cNvPr id="4" name="Audio Recording 24 Mar 2022 at 10:57:19" descr="Audio Recording 24 Mar 2022 at 10:57:19">
            <a:hlinkClick r:id="" action="ppaction://media"/>
            <a:extLst>
              <a:ext uri="{FF2B5EF4-FFF2-40B4-BE49-F238E27FC236}">
                <a16:creationId xmlns:a16="http://schemas.microsoft.com/office/drawing/2014/main" id="{7F5C0CE3-F05B-2C4A-B852-C880D4BD75D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9330.9232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47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5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2b84e66bd039fd73f1adecf255082af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64422aa20fa12da0ea21fe8d3c5da15a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EventHashCode" minOccurs="0"/>
                <xsd:element ref="ns4:MediaServiceGenerationTime" minOccurs="0"/>
                <xsd:element ref="ns4:MediaServiceOCR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739E1D4-8495-422F-9BE9-744903B31C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DBFD4E4-E21D-432D-A687-39A9BD3FCD0B}">
  <ds:schemaRefs>
    <ds:schemaRef ds:uri="19514574-b5d9-49eb-9678-28308461b4ba"/>
    <ds:schemaRef ds:uri="http://purl.org/dc/terms/"/>
    <ds:schemaRef ds:uri="4f627824-a7cf-4e54-9661-934e5f85792b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C3BBC26D-BC44-4E02-8A02-AC07704637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432</TotalTime>
  <Words>421</Words>
  <Application>Microsoft Macintosh PowerPoint</Application>
  <PresentationFormat>On-screen Show (4:3)</PresentationFormat>
  <Paragraphs>85</Paragraphs>
  <Slides>14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Tahoma</vt:lpstr>
      <vt:lpstr>Wingdings</vt:lpstr>
      <vt:lpstr>Clarity</vt:lpstr>
      <vt:lpstr>coaching Pedagogy Recap and session Planning</vt:lpstr>
      <vt:lpstr>Learning Theories</vt:lpstr>
      <vt:lpstr>Social Learning Theory</vt:lpstr>
      <vt:lpstr>Constructivist Learning Theory </vt:lpstr>
      <vt:lpstr>Teaching Styles</vt:lpstr>
      <vt:lpstr>PowerPoint Presentation</vt:lpstr>
      <vt:lpstr>Motivational Climate</vt:lpstr>
      <vt:lpstr>Structuring Practice</vt:lpstr>
      <vt:lpstr>Constant vs Variable Practice</vt:lpstr>
      <vt:lpstr>PowerPoint Presentation</vt:lpstr>
      <vt:lpstr>Feedback</vt:lpstr>
      <vt:lpstr>Attentional Focus</vt:lpstr>
      <vt:lpstr>Goal Setting</vt:lpstr>
      <vt:lpstr>Practical Assessment Criteria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Pedagogy Recap and session Planning</dc:title>
  <dc:creator>Administrator</dc:creator>
  <cp:lastModifiedBy>Geraint Forster</cp:lastModifiedBy>
  <cp:revision>17</cp:revision>
  <dcterms:created xsi:type="dcterms:W3CDTF">2016-03-10T11:01:18Z</dcterms:created>
  <dcterms:modified xsi:type="dcterms:W3CDTF">2024-02-21T11:31:54Z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