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4" r:id="rId3"/>
    <p:sldId id="260" r:id="rId4"/>
    <p:sldId id="262" r:id="rId5"/>
    <p:sldId id="263" r:id="rId6"/>
    <p:sldId id="264" r:id="rId7"/>
    <p:sldId id="265" r:id="rId8"/>
    <p:sldId id="266" r:id="rId9"/>
    <p:sldId id="267" r:id="rId10"/>
    <p:sldId id="269" r:id="rId11"/>
    <p:sldId id="270" r:id="rId12"/>
    <p:sldId id="271" r:id="rId13"/>
    <p:sldId id="272" r:id="rId14"/>
    <p:sldId id="273" r:id="rId15"/>
    <p:sldId id="275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DB1129-DFEF-4F3E-A770-5E16013ED398}" v="528" dt="2020-02-01T21:24:33.954"/>
    <p1510:client id="{6A9DABF4-4A7E-6EAE-E995-BE330CBEC175}" v="3989" dt="2020-02-03T18:39:47.1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2/3/2020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084294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516970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85137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835566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33633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2/3/2020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88780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2/3/2020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944805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2/3/2020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342003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205644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041164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03660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5169796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94761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2/3/2020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19160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2/3/2020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510208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552041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444698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2/3/2020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009233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8D0172-F2E0-4763-9C35-F02266495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5"/>
            <a:ext cx="12191695" cy="473074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6">
            <a:extLst>
              <a:ext uri="{FF2B5EF4-FFF2-40B4-BE49-F238E27FC236}">
                <a16:creationId xmlns:a16="http://schemas.microsoft.com/office/drawing/2014/main" id="{9F2851FB-E841-4509-8A6D-A416376EA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F6FB2B2-CE21-407F-B22E-302DADC2C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5505" y="393533"/>
            <a:ext cx="10260990" cy="3523885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5000" dirty="0">
                <a:latin typeface="Dante"/>
                <a:cs typeface="Calibri Light"/>
              </a:rPr>
              <a:t>Eunuchs, </a:t>
            </a:r>
            <a:r>
              <a:rPr lang="en-GB" sz="5000" dirty="0" err="1">
                <a:latin typeface="Dante"/>
                <a:cs typeface="Calibri Light"/>
              </a:rPr>
              <a:t>Pathicus</a:t>
            </a:r>
            <a:r>
              <a:rPr lang="en-GB" sz="5000" dirty="0">
                <a:latin typeface="Dante"/>
                <a:cs typeface="Calibri Light"/>
              </a:rPr>
              <a:t> and </a:t>
            </a:r>
            <a:r>
              <a:rPr lang="en-GB" sz="5000" dirty="0" err="1">
                <a:latin typeface="Dante"/>
                <a:cs typeface="Calibri Light"/>
              </a:rPr>
              <a:t>Cinaedus</a:t>
            </a:r>
            <a:r>
              <a:rPr lang="en-GB" sz="5000" dirty="0">
                <a:latin typeface="Dante"/>
                <a:cs typeface="Calibri Light"/>
              </a:rPr>
              <a:t>: Variations within Roman masculinity and male sexuality in the Imperial Period.</a:t>
            </a:r>
            <a:endParaRPr lang="en-GB" sz="5000" dirty="0">
              <a:latin typeface="Dante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65505" y="4777380"/>
            <a:ext cx="10260990" cy="1209763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GB" sz="2400" dirty="0">
                <a:solidFill>
                  <a:schemeClr val="bg2"/>
                </a:solidFill>
                <a:latin typeface="Dante"/>
                <a:cs typeface="Calibri"/>
              </a:rPr>
              <a:t>A Dissertation Presentation by Alexander Naylor</a:t>
            </a:r>
          </a:p>
          <a:p>
            <a:pPr algn="ctr"/>
            <a:r>
              <a:rPr lang="en-GB" sz="2400" dirty="0">
                <a:solidFill>
                  <a:schemeClr val="bg2"/>
                </a:solidFill>
                <a:latin typeface="Dante"/>
                <a:cs typeface="Calibri"/>
              </a:rPr>
              <a:t>1700041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F024D-108C-4CB8-963B-97842BF3FE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latin typeface="Dante"/>
              </a:rPr>
              <a:t>Methodology</a:t>
            </a:r>
            <a:r>
              <a:rPr lang="en-GB" dirty="0"/>
              <a:t>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D47909-4C90-4BA5-9F71-4A5865AEB7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charset="2"/>
              <a:buChar char="•"/>
            </a:pPr>
            <a:r>
              <a:rPr lang="en-GB" sz="2400">
                <a:latin typeface="Dante"/>
              </a:rPr>
              <a:t>Ancient sources used are a combination of biographies (for case studies), poetry, satire, legal texts, speeches and philosophical essays.</a:t>
            </a:r>
          </a:p>
          <a:p>
            <a:pPr>
              <a:buFont typeface="Arial" charset="2"/>
              <a:buChar char="•"/>
            </a:pPr>
            <a:r>
              <a:rPr lang="en-GB" sz="2400">
                <a:latin typeface="Dante"/>
              </a:rPr>
              <a:t>Wide array of ancient source genres used in order to cross-examine and compare common themes between genres and analyse where differences exist and the possible reasons for them.</a:t>
            </a:r>
          </a:p>
          <a:p>
            <a:pPr>
              <a:buFont typeface="Arial" charset="2"/>
              <a:buChar char="•"/>
            </a:pPr>
            <a:r>
              <a:rPr lang="en-GB" sz="2400">
                <a:latin typeface="Dante"/>
              </a:rPr>
              <a:t>Exclusive focus on literature research rather than an analysis of physical artifacts or ancient art – both could contribute to the research but this focus on literature research has allowed an in-depth engagement with the sources with a moral and philosophical approach.</a:t>
            </a:r>
            <a:endParaRPr lang="en-GB" sz="2400" dirty="0">
              <a:latin typeface="Dante"/>
            </a:endParaRPr>
          </a:p>
        </p:txBody>
      </p:sp>
    </p:spTree>
    <p:extLst>
      <p:ext uri="{BB962C8B-B14F-4D97-AF65-F5344CB8AC3E}">
        <p14:creationId xmlns:p14="http://schemas.microsoft.com/office/powerpoint/2010/main" val="12982774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5A5E8-BCC9-49B7-90D0-541C90D9E3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1847" y="2681209"/>
            <a:ext cx="9404723" cy="1400530"/>
          </a:xfrm>
        </p:spPr>
        <p:txBody>
          <a:bodyPr/>
          <a:lstStyle/>
          <a:p>
            <a:pPr algn="ctr"/>
            <a:r>
              <a:rPr lang="en-GB" dirty="0">
                <a:latin typeface="Dante"/>
              </a:rPr>
              <a:t>Chapter 1: What was masculinity to the Romans and how was it measured?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23230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5EC25-B322-4D09-9FE5-8994380D9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latin typeface="Dante"/>
              </a:rPr>
              <a:t>Sub-Chapter 1: 'Virtus' and its impact on </a:t>
            </a:r>
            <a:r>
              <a:rPr lang="en-GB" dirty="0">
                <a:latin typeface="Dante"/>
              </a:rPr>
              <a:t>Roman gender and moral discourse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646E42-994F-40B2-905D-6F19B23723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297333"/>
            <a:ext cx="8946541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charset="2"/>
              <a:buChar char="•"/>
            </a:pPr>
            <a:r>
              <a:rPr lang="en-GB" sz="2400" dirty="0">
                <a:latin typeface="Dante"/>
              </a:rPr>
              <a:t>'Virtus' as an equivalent to manliness or masculinity.</a:t>
            </a:r>
          </a:p>
          <a:p>
            <a:pPr>
              <a:buFont typeface="Arial" charset="2"/>
              <a:buChar char="•"/>
            </a:pPr>
            <a:r>
              <a:rPr lang="en-GB" sz="2400" dirty="0">
                <a:latin typeface="Dante"/>
              </a:rPr>
              <a:t>Multiple definitions and uses for '</a:t>
            </a:r>
            <a:r>
              <a:rPr lang="en-GB" sz="2400" err="1">
                <a:latin typeface="Dante"/>
              </a:rPr>
              <a:t>virtus</a:t>
            </a:r>
            <a:r>
              <a:rPr lang="en-GB" sz="2400" dirty="0">
                <a:latin typeface="Dante"/>
              </a:rPr>
              <a:t>' - physical courage, self-governance etc.</a:t>
            </a:r>
          </a:p>
          <a:p>
            <a:pPr>
              <a:buFont typeface="Arial" charset="2"/>
              <a:buChar char="•"/>
            </a:pPr>
            <a:r>
              <a:rPr lang="en-GB" sz="2400" dirty="0">
                <a:latin typeface="Dante"/>
              </a:rPr>
              <a:t>Importance of '</a:t>
            </a:r>
            <a:r>
              <a:rPr lang="en-GB" sz="2400" err="1">
                <a:latin typeface="Dante"/>
              </a:rPr>
              <a:t>virtus</a:t>
            </a:r>
            <a:r>
              <a:rPr lang="en-GB" sz="2400" dirty="0">
                <a:latin typeface="Dante"/>
              </a:rPr>
              <a:t>' on moral discourse - 'Morality and manliness are constructed here as the distinguishing features of Rome.' (Edwards, 1993, pp. 20.)</a:t>
            </a:r>
          </a:p>
          <a:p>
            <a:pPr>
              <a:buFont typeface="Arial" charset="2"/>
              <a:buChar char="•"/>
            </a:pPr>
            <a:r>
              <a:rPr lang="en-GB" sz="2400" dirty="0">
                <a:latin typeface="Dante"/>
              </a:rPr>
              <a:t>Political relevance of </a:t>
            </a:r>
            <a:r>
              <a:rPr lang="en-GB" sz="2400" err="1">
                <a:latin typeface="Dante"/>
              </a:rPr>
              <a:t>virtus</a:t>
            </a:r>
            <a:r>
              <a:rPr lang="en-GB" sz="2400" dirty="0">
                <a:latin typeface="Dante"/>
              </a:rPr>
              <a:t> and links to self-control.</a:t>
            </a:r>
          </a:p>
          <a:p>
            <a:pPr>
              <a:buFont typeface="Arial" charset="2"/>
              <a:buChar char="•"/>
            </a:pPr>
            <a:r>
              <a:rPr lang="en-GB" sz="2400" dirty="0">
                <a:latin typeface="Dante"/>
              </a:rPr>
              <a:t>Wide array of 'flaws' that can affect public perception of a Roman's '</a:t>
            </a:r>
            <a:r>
              <a:rPr lang="en-GB" sz="2400" err="1">
                <a:latin typeface="Dante"/>
              </a:rPr>
              <a:t>virtus</a:t>
            </a:r>
            <a:r>
              <a:rPr lang="en-GB" sz="2400" dirty="0">
                <a:latin typeface="Dante"/>
              </a:rPr>
              <a:t>'.</a:t>
            </a:r>
          </a:p>
        </p:txBody>
      </p:sp>
    </p:spTree>
    <p:extLst>
      <p:ext uri="{BB962C8B-B14F-4D97-AF65-F5344CB8AC3E}">
        <p14:creationId xmlns:p14="http://schemas.microsoft.com/office/powerpoint/2010/main" val="10069147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1C289-3E9F-49FC-9313-B2A416040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latin typeface="Dante"/>
              </a:rPr>
              <a:t>Sub-Chapter 2: Public attitudes to </a:t>
            </a:r>
            <a:r>
              <a:rPr lang="en-GB" dirty="0">
                <a:latin typeface="Dante"/>
              </a:rPr>
              <a:t>male expression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5F7C8F-38CE-4810-B7B8-7996120A6E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8935" y="2541748"/>
            <a:ext cx="10024842" cy="344785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charset="2"/>
              <a:buChar char="•"/>
            </a:pPr>
            <a:r>
              <a:rPr lang="en-GB" sz="2400">
                <a:latin typeface="Dante"/>
              </a:rPr>
              <a:t>Public questioning of masculinity by ancient writers and speakers:</a:t>
            </a:r>
            <a:endParaRPr lang="en-GB" sz="2400" dirty="0">
              <a:latin typeface="Dante"/>
            </a:endParaRPr>
          </a:p>
          <a:p>
            <a:pPr marL="0" indent="0">
              <a:buNone/>
            </a:pPr>
            <a:r>
              <a:rPr lang="en-GB" sz="2400">
                <a:latin typeface="Dante"/>
              </a:rPr>
              <a:t>1. Cicero's denuciation of Verres</a:t>
            </a:r>
          </a:p>
          <a:p>
            <a:pPr marL="0" indent="0">
              <a:buNone/>
            </a:pPr>
            <a:r>
              <a:rPr lang="en-GB" sz="2400">
                <a:latin typeface="Dante"/>
              </a:rPr>
              <a:t>2. Suetonius' accusations of effeminacy and </a:t>
            </a:r>
            <a:r>
              <a:rPr lang="en-GB" sz="2400" dirty="0">
                <a:latin typeface="Dante"/>
              </a:rPr>
              <a:t>homosexuality as a criticism of previous Emperors</a:t>
            </a:r>
          </a:p>
          <a:p>
            <a:pPr marL="0" indent="0">
              <a:buNone/>
            </a:pPr>
            <a:r>
              <a:rPr lang="en-GB" sz="2400">
                <a:latin typeface="Dante"/>
              </a:rPr>
              <a:t>3. Plutarch's 'Life Of Antony'</a:t>
            </a:r>
          </a:p>
          <a:p>
            <a:pPr>
              <a:buFont typeface="Arial" charset="2"/>
              <a:buChar char="•"/>
            </a:pPr>
            <a:r>
              <a:rPr lang="en-GB" sz="2400">
                <a:latin typeface="Dante"/>
              </a:rPr>
              <a:t>Influence of Hellenism on Roman discourse on gender and masculinity</a:t>
            </a:r>
            <a:endParaRPr lang="en-GB" sz="2400" dirty="0">
              <a:latin typeface="Dante"/>
            </a:endParaRPr>
          </a:p>
          <a:p>
            <a:endParaRPr lang="en-GB" sz="2400" dirty="0">
              <a:latin typeface="Dante"/>
            </a:endParaRPr>
          </a:p>
          <a:p>
            <a:pPr marL="0" indent="0" algn="ctr">
              <a:buNone/>
            </a:pPr>
            <a:endParaRPr lang="en-GB" sz="2400" dirty="0">
              <a:latin typeface="Dante"/>
            </a:endParaRPr>
          </a:p>
          <a:p>
            <a:pPr>
              <a:buFont typeface="Arial" charset="2"/>
              <a:buChar char="•"/>
            </a:pPr>
            <a:endParaRPr lang="en-GB" sz="2400" dirty="0">
              <a:latin typeface="Dante"/>
            </a:endParaRPr>
          </a:p>
          <a:p>
            <a:pPr marL="0" indent="0" algn="ctr">
              <a:buNone/>
            </a:pPr>
            <a:endParaRPr lang="en-GB" sz="2400" dirty="0">
              <a:latin typeface="Dante"/>
            </a:endParaRPr>
          </a:p>
          <a:p>
            <a:pPr>
              <a:buFont typeface="Arial" charset="2"/>
              <a:buChar char="•"/>
            </a:pPr>
            <a:endParaRPr lang="en-GB" sz="2400" dirty="0">
              <a:latin typeface="Dante"/>
            </a:endParaRPr>
          </a:p>
        </p:txBody>
      </p:sp>
    </p:spTree>
    <p:extLst>
      <p:ext uri="{BB962C8B-B14F-4D97-AF65-F5344CB8AC3E}">
        <p14:creationId xmlns:p14="http://schemas.microsoft.com/office/powerpoint/2010/main" val="37863773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E7B3E-33C2-438C-93D9-A4FBF42E3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130" y="2019850"/>
            <a:ext cx="9404723" cy="1400530"/>
          </a:xfrm>
        </p:spPr>
        <p:txBody>
          <a:bodyPr/>
          <a:lstStyle/>
          <a:p>
            <a:r>
              <a:rPr lang="en-GB" dirty="0">
                <a:latin typeface="Dante"/>
              </a:rPr>
              <a:t>Chapter 2: How did some Roman men subvert 'ideal' masculine stereotypes and what were the attitudes towards them?</a:t>
            </a:r>
          </a:p>
        </p:txBody>
      </p:sp>
    </p:spTree>
    <p:extLst>
      <p:ext uri="{BB962C8B-B14F-4D97-AF65-F5344CB8AC3E}">
        <p14:creationId xmlns:p14="http://schemas.microsoft.com/office/powerpoint/2010/main" val="372665522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2114F-6C03-418A-B660-EF2EFBFE44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Dante"/>
              </a:rPr>
              <a:t>Sub-Chapter 1: Effeminacy in heterosexual men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CF3702-CC82-46EC-94F8-2D544451FE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8972" y="2211069"/>
            <a:ext cx="8946541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charset="2"/>
              <a:buChar char="•"/>
            </a:pPr>
            <a:r>
              <a:rPr lang="en-GB" sz="2400">
                <a:latin typeface="Dante"/>
              </a:rPr>
              <a:t>Existence of Dandies (Focusing on Olson's article).</a:t>
            </a:r>
          </a:p>
          <a:p>
            <a:pPr>
              <a:buFont typeface="Arial" charset="2"/>
              <a:buChar char="•"/>
            </a:pPr>
            <a:r>
              <a:rPr lang="en-GB" sz="2400">
                <a:latin typeface="Dante"/>
              </a:rPr>
              <a:t>Links between clothing and gender.</a:t>
            </a:r>
          </a:p>
          <a:p>
            <a:pPr>
              <a:buFont typeface="Arial" charset="2"/>
              <a:buChar char="•"/>
            </a:pPr>
            <a:r>
              <a:rPr lang="en-GB" sz="2400">
                <a:latin typeface="Dante"/>
              </a:rPr>
              <a:t>Use of cosmetics in religious settings.</a:t>
            </a:r>
          </a:p>
          <a:p>
            <a:pPr>
              <a:buFont typeface="Arial" charset="2"/>
              <a:buChar char="•"/>
            </a:pPr>
            <a:r>
              <a:rPr lang="en-GB" sz="2400">
                <a:latin typeface="Dante"/>
              </a:rPr>
              <a:t>Extravagance and its moral links to effeminacy (Mark Antony as case study).</a:t>
            </a:r>
          </a:p>
          <a:p>
            <a:pPr>
              <a:buFont typeface="Arial" charset="2"/>
              <a:buChar char="•"/>
            </a:pPr>
            <a:r>
              <a:rPr lang="en-GB" sz="2400">
                <a:latin typeface="Dante"/>
              </a:rPr>
              <a:t>Depilation of body hair and its connection to masculinity (or lack thereof).</a:t>
            </a:r>
            <a:endParaRPr lang="en-GB" sz="2400" dirty="0">
              <a:latin typeface="Dante"/>
            </a:endParaRPr>
          </a:p>
          <a:p>
            <a:pPr>
              <a:buFont typeface="Arial" charset="2"/>
              <a:buChar char="•"/>
            </a:pPr>
            <a:endParaRPr lang="en-GB" sz="2400" dirty="0">
              <a:latin typeface="Dante"/>
            </a:endParaRPr>
          </a:p>
          <a:p>
            <a:pPr>
              <a:buFont typeface="Arial" charset="2"/>
              <a:buChar char="•"/>
            </a:pPr>
            <a:endParaRPr lang="en-GB" sz="2400" dirty="0">
              <a:latin typeface="Dante"/>
            </a:endParaRPr>
          </a:p>
        </p:txBody>
      </p:sp>
    </p:spTree>
    <p:extLst>
      <p:ext uri="{BB962C8B-B14F-4D97-AF65-F5344CB8AC3E}">
        <p14:creationId xmlns:p14="http://schemas.microsoft.com/office/powerpoint/2010/main" val="366429134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C23D3-8E62-43A5-9CB3-18420A105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Dante"/>
              </a:rPr>
              <a:t>Sub-Chapter 2: Eunuchs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B815F-E866-405E-9C05-D1CE08A2E9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charset="2"/>
              <a:buChar char="•"/>
            </a:pPr>
            <a:r>
              <a:rPr lang="en-GB" sz="2400">
                <a:latin typeface="Dante"/>
              </a:rPr>
              <a:t>Types of Eunuch</a:t>
            </a:r>
          </a:p>
          <a:p>
            <a:pPr>
              <a:buFont typeface="Arial" charset="2"/>
              <a:buChar char="•"/>
            </a:pPr>
            <a:r>
              <a:rPr lang="en-GB" sz="2400">
                <a:latin typeface="Dante"/>
              </a:rPr>
              <a:t>Purposes of eunuchs and evolution of roles</a:t>
            </a:r>
            <a:endParaRPr lang="en-GB" sz="2400" dirty="0">
              <a:latin typeface="Dante"/>
            </a:endParaRPr>
          </a:p>
          <a:p>
            <a:pPr>
              <a:buFont typeface="Arial" charset="2"/>
              <a:buChar char="•"/>
            </a:pPr>
            <a:r>
              <a:rPr lang="en-GB" sz="2400">
                <a:latin typeface="Dante"/>
              </a:rPr>
              <a:t>Legal position of eunuchs and controversies </a:t>
            </a:r>
            <a:endParaRPr lang="en-GB">
              <a:latin typeface="Century Gothic" panose="020B0502020202020204"/>
            </a:endParaRPr>
          </a:p>
          <a:p>
            <a:pPr>
              <a:buFont typeface="Arial" charset="2"/>
              <a:buChar char="•"/>
            </a:pPr>
            <a:r>
              <a:rPr lang="en-GB" sz="2400">
                <a:latin typeface="Dante"/>
              </a:rPr>
              <a:t>How the existance of eunuchs complicates traditional readings of Roman gender/sexuality binary.</a:t>
            </a:r>
            <a:endParaRPr lang="en-GB" sz="2400" dirty="0">
              <a:latin typeface="Dante"/>
            </a:endParaRPr>
          </a:p>
          <a:p>
            <a:pPr>
              <a:buFont typeface="Arial" charset="2"/>
              <a:buChar char="•"/>
            </a:pPr>
            <a:r>
              <a:rPr lang="en-GB" sz="2400">
                <a:latin typeface="Dante"/>
              </a:rPr>
              <a:t>Connection between eunuchs and discourse on Roman sexuality</a:t>
            </a:r>
            <a:endParaRPr lang="en-GB"/>
          </a:p>
          <a:p>
            <a:pPr>
              <a:buFont typeface="Arial" charset="2"/>
              <a:buChar char="•"/>
            </a:pPr>
            <a:endParaRPr lang="en-GB" sz="2400" dirty="0">
              <a:latin typeface="Dante"/>
            </a:endParaRPr>
          </a:p>
        </p:txBody>
      </p:sp>
    </p:spTree>
    <p:extLst>
      <p:ext uri="{BB962C8B-B14F-4D97-AF65-F5344CB8AC3E}">
        <p14:creationId xmlns:p14="http://schemas.microsoft.com/office/powerpoint/2010/main" val="16200882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3FD00-D0A9-4CAC-9D17-180417777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6338" y="2724341"/>
            <a:ext cx="9404723" cy="1400530"/>
          </a:xfrm>
        </p:spPr>
        <p:txBody>
          <a:bodyPr/>
          <a:lstStyle/>
          <a:p>
            <a:r>
              <a:rPr lang="en-GB" dirty="0">
                <a:latin typeface="Dante"/>
              </a:rPr>
              <a:t>Chapter 3: Male sexuality in Rome</a:t>
            </a:r>
          </a:p>
        </p:txBody>
      </p:sp>
    </p:spTree>
    <p:extLst>
      <p:ext uri="{BB962C8B-B14F-4D97-AF65-F5344CB8AC3E}">
        <p14:creationId xmlns:p14="http://schemas.microsoft.com/office/powerpoint/2010/main" val="15285349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31AD8-27F9-4B83-B477-0E10E9674E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latin typeface="Dante"/>
              </a:rPr>
              <a:t>Sub-Chapter 1: Male sexual roles and their </a:t>
            </a:r>
            <a:r>
              <a:rPr lang="en-GB" dirty="0">
                <a:latin typeface="Dante"/>
              </a:rPr>
              <a:t>significance to Roman masculinity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066C8F-8CE4-4DD2-B4E6-4FDE78DFD3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282956"/>
            <a:ext cx="8946541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charset="2"/>
              <a:buChar char="•"/>
            </a:pPr>
            <a:r>
              <a:rPr lang="en-GB" sz="2400">
                <a:latin typeface="Dante"/>
              </a:rPr>
              <a:t>Active/Passive </a:t>
            </a:r>
          </a:p>
          <a:p>
            <a:pPr>
              <a:buFont typeface="Arial" charset="2"/>
              <a:buChar char="•"/>
            </a:pPr>
            <a:r>
              <a:rPr lang="en-GB" sz="2400">
                <a:latin typeface="Dante"/>
              </a:rPr>
              <a:t>Relevance of 'mollitia'</a:t>
            </a:r>
          </a:p>
          <a:p>
            <a:pPr>
              <a:buFont typeface="Arial" charset="2"/>
              <a:buChar char="•"/>
            </a:pPr>
            <a:r>
              <a:rPr lang="en-GB" sz="2400">
                <a:latin typeface="Dante"/>
              </a:rPr>
              <a:t>Latin terms for sexual roles and how this impacts our reading of ancient sexuality.</a:t>
            </a:r>
          </a:p>
          <a:p>
            <a:pPr>
              <a:buFont typeface="Arial" charset="2"/>
              <a:buChar char="•"/>
            </a:pPr>
            <a:r>
              <a:rPr lang="en-GB" sz="2400">
                <a:latin typeface="Dante"/>
              </a:rPr>
              <a:t>Importance of class and status within discourse on Roman sexuality.</a:t>
            </a:r>
          </a:p>
          <a:p>
            <a:pPr>
              <a:buFont typeface="Arial" charset="2"/>
              <a:buChar char="•"/>
            </a:pPr>
            <a:r>
              <a:rPr lang="en-GB" sz="2400">
                <a:latin typeface="Dante"/>
              </a:rPr>
              <a:t>Links between 'virtus' and male sexual roles in heterosexual and homosexual relationships.</a:t>
            </a:r>
            <a:endParaRPr lang="en-GB" sz="2400" dirty="0">
              <a:latin typeface="Dante"/>
            </a:endParaRPr>
          </a:p>
        </p:txBody>
      </p:sp>
    </p:spTree>
    <p:extLst>
      <p:ext uri="{BB962C8B-B14F-4D97-AF65-F5344CB8AC3E}">
        <p14:creationId xmlns:p14="http://schemas.microsoft.com/office/powerpoint/2010/main" val="30132419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E771A-46AB-4A27-A678-F1344F0E80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latin typeface="Dante"/>
              </a:rPr>
              <a:t>Sub-Chapter 2: Adult male homosexuality </a:t>
            </a:r>
            <a:r>
              <a:rPr lang="en-GB" dirty="0">
                <a:latin typeface="Dante"/>
              </a:rPr>
              <a:t>and attitudes towards it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A0D4E-14AB-4FE8-937A-94D120C384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326088"/>
            <a:ext cx="8946541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charset="2"/>
              <a:buChar char="•"/>
            </a:pPr>
            <a:r>
              <a:rPr lang="en-GB" sz="2400">
                <a:latin typeface="Dante"/>
              </a:rPr>
              <a:t>Public acknowledgement of homosexuality</a:t>
            </a:r>
          </a:p>
          <a:p>
            <a:pPr>
              <a:buFont typeface="Arial" charset="2"/>
              <a:buChar char="•"/>
            </a:pPr>
            <a:r>
              <a:rPr lang="en-GB" sz="2400">
                <a:latin typeface="Dante"/>
              </a:rPr>
              <a:t>Use of homosexual(ity) as an insult in ancient literature</a:t>
            </a:r>
            <a:endParaRPr lang="en-GB" sz="2400" dirty="0">
              <a:latin typeface="Dante"/>
            </a:endParaRPr>
          </a:p>
          <a:p>
            <a:pPr>
              <a:buFont typeface="Arial" charset="2"/>
              <a:buChar char="•"/>
            </a:pPr>
            <a:r>
              <a:rPr lang="en-GB" sz="2400">
                <a:latin typeface="Dante"/>
              </a:rPr>
              <a:t>Acceptance of certain kinds of homosexual behaviour (sexual roles from previous sub-chapter)</a:t>
            </a:r>
          </a:p>
          <a:p>
            <a:pPr>
              <a:buFont typeface="Arial" charset="2"/>
              <a:buChar char="•"/>
            </a:pPr>
            <a:r>
              <a:rPr lang="en-GB" sz="2400">
                <a:latin typeface="Dante"/>
              </a:rPr>
              <a:t>Legal and moral repurcussions of sexual deviance.</a:t>
            </a:r>
            <a:endParaRPr lang="en-GB" sz="2400" dirty="0">
              <a:latin typeface="Dante"/>
            </a:endParaRPr>
          </a:p>
          <a:p>
            <a:pPr>
              <a:buFont typeface="Arial" charset="2"/>
              <a:buChar char="•"/>
            </a:pPr>
            <a:r>
              <a:rPr lang="en-GB" sz="2400">
                <a:latin typeface="Dante"/>
              </a:rPr>
              <a:t>Importance of the distinction between sexuality and gender in regards to virtus and masculinity.</a:t>
            </a:r>
          </a:p>
          <a:p>
            <a:pPr>
              <a:buFont typeface="Arial" charset="2"/>
              <a:buChar char="•"/>
            </a:pPr>
            <a:endParaRPr lang="en-GB" sz="2400" dirty="0">
              <a:latin typeface="Dante"/>
            </a:endParaRPr>
          </a:p>
          <a:p>
            <a:pPr>
              <a:buFont typeface="Arial" charset="2"/>
              <a:buChar char="•"/>
            </a:pPr>
            <a:endParaRPr lang="en-GB" sz="2400" dirty="0">
              <a:latin typeface="Dante"/>
            </a:endParaRPr>
          </a:p>
        </p:txBody>
      </p:sp>
    </p:spTree>
    <p:extLst>
      <p:ext uri="{BB962C8B-B14F-4D97-AF65-F5344CB8AC3E}">
        <p14:creationId xmlns:p14="http://schemas.microsoft.com/office/powerpoint/2010/main" val="20361898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1A807B-8E08-46CE-B4BC-970E582CC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2382" y="1454964"/>
            <a:ext cx="6261917" cy="33088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 dirty="0">
                <a:latin typeface="Dante"/>
              </a:rPr>
              <a:t>Dissertation Bibliography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BF91E6-BFE3-4226-B52D-B712CC93C03E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54956" b="-3"/>
          <a:stretch/>
        </p:blipFill>
        <p:spPr>
          <a:xfrm>
            <a:off x="-1" y="10"/>
            <a:ext cx="46346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5601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09746-CE5D-435B-AAF8-033F8E3FB6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Dante"/>
              </a:rPr>
              <a:t>Ancient Sources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915543-D956-4C94-92B9-488F550433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549710"/>
            <a:ext cx="8946541" cy="419548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Arial" charset="2"/>
              <a:buChar char="•"/>
            </a:pPr>
            <a:r>
              <a:rPr lang="en-GB" sz="1400" err="1">
                <a:latin typeface="Dante"/>
                <a:ea typeface="+mj-lt"/>
                <a:cs typeface="+mj-lt"/>
              </a:rPr>
              <a:t>Cattalus</a:t>
            </a:r>
            <a:r>
              <a:rPr lang="en-GB" sz="1400" dirty="0">
                <a:latin typeface="Dante"/>
                <a:ea typeface="+mj-lt"/>
                <a:cs typeface="+mj-lt"/>
              </a:rPr>
              <a:t>. </a:t>
            </a:r>
            <a:r>
              <a:rPr lang="en-GB" sz="1400" i="1" dirty="0">
                <a:latin typeface="Dante"/>
                <a:ea typeface="+mj-lt"/>
                <a:cs typeface="+mj-lt"/>
              </a:rPr>
              <a:t>The Complete Poems. </a:t>
            </a:r>
            <a:r>
              <a:rPr lang="en-GB" sz="1400" dirty="0">
                <a:latin typeface="Dante"/>
                <a:ea typeface="+mj-lt"/>
                <a:cs typeface="+mj-lt"/>
              </a:rPr>
              <a:t>Guy Lee (trans). 1998. UK: Oxford World Classics.</a:t>
            </a:r>
            <a:endParaRPr lang="en-US"/>
          </a:p>
          <a:p>
            <a:pPr>
              <a:buFont typeface="Arial" charset="2"/>
              <a:buChar char="•"/>
            </a:pPr>
            <a:r>
              <a:rPr lang="en-GB" sz="1400" dirty="0">
                <a:latin typeface="Dante"/>
                <a:ea typeface="+mj-lt"/>
                <a:cs typeface="+mj-lt"/>
              </a:rPr>
              <a:t>Cicero. </a:t>
            </a:r>
            <a:r>
              <a:rPr lang="en-GB" sz="1400" i="1" dirty="0">
                <a:latin typeface="Dante"/>
                <a:ea typeface="+mj-lt"/>
                <a:cs typeface="+mj-lt"/>
              </a:rPr>
              <a:t>The </a:t>
            </a:r>
            <a:r>
              <a:rPr lang="en-GB" sz="1400" i="1" err="1">
                <a:latin typeface="Dante"/>
                <a:ea typeface="+mj-lt"/>
                <a:cs typeface="+mj-lt"/>
              </a:rPr>
              <a:t>Verrine</a:t>
            </a:r>
            <a:r>
              <a:rPr lang="en-GB" sz="1400" i="1" dirty="0">
                <a:latin typeface="Dante"/>
                <a:ea typeface="+mj-lt"/>
                <a:cs typeface="+mj-lt"/>
              </a:rPr>
              <a:t> Orations. </a:t>
            </a:r>
            <a:r>
              <a:rPr lang="en-GB" sz="1400" dirty="0">
                <a:latin typeface="Dante"/>
                <a:ea typeface="+mj-lt"/>
                <a:cs typeface="+mj-lt"/>
              </a:rPr>
              <a:t>L. H. G. Greenwood (trans). 1935. Loeb Classical Library 293. Cambridge, MA: Harvard University Press. </a:t>
            </a:r>
          </a:p>
          <a:p>
            <a:pPr>
              <a:buFont typeface="Arial" charset="2"/>
              <a:buChar char="•"/>
            </a:pPr>
            <a:r>
              <a:rPr lang="en-GB" sz="1400" dirty="0">
                <a:latin typeface="Dante"/>
                <a:ea typeface="+mj-lt"/>
                <a:cs typeface="+mj-lt"/>
              </a:rPr>
              <a:t>Juvenal. </a:t>
            </a:r>
            <a:r>
              <a:rPr lang="en-GB" sz="1400" i="1" dirty="0">
                <a:latin typeface="Dante"/>
                <a:ea typeface="+mj-lt"/>
                <a:cs typeface="+mj-lt"/>
              </a:rPr>
              <a:t>The Sixteen Satires. </a:t>
            </a:r>
            <a:r>
              <a:rPr lang="en-GB" sz="1400" dirty="0">
                <a:latin typeface="Dante"/>
                <a:ea typeface="+mj-lt"/>
                <a:cs typeface="+mj-lt"/>
              </a:rPr>
              <a:t>Peter Green (trans). 1998. UK: Penguin Classics.</a:t>
            </a:r>
          </a:p>
          <a:p>
            <a:pPr>
              <a:buFont typeface="Arial" charset="2"/>
              <a:buChar char="•"/>
            </a:pPr>
            <a:r>
              <a:rPr lang="en-GB" sz="1400" dirty="0">
                <a:latin typeface="Dante"/>
                <a:ea typeface="+mj-lt"/>
                <a:cs typeface="+mj-lt"/>
              </a:rPr>
              <a:t>Lucretius. </a:t>
            </a:r>
            <a:r>
              <a:rPr lang="en-GB" sz="1400" i="1" dirty="0">
                <a:latin typeface="Dante"/>
                <a:ea typeface="+mj-lt"/>
                <a:cs typeface="+mj-lt"/>
              </a:rPr>
              <a:t>On The Nature of Things. </a:t>
            </a:r>
            <a:r>
              <a:rPr lang="en-GB" sz="1400" dirty="0">
                <a:latin typeface="Dante"/>
                <a:ea typeface="+mj-lt"/>
                <a:cs typeface="+mj-lt"/>
              </a:rPr>
              <a:t>W.H.D Rouse (trans). 1924.  Loeb Classical Library 181. Cambridge, MA: Harvard University Press.</a:t>
            </a:r>
          </a:p>
          <a:p>
            <a:pPr>
              <a:buFont typeface="Arial" charset="2"/>
              <a:buChar char="•"/>
            </a:pPr>
            <a:r>
              <a:rPr lang="en-GB" sz="1400" dirty="0">
                <a:latin typeface="Dante"/>
                <a:ea typeface="+mj-lt"/>
                <a:cs typeface="+mj-lt"/>
              </a:rPr>
              <a:t>Martial. </a:t>
            </a:r>
            <a:r>
              <a:rPr lang="en-GB" sz="1400" i="1" dirty="0">
                <a:latin typeface="Dante"/>
                <a:ea typeface="+mj-lt"/>
                <a:cs typeface="+mj-lt"/>
              </a:rPr>
              <a:t>Epigrams</a:t>
            </a:r>
            <a:r>
              <a:rPr lang="en-GB" sz="1400" dirty="0">
                <a:latin typeface="Dante"/>
                <a:ea typeface="+mj-lt"/>
                <a:cs typeface="+mj-lt"/>
              </a:rPr>
              <a:t>. Gideon Nisbet (trans). 2015. UK: Oxford University Press.</a:t>
            </a:r>
          </a:p>
          <a:p>
            <a:pPr>
              <a:buFont typeface="Arial" charset="2"/>
              <a:buChar char="•"/>
            </a:pPr>
            <a:r>
              <a:rPr lang="en-GB" sz="1400" dirty="0">
                <a:latin typeface="Dante"/>
                <a:ea typeface="+mj-lt"/>
                <a:cs typeface="+mj-lt"/>
              </a:rPr>
              <a:t>N/A. </a:t>
            </a:r>
            <a:r>
              <a:rPr lang="en-GB" sz="1400" i="1" dirty="0">
                <a:latin typeface="Dante"/>
                <a:ea typeface="+mj-lt"/>
                <a:cs typeface="+mj-lt"/>
              </a:rPr>
              <a:t>The Digest of Justinian.</a:t>
            </a:r>
            <a:r>
              <a:rPr lang="en-GB" sz="1400" dirty="0">
                <a:latin typeface="Dante"/>
                <a:ea typeface="+mj-lt"/>
                <a:cs typeface="+mj-lt"/>
              </a:rPr>
              <a:t> Theodor Mommsen, Paul Krueger, and Alan Watson (eds &amp; trans).1985. Philadelphia, PA: University of Pennsylvania Press.</a:t>
            </a:r>
          </a:p>
          <a:p>
            <a:pPr>
              <a:buFont typeface="Arial" charset="2"/>
              <a:buChar char="•"/>
            </a:pPr>
            <a:r>
              <a:rPr lang="en-GB" sz="1400" dirty="0">
                <a:latin typeface="Dante"/>
                <a:ea typeface="+mj-lt"/>
                <a:cs typeface="+mj-lt"/>
              </a:rPr>
              <a:t>N/A. </a:t>
            </a:r>
            <a:r>
              <a:rPr lang="en-GB" sz="1400" i="1" dirty="0">
                <a:latin typeface="Dante"/>
                <a:ea typeface="+mj-lt"/>
                <a:cs typeface="+mj-lt"/>
              </a:rPr>
              <a:t>The Institutes of Justinian. </a:t>
            </a:r>
            <a:r>
              <a:rPr lang="en-GB" sz="1400" dirty="0">
                <a:latin typeface="Dante"/>
                <a:ea typeface="+mj-lt"/>
                <a:cs typeface="+mj-lt"/>
              </a:rPr>
              <a:t>Scott, S.P (trans). 1932. Cincinnati: The Central Trust Company. </a:t>
            </a:r>
          </a:p>
          <a:p>
            <a:pPr>
              <a:buFont typeface="Arial" charset="2"/>
              <a:buChar char="•"/>
            </a:pPr>
            <a:r>
              <a:rPr lang="en-GB" sz="1400" dirty="0">
                <a:latin typeface="Dante"/>
                <a:ea typeface="+mj-lt"/>
                <a:cs typeface="+mj-lt"/>
              </a:rPr>
              <a:t>Plutarch. </a:t>
            </a:r>
            <a:r>
              <a:rPr lang="en-GB" sz="1400" i="1" dirty="0">
                <a:latin typeface="Dante"/>
                <a:ea typeface="+mj-lt"/>
                <a:cs typeface="+mj-lt"/>
              </a:rPr>
              <a:t>Life of Pompey. </a:t>
            </a:r>
            <a:r>
              <a:rPr lang="en-GB" sz="1400" dirty="0">
                <a:latin typeface="Dante"/>
                <a:ea typeface="+mj-lt"/>
                <a:cs typeface="+mj-lt"/>
              </a:rPr>
              <a:t>Bernadotte Perrin (trans). 1917. Loeb Classical Library 87. Cambridge, MA: Harvard University Press.</a:t>
            </a:r>
          </a:p>
          <a:p>
            <a:pPr>
              <a:buFont typeface="Arial" charset="2"/>
              <a:buChar char="•"/>
            </a:pPr>
            <a:r>
              <a:rPr lang="en-GB" sz="1400" dirty="0">
                <a:latin typeface="Dante"/>
                <a:ea typeface="+mj-lt"/>
                <a:cs typeface="+mj-lt"/>
              </a:rPr>
              <a:t>Plutarch. </a:t>
            </a:r>
            <a:r>
              <a:rPr lang="en-GB" sz="1400" i="1" dirty="0">
                <a:latin typeface="Dante"/>
                <a:ea typeface="+mj-lt"/>
                <a:cs typeface="+mj-lt"/>
              </a:rPr>
              <a:t>Life of Anthony. </a:t>
            </a:r>
            <a:r>
              <a:rPr lang="en-GB" sz="1400" dirty="0">
                <a:latin typeface="Dante"/>
                <a:ea typeface="+mj-lt"/>
                <a:cs typeface="+mj-lt"/>
              </a:rPr>
              <a:t>Bernadotte Perrin (trans). 1920. Loeb Classical Library. Cambridge, MA: Harvard University Press.</a:t>
            </a:r>
          </a:p>
          <a:p>
            <a:pPr>
              <a:buFont typeface="Arial" charset="2"/>
              <a:buChar char="•"/>
            </a:pPr>
            <a:r>
              <a:rPr lang="en-GB" sz="1400" dirty="0">
                <a:latin typeface="Dante"/>
                <a:ea typeface="+mj-lt"/>
                <a:cs typeface="+mj-lt"/>
              </a:rPr>
              <a:t>Seneca The Elder. </a:t>
            </a:r>
            <a:r>
              <a:rPr lang="en-GB" sz="1400" i="1" dirty="0">
                <a:latin typeface="Dante"/>
                <a:ea typeface="+mj-lt"/>
                <a:cs typeface="+mj-lt"/>
              </a:rPr>
              <a:t>Declamations. </a:t>
            </a:r>
            <a:r>
              <a:rPr lang="en-GB" sz="1400" dirty="0">
                <a:latin typeface="Dante"/>
                <a:ea typeface="+mj-lt"/>
                <a:cs typeface="+mj-lt"/>
              </a:rPr>
              <a:t>Michael Winterbottom (trans). 1974. Loeb Classical Library 463. Cambridge, MA: Harvard University Press</a:t>
            </a:r>
          </a:p>
          <a:p>
            <a:pPr>
              <a:buFont typeface="Arial" charset="2"/>
              <a:buChar char="•"/>
            </a:pPr>
            <a:r>
              <a:rPr lang="en-GB" sz="1400" dirty="0">
                <a:latin typeface="Dante"/>
                <a:ea typeface="+mj-lt"/>
                <a:cs typeface="+mj-lt"/>
              </a:rPr>
              <a:t>Suetonius. </a:t>
            </a:r>
            <a:r>
              <a:rPr lang="en-GB" sz="1400" i="1" dirty="0">
                <a:latin typeface="Dante"/>
                <a:ea typeface="+mj-lt"/>
                <a:cs typeface="+mj-lt"/>
              </a:rPr>
              <a:t>The Twelve Caesars</a:t>
            </a:r>
            <a:r>
              <a:rPr lang="en-GB" sz="1400" dirty="0">
                <a:latin typeface="Dante"/>
                <a:ea typeface="+mj-lt"/>
                <a:cs typeface="+mj-lt"/>
              </a:rPr>
              <a:t>.  Robert Graves (trans). 1957. UK: Penguin Classics Ltd.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986284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22E46-FE7E-453E-ADE1-6AE55F148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149" y="107661"/>
            <a:ext cx="9404723" cy="1400530"/>
          </a:xfrm>
        </p:spPr>
        <p:txBody>
          <a:bodyPr/>
          <a:lstStyle/>
          <a:p>
            <a:pPr algn="ctr"/>
            <a:r>
              <a:rPr lang="en-GB" dirty="0">
                <a:latin typeface="Dante"/>
              </a:rPr>
              <a:t>Modern Scholarship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71240-2E7B-4824-9518-4398F552B0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3388" y="1032126"/>
            <a:ext cx="8946541" cy="5072499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Arial" charset="2"/>
              <a:buChar char="•"/>
            </a:pPr>
            <a:r>
              <a:rPr lang="en-GB" sz="1100" dirty="0">
                <a:latin typeface="Dante"/>
                <a:ea typeface="+mj-lt"/>
                <a:cs typeface="+mj-lt"/>
              </a:rPr>
              <a:t>Adams, J.N. (1982). </a:t>
            </a:r>
            <a:r>
              <a:rPr lang="en-GB" sz="1100" i="1" dirty="0">
                <a:latin typeface="Dante"/>
                <a:ea typeface="+mj-lt"/>
                <a:cs typeface="+mj-lt"/>
              </a:rPr>
              <a:t>The Latin Sexual Vocabulary. </a:t>
            </a:r>
            <a:r>
              <a:rPr lang="en-GB" sz="1100" dirty="0">
                <a:latin typeface="Dante"/>
                <a:ea typeface="+mj-lt"/>
                <a:cs typeface="+mj-lt"/>
              </a:rPr>
              <a:t>London: Duckworth.</a:t>
            </a:r>
            <a:endParaRPr lang="en-US" sz="1100">
              <a:latin typeface="Dante"/>
            </a:endParaRPr>
          </a:p>
          <a:p>
            <a:pPr>
              <a:buFont typeface="Arial" charset="2"/>
              <a:buChar char="•"/>
            </a:pPr>
            <a:r>
              <a:rPr lang="en-GB" sz="1100" dirty="0">
                <a:latin typeface="Dante"/>
                <a:ea typeface="+mj-lt"/>
                <a:cs typeface="+mj-lt"/>
              </a:rPr>
              <a:t>Edwards, C. (1993). </a:t>
            </a:r>
            <a:r>
              <a:rPr lang="en-GB" sz="1100" i="1" dirty="0">
                <a:latin typeface="Dante"/>
                <a:ea typeface="+mj-lt"/>
                <a:cs typeface="+mj-lt"/>
              </a:rPr>
              <a:t>The Politics of Immorality in Ancient Rome</a:t>
            </a:r>
            <a:r>
              <a:rPr lang="en-GB" sz="1100" dirty="0">
                <a:latin typeface="Dante"/>
                <a:ea typeface="+mj-lt"/>
                <a:cs typeface="+mj-lt"/>
              </a:rPr>
              <a:t>. Cambridge, UK: Cambridge University Press.</a:t>
            </a:r>
          </a:p>
          <a:p>
            <a:pPr>
              <a:buFont typeface="Arial" charset="2"/>
              <a:buChar char="•"/>
            </a:pPr>
            <a:r>
              <a:rPr lang="en-GB" sz="1100" dirty="0">
                <a:latin typeface="Dante"/>
                <a:ea typeface="+mj-lt"/>
                <a:cs typeface="+mj-lt"/>
              </a:rPr>
              <a:t>Gleason M.W. (1995). </a:t>
            </a:r>
            <a:r>
              <a:rPr lang="en-GB" sz="1100" i="1" dirty="0">
                <a:latin typeface="Dante"/>
                <a:ea typeface="+mj-lt"/>
                <a:cs typeface="+mj-lt"/>
              </a:rPr>
              <a:t>Making Men : Sophists and Self-Presentation in Ancient Rome.</a:t>
            </a:r>
            <a:r>
              <a:rPr lang="en-GB" sz="1100" dirty="0">
                <a:latin typeface="Dante"/>
                <a:ea typeface="+mj-lt"/>
                <a:cs typeface="+mj-lt"/>
              </a:rPr>
              <a:t> USA: Princeton University Press.</a:t>
            </a:r>
          </a:p>
          <a:p>
            <a:pPr>
              <a:buFont typeface="Arial" charset="2"/>
              <a:buChar char="•"/>
            </a:pPr>
            <a:r>
              <a:rPr lang="en-GB" sz="1100" dirty="0">
                <a:latin typeface="Dante"/>
                <a:ea typeface="+mj-lt"/>
                <a:cs typeface="+mj-lt"/>
              </a:rPr>
              <a:t>Hallett, J.P. &amp; Skinner, M.B. (Eds.) (1997). </a:t>
            </a:r>
            <a:r>
              <a:rPr lang="en-GB" sz="1100" i="1" dirty="0">
                <a:latin typeface="Dante"/>
                <a:ea typeface="+mj-lt"/>
                <a:cs typeface="+mj-lt"/>
              </a:rPr>
              <a:t>Roman Sexualities. </a:t>
            </a:r>
            <a:r>
              <a:rPr lang="en-GB" sz="1100" dirty="0">
                <a:latin typeface="Dante"/>
                <a:ea typeface="+mj-lt"/>
                <a:cs typeface="+mj-lt"/>
              </a:rPr>
              <a:t>Princeton, NJ: Princeton University Press.</a:t>
            </a:r>
          </a:p>
          <a:p>
            <a:pPr>
              <a:buFont typeface="Arial" charset="2"/>
              <a:buChar char="•"/>
            </a:pPr>
            <a:r>
              <a:rPr lang="en-GB" sz="1100" dirty="0" err="1">
                <a:latin typeface="Dante"/>
                <a:ea typeface="+mj-lt"/>
                <a:cs typeface="+mj-lt"/>
              </a:rPr>
              <a:t>Ingleheart</a:t>
            </a:r>
            <a:r>
              <a:rPr lang="en-GB" sz="1100" dirty="0">
                <a:latin typeface="Dante"/>
                <a:ea typeface="+mj-lt"/>
                <a:cs typeface="+mj-lt"/>
              </a:rPr>
              <a:t>, J. (Eds.) (2015). </a:t>
            </a:r>
            <a:r>
              <a:rPr lang="en-GB" sz="1100" i="1" dirty="0">
                <a:latin typeface="Dante"/>
                <a:ea typeface="+mj-lt"/>
                <a:cs typeface="+mj-lt"/>
              </a:rPr>
              <a:t>Ancient Rome and the Construction of Modern Homosexual Identities.</a:t>
            </a:r>
            <a:r>
              <a:rPr lang="en-GB" sz="1100" dirty="0">
                <a:latin typeface="Dante"/>
                <a:ea typeface="+mj-lt"/>
                <a:cs typeface="+mj-lt"/>
              </a:rPr>
              <a:t> Oxford, UK: Oxford University Press.</a:t>
            </a:r>
          </a:p>
          <a:p>
            <a:pPr>
              <a:buFont typeface="Arial" charset="2"/>
              <a:buChar char="•"/>
            </a:pPr>
            <a:r>
              <a:rPr lang="en-GB" sz="1100" dirty="0">
                <a:latin typeface="Dante"/>
                <a:ea typeface="+mj-lt"/>
                <a:cs typeface="+mj-lt"/>
              </a:rPr>
              <a:t>Karras, R. (2000). “Active/Passive, Acts/Passions: Greek and Roman Sexualities.” </a:t>
            </a:r>
            <a:r>
              <a:rPr lang="en-GB" sz="1100" i="1" dirty="0">
                <a:latin typeface="Dante"/>
                <a:ea typeface="+mj-lt"/>
                <a:cs typeface="+mj-lt"/>
              </a:rPr>
              <a:t>The American Historical Review</a:t>
            </a:r>
            <a:r>
              <a:rPr lang="en-GB" sz="1100" dirty="0">
                <a:latin typeface="Dante"/>
                <a:ea typeface="+mj-lt"/>
                <a:cs typeface="+mj-lt"/>
              </a:rPr>
              <a:t>, vol. 105, no. 4. pp. 1250-1265.</a:t>
            </a:r>
          </a:p>
          <a:p>
            <a:pPr>
              <a:buFont typeface="Arial" charset="2"/>
              <a:buChar char="•"/>
            </a:pPr>
            <a:r>
              <a:rPr lang="en-GB" sz="1100" dirty="0" err="1">
                <a:latin typeface="Dante"/>
                <a:ea typeface="+mj-lt"/>
                <a:cs typeface="+mj-lt"/>
              </a:rPr>
              <a:t>Kuefler</a:t>
            </a:r>
            <a:r>
              <a:rPr lang="en-GB" sz="1100" dirty="0">
                <a:latin typeface="Dante"/>
                <a:ea typeface="+mj-lt"/>
                <a:cs typeface="+mj-lt"/>
              </a:rPr>
              <a:t>, M. (2001). </a:t>
            </a:r>
            <a:r>
              <a:rPr lang="en-GB" sz="1100" i="1" dirty="0">
                <a:latin typeface="Dante"/>
                <a:ea typeface="+mj-lt"/>
                <a:cs typeface="+mj-lt"/>
              </a:rPr>
              <a:t>The Manly Eunuch. </a:t>
            </a:r>
            <a:r>
              <a:rPr lang="en-GB" sz="1100" dirty="0">
                <a:latin typeface="Dante"/>
                <a:ea typeface="+mj-lt"/>
                <a:cs typeface="+mj-lt"/>
              </a:rPr>
              <a:t>Chicago: University of Chicago Press</a:t>
            </a:r>
          </a:p>
          <a:p>
            <a:pPr>
              <a:buFont typeface="Arial" charset="2"/>
              <a:buChar char="•"/>
            </a:pPr>
            <a:r>
              <a:rPr lang="en-GB" sz="1100" dirty="0">
                <a:latin typeface="Dante"/>
                <a:ea typeface="+mj-lt"/>
                <a:cs typeface="+mj-lt"/>
              </a:rPr>
              <a:t>Latham, J. (2012). “‘Fabulous Clap-Trap’: Roman Masculinity, the Cult of Magna Mater, and Literary Constructions of the </a:t>
            </a:r>
            <a:r>
              <a:rPr lang="en-GB" sz="1100" i="1" dirty="0">
                <a:latin typeface="Dante"/>
                <a:ea typeface="+mj-lt"/>
                <a:cs typeface="+mj-lt"/>
              </a:rPr>
              <a:t>Galli</a:t>
            </a:r>
            <a:r>
              <a:rPr lang="en-GB" sz="1100" dirty="0">
                <a:latin typeface="Dante"/>
                <a:ea typeface="+mj-lt"/>
                <a:cs typeface="+mj-lt"/>
              </a:rPr>
              <a:t> at Rome from the Late Republic to Late Antiquity.” </a:t>
            </a:r>
            <a:r>
              <a:rPr lang="en-GB" sz="1100" i="1" dirty="0">
                <a:latin typeface="Dante"/>
                <a:ea typeface="+mj-lt"/>
                <a:cs typeface="+mj-lt"/>
              </a:rPr>
              <a:t>The Journal of Religion</a:t>
            </a:r>
            <a:r>
              <a:rPr lang="en-GB" sz="1100" dirty="0">
                <a:latin typeface="Dante"/>
                <a:ea typeface="+mj-lt"/>
                <a:cs typeface="+mj-lt"/>
              </a:rPr>
              <a:t>, vol. 92, no. 1, pp. 84–122.</a:t>
            </a:r>
          </a:p>
          <a:p>
            <a:pPr>
              <a:buFont typeface="Arial" charset="2"/>
              <a:buChar char="•"/>
            </a:pPr>
            <a:r>
              <a:rPr lang="en-GB" sz="1100" dirty="0">
                <a:latin typeface="Dante"/>
                <a:ea typeface="+mj-lt"/>
                <a:cs typeface="+mj-lt"/>
              </a:rPr>
              <a:t>Langlands, R. (2006). </a:t>
            </a:r>
            <a:r>
              <a:rPr lang="en-GB" sz="1100" i="1" dirty="0">
                <a:latin typeface="Dante"/>
                <a:ea typeface="+mj-lt"/>
                <a:cs typeface="+mj-lt"/>
              </a:rPr>
              <a:t>Sexual Morality in Ancient Rome</a:t>
            </a:r>
            <a:r>
              <a:rPr lang="en-GB" sz="1100" dirty="0">
                <a:latin typeface="Dante"/>
                <a:ea typeface="+mj-lt"/>
                <a:cs typeface="+mj-lt"/>
              </a:rPr>
              <a:t>. Cambridge, UK: Cambridge University Press.</a:t>
            </a:r>
          </a:p>
          <a:p>
            <a:pPr>
              <a:buFont typeface="Arial" charset="2"/>
              <a:buChar char="•"/>
            </a:pPr>
            <a:r>
              <a:rPr lang="en-GB" sz="1100" dirty="0">
                <a:latin typeface="Dante"/>
                <a:ea typeface="+mj-lt"/>
                <a:cs typeface="+mj-lt"/>
              </a:rPr>
              <a:t>McDonnell, M. (2006). </a:t>
            </a:r>
            <a:r>
              <a:rPr lang="en-GB" sz="1100" i="1" dirty="0">
                <a:latin typeface="Dante"/>
                <a:ea typeface="+mj-lt"/>
                <a:cs typeface="+mj-lt"/>
              </a:rPr>
              <a:t>Roman Manliness: Virtus and the Roman Republic. </a:t>
            </a:r>
            <a:r>
              <a:rPr lang="en-GB" sz="1100" dirty="0">
                <a:latin typeface="Dante"/>
                <a:ea typeface="+mj-lt"/>
                <a:cs typeface="+mj-lt"/>
              </a:rPr>
              <a:t>Cambridge, UK: Cambridge University Press.</a:t>
            </a:r>
          </a:p>
          <a:p>
            <a:pPr>
              <a:buFont typeface="Arial" charset="2"/>
              <a:buChar char="•"/>
            </a:pPr>
            <a:r>
              <a:rPr lang="en-GB" sz="1100" dirty="0">
                <a:latin typeface="Dante"/>
                <a:ea typeface="+mj-lt"/>
                <a:cs typeface="+mj-lt"/>
              </a:rPr>
              <a:t>Olson, K. (2014). “Masculinity, Appearance, and Sexuality: Dandies in Roman Antiquity.” </a:t>
            </a:r>
            <a:r>
              <a:rPr lang="en-GB" sz="1100" i="1" dirty="0">
                <a:latin typeface="Dante"/>
                <a:ea typeface="+mj-lt"/>
                <a:cs typeface="+mj-lt"/>
              </a:rPr>
              <a:t>Journal of the History of Sexuality</a:t>
            </a:r>
            <a:r>
              <a:rPr lang="en-GB" sz="1100" dirty="0">
                <a:latin typeface="Dante"/>
                <a:ea typeface="+mj-lt"/>
                <a:cs typeface="+mj-lt"/>
              </a:rPr>
              <a:t>, vol. 23, no. 2, pp. 182–205.</a:t>
            </a:r>
          </a:p>
          <a:p>
            <a:pPr>
              <a:buFont typeface="Arial" charset="2"/>
              <a:buChar char="•"/>
            </a:pPr>
            <a:r>
              <a:rPr lang="en-GB" sz="1100" dirty="0">
                <a:latin typeface="Dante"/>
                <a:ea typeface="+mj-lt"/>
                <a:cs typeface="+mj-lt"/>
              </a:rPr>
              <a:t>Richlin, A. (1993)  “Not before Homosexuality: The Materiality of the </a:t>
            </a:r>
            <a:r>
              <a:rPr lang="en-GB" sz="1100" dirty="0" err="1">
                <a:latin typeface="Dante"/>
                <a:ea typeface="+mj-lt"/>
                <a:cs typeface="+mj-lt"/>
              </a:rPr>
              <a:t>Cinaedus</a:t>
            </a:r>
            <a:r>
              <a:rPr lang="en-GB" sz="1100" dirty="0">
                <a:latin typeface="Dante"/>
                <a:ea typeface="+mj-lt"/>
                <a:cs typeface="+mj-lt"/>
              </a:rPr>
              <a:t> and the Roman Law against Love between Men.” </a:t>
            </a:r>
            <a:r>
              <a:rPr lang="en-GB" sz="1100" i="1" dirty="0">
                <a:latin typeface="Dante"/>
                <a:ea typeface="+mj-lt"/>
                <a:cs typeface="+mj-lt"/>
              </a:rPr>
              <a:t>Journal of the History of Sexuality</a:t>
            </a:r>
            <a:r>
              <a:rPr lang="en-GB" sz="1100" dirty="0">
                <a:latin typeface="Dante"/>
                <a:ea typeface="+mj-lt"/>
                <a:cs typeface="+mj-lt"/>
              </a:rPr>
              <a:t>, vol. 3, no. 4, pp. 523–573.</a:t>
            </a:r>
          </a:p>
          <a:p>
            <a:pPr>
              <a:buFont typeface="Arial" charset="2"/>
              <a:buChar char="•"/>
            </a:pPr>
            <a:r>
              <a:rPr lang="en-GB" sz="1100" dirty="0">
                <a:latin typeface="Dante"/>
                <a:ea typeface="+mj-lt"/>
                <a:cs typeface="+mj-lt"/>
              </a:rPr>
              <a:t>Rouselle, A. (1988). </a:t>
            </a:r>
            <a:r>
              <a:rPr lang="en-GB" sz="1100" i="1" dirty="0" err="1">
                <a:latin typeface="Dante"/>
                <a:ea typeface="+mj-lt"/>
                <a:cs typeface="+mj-lt"/>
              </a:rPr>
              <a:t>Porneia</a:t>
            </a:r>
            <a:r>
              <a:rPr lang="en-GB" sz="1100" i="1" dirty="0">
                <a:latin typeface="Dante"/>
                <a:ea typeface="+mj-lt"/>
                <a:cs typeface="+mj-lt"/>
              </a:rPr>
              <a:t>: On Desire and the Body in Antiquity.</a:t>
            </a:r>
            <a:r>
              <a:rPr lang="en-GB" sz="1100" dirty="0">
                <a:latin typeface="Dante"/>
                <a:ea typeface="+mj-lt"/>
                <a:cs typeface="+mj-lt"/>
              </a:rPr>
              <a:t> Oxford: Basil Blackwell Inc.</a:t>
            </a:r>
          </a:p>
          <a:p>
            <a:pPr>
              <a:buFont typeface="Arial" charset="2"/>
              <a:buChar char="•"/>
            </a:pPr>
            <a:r>
              <a:rPr lang="en-GB" sz="1100" dirty="0">
                <a:latin typeface="Dante"/>
                <a:ea typeface="+mj-lt"/>
                <a:cs typeface="+mj-lt"/>
              </a:rPr>
              <a:t>Stevenson, W. (1995). “The Rise of Eunuchs in Greco-Roman Antiquity.” </a:t>
            </a:r>
            <a:r>
              <a:rPr lang="en-GB" sz="1100" i="1" dirty="0">
                <a:latin typeface="Dante"/>
                <a:ea typeface="+mj-lt"/>
                <a:cs typeface="+mj-lt"/>
              </a:rPr>
              <a:t>Journal of the History of Sexuality</a:t>
            </a:r>
            <a:r>
              <a:rPr lang="en-GB" sz="1100" dirty="0">
                <a:latin typeface="Dante"/>
                <a:ea typeface="+mj-lt"/>
                <a:cs typeface="+mj-lt"/>
              </a:rPr>
              <a:t>, vol. 5, no. 4, pp. 495–511.</a:t>
            </a:r>
          </a:p>
          <a:p>
            <a:pPr>
              <a:buFont typeface="Arial" charset="2"/>
              <a:buChar char="•"/>
            </a:pPr>
            <a:r>
              <a:rPr lang="en-GB" sz="1100" dirty="0">
                <a:latin typeface="Dante"/>
                <a:ea typeface="+mj-lt"/>
                <a:cs typeface="+mj-lt"/>
              </a:rPr>
              <a:t>Taylor, R. (1997). “Two </a:t>
            </a:r>
            <a:r>
              <a:rPr lang="en-GB" sz="1100" dirty="0" err="1">
                <a:latin typeface="Dante"/>
                <a:ea typeface="+mj-lt"/>
                <a:cs typeface="+mj-lt"/>
              </a:rPr>
              <a:t>Pathic</a:t>
            </a:r>
            <a:r>
              <a:rPr lang="en-GB" sz="1100" dirty="0">
                <a:latin typeface="Dante"/>
                <a:ea typeface="+mj-lt"/>
                <a:cs typeface="+mj-lt"/>
              </a:rPr>
              <a:t> Subcultures in Ancient Rome.” </a:t>
            </a:r>
            <a:r>
              <a:rPr lang="en-GB" sz="1100" i="1" dirty="0">
                <a:latin typeface="Dante"/>
                <a:ea typeface="+mj-lt"/>
                <a:cs typeface="+mj-lt"/>
              </a:rPr>
              <a:t>Journal of the History of Sexuality, </a:t>
            </a:r>
            <a:r>
              <a:rPr lang="en-GB" sz="1100" dirty="0">
                <a:latin typeface="Dante"/>
                <a:ea typeface="+mj-lt"/>
                <a:cs typeface="+mj-lt"/>
              </a:rPr>
              <a:t>vol. 7, no. 3, pp. 319-371.</a:t>
            </a:r>
          </a:p>
          <a:p>
            <a:pPr>
              <a:buFont typeface="Arial" charset="2"/>
              <a:buChar char="•"/>
            </a:pPr>
            <a:r>
              <a:rPr lang="en-GB" sz="1100" dirty="0">
                <a:latin typeface="Dante"/>
                <a:ea typeface="+mj-lt"/>
                <a:cs typeface="+mj-lt"/>
              </a:rPr>
              <a:t>Walters, J. (1993). “‘No More Than a Boy’: The Shifting Construction of Masculinity from Ancient Greece to the Middle Ages”. </a:t>
            </a:r>
            <a:r>
              <a:rPr lang="en-GB" sz="1100" i="1" dirty="0">
                <a:latin typeface="Dante"/>
                <a:ea typeface="+mj-lt"/>
                <a:cs typeface="+mj-lt"/>
              </a:rPr>
              <a:t>Gender &amp; History,</a:t>
            </a:r>
            <a:r>
              <a:rPr lang="en-GB" sz="1100" dirty="0">
                <a:latin typeface="Dante"/>
                <a:ea typeface="+mj-lt"/>
                <a:cs typeface="+mj-lt"/>
              </a:rPr>
              <a:t> vol. 5, no. 1, pp. 20- 33.</a:t>
            </a:r>
          </a:p>
          <a:p>
            <a:pPr>
              <a:buFont typeface="Arial" charset="2"/>
              <a:buChar char="•"/>
            </a:pPr>
            <a:r>
              <a:rPr lang="en-GB" sz="1100" dirty="0">
                <a:latin typeface="Dante"/>
                <a:ea typeface="+mj-lt"/>
                <a:cs typeface="+mj-lt"/>
              </a:rPr>
              <a:t>Williams, C.A. (1995) “Greek Love at Rome.” </a:t>
            </a:r>
            <a:r>
              <a:rPr lang="en-GB" sz="1100" i="1" dirty="0">
                <a:latin typeface="Dante"/>
                <a:ea typeface="+mj-lt"/>
                <a:cs typeface="+mj-lt"/>
              </a:rPr>
              <a:t>The Classical Quarterly</a:t>
            </a:r>
            <a:r>
              <a:rPr lang="en-GB" sz="1100" dirty="0">
                <a:latin typeface="Dante"/>
                <a:ea typeface="+mj-lt"/>
                <a:cs typeface="+mj-lt"/>
              </a:rPr>
              <a:t>, vol. 45, no. 2, 1995, pp. 517–539. </a:t>
            </a:r>
          </a:p>
          <a:p>
            <a:pPr>
              <a:buFont typeface="Arial" charset="2"/>
              <a:buChar char="•"/>
            </a:pPr>
            <a:r>
              <a:rPr lang="en-GB" sz="1100" dirty="0">
                <a:latin typeface="Dante"/>
                <a:ea typeface="+mj-lt"/>
                <a:cs typeface="+mj-lt"/>
              </a:rPr>
              <a:t>Williams, C.A. (2000). </a:t>
            </a:r>
            <a:r>
              <a:rPr lang="en-GB" sz="1100" i="1" dirty="0">
                <a:latin typeface="Dante"/>
                <a:ea typeface="+mj-lt"/>
                <a:cs typeface="+mj-lt"/>
              </a:rPr>
              <a:t>Roman Homosexuality. </a:t>
            </a:r>
            <a:r>
              <a:rPr lang="en-GB" sz="1100" dirty="0">
                <a:latin typeface="Dante"/>
                <a:ea typeface="+mj-lt"/>
                <a:cs typeface="+mj-lt"/>
              </a:rPr>
              <a:t>Oxford: Oxford University Press.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954493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41F1A-AD7D-4816-BEB6-FD6E5C4422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>
                <a:latin typeface="Dante"/>
              </a:rPr>
              <a:t>Next Steps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0F4B9-95D5-4F75-AEDE-7295FB23BE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charset="2"/>
              <a:buChar char="•"/>
            </a:pPr>
            <a:r>
              <a:rPr lang="en-GB" sz="2400">
                <a:latin typeface="Dante"/>
              </a:rPr>
              <a:t>Finish reading scholarship and complete notes folder by 18/02/2020</a:t>
            </a:r>
          </a:p>
          <a:p>
            <a:pPr>
              <a:buFont typeface="Arial" charset="2"/>
              <a:buChar char="•"/>
            </a:pPr>
            <a:r>
              <a:rPr lang="en-GB" sz="2400">
                <a:latin typeface="Dante"/>
              </a:rPr>
              <a:t>Write Literature Review and Methodology by 24/02/2020</a:t>
            </a:r>
          </a:p>
          <a:p>
            <a:pPr>
              <a:buFont typeface="Arial" charset="2"/>
              <a:buChar char="•"/>
            </a:pPr>
            <a:r>
              <a:rPr lang="en-GB" sz="2400">
                <a:latin typeface="Dante"/>
              </a:rPr>
              <a:t>Write Chapter 1 by 16/03/2020</a:t>
            </a:r>
            <a:endParaRPr lang="en-GB" sz="2400" dirty="0">
              <a:latin typeface="Dante"/>
            </a:endParaRPr>
          </a:p>
          <a:p>
            <a:pPr>
              <a:buFont typeface="Arial" charset="2"/>
              <a:buChar char="•"/>
            </a:pPr>
            <a:r>
              <a:rPr lang="en-GB" sz="2400">
                <a:latin typeface="Dante"/>
              </a:rPr>
              <a:t>Write Chapter 2 by 01/04/2020</a:t>
            </a:r>
            <a:endParaRPr lang="en-GB" sz="2400" dirty="0">
              <a:latin typeface="Dante"/>
            </a:endParaRPr>
          </a:p>
          <a:p>
            <a:pPr>
              <a:buFont typeface="Arial" charset="2"/>
              <a:buChar char="•"/>
            </a:pPr>
            <a:r>
              <a:rPr lang="en-GB" sz="2400">
                <a:latin typeface="Dante"/>
              </a:rPr>
              <a:t>Write Chapter 3 by 22/04/2020</a:t>
            </a:r>
            <a:endParaRPr lang="en-GB" sz="2400" dirty="0">
              <a:latin typeface="Dante"/>
            </a:endParaRPr>
          </a:p>
          <a:p>
            <a:pPr>
              <a:buFont typeface="Arial" charset="2"/>
              <a:buChar char="•"/>
            </a:pPr>
            <a:r>
              <a:rPr lang="en-GB" sz="2400">
                <a:latin typeface="Dante"/>
              </a:rPr>
              <a:t>Write Introduction and Conclusion by 26/04/2020</a:t>
            </a:r>
          </a:p>
          <a:p>
            <a:pPr>
              <a:buFont typeface="Arial" charset="2"/>
              <a:buChar char="•"/>
            </a:pPr>
            <a:r>
              <a:rPr lang="en-GB" sz="2400">
                <a:latin typeface="Dante"/>
              </a:rPr>
              <a:t>Proof-read, re-write and submit by 30/04/2020</a:t>
            </a:r>
            <a:endParaRPr lang="en-GB" sz="2400" dirty="0">
              <a:latin typeface="Dante"/>
            </a:endParaRPr>
          </a:p>
        </p:txBody>
      </p:sp>
    </p:spTree>
    <p:extLst>
      <p:ext uri="{BB962C8B-B14F-4D97-AF65-F5344CB8AC3E}">
        <p14:creationId xmlns:p14="http://schemas.microsoft.com/office/powerpoint/2010/main" val="876010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Ion</vt:lpstr>
      <vt:lpstr>Eunuchs, Pathicus and Cinaedus: Variations within Roman masculinity and male sexuality in the Imperial Period.</vt:lpstr>
      <vt:lpstr>Methodology </vt:lpstr>
      <vt:lpstr>Chapter 1: What was masculinity to the Romans and how was it measured?</vt:lpstr>
      <vt:lpstr>Sub-Chapter 1: 'Virtus' and its impact on Roman gender and moral discourse</vt:lpstr>
      <vt:lpstr>Sub-Chapter 2: Public attitudes to male expression</vt:lpstr>
      <vt:lpstr>Chapter 2: How did some Roman men subvert 'ideal' masculine stereotypes and what were the attitudes towards them?</vt:lpstr>
      <vt:lpstr>Sub-Chapter 1: Effeminacy in heterosexual men</vt:lpstr>
      <vt:lpstr>Sub-Chapter 2: Eunuchs</vt:lpstr>
      <vt:lpstr>Chapter 3: Male sexuality in Rome</vt:lpstr>
      <vt:lpstr>Sub-Chapter 1: Male sexual roles and their significance to Roman masculinity</vt:lpstr>
      <vt:lpstr>Sub-Chapter 2: Adult male homosexuality and attitudes towards it</vt:lpstr>
      <vt:lpstr>Dissertation Bibliography</vt:lpstr>
      <vt:lpstr>Ancient Sources</vt:lpstr>
      <vt:lpstr>Modern Scholarship</vt:lpstr>
      <vt:lpstr>Next Steps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701</cp:revision>
  <dcterms:created xsi:type="dcterms:W3CDTF">2020-02-01T20:45:16Z</dcterms:created>
  <dcterms:modified xsi:type="dcterms:W3CDTF">2020-02-03T18:41:59Z</dcterms:modified>
</cp:coreProperties>
</file>