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1"/>
  </p:sldMasterIdLst>
  <p:notesMasterIdLst>
    <p:notesMasterId r:id="rId95"/>
  </p:notesMasterIdLst>
  <p:sldIdLst>
    <p:sldId id="421" r:id="rId2"/>
    <p:sldId id="333" r:id="rId3"/>
    <p:sldId id="393" r:id="rId4"/>
    <p:sldId id="341" r:id="rId5"/>
    <p:sldId id="343" r:id="rId6"/>
    <p:sldId id="324" r:id="rId7"/>
    <p:sldId id="335" r:id="rId8"/>
    <p:sldId id="337" r:id="rId9"/>
    <p:sldId id="326" r:id="rId10"/>
    <p:sldId id="327" r:id="rId11"/>
    <p:sldId id="332" r:id="rId12"/>
    <p:sldId id="414" r:id="rId13"/>
    <p:sldId id="336" r:id="rId14"/>
    <p:sldId id="331" r:id="rId15"/>
    <p:sldId id="325" r:id="rId16"/>
    <p:sldId id="328" r:id="rId17"/>
    <p:sldId id="329" r:id="rId18"/>
    <p:sldId id="330" r:id="rId19"/>
    <p:sldId id="408" r:id="rId20"/>
    <p:sldId id="409" r:id="rId21"/>
    <p:sldId id="410" r:id="rId22"/>
    <p:sldId id="420" r:id="rId23"/>
    <p:sldId id="264" r:id="rId24"/>
    <p:sldId id="389" r:id="rId25"/>
    <p:sldId id="266" r:id="rId26"/>
    <p:sldId id="268" r:id="rId27"/>
    <p:sldId id="270" r:id="rId28"/>
    <p:sldId id="352" r:id="rId29"/>
    <p:sldId id="354" r:id="rId30"/>
    <p:sldId id="355" r:id="rId31"/>
    <p:sldId id="411" r:id="rId32"/>
    <p:sldId id="358" r:id="rId33"/>
    <p:sldId id="359" r:id="rId34"/>
    <p:sldId id="361" r:id="rId35"/>
    <p:sldId id="412" r:id="rId36"/>
    <p:sldId id="395" r:id="rId37"/>
    <p:sldId id="413" r:id="rId38"/>
    <p:sldId id="394" r:id="rId39"/>
    <p:sldId id="404" r:id="rId40"/>
    <p:sldId id="405" r:id="rId41"/>
    <p:sldId id="396" r:id="rId42"/>
    <p:sldId id="272" r:id="rId43"/>
    <p:sldId id="273" r:id="rId44"/>
    <p:sldId id="274" r:id="rId45"/>
    <p:sldId id="275" r:id="rId46"/>
    <p:sldId id="276" r:id="rId47"/>
    <p:sldId id="277" r:id="rId48"/>
    <p:sldId id="397" r:id="rId49"/>
    <p:sldId id="286" r:id="rId50"/>
    <p:sldId id="291" r:id="rId51"/>
    <p:sldId id="362" r:id="rId52"/>
    <p:sldId id="364" r:id="rId53"/>
    <p:sldId id="365" r:id="rId54"/>
    <p:sldId id="366" r:id="rId55"/>
    <p:sldId id="367" r:id="rId56"/>
    <p:sldId id="368" r:id="rId57"/>
    <p:sldId id="369" r:id="rId58"/>
    <p:sldId id="370" r:id="rId59"/>
    <p:sldId id="372" r:id="rId60"/>
    <p:sldId id="406" r:id="rId61"/>
    <p:sldId id="387" r:id="rId62"/>
    <p:sldId id="374" r:id="rId63"/>
    <p:sldId id="375" r:id="rId64"/>
    <p:sldId id="378" r:id="rId65"/>
    <p:sldId id="379" r:id="rId66"/>
    <p:sldId id="381" r:id="rId67"/>
    <p:sldId id="382" r:id="rId68"/>
    <p:sldId id="415" r:id="rId69"/>
    <p:sldId id="371" r:id="rId70"/>
    <p:sldId id="383" r:id="rId71"/>
    <p:sldId id="384" r:id="rId72"/>
    <p:sldId id="287" r:id="rId73"/>
    <p:sldId id="390" r:id="rId74"/>
    <p:sldId id="407" r:id="rId75"/>
    <p:sldId id="416" r:id="rId76"/>
    <p:sldId id="417" r:id="rId77"/>
    <p:sldId id="288" r:id="rId78"/>
    <p:sldId id="289" r:id="rId79"/>
    <p:sldId id="418" r:id="rId80"/>
    <p:sldId id="419" r:id="rId81"/>
    <p:sldId id="400" r:id="rId82"/>
    <p:sldId id="290" r:id="rId83"/>
    <p:sldId id="399" r:id="rId84"/>
    <p:sldId id="319" r:id="rId85"/>
    <p:sldId id="320" r:id="rId86"/>
    <p:sldId id="321" r:id="rId87"/>
    <p:sldId id="322" r:id="rId88"/>
    <p:sldId id="401" r:id="rId89"/>
    <p:sldId id="403" r:id="rId90"/>
    <p:sldId id="402" r:id="rId91"/>
    <p:sldId id="323" r:id="rId92"/>
    <p:sldId id="346" r:id="rId93"/>
    <p:sldId id="347" r:id="rId9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2709" autoAdjust="0"/>
    <p:restoredTop sz="94087" autoAdjust="0"/>
  </p:normalViewPr>
  <p:slideViewPr>
    <p:cSldViewPr snapToGrid="0">
      <p:cViewPr varScale="1">
        <p:scale>
          <a:sx n="61" d="100"/>
          <a:sy n="61" d="100"/>
        </p:scale>
        <p:origin x="972" y="56"/>
      </p:cViewPr>
      <p:guideLst/>
    </p:cSldViewPr>
  </p:slideViewPr>
  <p:notesTextViewPr>
    <p:cViewPr>
      <p:scale>
        <a:sx n="1" d="1"/>
        <a:sy n="1" d="1"/>
      </p:scale>
      <p:origin x="0" y="0"/>
    </p:cViewPr>
  </p:notesTextViewPr>
  <p:sorterViewPr>
    <p:cViewPr varScale="1">
      <p:scale>
        <a:sx n="1" d="1"/>
        <a:sy n="1" d="1"/>
      </p:scale>
      <p:origin x="0" y="-15364"/>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notesMaster" Target="notesMasters/notesMaster1.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80" Type="http://schemas.openxmlformats.org/officeDocument/2006/relationships/slide" Target="slides/slide79.xml"/><Relationship Id="rId85" Type="http://schemas.openxmlformats.org/officeDocument/2006/relationships/slide" Target="slides/slide84.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viewProps" Target="viewProps.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theme" Target="theme/theme1.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4.png"/></Relationships>
</file>

<file path=ppt/drawings/_rels/vmlDrawing2.vml.rels><?xml version="1.0" encoding="UTF-8" standalone="yes"?>
<Relationships xmlns="http://schemas.openxmlformats.org/package/2006/relationships"><Relationship Id="rId1" Type="http://schemas.openxmlformats.org/officeDocument/2006/relationships/image" Target="../media/image14.png"/></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HK"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7EF168B-9629-4CEB-A939-56E46DFC5108}" type="datetimeFigureOut">
              <a:rPr lang="en-HK" smtClean="0"/>
              <a:t>7/6/2019</a:t>
            </a:fld>
            <a:endParaRPr lang="en-HK"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HK"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HK"/>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HK"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DDC87BF-B4AE-4FB8-BB42-D1A9D4102358}" type="slidenum">
              <a:rPr lang="en-HK" smtClean="0"/>
              <a:t>‹#›</a:t>
            </a:fld>
            <a:endParaRPr lang="en-HK" dirty="0"/>
          </a:p>
        </p:txBody>
      </p:sp>
    </p:spTree>
    <p:extLst>
      <p:ext uri="{BB962C8B-B14F-4D97-AF65-F5344CB8AC3E}">
        <p14:creationId xmlns:p14="http://schemas.microsoft.com/office/powerpoint/2010/main" val="17402640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HK" dirty="0"/>
          </a:p>
        </p:txBody>
      </p:sp>
      <p:sp>
        <p:nvSpPr>
          <p:cNvPr id="4" name="Slide Number Placeholder 3"/>
          <p:cNvSpPr>
            <a:spLocks noGrp="1"/>
          </p:cNvSpPr>
          <p:nvPr>
            <p:ph type="sldNum" sz="quarter" idx="10"/>
          </p:nvPr>
        </p:nvSpPr>
        <p:spPr/>
        <p:txBody>
          <a:bodyPr/>
          <a:lstStyle/>
          <a:p>
            <a:fld id="{ADDC87BF-B4AE-4FB8-BB42-D1A9D4102358}" type="slidenum">
              <a:rPr lang="en-HK" smtClean="0"/>
              <a:t>19</a:t>
            </a:fld>
            <a:endParaRPr lang="en-HK" dirty="0"/>
          </a:p>
        </p:txBody>
      </p:sp>
    </p:spTree>
    <p:extLst>
      <p:ext uri="{BB962C8B-B14F-4D97-AF65-F5344CB8AC3E}">
        <p14:creationId xmlns:p14="http://schemas.microsoft.com/office/powerpoint/2010/main" val="42546197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HK" dirty="0"/>
          </a:p>
        </p:txBody>
      </p:sp>
      <p:sp>
        <p:nvSpPr>
          <p:cNvPr id="4" name="Slide Number Placeholder 3"/>
          <p:cNvSpPr>
            <a:spLocks noGrp="1"/>
          </p:cNvSpPr>
          <p:nvPr>
            <p:ph type="sldNum" sz="quarter" idx="10"/>
          </p:nvPr>
        </p:nvSpPr>
        <p:spPr/>
        <p:txBody>
          <a:bodyPr/>
          <a:lstStyle/>
          <a:p>
            <a:fld id="{ADDC87BF-B4AE-4FB8-BB42-D1A9D4102358}" type="slidenum">
              <a:rPr lang="en-HK" smtClean="0"/>
              <a:t>24</a:t>
            </a:fld>
            <a:endParaRPr lang="en-HK" dirty="0"/>
          </a:p>
        </p:txBody>
      </p:sp>
    </p:spTree>
    <p:extLst>
      <p:ext uri="{BB962C8B-B14F-4D97-AF65-F5344CB8AC3E}">
        <p14:creationId xmlns:p14="http://schemas.microsoft.com/office/powerpoint/2010/main" val="32965219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p:cNvSpPr>
            <a:spLocks noGrp="1" noChangeArrowheads="1"/>
          </p:cNvSpPr>
          <p:nvPr>
            <p:ph type="sldNum" sz="quarter" idx="5"/>
          </p:nvPr>
        </p:nvSpPr>
        <p:spPr>
          <a:noFill/>
        </p:spPr>
        <p:txBody>
          <a:bodyPr/>
          <a:lstStyle>
            <a:lvl1pPr>
              <a:spcBef>
                <a:spcPct val="30000"/>
              </a:spcBef>
              <a:defRPr sz="1200">
                <a:solidFill>
                  <a:schemeClr val="tx1"/>
                </a:solidFill>
                <a:latin typeface="Times New Roman" panose="02020603050405020304" pitchFamily="18" charset="0"/>
                <a:ea typeface="SimSun" panose="02010600030101010101" pitchFamily="2" charset="-122"/>
              </a:defRPr>
            </a:lvl1pPr>
            <a:lvl2pPr marL="749300" indent="-287338">
              <a:spcBef>
                <a:spcPct val="30000"/>
              </a:spcBef>
              <a:defRPr sz="1200">
                <a:solidFill>
                  <a:schemeClr val="tx1"/>
                </a:solidFill>
                <a:latin typeface="Times New Roman" panose="02020603050405020304" pitchFamily="18" charset="0"/>
                <a:ea typeface="SimSun" panose="02010600030101010101" pitchFamily="2" charset="-122"/>
              </a:defRPr>
            </a:lvl2pPr>
            <a:lvl3pPr marL="1154113" indent="-230188">
              <a:spcBef>
                <a:spcPct val="30000"/>
              </a:spcBef>
              <a:defRPr sz="1200">
                <a:solidFill>
                  <a:schemeClr val="tx1"/>
                </a:solidFill>
                <a:latin typeface="Times New Roman" panose="02020603050405020304" pitchFamily="18" charset="0"/>
                <a:ea typeface="SimSun" panose="02010600030101010101" pitchFamily="2" charset="-122"/>
              </a:defRPr>
            </a:lvl3pPr>
            <a:lvl4pPr marL="1616075" indent="-230188">
              <a:spcBef>
                <a:spcPct val="30000"/>
              </a:spcBef>
              <a:defRPr sz="1200">
                <a:solidFill>
                  <a:schemeClr val="tx1"/>
                </a:solidFill>
                <a:latin typeface="Times New Roman" panose="02020603050405020304" pitchFamily="18" charset="0"/>
                <a:ea typeface="SimSun" panose="02010600030101010101" pitchFamily="2" charset="-122"/>
              </a:defRPr>
            </a:lvl4pPr>
            <a:lvl5pPr marL="2078038" indent="-230188">
              <a:spcBef>
                <a:spcPct val="30000"/>
              </a:spcBef>
              <a:defRPr sz="1200">
                <a:solidFill>
                  <a:schemeClr val="tx1"/>
                </a:solidFill>
                <a:latin typeface="Times New Roman" panose="02020603050405020304" pitchFamily="18" charset="0"/>
                <a:ea typeface="SimSun" panose="02010600030101010101" pitchFamily="2" charset="-122"/>
              </a:defRPr>
            </a:lvl5pPr>
            <a:lvl6pPr marL="2535238" indent="-230188" eaLnBrk="0" fontAlgn="base" hangingPunct="0">
              <a:spcBef>
                <a:spcPct val="30000"/>
              </a:spcBef>
              <a:spcAft>
                <a:spcPct val="0"/>
              </a:spcAft>
              <a:defRPr sz="1200">
                <a:solidFill>
                  <a:schemeClr val="tx1"/>
                </a:solidFill>
                <a:latin typeface="Times New Roman" panose="02020603050405020304" pitchFamily="18" charset="0"/>
                <a:ea typeface="SimSun" panose="02010600030101010101" pitchFamily="2" charset="-122"/>
              </a:defRPr>
            </a:lvl6pPr>
            <a:lvl7pPr marL="2992438" indent="-230188" eaLnBrk="0" fontAlgn="base" hangingPunct="0">
              <a:spcBef>
                <a:spcPct val="30000"/>
              </a:spcBef>
              <a:spcAft>
                <a:spcPct val="0"/>
              </a:spcAft>
              <a:defRPr sz="1200">
                <a:solidFill>
                  <a:schemeClr val="tx1"/>
                </a:solidFill>
                <a:latin typeface="Times New Roman" panose="02020603050405020304" pitchFamily="18" charset="0"/>
                <a:ea typeface="SimSun" panose="02010600030101010101" pitchFamily="2" charset="-122"/>
              </a:defRPr>
            </a:lvl7pPr>
            <a:lvl8pPr marL="3449638" indent="-230188" eaLnBrk="0" fontAlgn="base" hangingPunct="0">
              <a:spcBef>
                <a:spcPct val="30000"/>
              </a:spcBef>
              <a:spcAft>
                <a:spcPct val="0"/>
              </a:spcAft>
              <a:defRPr sz="1200">
                <a:solidFill>
                  <a:schemeClr val="tx1"/>
                </a:solidFill>
                <a:latin typeface="Times New Roman" panose="02020603050405020304" pitchFamily="18" charset="0"/>
                <a:ea typeface="SimSun" panose="02010600030101010101" pitchFamily="2" charset="-122"/>
              </a:defRPr>
            </a:lvl8pPr>
            <a:lvl9pPr marL="3906838" indent="-230188" eaLnBrk="0" fontAlgn="base" hangingPunct="0">
              <a:spcBef>
                <a:spcPct val="30000"/>
              </a:spcBef>
              <a:spcAft>
                <a:spcPct val="0"/>
              </a:spcAft>
              <a:defRPr sz="1200">
                <a:solidFill>
                  <a:schemeClr val="tx1"/>
                </a:solidFill>
                <a:latin typeface="Times New Roman" panose="02020603050405020304" pitchFamily="18" charset="0"/>
                <a:ea typeface="SimSun" panose="02010600030101010101" pitchFamily="2" charset="-122"/>
              </a:defRPr>
            </a:lvl9pPr>
          </a:lstStyle>
          <a:p>
            <a:pPr>
              <a:spcBef>
                <a:spcPct val="0"/>
              </a:spcBef>
            </a:pPr>
            <a:fld id="{1782AC4D-87BC-4FE9-A682-CB85944CB5CB}" type="slidenum">
              <a:rPr lang="zh-CN" altLang="en-US"/>
              <a:pPr>
                <a:spcBef>
                  <a:spcPct val="0"/>
                </a:spcBef>
              </a:pPr>
              <a:t>26</a:t>
            </a:fld>
            <a:endParaRPr lang="en-US" altLang="zh-CN"/>
          </a:p>
        </p:txBody>
      </p:sp>
      <p:sp>
        <p:nvSpPr>
          <p:cNvPr id="10243" name="Rectangle 2"/>
          <p:cNvSpPr>
            <a:spLocks noGrp="1" noRot="1" noChangeAspect="1" noChangeArrowheads="1" noTextEdit="1"/>
          </p:cNvSpPr>
          <p:nvPr>
            <p:ph type="sldImg"/>
          </p:nvPr>
        </p:nvSpPr>
        <p:spPr>
          <a:ln/>
        </p:spPr>
      </p:sp>
      <p:sp>
        <p:nvSpPr>
          <p:cNvPr id="10244" name="Rectangle 3"/>
          <p:cNvSpPr>
            <a:spLocks noGrp="1" noChangeArrowheads="1"/>
          </p:cNvSpPr>
          <p:nvPr>
            <p:ph type="body" idx="1"/>
          </p:nvPr>
        </p:nvSpPr>
        <p:spPr>
          <a:noFill/>
        </p:spPr>
        <p:txBody>
          <a:bodyPr/>
          <a:lstStyle/>
          <a:p>
            <a:pPr eaLnBrk="1" hangingPunct="1"/>
            <a:endParaRPr lang="en-GB" altLang="en-US" smtClean="0"/>
          </a:p>
        </p:txBody>
      </p:sp>
    </p:spTree>
    <p:extLst>
      <p:ext uri="{BB962C8B-B14F-4D97-AF65-F5344CB8AC3E}">
        <p14:creationId xmlns:p14="http://schemas.microsoft.com/office/powerpoint/2010/main" val="36477947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HK" dirty="0"/>
          </a:p>
        </p:txBody>
      </p:sp>
      <p:sp>
        <p:nvSpPr>
          <p:cNvPr id="4" name="Slide Number Placeholder 3"/>
          <p:cNvSpPr>
            <a:spLocks noGrp="1"/>
          </p:cNvSpPr>
          <p:nvPr>
            <p:ph type="sldNum" sz="quarter" idx="10"/>
          </p:nvPr>
        </p:nvSpPr>
        <p:spPr/>
        <p:txBody>
          <a:bodyPr/>
          <a:lstStyle/>
          <a:p>
            <a:fld id="{ADDC87BF-B4AE-4FB8-BB42-D1A9D4102358}" type="slidenum">
              <a:rPr lang="en-HK" smtClean="0"/>
              <a:t>34</a:t>
            </a:fld>
            <a:endParaRPr lang="en-HK" dirty="0"/>
          </a:p>
        </p:txBody>
      </p:sp>
    </p:spTree>
    <p:extLst>
      <p:ext uri="{BB962C8B-B14F-4D97-AF65-F5344CB8AC3E}">
        <p14:creationId xmlns:p14="http://schemas.microsoft.com/office/powerpoint/2010/main" val="23382150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DDC87BF-B4AE-4FB8-BB42-D1A9D4102358}" type="slidenum">
              <a:rPr lang="en-HK" smtClean="0"/>
              <a:t>48</a:t>
            </a:fld>
            <a:endParaRPr lang="en-HK" dirty="0"/>
          </a:p>
        </p:txBody>
      </p:sp>
    </p:spTree>
    <p:extLst>
      <p:ext uri="{BB962C8B-B14F-4D97-AF65-F5344CB8AC3E}">
        <p14:creationId xmlns:p14="http://schemas.microsoft.com/office/powerpoint/2010/main" val="40464134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7EE915F-01DB-45A2-A9C8-EE7BE7A076BA}" type="slidenum">
              <a:rPr lang="en-US"/>
              <a:pPr/>
              <a:t>51</a:t>
            </a:fld>
            <a:endParaRPr lang="en-US"/>
          </a:p>
        </p:txBody>
      </p:sp>
      <p:sp>
        <p:nvSpPr>
          <p:cNvPr id="491522" name="Rectangle 2"/>
          <p:cNvSpPr>
            <a:spLocks noGrp="1" noRot="1" noChangeAspect="1" noChangeArrowheads="1" noTextEdit="1"/>
          </p:cNvSpPr>
          <p:nvPr>
            <p:ph type="sldImg"/>
          </p:nvPr>
        </p:nvSpPr>
        <p:spPr>
          <a:ln/>
        </p:spPr>
      </p:sp>
      <p:sp>
        <p:nvSpPr>
          <p:cNvPr id="491523" name="Rectangle 3"/>
          <p:cNvSpPr>
            <a:spLocks noGrp="1" noChangeArrowheads="1"/>
          </p:cNvSpPr>
          <p:nvPr>
            <p:ph type="body" idx="1"/>
          </p:nvPr>
        </p:nvSpPr>
        <p:spPr bwMode="auto">
          <a:xfrm>
            <a:off x="915042" y="4343693"/>
            <a:ext cx="5027916" cy="4115385"/>
          </a:xfrm>
          <a:prstGeom prst="rect">
            <a:avLst/>
          </a:prstGeom>
          <a:solidFill>
            <a:srgbClr val="FFFFFF"/>
          </a:solidFill>
          <a:ln>
            <a:solidFill>
              <a:srgbClr val="000000"/>
            </a:solidFill>
            <a:miter lim="800000"/>
            <a:headEnd/>
            <a:tailEnd/>
          </a:ln>
        </p:spPr>
        <p:txBody>
          <a:bodyPr lIns="93177" tIns="46589" rIns="93177" bIns="46589"/>
          <a:lstStyle/>
          <a:p>
            <a:endParaRPr lang="en-GB"/>
          </a:p>
        </p:txBody>
      </p:sp>
    </p:spTree>
    <p:extLst>
      <p:ext uri="{BB962C8B-B14F-4D97-AF65-F5344CB8AC3E}">
        <p14:creationId xmlns:p14="http://schemas.microsoft.com/office/powerpoint/2010/main" val="17575950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F8EC4BB-15EB-4444-B554-680AFED22F4D}" type="slidenum">
              <a:rPr lang="en-US"/>
              <a:pPr/>
              <a:t>65</a:t>
            </a:fld>
            <a:endParaRPr lang="en-US"/>
          </a:p>
        </p:txBody>
      </p:sp>
      <p:sp>
        <p:nvSpPr>
          <p:cNvPr id="496642" name="Rectangle 2"/>
          <p:cNvSpPr>
            <a:spLocks noGrp="1" noRot="1" noChangeAspect="1" noChangeArrowheads="1" noTextEdit="1"/>
          </p:cNvSpPr>
          <p:nvPr>
            <p:ph type="sldImg"/>
          </p:nvPr>
        </p:nvSpPr>
        <p:spPr>
          <a:xfrm>
            <a:off x="393700" y="692150"/>
            <a:ext cx="6070600" cy="3416300"/>
          </a:xfrm>
          <a:ln w="12700" cap="flat">
            <a:solidFill>
              <a:schemeClr val="tx1"/>
            </a:solidFill>
          </a:ln>
          <a:extLst>
            <a:ext uri="{909E8E84-426E-40DD-AFC4-6F175D3DCCD1}">
              <a14:hiddenFill xmlns:a14="http://schemas.microsoft.com/office/drawing/2010/main">
                <a:noFill/>
              </a14:hiddenFill>
            </a:ext>
          </a:extLst>
        </p:spPr>
      </p:sp>
      <p:sp>
        <p:nvSpPr>
          <p:cNvPr id="496643" name="Rectangle 3"/>
          <p:cNvSpPr>
            <a:spLocks noGrp="1" noChangeArrowheads="1"/>
          </p:cNvSpPr>
          <p:nvPr>
            <p:ph type="body" idx="1"/>
          </p:nvPr>
        </p:nvSpPr>
        <p:spPr bwMode="auto">
          <a:xfrm>
            <a:off x="914400" y="4343400"/>
            <a:ext cx="5029200" cy="411480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488" tIns="44450" rIns="90488" bIns="44450"/>
          <a:lstStyle/>
          <a:p>
            <a:endParaRPr lang="en-GB"/>
          </a:p>
        </p:txBody>
      </p:sp>
    </p:spTree>
    <p:extLst>
      <p:ext uri="{BB962C8B-B14F-4D97-AF65-F5344CB8AC3E}">
        <p14:creationId xmlns:p14="http://schemas.microsoft.com/office/powerpoint/2010/main" val="3175909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p:cNvSpPr>
            <a:spLocks noGrp="1" noChangeArrowheads="1"/>
          </p:cNvSpPr>
          <p:nvPr>
            <p:ph type="sldNum" sz="quarter" idx="5"/>
          </p:nvPr>
        </p:nvSpPr>
        <p:spPr>
          <a:noFill/>
        </p:spPr>
        <p:txBody>
          <a:bodyPr/>
          <a:lstStyle>
            <a:lvl1pPr>
              <a:spcBef>
                <a:spcPct val="30000"/>
              </a:spcBef>
              <a:defRPr sz="1200">
                <a:solidFill>
                  <a:schemeClr val="tx1"/>
                </a:solidFill>
                <a:latin typeface="Times New Roman" panose="02020603050405020304" pitchFamily="18" charset="0"/>
                <a:ea typeface="SimSun" panose="02010600030101010101" pitchFamily="2" charset="-122"/>
              </a:defRPr>
            </a:lvl1pPr>
            <a:lvl2pPr marL="749300" indent="-287338">
              <a:spcBef>
                <a:spcPct val="30000"/>
              </a:spcBef>
              <a:defRPr sz="1200">
                <a:solidFill>
                  <a:schemeClr val="tx1"/>
                </a:solidFill>
                <a:latin typeface="Times New Roman" panose="02020603050405020304" pitchFamily="18" charset="0"/>
                <a:ea typeface="SimSun" panose="02010600030101010101" pitchFamily="2" charset="-122"/>
              </a:defRPr>
            </a:lvl2pPr>
            <a:lvl3pPr marL="1154113" indent="-230188">
              <a:spcBef>
                <a:spcPct val="30000"/>
              </a:spcBef>
              <a:defRPr sz="1200">
                <a:solidFill>
                  <a:schemeClr val="tx1"/>
                </a:solidFill>
                <a:latin typeface="Times New Roman" panose="02020603050405020304" pitchFamily="18" charset="0"/>
                <a:ea typeface="SimSun" panose="02010600030101010101" pitchFamily="2" charset="-122"/>
              </a:defRPr>
            </a:lvl3pPr>
            <a:lvl4pPr marL="1616075" indent="-230188">
              <a:spcBef>
                <a:spcPct val="30000"/>
              </a:spcBef>
              <a:defRPr sz="1200">
                <a:solidFill>
                  <a:schemeClr val="tx1"/>
                </a:solidFill>
                <a:latin typeface="Times New Roman" panose="02020603050405020304" pitchFamily="18" charset="0"/>
                <a:ea typeface="SimSun" panose="02010600030101010101" pitchFamily="2" charset="-122"/>
              </a:defRPr>
            </a:lvl4pPr>
            <a:lvl5pPr marL="2078038" indent="-230188">
              <a:spcBef>
                <a:spcPct val="30000"/>
              </a:spcBef>
              <a:defRPr sz="1200">
                <a:solidFill>
                  <a:schemeClr val="tx1"/>
                </a:solidFill>
                <a:latin typeface="Times New Roman" panose="02020603050405020304" pitchFamily="18" charset="0"/>
                <a:ea typeface="SimSun" panose="02010600030101010101" pitchFamily="2" charset="-122"/>
              </a:defRPr>
            </a:lvl5pPr>
            <a:lvl6pPr marL="2535238" indent="-230188" eaLnBrk="0" fontAlgn="base" hangingPunct="0">
              <a:spcBef>
                <a:spcPct val="30000"/>
              </a:spcBef>
              <a:spcAft>
                <a:spcPct val="0"/>
              </a:spcAft>
              <a:defRPr sz="1200">
                <a:solidFill>
                  <a:schemeClr val="tx1"/>
                </a:solidFill>
                <a:latin typeface="Times New Roman" panose="02020603050405020304" pitchFamily="18" charset="0"/>
                <a:ea typeface="SimSun" panose="02010600030101010101" pitchFamily="2" charset="-122"/>
              </a:defRPr>
            </a:lvl6pPr>
            <a:lvl7pPr marL="2992438" indent="-230188" eaLnBrk="0" fontAlgn="base" hangingPunct="0">
              <a:spcBef>
                <a:spcPct val="30000"/>
              </a:spcBef>
              <a:spcAft>
                <a:spcPct val="0"/>
              </a:spcAft>
              <a:defRPr sz="1200">
                <a:solidFill>
                  <a:schemeClr val="tx1"/>
                </a:solidFill>
                <a:latin typeface="Times New Roman" panose="02020603050405020304" pitchFamily="18" charset="0"/>
                <a:ea typeface="SimSun" panose="02010600030101010101" pitchFamily="2" charset="-122"/>
              </a:defRPr>
            </a:lvl7pPr>
            <a:lvl8pPr marL="3449638" indent="-230188" eaLnBrk="0" fontAlgn="base" hangingPunct="0">
              <a:spcBef>
                <a:spcPct val="30000"/>
              </a:spcBef>
              <a:spcAft>
                <a:spcPct val="0"/>
              </a:spcAft>
              <a:defRPr sz="1200">
                <a:solidFill>
                  <a:schemeClr val="tx1"/>
                </a:solidFill>
                <a:latin typeface="Times New Roman" panose="02020603050405020304" pitchFamily="18" charset="0"/>
                <a:ea typeface="SimSun" panose="02010600030101010101" pitchFamily="2" charset="-122"/>
              </a:defRPr>
            </a:lvl8pPr>
            <a:lvl9pPr marL="3906838" indent="-230188" eaLnBrk="0" fontAlgn="base" hangingPunct="0">
              <a:spcBef>
                <a:spcPct val="30000"/>
              </a:spcBef>
              <a:spcAft>
                <a:spcPct val="0"/>
              </a:spcAft>
              <a:defRPr sz="1200">
                <a:solidFill>
                  <a:schemeClr val="tx1"/>
                </a:solidFill>
                <a:latin typeface="Times New Roman" panose="02020603050405020304" pitchFamily="18" charset="0"/>
                <a:ea typeface="SimSun" panose="02010600030101010101" pitchFamily="2" charset="-122"/>
              </a:defRPr>
            </a:lvl9pPr>
          </a:lstStyle>
          <a:p>
            <a:pPr>
              <a:spcBef>
                <a:spcPct val="0"/>
              </a:spcBef>
            </a:pPr>
            <a:fld id="{1782AC4D-87BC-4FE9-A682-CB85944CB5CB}" type="slidenum">
              <a:rPr lang="zh-CN" altLang="en-US"/>
              <a:pPr>
                <a:spcBef>
                  <a:spcPct val="0"/>
                </a:spcBef>
              </a:pPr>
              <a:t>88</a:t>
            </a:fld>
            <a:endParaRPr lang="en-US" altLang="zh-CN"/>
          </a:p>
        </p:txBody>
      </p:sp>
      <p:sp>
        <p:nvSpPr>
          <p:cNvPr id="10243" name="Rectangle 2"/>
          <p:cNvSpPr>
            <a:spLocks noGrp="1" noRot="1" noChangeAspect="1" noChangeArrowheads="1" noTextEdit="1"/>
          </p:cNvSpPr>
          <p:nvPr>
            <p:ph type="sldImg"/>
          </p:nvPr>
        </p:nvSpPr>
        <p:spPr>
          <a:ln/>
        </p:spPr>
      </p:sp>
      <p:sp>
        <p:nvSpPr>
          <p:cNvPr id="10244" name="Rectangle 3"/>
          <p:cNvSpPr>
            <a:spLocks noGrp="1" noChangeArrowheads="1"/>
          </p:cNvSpPr>
          <p:nvPr>
            <p:ph type="body" idx="1"/>
          </p:nvPr>
        </p:nvSpPr>
        <p:spPr>
          <a:noFill/>
        </p:spPr>
        <p:txBody>
          <a:bodyPr/>
          <a:lstStyle/>
          <a:p>
            <a:pPr eaLnBrk="1" hangingPunct="1"/>
            <a:endParaRPr lang="en-GB" altLang="en-US" smtClean="0"/>
          </a:p>
        </p:txBody>
      </p:sp>
    </p:spTree>
    <p:extLst>
      <p:ext uri="{BB962C8B-B14F-4D97-AF65-F5344CB8AC3E}">
        <p14:creationId xmlns:p14="http://schemas.microsoft.com/office/powerpoint/2010/main" val="42559134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HK"/>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HK"/>
          </a:p>
        </p:txBody>
      </p:sp>
      <p:sp>
        <p:nvSpPr>
          <p:cNvPr id="4" name="Date Placeholder 3"/>
          <p:cNvSpPr>
            <a:spLocks noGrp="1"/>
          </p:cNvSpPr>
          <p:nvPr>
            <p:ph type="dt" sz="half" idx="10"/>
          </p:nvPr>
        </p:nvSpPr>
        <p:spPr/>
        <p:txBody>
          <a:bodyPr/>
          <a:lstStyle/>
          <a:p>
            <a:fld id="{0C38AC24-06A2-47AF-9AF5-EBA1E54232EB}" type="datetime1">
              <a:rPr lang="en-HK" smtClean="0"/>
              <a:t>7/6/2019</a:t>
            </a:fld>
            <a:endParaRPr lang="en-HK"/>
          </a:p>
        </p:txBody>
      </p:sp>
      <p:sp>
        <p:nvSpPr>
          <p:cNvPr id="5" name="Footer Placeholder 4"/>
          <p:cNvSpPr>
            <a:spLocks noGrp="1"/>
          </p:cNvSpPr>
          <p:nvPr>
            <p:ph type="ftr" sz="quarter" idx="11"/>
          </p:nvPr>
        </p:nvSpPr>
        <p:spPr/>
        <p:txBody>
          <a:bodyPr/>
          <a:lstStyle/>
          <a:p>
            <a:endParaRPr lang="en-HK"/>
          </a:p>
        </p:txBody>
      </p:sp>
      <p:sp>
        <p:nvSpPr>
          <p:cNvPr id="6" name="Slide Number Placeholder 5"/>
          <p:cNvSpPr>
            <a:spLocks noGrp="1"/>
          </p:cNvSpPr>
          <p:nvPr>
            <p:ph type="sldNum" sz="quarter" idx="12"/>
          </p:nvPr>
        </p:nvSpPr>
        <p:spPr/>
        <p:txBody>
          <a:bodyPr/>
          <a:lstStyle/>
          <a:p>
            <a:fld id="{348EFBDC-BB53-4A7C-A94D-EC7D67878992}" type="slidenum">
              <a:rPr lang="en-HK" smtClean="0"/>
              <a:t>‹#›</a:t>
            </a:fld>
            <a:endParaRPr lang="en-HK"/>
          </a:p>
        </p:txBody>
      </p:sp>
    </p:spTree>
    <p:extLst>
      <p:ext uri="{BB962C8B-B14F-4D97-AF65-F5344CB8AC3E}">
        <p14:creationId xmlns:p14="http://schemas.microsoft.com/office/powerpoint/2010/main" val="37518180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HK"/>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HK"/>
          </a:p>
        </p:txBody>
      </p:sp>
      <p:sp>
        <p:nvSpPr>
          <p:cNvPr id="4" name="Date Placeholder 3"/>
          <p:cNvSpPr>
            <a:spLocks noGrp="1"/>
          </p:cNvSpPr>
          <p:nvPr>
            <p:ph type="dt" sz="half" idx="10"/>
          </p:nvPr>
        </p:nvSpPr>
        <p:spPr/>
        <p:txBody>
          <a:bodyPr/>
          <a:lstStyle/>
          <a:p>
            <a:fld id="{3EB355FF-9A8F-488E-9D03-74CCAFF53BA4}" type="datetime1">
              <a:rPr lang="en-HK" smtClean="0"/>
              <a:t>7/6/2019</a:t>
            </a:fld>
            <a:endParaRPr lang="en-HK" dirty="0"/>
          </a:p>
        </p:txBody>
      </p:sp>
      <p:sp>
        <p:nvSpPr>
          <p:cNvPr id="5" name="Footer Placeholder 4"/>
          <p:cNvSpPr>
            <a:spLocks noGrp="1"/>
          </p:cNvSpPr>
          <p:nvPr>
            <p:ph type="ftr" sz="quarter" idx="11"/>
          </p:nvPr>
        </p:nvSpPr>
        <p:spPr/>
        <p:txBody>
          <a:bodyPr/>
          <a:lstStyle/>
          <a:p>
            <a:endParaRPr lang="en-HK" dirty="0"/>
          </a:p>
        </p:txBody>
      </p:sp>
      <p:sp>
        <p:nvSpPr>
          <p:cNvPr id="6" name="Slide Number Placeholder 5"/>
          <p:cNvSpPr>
            <a:spLocks noGrp="1"/>
          </p:cNvSpPr>
          <p:nvPr>
            <p:ph type="sldNum" sz="quarter" idx="12"/>
          </p:nvPr>
        </p:nvSpPr>
        <p:spPr/>
        <p:txBody>
          <a:bodyPr/>
          <a:lstStyle/>
          <a:p>
            <a:fld id="{348EFBDC-BB53-4A7C-A94D-EC7D67878992}" type="slidenum">
              <a:rPr lang="en-HK" smtClean="0"/>
              <a:t>‹#›</a:t>
            </a:fld>
            <a:endParaRPr lang="en-HK" dirty="0"/>
          </a:p>
        </p:txBody>
      </p:sp>
    </p:spTree>
    <p:extLst>
      <p:ext uri="{BB962C8B-B14F-4D97-AF65-F5344CB8AC3E}">
        <p14:creationId xmlns:p14="http://schemas.microsoft.com/office/powerpoint/2010/main" val="33944715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HK"/>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003F1213-A2F7-4D64-885C-23D4518BC390}" type="datetime1">
              <a:rPr lang="en-HK" smtClean="0"/>
              <a:t>7/6/2019</a:t>
            </a:fld>
            <a:endParaRPr lang="en-HK" dirty="0"/>
          </a:p>
        </p:txBody>
      </p:sp>
      <p:sp>
        <p:nvSpPr>
          <p:cNvPr id="5" name="Footer Placeholder 4"/>
          <p:cNvSpPr>
            <a:spLocks noGrp="1"/>
          </p:cNvSpPr>
          <p:nvPr>
            <p:ph type="ftr" sz="quarter" idx="11"/>
          </p:nvPr>
        </p:nvSpPr>
        <p:spPr/>
        <p:txBody>
          <a:bodyPr/>
          <a:lstStyle/>
          <a:p>
            <a:endParaRPr lang="en-HK" dirty="0"/>
          </a:p>
        </p:txBody>
      </p:sp>
      <p:sp>
        <p:nvSpPr>
          <p:cNvPr id="6" name="Slide Number Placeholder 5"/>
          <p:cNvSpPr>
            <a:spLocks noGrp="1"/>
          </p:cNvSpPr>
          <p:nvPr>
            <p:ph type="sldNum" sz="quarter" idx="12"/>
          </p:nvPr>
        </p:nvSpPr>
        <p:spPr/>
        <p:txBody>
          <a:bodyPr/>
          <a:lstStyle/>
          <a:p>
            <a:fld id="{348EFBDC-BB53-4A7C-A94D-EC7D67878992}" type="slidenum">
              <a:rPr lang="en-HK" smtClean="0"/>
              <a:t>‹#›</a:t>
            </a:fld>
            <a:endParaRPr lang="en-HK" dirty="0"/>
          </a:p>
        </p:txBody>
      </p:sp>
    </p:spTree>
    <p:extLst>
      <p:ext uri="{BB962C8B-B14F-4D97-AF65-F5344CB8AC3E}">
        <p14:creationId xmlns:p14="http://schemas.microsoft.com/office/powerpoint/2010/main" val="36897454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HK"/>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HK"/>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HK"/>
          </a:p>
        </p:txBody>
      </p:sp>
      <p:sp>
        <p:nvSpPr>
          <p:cNvPr id="5" name="Date Placeholder 4"/>
          <p:cNvSpPr>
            <a:spLocks noGrp="1"/>
          </p:cNvSpPr>
          <p:nvPr>
            <p:ph type="dt" sz="half" idx="10"/>
          </p:nvPr>
        </p:nvSpPr>
        <p:spPr/>
        <p:txBody>
          <a:bodyPr/>
          <a:lstStyle/>
          <a:p>
            <a:fld id="{B88A23ED-3BA0-449C-A2C4-AC7CB5DA124E}" type="datetime1">
              <a:rPr lang="en-HK" smtClean="0"/>
              <a:t>7/6/2019</a:t>
            </a:fld>
            <a:endParaRPr lang="en-HK" dirty="0"/>
          </a:p>
        </p:txBody>
      </p:sp>
      <p:sp>
        <p:nvSpPr>
          <p:cNvPr id="6" name="Footer Placeholder 5"/>
          <p:cNvSpPr>
            <a:spLocks noGrp="1"/>
          </p:cNvSpPr>
          <p:nvPr>
            <p:ph type="ftr" sz="quarter" idx="11"/>
          </p:nvPr>
        </p:nvSpPr>
        <p:spPr/>
        <p:txBody>
          <a:bodyPr/>
          <a:lstStyle/>
          <a:p>
            <a:endParaRPr lang="en-HK" dirty="0"/>
          </a:p>
        </p:txBody>
      </p:sp>
      <p:sp>
        <p:nvSpPr>
          <p:cNvPr id="7" name="Slide Number Placeholder 6"/>
          <p:cNvSpPr>
            <a:spLocks noGrp="1"/>
          </p:cNvSpPr>
          <p:nvPr>
            <p:ph type="sldNum" sz="quarter" idx="12"/>
          </p:nvPr>
        </p:nvSpPr>
        <p:spPr/>
        <p:txBody>
          <a:bodyPr/>
          <a:lstStyle/>
          <a:p>
            <a:fld id="{348EFBDC-BB53-4A7C-A94D-EC7D67878992}" type="slidenum">
              <a:rPr lang="en-HK" smtClean="0"/>
              <a:t>‹#›</a:t>
            </a:fld>
            <a:endParaRPr lang="en-HK" dirty="0"/>
          </a:p>
        </p:txBody>
      </p:sp>
    </p:spTree>
    <p:extLst>
      <p:ext uri="{BB962C8B-B14F-4D97-AF65-F5344CB8AC3E}">
        <p14:creationId xmlns:p14="http://schemas.microsoft.com/office/powerpoint/2010/main" val="36226205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HK"/>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HK"/>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HK"/>
          </a:p>
        </p:txBody>
      </p:sp>
      <p:sp>
        <p:nvSpPr>
          <p:cNvPr id="7" name="Date Placeholder 6"/>
          <p:cNvSpPr>
            <a:spLocks noGrp="1"/>
          </p:cNvSpPr>
          <p:nvPr>
            <p:ph type="dt" sz="half" idx="10"/>
          </p:nvPr>
        </p:nvSpPr>
        <p:spPr/>
        <p:txBody>
          <a:bodyPr/>
          <a:lstStyle/>
          <a:p>
            <a:fld id="{7336AEDD-2D5A-48C8-BB89-73C783DA47D9}" type="datetime1">
              <a:rPr lang="en-HK" smtClean="0"/>
              <a:t>7/6/2019</a:t>
            </a:fld>
            <a:endParaRPr lang="en-HK" dirty="0"/>
          </a:p>
        </p:txBody>
      </p:sp>
      <p:sp>
        <p:nvSpPr>
          <p:cNvPr id="8" name="Footer Placeholder 7"/>
          <p:cNvSpPr>
            <a:spLocks noGrp="1"/>
          </p:cNvSpPr>
          <p:nvPr>
            <p:ph type="ftr" sz="quarter" idx="11"/>
          </p:nvPr>
        </p:nvSpPr>
        <p:spPr/>
        <p:txBody>
          <a:bodyPr/>
          <a:lstStyle/>
          <a:p>
            <a:endParaRPr lang="en-HK" dirty="0"/>
          </a:p>
        </p:txBody>
      </p:sp>
      <p:sp>
        <p:nvSpPr>
          <p:cNvPr id="9" name="Slide Number Placeholder 8"/>
          <p:cNvSpPr>
            <a:spLocks noGrp="1"/>
          </p:cNvSpPr>
          <p:nvPr>
            <p:ph type="sldNum" sz="quarter" idx="12"/>
          </p:nvPr>
        </p:nvSpPr>
        <p:spPr/>
        <p:txBody>
          <a:bodyPr/>
          <a:lstStyle/>
          <a:p>
            <a:fld id="{348EFBDC-BB53-4A7C-A94D-EC7D67878992}" type="slidenum">
              <a:rPr lang="en-HK" smtClean="0"/>
              <a:t>‹#›</a:t>
            </a:fld>
            <a:endParaRPr lang="en-HK" dirty="0"/>
          </a:p>
        </p:txBody>
      </p:sp>
    </p:spTree>
    <p:extLst>
      <p:ext uri="{BB962C8B-B14F-4D97-AF65-F5344CB8AC3E}">
        <p14:creationId xmlns:p14="http://schemas.microsoft.com/office/powerpoint/2010/main" val="12702962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HK"/>
          </a:p>
        </p:txBody>
      </p:sp>
      <p:sp>
        <p:nvSpPr>
          <p:cNvPr id="3" name="Date Placeholder 2"/>
          <p:cNvSpPr>
            <a:spLocks noGrp="1"/>
          </p:cNvSpPr>
          <p:nvPr>
            <p:ph type="dt" sz="half" idx="10"/>
          </p:nvPr>
        </p:nvSpPr>
        <p:spPr/>
        <p:txBody>
          <a:bodyPr/>
          <a:lstStyle/>
          <a:p>
            <a:fld id="{4B2148FF-030D-4CE1-B5DA-8CDA1A50BEFC}" type="datetime1">
              <a:rPr lang="en-HK" smtClean="0"/>
              <a:t>7/6/2019</a:t>
            </a:fld>
            <a:endParaRPr lang="en-HK" dirty="0"/>
          </a:p>
        </p:txBody>
      </p:sp>
      <p:sp>
        <p:nvSpPr>
          <p:cNvPr id="4" name="Footer Placeholder 3"/>
          <p:cNvSpPr>
            <a:spLocks noGrp="1"/>
          </p:cNvSpPr>
          <p:nvPr>
            <p:ph type="ftr" sz="quarter" idx="11"/>
          </p:nvPr>
        </p:nvSpPr>
        <p:spPr/>
        <p:txBody>
          <a:bodyPr/>
          <a:lstStyle/>
          <a:p>
            <a:endParaRPr lang="en-HK" dirty="0"/>
          </a:p>
        </p:txBody>
      </p:sp>
      <p:sp>
        <p:nvSpPr>
          <p:cNvPr id="5" name="Slide Number Placeholder 4"/>
          <p:cNvSpPr>
            <a:spLocks noGrp="1"/>
          </p:cNvSpPr>
          <p:nvPr>
            <p:ph type="sldNum" sz="quarter" idx="12"/>
          </p:nvPr>
        </p:nvSpPr>
        <p:spPr/>
        <p:txBody>
          <a:bodyPr/>
          <a:lstStyle/>
          <a:p>
            <a:fld id="{348EFBDC-BB53-4A7C-A94D-EC7D67878992}" type="slidenum">
              <a:rPr lang="en-HK" smtClean="0"/>
              <a:t>‹#›</a:t>
            </a:fld>
            <a:endParaRPr lang="en-HK" dirty="0"/>
          </a:p>
        </p:txBody>
      </p:sp>
    </p:spTree>
    <p:extLst>
      <p:ext uri="{BB962C8B-B14F-4D97-AF65-F5344CB8AC3E}">
        <p14:creationId xmlns:p14="http://schemas.microsoft.com/office/powerpoint/2010/main" val="37815156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EE1B309-48CF-43C1-B365-521D41AB18D7}" type="datetime1">
              <a:rPr lang="en-HK" smtClean="0"/>
              <a:t>7/6/2019</a:t>
            </a:fld>
            <a:endParaRPr lang="en-HK" dirty="0"/>
          </a:p>
        </p:txBody>
      </p:sp>
      <p:sp>
        <p:nvSpPr>
          <p:cNvPr id="3" name="Footer Placeholder 2"/>
          <p:cNvSpPr>
            <a:spLocks noGrp="1"/>
          </p:cNvSpPr>
          <p:nvPr>
            <p:ph type="ftr" sz="quarter" idx="11"/>
          </p:nvPr>
        </p:nvSpPr>
        <p:spPr/>
        <p:txBody>
          <a:bodyPr/>
          <a:lstStyle/>
          <a:p>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a:t>
            </a:fld>
            <a:endParaRPr lang="en-HK" dirty="0"/>
          </a:p>
        </p:txBody>
      </p:sp>
    </p:spTree>
    <p:extLst>
      <p:ext uri="{BB962C8B-B14F-4D97-AF65-F5344CB8AC3E}">
        <p14:creationId xmlns:p14="http://schemas.microsoft.com/office/powerpoint/2010/main" val="32245463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HK"/>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HK"/>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E7C885EF-528C-4596-A302-AA4B1731C2C2}" type="datetime1">
              <a:rPr lang="en-HK" smtClean="0"/>
              <a:t>7/6/2019</a:t>
            </a:fld>
            <a:endParaRPr lang="en-HK" dirty="0"/>
          </a:p>
        </p:txBody>
      </p:sp>
      <p:sp>
        <p:nvSpPr>
          <p:cNvPr id="6" name="Footer Placeholder 5"/>
          <p:cNvSpPr>
            <a:spLocks noGrp="1"/>
          </p:cNvSpPr>
          <p:nvPr>
            <p:ph type="ftr" sz="quarter" idx="11"/>
          </p:nvPr>
        </p:nvSpPr>
        <p:spPr/>
        <p:txBody>
          <a:bodyPr/>
          <a:lstStyle/>
          <a:p>
            <a:endParaRPr lang="en-HK" dirty="0"/>
          </a:p>
        </p:txBody>
      </p:sp>
      <p:sp>
        <p:nvSpPr>
          <p:cNvPr id="7" name="Slide Number Placeholder 6"/>
          <p:cNvSpPr>
            <a:spLocks noGrp="1"/>
          </p:cNvSpPr>
          <p:nvPr>
            <p:ph type="sldNum" sz="quarter" idx="12"/>
          </p:nvPr>
        </p:nvSpPr>
        <p:spPr/>
        <p:txBody>
          <a:bodyPr/>
          <a:lstStyle/>
          <a:p>
            <a:fld id="{348EFBDC-BB53-4A7C-A94D-EC7D67878992}" type="slidenum">
              <a:rPr lang="en-HK" smtClean="0"/>
              <a:t>‹#›</a:t>
            </a:fld>
            <a:endParaRPr lang="en-HK" dirty="0"/>
          </a:p>
        </p:txBody>
      </p:sp>
    </p:spTree>
    <p:extLst>
      <p:ext uri="{BB962C8B-B14F-4D97-AF65-F5344CB8AC3E}">
        <p14:creationId xmlns:p14="http://schemas.microsoft.com/office/powerpoint/2010/main" val="39007899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HK"/>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HK"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3759A7D9-23F7-4496-8A0E-F79CCA6C7988}" type="datetime1">
              <a:rPr lang="en-HK" smtClean="0"/>
              <a:t>7/6/2019</a:t>
            </a:fld>
            <a:endParaRPr lang="en-HK" dirty="0"/>
          </a:p>
        </p:txBody>
      </p:sp>
      <p:sp>
        <p:nvSpPr>
          <p:cNvPr id="6" name="Footer Placeholder 5"/>
          <p:cNvSpPr>
            <a:spLocks noGrp="1"/>
          </p:cNvSpPr>
          <p:nvPr>
            <p:ph type="ftr" sz="quarter" idx="11"/>
          </p:nvPr>
        </p:nvSpPr>
        <p:spPr/>
        <p:txBody>
          <a:bodyPr/>
          <a:lstStyle/>
          <a:p>
            <a:endParaRPr lang="en-HK" dirty="0"/>
          </a:p>
        </p:txBody>
      </p:sp>
      <p:sp>
        <p:nvSpPr>
          <p:cNvPr id="7" name="Slide Number Placeholder 6"/>
          <p:cNvSpPr>
            <a:spLocks noGrp="1"/>
          </p:cNvSpPr>
          <p:nvPr>
            <p:ph type="sldNum" sz="quarter" idx="12"/>
          </p:nvPr>
        </p:nvSpPr>
        <p:spPr/>
        <p:txBody>
          <a:bodyPr/>
          <a:lstStyle/>
          <a:p>
            <a:fld id="{348EFBDC-BB53-4A7C-A94D-EC7D67878992}" type="slidenum">
              <a:rPr lang="en-HK" smtClean="0"/>
              <a:t>‹#›</a:t>
            </a:fld>
            <a:endParaRPr lang="en-HK" dirty="0"/>
          </a:p>
        </p:txBody>
      </p:sp>
    </p:spTree>
    <p:extLst>
      <p:ext uri="{BB962C8B-B14F-4D97-AF65-F5344CB8AC3E}">
        <p14:creationId xmlns:p14="http://schemas.microsoft.com/office/powerpoint/2010/main" val="15259587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HK"/>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HK"/>
          </a:p>
        </p:txBody>
      </p:sp>
      <p:sp>
        <p:nvSpPr>
          <p:cNvPr id="4" name="Date Placeholder 3"/>
          <p:cNvSpPr>
            <a:spLocks noGrp="1"/>
          </p:cNvSpPr>
          <p:nvPr>
            <p:ph type="dt" sz="half" idx="10"/>
          </p:nvPr>
        </p:nvSpPr>
        <p:spPr/>
        <p:txBody>
          <a:bodyPr/>
          <a:lstStyle/>
          <a:p>
            <a:fld id="{DA6E5013-6988-41D3-8209-651A83C52254}" type="datetime1">
              <a:rPr lang="en-HK" smtClean="0"/>
              <a:t>7/6/2019</a:t>
            </a:fld>
            <a:endParaRPr lang="en-HK" dirty="0"/>
          </a:p>
        </p:txBody>
      </p:sp>
      <p:sp>
        <p:nvSpPr>
          <p:cNvPr id="5" name="Footer Placeholder 4"/>
          <p:cNvSpPr>
            <a:spLocks noGrp="1"/>
          </p:cNvSpPr>
          <p:nvPr>
            <p:ph type="ftr" sz="quarter" idx="11"/>
          </p:nvPr>
        </p:nvSpPr>
        <p:spPr/>
        <p:txBody>
          <a:bodyPr/>
          <a:lstStyle/>
          <a:p>
            <a:endParaRPr lang="en-HK" dirty="0"/>
          </a:p>
        </p:txBody>
      </p:sp>
      <p:sp>
        <p:nvSpPr>
          <p:cNvPr id="6" name="Slide Number Placeholder 5"/>
          <p:cNvSpPr>
            <a:spLocks noGrp="1"/>
          </p:cNvSpPr>
          <p:nvPr>
            <p:ph type="sldNum" sz="quarter" idx="12"/>
          </p:nvPr>
        </p:nvSpPr>
        <p:spPr/>
        <p:txBody>
          <a:bodyPr/>
          <a:lstStyle/>
          <a:p>
            <a:fld id="{348EFBDC-BB53-4A7C-A94D-EC7D67878992}" type="slidenum">
              <a:rPr lang="en-HK" smtClean="0"/>
              <a:t>‹#›</a:t>
            </a:fld>
            <a:endParaRPr lang="en-HK" dirty="0"/>
          </a:p>
        </p:txBody>
      </p:sp>
    </p:spTree>
    <p:extLst>
      <p:ext uri="{BB962C8B-B14F-4D97-AF65-F5344CB8AC3E}">
        <p14:creationId xmlns:p14="http://schemas.microsoft.com/office/powerpoint/2010/main" val="37723019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HK"/>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HK"/>
          </a:p>
        </p:txBody>
      </p:sp>
      <p:sp>
        <p:nvSpPr>
          <p:cNvPr id="4" name="Date Placeholder 3"/>
          <p:cNvSpPr>
            <a:spLocks noGrp="1"/>
          </p:cNvSpPr>
          <p:nvPr>
            <p:ph type="dt" sz="half" idx="10"/>
          </p:nvPr>
        </p:nvSpPr>
        <p:spPr/>
        <p:txBody>
          <a:bodyPr/>
          <a:lstStyle/>
          <a:p>
            <a:fld id="{B89BE466-656B-4E6B-89E4-BE908AFC4ADD}" type="datetime1">
              <a:rPr lang="en-HK" smtClean="0"/>
              <a:t>7/6/2019</a:t>
            </a:fld>
            <a:endParaRPr lang="en-HK" dirty="0"/>
          </a:p>
        </p:txBody>
      </p:sp>
      <p:sp>
        <p:nvSpPr>
          <p:cNvPr id="5" name="Footer Placeholder 4"/>
          <p:cNvSpPr>
            <a:spLocks noGrp="1"/>
          </p:cNvSpPr>
          <p:nvPr>
            <p:ph type="ftr" sz="quarter" idx="11"/>
          </p:nvPr>
        </p:nvSpPr>
        <p:spPr/>
        <p:txBody>
          <a:bodyPr/>
          <a:lstStyle/>
          <a:p>
            <a:endParaRPr lang="en-HK" dirty="0"/>
          </a:p>
        </p:txBody>
      </p:sp>
      <p:sp>
        <p:nvSpPr>
          <p:cNvPr id="6" name="Slide Number Placeholder 5"/>
          <p:cNvSpPr>
            <a:spLocks noGrp="1"/>
          </p:cNvSpPr>
          <p:nvPr>
            <p:ph type="sldNum" sz="quarter" idx="12"/>
          </p:nvPr>
        </p:nvSpPr>
        <p:spPr/>
        <p:txBody>
          <a:bodyPr/>
          <a:lstStyle/>
          <a:p>
            <a:fld id="{348EFBDC-BB53-4A7C-A94D-EC7D67878992}" type="slidenum">
              <a:rPr lang="en-HK" smtClean="0"/>
              <a:t>‹#›</a:t>
            </a:fld>
            <a:endParaRPr lang="en-HK" dirty="0"/>
          </a:p>
        </p:txBody>
      </p:sp>
    </p:spTree>
    <p:extLst>
      <p:ext uri="{BB962C8B-B14F-4D97-AF65-F5344CB8AC3E}">
        <p14:creationId xmlns:p14="http://schemas.microsoft.com/office/powerpoint/2010/main" val="5152786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02167" y="228600"/>
            <a:ext cx="11387667" cy="1143000"/>
          </a:xfrm>
        </p:spPr>
        <p:txBody>
          <a:bodyPr/>
          <a:lstStyle/>
          <a:p>
            <a:r>
              <a:rPr lang="en-US" smtClean="0"/>
              <a:t>Click to edit Master title style</a:t>
            </a:r>
            <a:endParaRPr lang="en-GB"/>
          </a:p>
        </p:txBody>
      </p:sp>
      <p:sp>
        <p:nvSpPr>
          <p:cNvPr id="3" name="Table Placeholder 2"/>
          <p:cNvSpPr>
            <a:spLocks noGrp="1"/>
          </p:cNvSpPr>
          <p:nvPr>
            <p:ph type="tbl" idx="1"/>
          </p:nvPr>
        </p:nvSpPr>
        <p:spPr>
          <a:xfrm>
            <a:off x="402167" y="1600200"/>
            <a:ext cx="11387667" cy="4498975"/>
          </a:xfrm>
        </p:spPr>
        <p:txBody>
          <a:bodyPr/>
          <a:lstStyle/>
          <a:p>
            <a:pPr lvl="0"/>
            <a:endParaRPr lang="en-GB" noProof="0" dirty="0" smtClean="0"/>
          </a:p>
        </p:txBody>
      </p:sp>
      <p:sp>
        <p:nvSpPr>
          <p:cNvPr id="4" name="Rectangle 4"/>
          <p:cNvSpPr>
            <a:spLocks noGrp="1" noChangeArrowheads="1"/>
          </p:cNvSpPr>
          <p:nvPr>
            <p:ph type="dt" sz="half" idx="10"/>
          </p:nvPr>
        </p:nvSpPr>
        <p:spPr>
          <a:ln/>
        </p:spPr>
        <p:txBody>
          <a:bodyPr/>
          <a:lstStyle>
            <a:lvl1pPr>
              <a:defRPr/>
            </a:lvl1pPr>
          </a:lstStyle>
          <a:p>
            <a:pPr>
              <a:defRPr/>
            </a:pPr>
            <a:fld id="{F2B3B745-D833-4CBE-8EBF-A11DBDB04947}" type="datetime1">
              <a:rPr lang="en-HK" altLang="zh-CN" smtClean="0"/>
              <a:t>7/6/2019</a:t>
            </a:fld>
            <a:endParaRPr lang="en-US" altLang="zh-CN" dirty="0"/>
          </a:p>
        </p:txBody>
      </p:sp>
      <p:sp>
        <p:nvSpPr>
          <p:cNvPr id="5" name="Rectangle 5"/>
          <p:cNvSpPr>
            <a:spLocks noGrp="1" noChangeArrowheads="1"/>
          </p:cNvSpPr>
          <p:nvPr>
            <p:ph type="ftr" sz="quarter" idx="11"/>
          </p:nvPr>
        </p:nvSpPr>
        <p:spPr>
          <a:ln/>
        </p:spPr>
        <p:txBody>
          <a:bodyPr/>
          <a:lstStyle>
            <a:lvl1pPr>
              <a:defRPr/>
            </a:lvl1pPr>
          </a:lstStyle>
          <a:p>
            <a:pPr>
              <a:defRPr/>
            </a:pPr>
            <a:endParaRPr lang="en-US" altLang="zh-CN" dirty="0"/>
          </a:p>
        </p:txBody>
      </p:sp>
      <p:sp>
        <p:nvSpPr>
          <p:cNvPr id="6" name="Rectangle 6"/>
          <p:cNvSpPr>
            <a:spLocks noGrp="1" noChangeArrowheads="1"/>
          </p:cNvSpPr>
          <p:nvPr>
            <p:ph type="sldNum" sz="quarter" idx="12"/>
          </p:nvPr>
        </p:nvSpPr>
        <p:spPr>
          <a:ln/>
        </p:spPr>
        <p:txBody>
          <a:bodyPr/>
          <a:lstStyle>
            <a:lvl1pPr>
              <a:defRPr/>
            </a:lvl1pPr>
          </a:lstStyle>
          <a:p>
            <a:pPr>
              <a:defRPr/>
            </a:pPr>
            <a:fld id="{480B3A75-5801-4239-A6B4-60D18A55A032}" type="slidenum">
              <a:rPr lang="zh-CN" altLang="en-US"/>
              <a:pPr>
                <a:defRPr/>
              </a:pPr>
              <a:t>‹#›</a:t>
            </a:fld>
            <a:endParaRPr lang="en-US" altLang="zh-CN" dirty="0"/>
          </a:p>
        </p:txBody>
      </p:sp>
    </p:spTree>
    <p:extLst>
      <p:ext uri="{BB962C8B-B14F-4D97-AF65-F5344CB8AC3E}">
        <p14:creationId xmlns:p14="http://schemas.microsoft.com/office/powerpoint/2010/main" val="4651130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HK"/>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HK"/>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C3C5A4A-4DC5-4886-8E16-08B98540DDBD}" type="datetime1">
              <a:rPr lang="en-HK" smtClean="0"/>
              <a:t>7/6/2019</a:t>
            </a:fld>
            <a:endParaRPr lang="en-HK"/>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HK"/>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48EFBDC-BB53-4A7C-A94D-EC7D67878992}" type="slidenum">
              <a:rPr lang="en-HK" smtClean="0"/>
              <a:t>‹#›</a:t>
            </a:fld>
            <a:endParaRPr lang="en-HK"/>
          </a:p>
        </p:txBody>
      </p:sp>
    </p:spTree>
    <p:extLst>
      <p:ext uri="{BB962C8B-B14F-4D97-AF65-F5344CB8AC3E}">
        <p14:creationId xmlns:p14="http://schemas.microsoft.com/office/powerpoint/2010/main" val="244367014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vmlDrawing" Target="../drawings/vmlDrawing1.vml"/><Relationship Id="rId5" Type="http://schemas.openxmlformats.org/officeDocument/2006/relationships/image" Target="../media/image14.png"/><Relationship Id="rId4" Type="http://schemas.openxmlformats.org/officeDocument/2006/relationships/oleObject" Target="../embeddings/oleObject1.bin"/></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 Id="rId5" Type="http://schemas.openxmlformats.org/officeDocument/2006/relationships/image" Target="../media/image21.png"/><Relationship Id="rId4" Type="http://schemas.openxmlformats.org/officeDocument/2006/relationships/image" Target="../media/image20.png"/></Relationships>
</file>

<file path=ppt/slides/_rels/slide3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jpeg"/><Relationship Id="rId1" Type="http://schemas.openxmlformats.org/officeDocument/2006/relationships/slideLayout" Target="../slideLayouts/slideLayout2.xml"/><Relationship Id="rId4" Type="http://schemas.openxmlformats.org/officeDocument/2006/relationships/image" Target="../media/image25.jpe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7.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3" Type="http://schemas.openxmlformats.org/officeDocument/2006/relationships/hyperlink" Target="https://www.youtube.com/watch?v=gk69hV6LEgI" TargetMode="External"/><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vmlDrawing" Target="../drawings/vmlDrawing2.vml"/><Relationship Id="rId5" Type="http://schemas.openxmlformats.org/officeDocument/2006/relationships/image" Target="../media/image14.png"/><Relationship Id="rId4" Type="http://schemas.openxmlformats.org/officeDocument/2006/relationships/oleObject" Target="../embeddings/oleObject1.bin"/></Relationships>
</file>

<file path=ppt/slides/_rels/slide89.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789875"/>
            <a:ext cx="9144000" cy="2387600"/>
          </a:xfrm>
        </p:spPr>
        <p:txBody>
          <a:bodyPr>
            <a:normAutofit fontScale="90000"/>
          </a:bodyPr>
          <a:lstStyle/>
          <a:p>
            <a:r>
              <a:rPr lang="en-US" sz="4000" dirty="0" smtClean="0"/>
              <a:t/>
            </a:r>
            <a:br>
              <a:rPr lang="en-US" sz="4000" dirty="0" smtClean="0"/>
            </a:br>
            <a:r>
              <a:rPr lang="en-US" sz="4000" dirty="0"/>
              <a:t/>
            </a:r>
            <a:br>
              <a:rPr lang="en-US" sz="4000" dirty="0"/>
            </a:br>
            <a:r>
              <a:rPr lang="en-US" sz="4000" dirty="0" smtClean="0"/>
              <a:t/>
            </a:r>
            <a:br>
              <a:rPr lang="en-US" sz="4000" dirty="0" smtClean="0"/>
            </a:br>
            <a:r>
              <a:rPr lang="en-US" sz="4000" dirty="0"/>
              <a:t/>
            </a:r>
            <a:br>
              <a:rPr lang="en-US" sz="4000" dirty="0"/>
            </a:br>
            <a:r>
              <a:rPr lang="en-US" sz="4000" dirty="0" smtClean="0"/>
              <a:t/>
            </a:r>
            <a:br>
              <a:rPr lang="en-US" sz="4000" dirty="0" smtClean="0"/>
            </a:br>
            <a:r>
              <a:rPr lang="en-US" sz="4000" b="1" dirty="0" smtClean="0">
                <a:solidFill>
                  <a:srgbClr val="C00000"/>
                </a:solidFill>
              </a:rPr>
              <a:t>Visions for the Future:</a:t>
            </a:r>
            <a:br>
              <a:rPr lang="en-US" sz="4000" b="1" dirty="0" smtClean="0">
                <a:solidFill>
                  <a:srgbClr val="C00000"/>
                </a:solidFill>
              </a:rPr>
            </a:br>
            <a:r>
              <a:rPr lang="en-US" sz="4000" b="1" dirty="0" smtClean="0">
                <a:solidFill>
                  <a:srgbClr val="C00000"/>
                </a:solidFill>
              </a:rPr>
              <a:t>Theoretical Perspectives on Management</a:t>
            </a:r>
            <a:br>
              <a:rPr lang="en-US" sz="4000" b="1" dirty="0" smtClean="0">
                <a:solidFill>
                  <a:srgbClr val="C00000"/>
                </a:solidFill>
              </a:rPr>
            </a:br>
            <a:r>
              <a:rPr lang="en-US" sz="4000" b="1" dirty="0" smtClean="0">
                <a:solidFill>
                  <a:srgbClr val="C00000"/>
                </a:solidFill>
              </a:rPr>
              <a:t>SBPD7004</a:t>
            </a:r>
            <a:br>
              <a:rPr lang="en-US" sz="4000" b="1" dirty="0" smtClean="0">
                <a:solidFill>
                  <a:srgbClr val="C00000"/>
                </a:solidFill>
              </a:rPr>
            </a:br>
            <a:r>
              <a:rPr lang="en-US" sz="4000" b="1" dirty="0" smtClean="0">
                <a:solidFill>
                  <a:srgbClr val="C00000"/>
                </a:solidFill>
              </a:rPr>
              <a:t/>
            </a:r>
            <a:br>
              <a:rPr lang="en-US" sz="4000" b="1" dirty="0" smtClean="0">
                <a:solidFill>
                  <a:srgbClr val="C00000"/>
                </a:solidFill>
              </a:rPr>
            </a:br>
            <a:endParaRPr lang="en-HK" sz="4000" b="1" dirty="0">
              <a:solidFill>
                <a:srgbClr val="C00000"/>
              </a:solidFill>
            </a:endParaRPr>
          </a:p>
        </p:txBody>
      </p:sp>
      <p:sp>
        <p:nvSpPr>
          <p:cNvPr id="3" name="Subtitle 2"/>
          <p:cNvSpPr>
            <a:spLocks noGrp="1"/>
          </p:cNvSpPr>
          <p:nvPr>
            <p:ph type="subTitle" idx="1"/>
          </p:nvPr>
        </p:nvSpPr>
        <p:spPr/>
        <p:txBody>
          <a:bodyPr>
            <a:noAutofit/>
          </a:bodyPr>
          <a:lstStyle/>
          <a:p>
            <a:endParaRPr lang="en-HK" sz="3200" b="1" dirty="0" smtClean="0"/>
          </a:p>
          <a:p>
            <a:r>
              <a:rPr lang="en-HK" sz="3200" b="1" dirty="0" smtClean="0"/>
              <a:t>Dr Eddie Yu</a:t>
            </a:r>
          </a:p>
          <a:p>
            <a:endParaRPr lang="en-HK" sz="3200" b="1" dirty="0"/>
          </a:p>
          <a:p>
            <a:r>
              <a:rPr lang="en-HK" sz="3200" b="1" dirty="0" smtClean="0"/>
              <a:t>June 2019</a:t>
            </a:r>
            <a:endParaRPr lang="en-HK" sz="3200" b="1" dirty="0"/>
          </a:p>
        </p:txBody>
      </p:sp>
      <p:pic>
        <p:nvPicPr>
          <p:cNvPr id="4" name="Picture 3" descr="Z:\TSD\Assessments and Samples Docs\UWTSD Logo International.jpg"/>
          <p:cNvPicPr/>
          <p:nvPr/>
        </p:nvPicPr>
        <p:blipFill>
          <a:blip r:embed="rId2"/>
          <a:srcRect/>
          <a:stretch>
            <a:fillRect/>
          </a:stretch>
        </p:blipFill>
        <p:spPr bwMode="auto">
          <a:xfrm>
            <a:off x="4641977" y="503238"/>
            <a:ext cx="2597150" cy="527050"/>
          </a:xfrm>
          <a:prstGeom prst="rect">
            <a:avLst/>
          </a:prstGeom>
          <a:noFill/>
          <a:ln w="9525">
            <a:noFill/>
            <a:miter lim="800000"/>
            <a:headEnd/>
            <a:tailEnd/>
          </a:ln>
        </p:spPr>
      </p:pic>
    </p:spTree>
    <p:extLst>
      <p:ext uri="{BB962C8B-B14F-4D97-AF65-F5344CB8AC3E}">
        <p14:creationId xmlns:p14="http://schemas.microsoft.com/office/powerpoint/2010/main" val="163564056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HK" dirty="0" smtClean="0"/>
              <a:t>Course Aims</a:t>
            </a:r>
            <a:endParaRPr lang="en-HK" dirty="0"/>
          </a:p>
        </p:txBody>
      </p:sp>
      <p:sp>
        <p:nvSpPr>
          <p:cNvPr id="3" name="Content Placeholder 2"/>
          <p:cNvSpPr>
            <a:spLocks noGrp="1"/>
          </p:cNvSpPr>
          <p:nvPr>
            <p:ph idx="1"/>
          </p:nvPr>
        </p:nvSpPr>
        <p:spPr/>
        <p:txBody>
          <a:bodyPr>
            <a:normAutofit/>
          </a:bodyPr>
          <a:lstStyle/>
          <a:p>
            <a:r>
              <a:rPr lang="en-HK" b="1" dirty="0"/>
              <a:t>Course Aims</a:t>
            </a:r>
            <a:endParaRPr lang="en-US" dirty="0"/>
          </a:p>
          <a:p>
            <a:endParaRPr lang="en-US" dirty="0"/>
          </a:p>
          <a:p>
            <a:pPr lvl="0"/>
            <a:r>
              <a:rPr lang="en-HK" dirty="0"/>
              <a:t>To reflect critically on the evolution of contemporary management theory and the relevance of management theory to management practice.</a:t>
            </a:r>
            <a:endParaRPr lang="en-US" dirty="0"/>
          </a:p>
          <a:p>
            <a:pPr marL="0" indent="0">
              <a:buNone/>
            </a:pPr>
            <a:endParaRPr lang="en-US" dirty="0"/>
          </a:p>
          <a:p>
            <a:pPr lvl="0"/>
            <a:r>
              <a:rPr lang="en-HK" dirty="0"/>
              <a:t>To apply current academic and theoretical knowledge to contemporary management challenges in a critical and rigorous manner.</a:t>
            </a:r>
            <a:endParaRPr lang="en-US" dirty="0"/>
          </a:p>
          <a:p>
            <a:endParaRPr lang="en-US" dirty="0"/>
          </a:p>
          <a:p>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2</a:t>
            </a:fld>
            <a:endParaRPr lang="en-HK" dirty="0"/>
          </a:p>
        </p:txBody>
      </p:sp>
    </p:spTree>
    <p:extLst>
      <p:ext uri="{BB962C8B-B14F-4D97-AF65-F5344CB8AC3E}">
        <p14:creationId xmlns:p14="http://schemas.microsoft.com/office/powerpoint/2010/main" val="297741296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72179"/>
            <a:ext cx="10515600" cy="809334"/>
          </a:xfrm>
        </p:spPr>
        <p:txBody>
          <a:bodyPr>
            <a:normAutofit/>
          </a:bodyPr>
          <a:lstStyle/>
          <a:p>
            <a:r>
              <a:rPr lang="en-HK" sz="4000" dirty="0" smtClean="0"/>
              <a:t>Seminar Outline</a:t>
            </a:r>
            <a:endParaRPr lang="en-HK" sz="4000" dirty="0"/>
          </a:p>
        </p:txBody>
      </p:sp>
      <p:sp>
        <p:nvSpPr>
          <p:cNvPr id="3" name="Content Placeholder 2"/>
          <p:cNvSpPr>
            <a:spLocks noGrp="1"/>
          </p:cNvSpPr>
          <p:nvPr>
            <p:ph idx="1"/>
          </p:nvPr>
        </p:nvSpPr>
        <p:spPr>
          <a:xfrm>
            <a:off x="838200" y="1065402"/>
            <a:ext cx="10515600" cy="6031684"/>
          </a:xfrm>
        </p:spPr>
        <p:txBody>
          <a:bodyPr>
            <a:normAutofit fontScale="55000" lnSpcReduction="20000"/>
          </a:bodyPr>
          <a:lstStyle/>
          <a:p>
            <a:r>
              <a:rPr lang="en-HK" sz="4500" dirty="0" smtClean="0"/>
              <a:t>Introducing contemporary management with 3-H framework</a:t>
            </a:r>
          </a:p>
          <a:p>
            <a:r>
              <a:rPr lang="en-HK" sz="4500" dirty="0" smtClean="0"/>
              <a:t>Evolution of management theories</a:t>
            </a:r>
          </a:p>
          <a:p>
            <a:r>
              <a:rPr lang="en-HK" sz="4500" dirty="0" smtClean="0"/>
              <a:t>Introduction to 3-H framework as an organisational management framework</a:t>
            </a:r>
          </a:p>
          <a:p>
            <a:r>
              <a:rPr lang="en-HK" sz="4500" dirty="0" smtClean="0"/>
              <a:t>H1 Heart related management theories with future perspective</a:t>
            </a:r>
          </a:p>
          <a:p>
            <a:pPr lvl="1"/>
            <a:r>
              <a:rPr lang="en-HK" sz="4500" dirty="0"/>
              <a:t>Motivation </a:t>
            </a:r>
            <a:r>
              <a:rPr lang="en-HK" sz="4500" dirty="0" smtClean="0"/>
              <a:t>theories</a:t>
            </a:r>
            <a:endParaRPr lang="en-HK" sz="4500" dirty="0"/>
          </a:p>
          <a:p>
            <a:pPr lvl="1"/>
            <a:r>
              <a:rPr lang="en-HK" sz="4500" dirty="0" smtClean="0"/>
              <a:t>Leadership and organisational culture as competence creators and enablers</a:t>
            </a:r>
          </a:p>
          <a:p>
            <a:pPr lvl="1"/>
            <a:r>
              <a:rPr lang="en-HK" sz="4500" dirty="0" smtClean="0"/>
              <a:t>Heart-to-heart communication </a:t>
            </a:r>
          </a:p>
          <a:p>
            <a:r>
              <a:rPr lang="en-HK" sz="4500" dirty="0" smtClean="0"/>
              <a:t>H2 Head related management theories with future perspective</a:t>
            </a:r>
          </a:p>
          <a:p>
            <a:pPr lvl="1"/>
            <a:r>
              <a:rPr lang="en-HK" sz="4500" dirty="0" smtClean="0"/>
              <a:t>Strategic management theories </a:t>
            </a:r>
          </a:p>
          <a:p>
            <a:pPr lvl="1"/>
            <a:r>
              <a:rPr lang="en-HK" sz="4500" dirty="0" smtClean="0"/>
              <a:t>Macro and industry analysis</a:t>
            </a:r>
          </a:p>
          <a:p>
            <a:pPr lvl="1"/>
            <a:r>
              <a:rPr lang="en-HK" sz="4500" dirty="0" smtClean="0"/>
              <a:t>Resource-based view and sustainability of competitive advantage</a:t>
            </a:r>
          </a:p>
          <a:p>
            <a:pPr lvl="1"/>
            <a:r>
              <a:rPr lang="en-HK" sz="4500" dirty="0" smtClean="0"/>
              <a:t>Competitive strategy and global strategy</a:t>
            </a:r>
          </a:p>
          <a:p>
            <a:pPr lvl="1"/>
            <a:r>
              <a:rPr lang="en-HK" sz="4500" dirty="0" smtClean="0"/>
              <a:t>Value chain</a:t>
            </a:r>
            <a:r>
              <a:rPr lang="en-HK" sz="4500" dirty="0"/>
              <a:t> </a:t>
            </a:r>
            <a:r>
              <a:rPr lang="en-HK" sz="4500" dirty="0" smtClean="0"/>
              <a:t>and total value chain system</a:t>
            </a:r>
          </a:p>
          <a:p>
            <a:r>
              <a:rPr lang="en-HK" sz="4500" dirty="0" smtClean="0"/>
              <a:t>H3 Hand’s competence-based theories with future perspective</a:t>
            </a:r>
          </a:p>
          <a:p>
            <a:pPr marL="0" indent="0">
              <a:buNone/>
            </a:pPr>
            <a:endParaRPr lang="en-HK" sz="4500" dirty="0" smtClean="0"/>
          </a:p>
          <a:p>
            <a:r>
              <a:rPr lang="en-HK" sz="4500" dirty="0" smtClean="0"/>
              <a:t>3-H framework in practice with future perspective</a:t>
            </a:r>
          </a:p>
          <a:p>
            <a:pPr marL="457200" lvl="1" indent="0">
              <a:buNone/>
            </a:pPr>
            <a:endParaRPr lang="en-HK" sz="4500" dirty="0"/>
          </a:p>
          <a:p>
            <a:pPr marL="457200" lvl="1" indent="0">
              <a:buNone/>
            </a:pPr>
            <a:endParaRPr lang="en-HK" dirty="0"/>
          </a:p>
          <a:p>
            <a:pPr marL="457200" lvl="1" indent="0">
              <a:buNone/>
            </a:pPr>
            <a:endParaRPr lang="en-HK" dirty="0"/>
          </a:p>
          <a:p>
            <a:pPr lvl="1"/>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3</a:t>
            </a:fld>
            <a:endParaRPr lang="en-HK" dirty="0"/>
          </a:p>
        </p:txBody>
      </p:sp>
    </p:spTree>
    <p:extLst>
      <p:ext uri="{BB962C8B-B14F-4D97-AF65-F5344CB8AC3E}">
        <p14:creationId xmlns:p14="http://schemas.microsoft.com/office/powerpoint/2010/main" val="304391400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HK" dirty="0" smtClean="0"/>
              <a:t>Introducing Contemporary Management with a 3-H framework </a:t>
            </a:r>
            <a:endParaRPr lang="en-HK" dirty="0"/>
          </a:p>
        </p:txBody>
      </p:sp>
      <p:sp>
        <p:nvSpPr>
          <p:cNvPr id="3" name="Content Placeholder 2"/>
          <p:cNvSpPr>
            <a:spLocks noGrp="1"/>
          </p:cNvSpPr>
          <p:nvPr>
            <p:ph idx="1"/>
          </p:nvPr>
        </p:nvSpPr>
        <p:spPr>
          <a:xfrm>
            <a:off x="838200" y="1825624"/>
            <a:ext cx="10515600" cy="5032375"/>
          </a:xfrm>
        </p:spPr>
        <p:txBody>
          <a:bodyPr>
            <a:normAutofit fontScale="92500" lnSpcReduction="20000"/>
          </a:bodyPr>
          <a:lstStyle/>
          <a:p>
            <a:pPr marL="0" indent="0">
              <a:buNone/>
            </a:pPr>
            <a:r>
              <a:rPr lang="en-HK" dirty="0" smtClean="0"/>
              <a:t>What is a 3-H framework?</a:t>
            </a:r>
          </a:p>
          <a:p>
            <a:pPr marL="0" indent="0">
              <a:buNone/>
            </a:pPr>
            <a:r>
              <a:rPr lang="en-HK" dirty="0" smtClean="0"/>
              <a:t>The 3-H framework (Eddie Yu) is a methodology for managing organisational issues (e.g., capitalising on an opportunity, planning and launching a strategy, project, change, etc.) in a </a:t>
            </a:r>
            <a:r>
              <a:rPr lang="en-HK" b="1" dirty="0" smtClean="0">
                <a:solidFill>
                  <a:srgbClr val="FF0000"/>
                </a:solidFill>
              </a:rPr>
              <a:t>holistic</a:t>
            </a:r>
            <a:r>
              <a:rPr lang="en-HK" dirty="0" smtClean="0"/>
              <a:t> way.  </a:t>
            </a:r>
          </a:p>
          <a:p>
            <a:pPr marL="0" indent="0">
              <a:buNone/>
            </a:pPr>
            <a:r>
              <a:rPr lang="en-HK" dirty="0" smtClean="0"/>
              <a:t>Using metaphoric expressions of Heart, Head and Hand to represent the vital dimensions of people, organisation and competence, respectively. A holistic solution to an organisational issue means all H dimensions have to be  effectively and efficiently managed.</a:t>
            </a:r>
          </a:p>
          <a:p>
            <a:pPr marL="0" indent="0">
              <a:buNone/>
            </a:pPr>
            <a:endParaRPr lang="en-HK" dirty="0" smtClean="0"/>
          </a:p>
          <a:p>
            <a:pPr marL="0" indent="0">
              <a:buNone/>
            </a:pPr>
            <a:r>
              <a:rPr lang="en-HK" dirty="0" smtClean="0"/>
              <a:t>Why 3-H framework?</a:t>
            </a:r>
          </a:p>
          <a:p>
            <a:pPr marL="0" indent="0">
              <a:buNone/>
            </a:pPr>
            <a:r>
              <a:rPr lang="en-HK" dirty="0" smtClean="0"/>
              <a:t>Management theories and practices can be systematically, logically introduced.  Whenever dealing with organisational issues, the 3-H framework can be handy to recall to help develop a holistic solution</a:t>
            </a:r>
            <a:r>
              <a:rPr lang="en-HK" dirty="0"/>
              <a:t> </a:t>
            </a:r>
            <a:r>
              <a:rPr lang="en-HK" dirty="0" smtClean="0"/>
              <a:t>to address them.</a:t>
            </a:r>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4</a:t>
            </a:fld>
            <a:endParaRPr lang="en-HK" dirty="0"/>
          </a:p>
        </p:txBody>
      </p:sp>
    </p:spTree>
    <p:extLst>
      <p:ext uri="{BB962C8B-B14F-4D97-AF65-F5344CB8AC3E}">
        <p14:creationId xmlns:p14="http://schemas.microsoft.com/office/powerpoint/2010/main" val="349532705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85739"/>
            <a:ext cx="10515600" cy="896828"/>
          </a:xfrm>
        </p:spPr>
        <p:txBody>
          <a:bodyPr>
            <a:normAutofit/>
          </a:bodyPr>
          <a:lstStyle/>
          <a:p>
            <a:pPr algn="ctr"/>
            <a:r>
              <a:rPr lang="en-HK" sz="4000" b="1" dirty="0" smtClean="0"/>
              <a:t>3-H related management theories and concepts  </a:t>
            </a:r>
            <a:endParaRPr lang="en-HK" sz="4000" b="1" dirty="0"/>
          </a:p>
        </p:txBody>
      </p:sp>
      <p:sp>
        <p:nvSpPr>
          <p:cNvPr id="3" name="Content Placeholder 2"/>
          <p:cNvSpPr>
            <a:spLocks noGrp="1"/>
          </p:cNvSpPr>
          <p:nvPr>
            <p:ph idx="1"/>
          </p:nvPr>
        </p:nvSpPr>
        <p:spPr>
          <a:xfrm>
            <a:off x="932793" y="918080"/>
            <a:ext cx="10515600" cy="5939920"/>
          </a:xfrm>
        </p:spPr>
        <p:txBody>
          <a:bodyPr>
            <a:noAutofit/>
          </a:bodyPr>
          <a:lstStyle/>
          <a:p>
            <a:pPr marL="0" indent="0">
              <a:buNone/>
            </a:pPr>
            <a:r>
              <a:rPr lang="en-HK" dirty="0" smtClean="0"/>
              <a:t>Management as a subject is like the Amazon </a:t>
            </a:r>
            <a:r>
              <a:rPr lang="en-HK" dirty="0"/>
              <a:t>J</a:t>
            </a:r>
            <a:r>
              <a:rPr lang="en-HK" dirty="0" smtClean="0"/>
              <a:t>ungle, the 3-H framework can be served as a guiding map to get through it.</a:t>
            </a:r>
          </a:p>
          <a:p>
            <a:pPr marL="0" indent="0">
              <a:buNone/>
            </a:pPr>
            <a:r>
              <a:rPr lang="en-HK" dirty="0" smtClean="0"/>
              <a:t> H1 </a:t>
            </a:r>
            <a:r>
              <a:rPr lang="en-HK" b="1" dirty="0" smtClean="0">
                <a:solidFill>
                  <a:srgbClr val="FF0000"/>
                </a:solidFill>
              </a:rPr>
              <a:t>Heart</a:t>
            </a:r>
            <a:r>
              <a:rPr lang="en-HK" dirty="0" smtClean="0"/>
              <a:t>-related literature:</a:t>
            </a:r>
          </a:p>
          <a:p>
            <a:r>
              <a:rPr lang="en-HK" dirty="0" smtClean="0"/>
              <a:t>Motivation, leadership, management of change, values and organisational culture, cross-cultural management, communication, groups and teams.</a:t>
            </a:r>
          </a:p>
          <a:p>
            <a:pPr marL="0" indent="0">
              <a:buNone/>
            </a:pPr>
            <a:r>
              <a:rPr lang="en-HK" dirty="0" smtClean="0"/>
              <a:t>H2 </a:t>
            </a:r>
            <a:r>
              <a:rPr lang="en-HK" b="1" dirty="0" smtClean="0">
                <a:solidFill>
                  <a:srgbClr val="FF0000"/>
                </a:solidFill>
              </a:rPr>
              <a:t>Head</a:t>
            </a:r>
            <a:r>
              <a:rPr lang="en-HK" dirty="0" smtClean="0"/>
              <a:t>-related literature:</a:t>
            </a:r>
          </a:p>
          <a:p>
            <a:r>
              <a:rPr lang="en-HK" dirty="0" smtClean="0"/>
              <a:t>Strategic management, resource-based view, balanced scorecard, strategy map, value chain, competitive strategy, competitor and industry analysis.</a:t>
            </a:r>
          </a:p>
          <a:p>
            <a:pPr marL="0" indent="0">
              <a:buNone/>
            </a:pPr>
            <a:r>
              <a:rPr lang="en-HK" dirty="0" smtClean="0"/>
              <a:t>H3 </a:t>
            </a:r>
            <a:r>
              <a:rPr lang="en-HK" b="1" dirty="0" smtClean="0">
                <a:solidFill>
                  <a:srgbClr val="FF0000"/>
                </a:solidFill>
              </a:rPr>
              <a:t>Hand</a:t>
            </a:r>
            <a:r>
              <a:rPr lang="en-HK" dirty="0" smtClean="0"/>
              <a:t>-related literature:</a:t>
            </a:r>
          </a:p>
          <a:p>
            <a:r>
              <a:rPr lang="en-HK" dirty="0" smtClean="0"/>
              <a:t>Competence, functional strategy and practice, e.g., marketing mix, HRM, operations, technologies.</a:t>
            </a:r>
          </a:p>
        </p:txBody>
      </p:sp>
      <p:sp>
        <p:nvSpPr>
          <p:cNvPr id="4" name="Slide Number Placeholder 3"/>
          <p:cNvSpPr>
            <a:spLocks noGrp="1"/>
          </p:cNvSpPr>
          <p:nvPr>
            <p:ph type="sldNum" sz="quarter" idx="12"/>
          </p:nvPr>
        </p:nvSpPr>
        <p:spPr/>
        <p:txBody>
          <a:bodyPr/>
          <a:lstStyle/>
          <a:p>
            <a:fld id="{348EFBDC-BB53-4A7C-A94D-EC7D67878992}" type="slidenum">
              <a:rPr lang="en-HK" smtClean="0"/>
              <a:t>5</a:t>
            </a:fld>
            <a:endParaRPr lang="en-HK"/>
          </a:p>
        </p:txBody>
      </p:sp>
    </p:spTree>
    <p:extLst>
      <p:ext uri="{BB962C8B-B14F-4D97-AF65-F5344CB8AC3E}">
        <p14:creationId xmlns:p14="http://schemas.microsoft.com/office/powerpoint/2010/main" val="263646196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HK"/>
          </a:p>
        </p:txBody>
      </p:sp>
      <p:sp>
        <p:nvSpPr>
          <p:cNvPr id="4" name="Slide Number Placeholder 3"/>
          <p:cNvSpPr>
            <a:spLocks noGrp="1"/>
          </p:cNvSpPr>
          <p:nvPr>
            <p:ph type="sldNum" sz="quarter" idx="12"/>
          </p:nvPr>
        </p:nvSpPr>
        <p:spPr/>
        <p:txBody>
          <a:bodyPr/>
          <a:lstStyle/>
          <a:p>
            <a:fld id="{348EFBDC-BB53-4A7C-A94D-EC7D67878992}" type="slidenum">
              <a:rPr lang="en-HK" smtClean="0"/>
              <a:t>6</a:t>
            </a:fld>
            <a:endParaRPr lang="en-HK"/>
          </a:p>
        </p:txBody>
      </p:sp>
      <p:pic>
        <p:nvPicPr>
          <p:cNvPr id="6146" name="Picture 2" descr="Image result for evolution of management thought"/>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097280" y="256032"/>
            <a:ext cx="10341864" cy="61996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9898727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HK" b="1" dirty="0" smtClean="0"/>
              <a:t>So What is a good Management? </a:t>
            </a:r>
            <a:endParaRPr lang="en-HK" b="1" dirty="0"/>
          </a:p>
        </p:txBody>
      </p:sp>
      <p:sp>
        <p:nvSpPr>
          <p:cNvPr id="3" name="Content Placeholder 2"/>
          <p:cNvSpPr>
            <a:spLocks noGrp="1"/>
          </p:cNvSpPr>
          <p:nvPr>
            <p:ph idx="1"/>
          </p:nvPr>
        </p:nvSpPr>
        <p:spPr/>
        <p:txBody>
          <a:bodyPr/>
          <a:lstStyle/>
          <a:p>
            <a:pPr marL="0" indent="0">
              <a:buNone/>
            </a:pPr>
            <a:r>
              <a:rPr lang="en-HK" sz="3200" b="1" i="1" dirty="0" smtClean="0">
                <a:latin typeface="Century Schoolbook" panose="02040604050505020304" pitchFamily="18" charset="0"/>
              </a:rPr>
              <a:t>“ A good management is an art and science of getting things done effectively and efficiently through people and other required resources guided by 3-H framework.”</a:t>
            </a:r>
          </a:p>
          <a:p>
            <a:pPr marL="0" indent="0" algn="r">
              <a:buNone/>
            </a:pPr>
            <a:r>
              <a:rPr lang="en-HK" dirty="0" smtClean="0"/>
              <a:t>Eddie Yu  </a:t>
            </a:r>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7</a:t>
            </a:fld>
            <a:endParaRPr lang="en-HK"/>
          </a:p>
        </p:txBody>
      </p:sp>
    </p:spTree>
    <p:extLst>
      <p:ext uri="{BB962C8B-B14F-4D97-AF65-F5344CB8AC3E}">
        <p14:creationId xmlns:p14="http://schemas.microsoft.com/office/powerpoint/2010/main" val="48617266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893"/>
            <a:ext cx="10515600" cy="1325563"/>
          </a:xfrm>
        </p:spPr>
        <p:txBody>
          <a:bodyPr/>
          <a:lstStyle/>
          <a:p>
            <a:r>
              <a:rPr lang="en-US" dirty="0" smtClean="0"/>
              <a:t>The Concept of:</a:t>
            </a:r>
            <a:endParaRPr lang="en-US" dirty="0"/>
          </a:p>
        </p:txBody>
      </p:sp>
      <p:sp>
        <p:nvSpPr>
          <p:cNvPr id="3" name="Content Placeholder 2"/>
          <p:cNvSpPr>
            <a:spLocks noGrp="1"/>
          </p:cNvSpPr>
          <p:nvPr>
            <p:ph idx="1"/>
          </p:nvPr>
        </p:nvSpPr>
        <p:spPr>
          <a:xfrm>
            <a:off x="673608" y="1362456"/>
            <a:ext cx="10515600" cy="4814507"/>
          </a:xfrm>
        </p:spPr>
        <p:txBody>
          <a:bodyPr/>
          <a:lstStyle/>
          <a:p>
            <a:pPr marL="0" indent="0">
              <a:buNone/>
            </a:pPr>
            <a:r>
              <a:rPr lang="en-US" sz="3200" b="1" dirty="0" smtClean="0">
                <a:solidFill>
                  <a:srgbClr val="FF0000"/>
                </a:solidFill>
              </a:rPr>
              <a:t>Effectiveness</a:t>
            </a:r>
            <a:r>
              <a:rPr lang="en-US" dirty="0" smtClean="0"/>
              <a:t> - </a:t>
            </a:r>
            <a:r>
              <a:rPr lang="en-US" dirty="0"/>
              <a:t>The degree to which </a:t>
            </a:r>
            <a:r>
              <a:rPr lang="en-US" dirty="0" smtClean="0"/>
              <a:t>objectives/goals </a:t>
            </a:r>
            <a:r>
              <a:rPr lang="en-US" dirty="0"/>
              <a:t>are achieved and </a:t>
            </a:r>
            <a:r>
              <a:rPr lang="en-US" dirty="0" smtClean="0"/>
              <a:t>the </a:t>
            </a:r>
            <a:r>
              <a:rPr lang="en-US" dirty="0"/>
              <a:t>extent to which </a:t>
            </a:r>
            <a:r>
              <a:rPr lang="en-US" dirty="0" smtClean="0"/>
              <a:t>targeted problems </a:t>
            </a:r>
            <a:r>
              <a:rPr lang="en-US" dirty="0"/>
              <a:t>are solved</a:t>
            </a:r>
            <a:r>
              <a:rPr lang="en-US" dirty="0" smtClean="0"/>
              <a:t>.</a:t>
            </a:r>
          </a:p>
          <a:p>
            <a:r>
              <a:rPr lang="en-US" dirty="0" smtClean="0"/>
              <a:t>“Doing the right things.”  Peter Drucker</a:t>
            </a:r>
          </a:p>
          <a:p>
            <a:pPr marL="0" indent="0">
              <a:buNone/>
            </a:pPr>
            <a:endParaRPr lang="en-US" dirty="0" smtClean="0"/>
          </a:p>
          <a:p>
            <a:pPr marL="0" indent="0">
              <a:buNone/>
            </a:pPr>
            <a:r>
              <a:rPr lang="en-US" sz="3200" b="1" dirty="0" smtClean="0">
                <a:solidFill>
                  <a:srgbClr val="FF0000"/>
                </a:solidFill>
              </a:rPr>
              <a:t>Efficiency</a:t>
            </a:r>
            <a:r>
              <a:rPr lang="en-US" dirty="0" smtClean="0"/>
              <a:t> – Producing the best </a:t>
            </a:r>
            <a:r>
              <a:rPr lang="en-US" dirty="0"/>
              <a:t>possible </a:t>
            </a:r>
            <a:r>
              <a:rPr lang="en-US" dirty="0" smtClean="0"/>
              <a:t>outputs </a:t>
            </a:r>
            <a:r>
              <a:rPr lang="en-US" dirty="0"/>
              <a:t>with the </a:t>
            </a:r>
            <a:r>
              <a:rPr lang="en-US" dirty="0" smtClean="0"/>
              <a:t>lowest possible input factors (time, effort and required resources).</a:t>
            </a:r>
            <a:r>
              <a:rPr lang="en-US" dirty="0"/>
              <a:t> </a:t>
            </a:r>
          </a:p>
          <a:p>
            <a:r>
              <a:rPr lang="en-US" dirty="0" smtClean="0"/>
              <a:t>“Doing the things right” Peter Drucker</a:t>
            </a:r>
          </a:p>
          <a:p>
            <a:pPr marL="0" indent="0">
              <a:buNone/>
            </a:pPr>
            <a:endParaRPr lang="en-US" dirty="0"/>
          </a:p>
          <a:p>
            <a:pPr marL="0" indent="0">
              <a:buNone/>
            </a:pPr>
            <a:r>
              <a:rPr lang="en-US" dirty="0" smtClean="0"/>
              <a:t>The dragon boat racing case. </a:t>
            </a:r>
            <a:endParaRPr lang="en-US" dirty="0"/>
          </a:p>
        </p:txBody>
      </p:sp>
      <p:sp>
        <p:nvSpPr>
          <p:cNvPr id="4" name="Slide Number Placeholder 3"/>
          <p:cNvSpPr>
            <a:spLocks noGrp="1"/>
          </p:cNvSpPr>
          <p:nvPr>
            <p:ph type="sldNum" sz="quarter" idx="12"/>
          </p:nvPr>
        </p:nvSpPr>
        <p:spPr/>
        <p:txBody>
          <a:bodyPr/>
          <a:lstStyle/>
          <a:p>
            <a:fld id="{348EFBDC-BB53-4A7C-A94D-EC7D67878992}" type="slidenum">
              <a:rPr lang="en-HK" smtClean="0"/>
              <a:t>8</a:t>
            </a:fld>
            <a:endParaRPr lang="en-HK"/>
          </a:p>
        </p:txBody>
      </p:sp>
      <p:pic>
        <p:nvPicPr>
          <p:cNvPr id="7" name="Picture 6"/>
          <p:cNvPicPr>
            <a:picLocks noChangeAspect="1"/>
          </p:cNvPicPr>
          <p:nvPr/>
        </p:nvPicPr>
        <p:blipFill>
          <a:blip r:embed="rId2"/>
          <a:stretch>
            <a:fillRect/>
          </a:stretch>
        </p:blipFill>
        <p:spPr>
          <a:xfrm>
            <a:off x="7451835" y="4288221"/>
            <a:ext cx="4596308" cy="2664371"/>
          </a:xfrm>
          <a:prstGeom prst="rect">
            <a:avLst/>
          </a:prstGeom>
        </p:spPr>
      </p:pic>
    </p:spTree>
    <p:extLst>
      <p:ext uri="{BB962C8B-B14F-4D97-AF65-F5344CB8AC3E}">
        <p14:creationId xmlns:p14="http://schemas.microsoft.com/office/powerpoint/2010/main" val="316156580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HK"/>
          </a:p>
        </p:txBody>
      </p:sp>
      <p:sp>
        <p:nvSpPr>
          <p:cNvPr id="4" name="Slide Number Placeholder 3"/>
          <p:cNvSpPr>
            <a:spLocks noGrp="1"/>
          </p:cNvSpPr>
          <p:nvPr>
            <p:ph type="sldNum" sz="quarter" idx="12"/>
          </p:nvPr>
        </p:nvSpPr>
        <p:spPr/>
        <p:txBody>
          <a:bodyPr/>
          <a:lstStyle/>
          <a:p>
            <a:fld id="{348EFBDC-BB53-4A7C-A94D-EC7D67878992}" type="slidenum">
              <a:rPr lang="en-HK" smtClean="0"/>
              <a:t>9</a:t>
            </a:fld>
            <a:endParaRPr lang="en-HK"/>
          </a:p>
        </p:txBody>
      </p:sp>
      <p:pic>
        <p:nvPicPr>
          <p:cNvPr id="8194" name="Picture 2" descr="Image result for evolution of management thought"/>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93192" y="-335280"/>
            <a:ext cx="11301984" cy="70567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7177842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HK"/>
          </a:p>
        </p:txBody>
      </p:sp>
      <p:sp>
        <p:nvSpPr>
          <p:cNvPr id="4" name="Slide Number Placeholder 3"/>
          <p:cNvSpPr>
            <a:spLocks noGrp="1"/>
          </p:cNvSpPr>
          <p:nvPr>
            <p:ph type="sldNum" sz="quarter" idx="12"/>
          </p:nvPr>
        </p:nvSpPr>
        <p:spPr/>
        <p:txBody>
          <a:bodyPr/>
          <a:lstStyle/>
          <a:p>
            <a:fld id="{348EFBDC-BB53-4A7C-A94D-EC7D67878992}" type="slidenum">
              <a:rPr lang="en-HK" smtClean="0"/>
              <a:t>10</a:t>
            </a:fld>
            <a:endParaRPr lang="en-HK"/>
          </a:p>
        </p:txBody>
      </p:sp>
      <p:pic>
        <p:nvPicPr>
          <p:cNvPr id="9218" name="Picture 2" descr="Image result for evolution of management thought"/>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38200" y="-467360"/>
            <a:ext cx="10683240" cy="69331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1839866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0416" y="-18606"/>
            <a:ext cx="10515600" cy="1325563"/>
          </a:xfrm>
        </p:spPr>
        <p:txBody>
          <a:bodyPr/>
          <a:lstStyle/>
          <a:p>
            <a:pPr algn="ctr"/>
            <a:r>
              <a:rPr lang="en-HK" dirty="0" smtClean="0"/>
              <a:t>Lao Tzu (6</a:t>
            </a:r>
            <a:r>
              <a:rPr lang="en-HK" baseline="30000" dirty="0" smtClean="0"/>
              <a:t>th</a:t>
            </a:r>
            <a:r>
              <a:rPr lang="en-HK" dirty="0" smtClean="0"/>
              <a:t> Century BC)</a:t>
            </a:r>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11</a:t>
            </a:fld>
            <a:endParaRPr lang="en-HK"/>
          </a:p>
        </p:txBody>
      </p:sp>
      <p:pic>
        <p:nvPicPr>
          <p:cNvPr id="14338" name="Picture 2" descr="Image result for tao te chin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618592" y="1326832"/>
            <a:ext cx="3919623" cy="521208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6117336" y="1460622"/>
            <a:ext cx="5541264" cy="3970318"/>
          </a:xfrm>
          <a:prstGeom prst="rect">
            <a:avLst/>
          </a:prstGeom>
          <a:noFill/>
        </p:spPr>
        <p:txBody>
          <a:bodyPr wrap="square" rtlCol="0">
            <a:spAutoFit/>
          </a:bodyPr>
          <a:lstStyle/>
          <a:p>
            <a:r>
              <a:rPr lang="zh-TW" altLang="en-US" sz="2800" dirty="0"/>
              <a:t>在中國古代思想史上，老子率先以理論思維的形式，創立了以「道」為核心之較完整的哲學理論體系，成為道家學派的鼻組</a:t>
            </a:r>
            <a:r>
              <a:rPr lang="zh-TW" altLang="en-US" sz="2800" dirty="0" smtClean="0"/>
              <a:t>。他</a:t>
            </a:r>
            <a:r>
              <a:rPr lang="zh-TW" altLang="en-US" sz="2800" dirty="0"/>
              <a:t>還充當了諸子百家的啟蒙者；他的學說對儒、墨、法、刑、名、縱橫、陰陽諸家都發生過深刻的影響</a:t>
            </a:r>
            <a:r>
              <a:rPr lang="zh-TW" altLang="en-US" sz="2800" dirty="0" smtClean="0"/>
              <a:t>。將</a:t>
            </a:r>
            <a:r>
              <a:rPr lang="zh-TW" altLang="en-US" sz="2800" dirty="0"/>
              <a:t>老子學說稱做中國古代哲學史的骨幹是毫不為過的。</a:t>
            </a:r>
            <a:endParaRPr lang="en-US" sz="2800" dirty="0"/>
          </a:p>
        </p:txBody>
      </p:sp>
    </p:spTree>
    <p:extLst>
      <p:ext uri="{BB962C8B-B14F-4D97-AF65-F5344CB8AC3E}">
        <p14:creationId xmlns:p14="http://schemas.microsoft.com/office/powerpoint/2010/main" val="321177208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7862"/>
            <a:ext cx="10368455" cy="710818"/>
          </a:xfrm>
        </p:spPr>
        <p:txBody>
          <a:bodyPr>
            <a:normAutofit/>
          </a:bodyPr>
          <a:lstStyle/>
          <a:p>
            <a:r>
              <a:rPr lang="en-HK" sz="3600" dirty="0" smtClean="0"/>
              <a:t>Lao Tzu’s Key Philosophical Ideas</a:t>
            </a:r>
            <a:endParaRPr lang="en-HK" sz="3600" dirty="0"/>
          </a:p>
        </p:txBody>
      </p:sp>
      <p:sp>
        <p:nvSpPr>
          <p:cNvPr id="3" name="Content Placeholder 2"/>
          <p:cNvSpPr>
            <a:spLocks noGrp="1"/>
          </p:cNvSpPr>
          <p:nvPr>
            <p:ph idx="1"/>
          </p:nvPr>
        </p:nvSpPr>
        <p:spPr>
          <a:xfrm>
            <a:off x="838200" y="1113986"/>
            <a:ext cx="10515600" cy="5744014"/>
          </a:xfrm>
        </p:spPr>
        <p:txBody>
          <a:bodyPr>
            <a:noAutofit/>
          </a:bodyPr>
          <a:lstStyle/>
          <a:p>
            <a:r>
              <a:rPr lang="en-GB" sz="2300" dirty="0"/>
              <a:t>Lao Tzu (Laozi) was a central figure in Chinese culture and he was regarded as the author of the Tao </a:t>
            </a:r>
            <a:r>
              <a:rPr lang="en-GB" sz="2300" dirty="0" err="1"/>
              <a:t>Te</a:t>
            </a:r>
            <a:r>
              <a:rPr lang="en-GB" sz="2300" dirty="0"/>
              <a:t> Ching (</a:t>
            </a:r>
            <a:r>
              <a:rPr lang="en-GB" sz="2300" dirty="0" err="1"/>
              <a:t>Daodejing</a:t>
            </a:r>
            <a:r>
              <a:rPr lang="en-GB" sz="2300" dirty="0"/>
              <a:t>). Lao Tzu’s key philosophical ideas are as follows:</a:t>
            </a:r>
            <a:endParaRPr lang="en-US" sz="2300" dirty="0"/>
          </a:p>
          <a:p>
            <a:r>
              <a:rPr lang="en-GB" sz="2300" dirty="0"/>
              <a:t>People have desires and free will (and thus are able to alter their own nature). Many act "unnaturally", upsetting the natural balance of the Tao. The Tao </a:t>
            </a:r>
            <a:r>
              <a:rPr lang="en-GB" sz="2300" dirty="0" err="1"/>
              <a:t>Te</a:t>
            </a:r>
            <a:r>
              <a:rPr lang="en-GB" sz="2300" dirty="0"/>
              <a:t> Ching intends to lead students to a "return" to their natural state, in harmony with Tao. </a:t>
            </a:r>
            <a:endParaRPr lang="en-US" sz="2300" dirty="0"/>
          </a:p>
          <a:p>
            <a:r>
              <a:rPr lang="en-GB" sz="2300" dirty="0"/>
              <a:t>Return to "nature", rather than action. Technology may bring about a false sense of progress. The answer provided by Laozi is not the rejection of technology, but instead seeking the calm state of </a:t>
            </a:r>
            <a:r>
              <a:rPr lang="en-GB" sz="2300" dirty="0" err="1"/>
              <a:t>wu</a:t>
            </a:r>
            <a:r>
              <a:rPr lang="en-GB" sz="2300" dirty="0"/>
              <a:t> </a:t>
            </a:r>
            <a:r>
              <a:rPr lang="en-GB" sz="2300" dirty="0" err="1"/>
              <a:t>wei</a:t>
            </a:r>
            <a:r>
              <a:rPr lang="en-GB" sz="2300" dirty="0"/>
              <a:t>, free from desires. </a:t>
            </a:r>
            <a:endParaRPr lang="en-US" sz="2300" dirty="0"/>
          </a:p>
          <a:p>
            <a:r>
              <a:rPr lang="en-GB" sz="2300" dirty="0"/>
              <a:t>Wu </a:t>
            </a:r>
            <a:r>
              <a:rPr lang="en-GB" sz="2300" dirty="0" err="1"/>
              <a:t>wei</a:t>
            </a:r>
            <a:r>
              <a:rPr lang="en-GB" sz="2300" dirty="0"/>
              <a:t> (</a:t>
            </a:r>
            <a:r>
              <a:rPr lang="zh-TW" altLang="en-US" sz="2300" dirty="0"/>
              <a:t>無爲</a:t>
            </a:r>
            <a:r>
              <a:rPr lang="en-GB" sz="2300" dirty="0"/>
              <a:t>), literally "non-action" or "not acting", is a central concept of the Tao </a:t>
            </a:r>
            <a:r>
              <a:rPr lang="en-GB" sz="2300" dirty="0" err="1"/>
              <a:t>Te</a:t>
            </a:r>
            <a:r>
              <a:rPr lang="en-GB" sz="2300" dirty="0"/>
              <a:t> Ching. The concept of </a:t>
            </a:r>
            <a:r>
              <a:rPr lang="en-GB" sz="2300" dirty="0" err="1"/>
              <a:t>wu</a:t>
            </a:r>
            <a:r>
              <a:rPr lang="en-GB" sz="2300" dirty="0"/>
              <a:t> </a:t>
            </a:r>
            <a:r>
              <a:rPr lang="en-GB" sz="2300" dirty="0" err="1"/>
              <a:t>wei</a:t>
            </a:r>
            <a:r>
              <a:rPr lang="en-GB" sz="2300" dirty="0"/>
              <a:t> is multifaceted, and reflected in the words' multiple meanings, even in English translation; it can mean "not doing anything", "not forcing", "not acting" in the theatrical sense, , "acting spontaneously", and "flowing with the moment."</a:t>
            </a:r>
            <a:endParaRPr lang="en-US" sz="2300" dirty="0"/>
          </a:p>
          <a:p>
            <a:r>
              <a:rPr lang="en-GB" sz="2300" dirty="0" err="1"/>
              <a:t>Ziran</a:t>
            </a:r>
            <a:r>
              <a:rPr lang="en-GB" sz="2300" dirty="0"/>
              <a:t> (</a:t>
            </a:r>
            <a:r>
              <a:rPr lang="zh-TW" altLang="en-US" sz="2300" dirty="0"/>
              <a:t>自然</a:t>
            </a:r>
            <a:r>
              <a:rPr lang="en-GB" sz="2300" dirty="0"/>
              <a:t>), or harmony with the Tao. Laozi used the term broadly with simplicity and humility as key virtues, often in contrast to selfish action. </a:t>
            </a:r>
            <a:endParaRPr lang="en-US" sz="2300" dirty="0"/>
          </a:p>
        </p:txBody>
      </p:sp>
      <p:sp>
        <p:nvSpPr>
          <p:cNvPr id="4" name="Slide Number Placeholder 3"/>
          <p:cNvSpPr>
            <a:spLocks noGrp="1"/>
          </p:cNvSpPr>
          <p:nvPr>
            <p:ph type="sldNum" sz="quarter" idx="12"/>
          </p:nvPr>
        </p:nvSpPr>
        <p:spPr/>
        <p:txBody>
          <a:bodyPr/>
          <a:lstStyle/>
          <a:p>
            <a:fld id="{348EFBDC-BB53-4A7C-A94D-EC7D67878992}" type="slidenum">
              <a:rPr lang="en-HK" smtClean="0"/>
              <a:t>12</a:t>
            </a:fld>
            <a:endParaRPr lang="en-HK" dirty="0"/>
          </a:p>
        </p:txBody>
      </p:sp>
    </p:spTree>
    <p:extLst>
      <p:ext uri="{BB962C8B-B14F-4D97-AF65-F5344CB8AC3E}">
        <p14:creationId xmlns:p14="http://schemas.microsoft.com/office/powerpoint/2010/main" val="29240331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TW" altLang="en-US" dirty="0"/>
              <a:t>老子管理哲學之現代意</a:t>
            </a:r>
            <a:r>
              <a:rPr lang="zh-TW" altLang="en-US" dirty="0" smtClean="0"/>
              <a:t>義：</a:t>
            </a:r>
            <a:r>
              <a:rPr lang="en-US" dirty="0"/>
              <a:t/>
            </a:r>
            <a:br>
              <a:rPr lang="en-US" dirty="0"/>
            </a:br>
            <a:endParaRPr lang="en-HK" dirty="0"/>
          </a:p>
        </p:txBody>
      </p:sp>
      <p:sp>
        <p:nvSpPr>
          <p:cNvPr id="3" name="Content Placeholder 2"/>
          <p:cNvSpPr>
            <a:spLocks noGrp="1"/>
          </p:cNvSpPr>
          <p:nvPr>
            <p:ph idx="1"/>
          </p:nvPr>
        </p:nvSpPr>
        <p:spPr>
          <a:xfrm>
            <a:off x="838200" y="1408176"/>
            <a:ext cx="10515600" cy="4768787"/>
          </a:xfrm>
        </p:spPr>
        <p:txBody>
          <a:bodyPr>
            <a:normAutofit fontScale="92500"/>
          </a:bodyPr>
          <a:lstStyle/>
          <a:p>
            <a:pPr marL="514350" lvl="0" indent="-514350">
              <a:buFont typeface="+mj-lt"/>
              <a:buAutoNum type="arabicPeriod"/>
            </a:pPr>
            <a:r>
              <a:rPr lang="zh-TW" altLang="en-US" dirty="0" smtClean="0"/>
              <a:t>管</a:t>
            </a:r>
            <a:r>
              <a:rPr lang="zh-TW" altLang="en-US" dirty="0"/>
              <a:t>理的本質即「無為而無不為</a:t>
            </a:r>
            <a:r>
              <a:rPr lang="zh-TW" altLang="en-US" dirty="0" smtClean="0"/>
              <a:t>」</a:t>
            </a:r>
            <a:r>
              <a:rPr lang="en-HK" altLang="zh-TW" dirty="0" smtClean="0"/>
              <a:t>(</a:t>
            </a:r>
            <a:r>
              <a:rPr lang="zh-TW" altLang="en-US" dirty="0" smtClean="0"/>
              <a:t>只</a:t>
            </a:r>
            <a:r>
              <a:rPr lang="zh-TW" altLang="en-US" dirty="0"/>
              <a:t>要「無為</a:t>
            </a:r>
            <a:r>
              <a:rPr lang="zh-TW" altLang="en-US" dirty="0" smtClean="0"/>
              <a:t>」就</a:t>
            </a:r>
            <a:r>
              <a:rPr lang="zh-TW" altLang="en-US" dirty="0"/>
              <a:t>能得到有效的「為</a:t>
            </a:r>
            <a:r>
              <a:rPr lang="zh-TW" altLang="en-US" dirty="0" smtClean="0"/>
              <a:t>」只</a:t>
            </a:r>
            <a:r>
              <a:rPr lang="zh-TW" altLang="en-US" dirty="0"/>
              <a:t>有在違反天道、違反公道、違反自然的時候，才需要管</a:t>
            </a:r>
            <a:r>
              <a:rPr lang="zh-TW" altLang="en-US" dirty="0" smtClean="0"/>
              <a:t>理</a:t>
            </a:r>
            <a:r>
              <a:rPr lang="en-HK" altLang="zh-TW" dirty="0" smtClean="0"/>
              <a:t>)</a:t>
            </a:r>
            <a:r>
              <a:rPr lang="zh-TW" altLang="en-US" dirty="0" smtClean="0"/>
              <a:t>。</a:t>
            </a:r>
            <a:endParaRPr lang="en-US" dirty="0"/>
          </a:p>
          <a:p>
            <a:pPr marL="514350" lvl="0" indent="-514350">
              <a:buFont typeface="+mj-lt"/>
              <a:buAutoNum type="arabicPeriod"/>
            </a:pPr>
            <a:r>
              <a:rPr lang="zh-TW" altLang="en-US" dirty="0"/>
              <a:t>「治大國如烹小鮮」，主張干預越少越好，且應避免無謂的管理。</a:t>
            </a:r>
            <a:endParaRPr lang="en-US" dirty="0"/>
          </a:p>
          <a:p>
            <a:pPr marL="514350" lvl="0" indent="-514350">
              <a:buFont typeface="+mj-lt"/>
              <a:buAutoNum type="arabicPeriod"/>
            </a:pPr>
            <a:r>
              <a:rPr lang="zh-TW" altLang="en-US" dirty="0"/>
              <a:t>只有在違反天道、違反公道、違反自然的時候，才需要管理</a:t>
            </a:r>
            <a:endParaRPr lang="en-US" dirty="0"/>
          </a:p>
          <a:p>
            <a:pPr marL="514350" lvl="0" indent="-514350">
              <a:buFont typeface="+mj-lt"/>
              <a:buAutoNum type="arabicPeriod"/>
            </a:pPr>
            <a:r>
              <a:rPr lang="zh-TW" altLang="en-US" dirty="0"/>
              <a:t>應從返本務本、擅於反省、溝通協調、「去甚、去奢、去泰」以及自我訓練處開始管理。</a:t>
            </a:r>
            <a:endParaRPr lang="en-US" dirty="0"/>
          </a:p>
          <a:p>
            <a:pPr marL="514350" lvl="0" indent="-514350">
              <a:buFont typeface="+mj-lt"/>
              <a:buAutoNum type="arabicPeriod"/>
            </a:pPr>
            <a:r>
              <a:rPr lang="zh-TW" altLang="en-US" dirty="0"/>
              <a:t>應由不爭的</a:t>
            </a:r>
            <a:r>
              <a:rPr lang="zh-TW" altLang="en-US" dirty="0" smtClean="0"/>
              <a:t>人</a:t>
            </a:r>
            <a:r>
              <a:rPr lang="en-HK" altLang="zh-TW" dirty="0" smtClean="0"/>
              <a:t>(</a:t>
            </a:r>
            <a:r>
              <a:rPr lang="zh-TW" altLang="en-US" dirty="0" smtClean="0"/>
              <a:t>有不</a:t>
            </a:r>
            <a:r>
              <a:rPr lang="zh-TW" altLang="en-US" dirty="0"/>
              <a:t>爭名、不爭位、不爭權的人，才能容納更多的人</a:t>
            </a:r>
            <a:r>
              <a:rPr lang="zh-TW" altLang="en-US" dirty="0" smtClean="0"/>
              <a:t>才</a:t>
            </a:r>
            <a:r>
              <a:rPr lang="en-HK" altLang="zh-TW" dirty="0" smtClean="0"/>
              <a:t>)</a:t>
            </a:r>
            <a:r>
              <a:rPr lang="zh-TW" altLang="en-US" dirty="0" smtClean="0"/>
              <a:t>、</a:t>
            </a:r>
            <a:r>
              <a:rPr lang="zh-TW" altLang="en-US" dirty="0"/>
              <a:t>自然的人、胸襟大的人、博大真</a:t>
            </a:r>
            <a:r>
              <a:rPr lang="zh-TW" altLang="en-US" dirty="0" smtClean="0"/>
              <a:t>人 </a:t>
            </a:r>
            <a:r>
              <a:rPr lang="en-HK" altLang="zh-TW" dirty="0" smtClean="0"/>
              <a:t>(</a:t>
            </a:r>
            <a:r>
              <a:rPr lang="zh-TW" altLang="en-US" dirty="0" smtClean="0"/>
              <a:t>學</a:t>
            </a:r>
            <a:r>
              <a:rPr lang="zh-TW" altLang="en-US" dirty="0"/>
              <a:t>問淵博、胸襟偉大、性情真誠的</a:t>
            </a:r>
            <a:r>
              <a:rPr lang="zh-TW" altLang="en-US" dirty="0" smtClean="0"/>
              <a:t>人</a:t>
            </a:r>
            <a:r>
              <a:rPr lang="en-HK" altLang="zh-TW" dirty="0" smtClean="0"/>
              <a:t>) </a:t>
            </a:r>
            <a:r>
              <a:rPr lang="zh-TW" altLang="en-US" dirty="0" smtClean="0"/>
              <a:t>及</a:t>
            </a:r>
            <a:r>
              <a:rPr lang="zh-TW" altLang="en-US" dirty="0"/>
              <a:t>能同情的人來管理。</a:t>
            </a:r>
            <a:endParaRPr lang="en-US" dirty="0"/>
          </a:p>
          <a:p>
            <a:pPr marL="514350" lvl="0" indent="-514350">
              <a:buFont typeface="+mj-lt"/>
              <a:buAutoNum type="arabicPeriod"/>
            </a:pPr>
            <a:r>
              <a:rPr lang="zh-TW" altLang="en-US" dirty="0"/>
              <a:t>應該以謙下、民主、開放、有</a:t>
            </a:r>
            <a:r>
              <a:rPr lang="zh-TW" altLang="en-US" dirty="0" smtClean="0"/>
              <a:t>餘 </a:t>
            </a:r>
            <a:r>
              <a:rPr lang="en-HK" altLang="zh-TW" dirty="0" smtClean="0"/>
              <a:t>(</a:t>
            </a:r>
            <a:r>
              <a:rPr lang="zh-TW" altLang="en-US" dirty="0" smtClean="0"/>
              <a:t>凡</a:t>
            </a:r>
            <a:r>
              <a:rPr lang="zh-TW" altLang="en-US" dirty="0"/>
              <a:t>事留有餘</a:t>
            </a:r>
            <a:r>
              <a:rPr lang="zh-TW" altLang="en-US" dirty="0" smtClean="0"/>
              <a:t>地</a:t>
            </a:r>
            <a:r>
              <a:rPr lang="en-HK" altLang="zh-TW" dirty="0" smtClean="0"/>
              <a:t>)</a:t>
            </a:r>
            <a:r>
              <a:rPr lang="zh-TW" altLang="en-US" dirty="0" smtClean="0"/>
              <a:t>、</a:t>
            </a:r>
            <a:r>
              <a:rPr lang="zh-TW" altLang="en-US" dirty="0"/>
              <a:t>力</a:t>
            </a:r>
            <a:r>
              <a:rPr lang="zh-TW" altLang="en-US" dirty="0" smtClean="0"/>
              <a:t>行 </a:t>
            </a:r>
            <a:r>
              <a:rPr lang="en-HK" altLang="zh-TW" dirty="0" smtClean="0"/>
              <a:t>(</a:t>
            </a:r>
            <a:r>
              <a:rPr lang="zh-TW" altLang="en-US" dirty="0" smtClean="0"/>
              <a:t>在</a:t>
            </a:r>
            <a:r>
              <a:rPr lang="zh-TW" altLang="en-US" dirty="0"/>
              <a:t>強調腳踏實地、苦幹實</a:t>
            </a:r>
            <a:r>
              <a:rPr lang="zh-TW" altLang="en-US" dirty="0" smtClean="0"/>
              <a:t>幹</a:t>
            </a:r>
            <a:r>
              <a:rPr lang="en-HK" altLang="zh-TW" dirty="0" smtClean="0"/>
              <a:t>) </a:t>
            </a:r>
            <a:r>
              <a:rPr lang="zh-TW" altLang="en-US" dirty="0" smtClean="0"/>
              <a:t>等</a:t>
            </a:r>
            <a:r>
              <a:rPr lang="zh-TW" altLang="en-US" dirty="0"/>
              <a:t>方法來管理。</a:t>
            </a:r>
            <a:endParaRPr lang="en-US" dirty="0"/>
          </a:p>
          <a:p>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13</a:t>
            </a:fld>
            <a:endParaRPr lang="en-HK"/>
          </a:p>
        </p:txBody>
      </p:sp>
    </p:spTree>
    <p:extLst>
      <p:ext uri="{BB962C8B-B14F-4D97-AF65-F5344CB8AC3E}">
        <p14:creationId xmlns:p14="http://schemas.microsoft.com/office/powerpoint/2010/main" val="2354603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HK" dirty="0"/>
              <a:t>Sun </a:t>
            </a:r>
            <a:r>
              <a:rPr lang="en-HK" dirty="0" smtClean="0"/>
              <a:t>Tzu (545-470 BC)</a:t>
            </a:r>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14</a:t>
            </a:fld>
            <a:endParaRPr lang="en-HK"/>
          </a:p>
        </p:txBody>
      </p:sp>
      <p:pic>
        <p:nvPicPr>
          <p:cNvPr id="13314" name="Picture 2" descr="Image result for sun tzu"/>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481328" y="1581912"/>
            <a:ext cx="9665207" cy="50383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54753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HK"/>
          </a:p>
        </p:txBody>
      </p:sp>
      <p:sp>
        <p:nvSpPr>
          <p:cNvPr id="4" name="Slide Number Placeholder 3"/>
          <p:cNvSpPr>
            <a:spLocks noGrp="1"/>
          </p:cNvSpPr>
          <p:nvPr>
            <p:ph type="sldNum" sz="quarter" idx="12"/>
          </p:nvPr>
        </p:nvSpPr>
        <p:spPr/>
        <p:txBody>
          <a:bodyPr/>
          <a:lstStyle/>
          <a:p>
            <a:fld id="{348EFBDC-BB53-4A7C-A94D-EC7D67878992}" type="slidenum">
              <a:rPr lang="en-HK" smtClean="0"/>
              <a:t>15</a:t>
            </a:fld>
            <a:endParaRPr lang="en-HK"/>
          </a:p>
        </p:txBody>
      </p:sp>
      <p:pic>
        <p:nvPicPr>
          <p:cNvPr id="7170" name="Picture 2" descr="Image result for evolution of management thought"/>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740664" y="594360"/>
            <a:ext cx="9381744" cy="55826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453005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HK"/>
          </a:p>
        </p:txBody>
      </p:sp>
      <p:sp>
        <p:nvSpPr>
          <p:cNvPr id="4" name="Slide Number Placeholder 3"/>
          <p:cNvSpPr>
            <a:spLocks noGrp="1"/>
          </p:cNvSpPr>
          <p:nvPr>
            <p:ph type="sldNum" sz="quarter" idx="12"/>
          </p:nvPr>
        </p:nvSpPr>
        <p:spPr/>
        <p:txBody>
          <a:bodyPr/>
          <a:lstStyle/>
          <a:p>
            <a:fld id="{348EFBDC-BB53-4A7C-A94D-EC7D67878992}" type="slidenum">
              <a:rPr lang="en-HK" smtClean="0"/>
              <a:t>16</a:t>
            </a:fld>
            <a:endParaRPr lang="en-HK"/>
          </a:p>
        </p:txBody>
      </p:sp>
      <p:pic>
        <p:nvPicPr>
          <p:cNvPr id="10246" name="Picture 6" descr="Image result for management theorists and their contribution"/>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56616" y="219456"/>
            <a:ext cx="10927080" cy="62636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1478609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HK"/>
          </a:p>
        </p:txBody>
      </p:sp>
      <p:sp>
        <p:nvSpPr>
          <p:cNvPr id="4" name="Slide Number Placeholder 3"/>
          <p:cNvSpPr>
            <a:spLocks noGrp="1"/>
          </p:cNvSpPr>
          <p:nvPr>
            <p:ph type="sldNum" sz="quarter" idx="12"/>
          </p:nvPr>
        </p:nvSpPr>
        <p:spPr/>
        <p:txBody>
          <a:bodyPr/>
          <a:lstStyle/>
          <a:p>
            <a:fld id="{348EFBDC-BB53-4A7C-A94D-EC7D67878992}" type="slidenum">
              <a:rPr lang="en-HK" smtClean="0"/>
              <a:t>17</a:t>
            </a:fld>
            <a:endParaRPr lang="en-HK"/>
          </a:p>
        </p:txBody>
      </p:sp>
      <p:pic>
        <p:nvPicPr>
          <p:cNvPr id="11266" name="Picture 2" descr="Image result for management theorists and their contribution"/>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005840" y="576072"/>
            <a:ext cx="9948672" cy="56008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6039920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HK"/>
          </a:p>
        </p:txBody>
      </p:sp>
      <p:sp>
        <p:nvSpPr>
          <p:cNvPr id="4" name="Slide Number Placeholder 3"/>
          <p:cNvSpPr>
            <a:spLocks noGrp="1"/>
          </p:cNvSpPr>
          <p:nvPr>
            <p:ph type="sldNum" sz="quarter" idx="12"/>
          </p:nvPr>
        </p:nvSpPr>
        <p:spPr/>
        <p:txBody>
          <a:bodyPr/>
          <a:lstStyle/>
          <a:p>
            <a:fld id="{348EFBDC-BB53-4A7C-A94D-EC7D67878992}" type="slidenum">
              <a:rPr lang="en-HK" smtClean="0"/>
              <a:t>18</a:t>
            </a:fld>
            <a:endParaRPr lang="en-HK"/>
          </a:p>
        </p:txBody>
      </p:sp>
      <p:pic>
        <p:nvPicPr>
          <p:cNvPr id="12290" name="Picture 2" descr="Image result for management theorists and their contribution"/>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996696" y="740664"/>
            <a:ext cx="10049256" cy="54362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84116394"/>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81345"/>
            <a:ext cx="11130455" cy="1325563"/>
          </a:xfrm>
        </p:spPr>
        <p:txBody>
          <a:bodyPr>
            <a:normAutofit/>
          </a:bodyPr>
          <a:lstStyle/>
          <a:p>
            <a:r>
              <a:rPr lang="en-US" sz="4000" dirty="0"/>
              <a:t>Introducing Contemporary </a:t>
            </a:r>
            <a:r>
              <a:rPr lang="en-US" sz="4000" dirty="0" smtClean="0"/>
              <a:t>Management </a:t>
            </a:r>
            <a:r>
              <a:rPr lang="en-US" sz="4000" dirty="0"/>
              <a:t>with 3-H </a:t>
            </a:r>
            <a:r>
              <a:rPr lang="en-US" sz="4000" dirty="0" smtClean="0"/>
              <a:t>framework</a:t>
            </a:r>
            <a:endParaRPr lang="en-HK" sz="4000" dirty="0"/>
          </a:p>
        </p:txBody>
      </p:sp>
      <p:sp>
        <p:nvSpPr>
          <p:cNvPr id="3" name="Content Placeholder 2"/>
          <p:cNvSpPr>
            <a:spLocks noGrp="1"/>
          </p:cNvSpPr>
          <p:nvPr>
            <p:ph idx="1"/>
          </p:nvPr>
        </p:nvSpPr>
        <p:spPr>
          <a:xfrm>
            <a:off x="838200" y="1406908"/>
            <a:ext cx="7296807" cy="5451092"/>
          </a:xfrm>
        </p:spPr>
        <p:txBody>
          <a:bodyPr>
            <a:normAutofit/>
          </a:bodyPr>
          <a:lstStyle/>
          <a:p>
            <a:pPr marL="0" indent="0">
              <a:buNone/>
            </a:pPr>
            <a:r>
              <a:rPr lang="en-US" sz="3200" dirty="0" smtClean="0"/>
              <a:t>What </a:t>
            </a:r>
            <a:r>
              <a:rPr lang="en-US" sz="3200" dirty="0"/>
              <a:t>is a 3-H </a:t>
            </a:r>
            <a:r>
              <a:rPr lang="en-US" sz="3200" dirty="0" smtClean="0"/>
              <a:t>framework?</a:t>
            </a:r>
            <a:endParaRPr lang="en-US" sz="3200" dirty="0"/>
          </a:p>
          <a:p>
            <a:r>
              <a:rPr lang="en-US" dirty="0" smtClean="0"/>
              <a:t>The </a:t>
            </a:r>
            <a:r>
              <a:rPr lang="en-US" dirty="0"/>
              <a:t>3-H </a:t>
            </a:r>
            <a:r>
              <a:rPr lang="en-US" dirty="0" smtClean="0"/>
              <a:t>framework </a:t>
            </a:r>
            <a:r>
              <a:rPr lang="en-US" dirty="0"/>
              <a:t>(Eddie Yu) is a methodology for managing </a:t>
            </a:r>
            <a:r>
              <a:rPr lang="en-US" dirty="0" err="1" smtClean="0"/>
              <a:t>organisational</a:t>
            </a:r>
            <a:r>
              <a:rPr lang="en-US" dirty="0" smtClean="0"/>
              <a:t>-wide </a:t>
            </a:r>
            <a:r>
              <a:rPr lang="en-US" dirty="0"/>
              <a:t>issues (e.g., planning and launching a new </a:t>
            </a:r>
            <a:r>
              <a:rPr lang="en-US" dirty="0" smtClean="0"/>
              <a:t>business strategy </a:t>
            </a:r>
            <a:r>
              <a:rPr lang="en-US" dirty="0"/>
              <a:t>or change project) in a holistic way.  </a:t>
            </a:r>
          </a:p>
          <a:p>
            <a:r>
              <a:rPr lang="en-US" dirty="0"/>
              <a:t>Using metaphoric expressions of Heart, Head and Hand to represent the vital dimensions of people, </a:t>
            </a:r>
            <a:r>
              <a:rPr lang="en-US" dirty="0" err="1"/>
              <a:t>organisation</a:t>
            </a:r>
            <a:r>
              <a:rPr lang="en-US" dirty="0"/>
              <a:t> and competence, respectively. A holistic solution to </a:t>
            </a:r>
            <a:r>
              <a:rPr lang="en-US" dirty="0" smtClean="0"/>
              <a:t>management </a:t>
            </a:r>
            <a:r>
              <a:rPr lang="en-US" dirty="0"/>
              <a:t>means </a:t>
            </a:r>
            <a:r>
              <a:rPr lang="en-US" dirty="0" smtClean="0"/>
              <a:t>all 3H </a:t>
            </a:r>
            <a:r>
              <a:rPr lang="en-US" dirty="0"/>
              <a:t>dimensions have to be  effectively and efficiently managed.</a:t>
            </a:r>
          </a:p>
          <a:p>
            <a:endParaRPr lang="en-US" dirty="0"/>
          </a:p>
          <a:p>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19</a:t>
            </a:fld>
            <a:endParaRPr lang="en-HK" dirty="0"/>
          </a:p>
        </p:txBody>
      </p:sp>
      <p:pic>
        <p:nvPicPr>
          <p:cNvPr id="5" name="Picture 4"/>
          <p:cNvPicPr>
            <a:picLocks noChangeAspect="1"/>
          </p:cNvPicPr>
          <p:nvPr/>
        </p:nvPicPr>
        <p:blipFill>
          <a:blip r:embed="rId3"/>
          <a:stretch>
            <a:fillRect/>
          </a:stretch>
        </p:blipFill>
        <p:spPr>
          <a:xfrm>
            <a:off x="8287548" y="2049517"/>
            <a:ext cx="3895012" cy="3708729"/>
          </a:xfrm>
          <a:prstGeom prst="rect">
            <a:avLst/>
          </a:prstGeom>
        </p:spPr>
      </p:pic>
    </p:spTree>
    <p:extLst>
      <p:ext uri="{BB962C8B-B14F-4D97-AF65-F5344CB8AC3E}">
        <p14:creationId xmlns:p14="http://schemas.microsoft.com/office/powerpoint/2010/main" val="250994528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899227" cy="945931"/>
          </a:xfrm>
        </p:spPr>
        <p:txBody>
          <a:bodyPr>
            <a:normAutofit/>
          </a:bodyPr>
          <a:lstStyle/>
          <a:p>
            <a:r>
              <a:rPr lang="en-HK" sz="4000" dirty="0"/>
              <a:t>Why 3-H </a:t>
            </a:r>
            <a:r>
              <a:rPr lang="en-HK" sz="4000" dirty="0" smtClean="0"/>
              <a:t>framework?</a:t>
            </a:r>
            <a:endParaRPr lang="en-HK" sz="4000" dirty="0"/>
          </a:p>
        </p:txBody>
      </p:sp>
      <p:sp>
        <p:nvSpPr>
          <p:cNvPr id="3" name="Content Placeholder 2"/>
          <p:cNvSpPr>
            <a:spLocks noGrp="1"/>
          </p:cNvSpPr>
          <p:nvPr>
            <p:ph idx="1"/>
          </p:nvPr>
        </p:nvSpPr>
        <p:spPr>
          <a:xfrm>
            <a:off x="838200" y="1145628"/>
            <a:ext cx="10515600" cy="5712372"/>
          </a:xfrm>
        </p:spPr>
        <p:txBody>
          <a:bodyPr>
            <a:normAutofit fontScale="92500" lnSpcReduction="10000"/>
          </a:bodyPr>
          <a:lstStyle/>
          <a:p>
            <a:r>
              <a:rPr lang="en-HK" dirty="0" smtClean="0"/>
              <a:t>Post-mortem studies on business management failure cases coupled with my personal experiences with MNCs and an educational organisation I worked for – concluding that sound strategies and plans are necessary but not sufficient to guarantee the attainment of organisational goals and objectives. </a:t>
            </a:r>
          </a:p>
          <a:p>
            <a:r>
              <a:rPr lang="en-HK" dirty="0" smtClean="0"/>
              <a:t>The missing links are an engaging &amp; competent team, which is committed to conduct effective implementation. </a:t>
            </a:r>
          </a:p>
          <a:p>
            <a:r>
              <a:rPr lang="en-HK" dirty="0" smtClean="0"/>
              <a:t>Although such findings appear to be obvious, companies, including renowned ones, such as Kodak, Motorola, MTRC, failed to learn from these common yet very expensive mistakes.</a:t>
            </a:r>
          </a:p>
          <a:p>
            <a:r>
              <a:rPr lang="en-HK" dirty="0" smtClean="0"/>
              <a:t>With the implementation of 3-H framework, corporate strategies, plans and practices can be effectively, systematically and comprehensively designed and implemented. </a:t>
            </a:r>
          </a:p>
          <a:p>
            <a:r>
              <a:rPr lang="en-HK" dirty="0" smtClean="0"/>
              <a:t>Whenever dealing with important management issues, recalling 3-H framework will come handy to help develop a holistic solution. </a:t>
            </a:r>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20</a:t>
            </a:fld>
            <a:endParaRPr lang="en-HK" dirty="0"/>
          </a:p>
        </p:txBody>
      </p:sp>
    </p:spTree>
    <p:extLst>
      <p:ext uri="{BB962C8B-B14F-4D97-AF65-F5344CB8AC3E}">
        <p14:creationId xmlns:p14="http://schemas.microsoft.com/office/powerpoint/2010/main" val="3472232740"/>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85738"/>
            <a:ext cx="10515600" cy="1325563"/>
          </a:xfrm>
        </p:spPr>
        <p:txBody>
          <a:bodyPr>
            <a:normAutofit/>
          </a:bodyPr>
          <a:lstStyle/>
          <a:p>
            <a:pPr algn="ctr"/>
            <a:r>
              <a:rPr lang="en-HK" sz="4000" b="1" dirty="0" smtClean="0"/>
              <a:t>3-H related theories and concepts  </a:t>
            </a:r>
            <a:endParaRPr lang="en-HK" sz="4000" b="1" dirty="0"/>
          </a:p>
        </p:txBody>
      </p:sp>
      <p:sp>
        <p:nvSpPr>
          <p:cNvPr id="3" name="Content Placeholder 2"/>
          <p:cNvSpPr>
            <a:spLocks noGrp="1"/>
          </p:cNvSpPr>
          <p:nvPr>
            <p:ph idx="1"/>
          </p:nvPr>
        </p:nvSpPr>
        <p:spPr>
          <a:xfrm>
            <a:off x="838200" y="1417321"/>
            <a:ext cx="10515600" cy="4580256"/>
          </a:xfrm>
        </p:spPr>
        <p:txBody>
          <a:bodyPr>
            <a:noAutofit/>
          </a:bodyPr>
          <a:lstStyle/>
          <a:p>
            <a:pPr marL="0" indent="0">
              <a:buNone/>
            </a:pPr>
            <a:r>
              <a:rPr lang="en-HK" dirty="0" smtClean="0"/>
              <a:t>H1 </a:t>
            </a:r>
            <a:r>
              <a:rPr lang="en-HK" b="1" dirty="0" smtClean="0">
                <a:solidFill>
                  <a:srgbClr val="FF0000"/>
                </a:solidFill>
              </a:rPr>
              <a:t>Heart</a:t>
            </a:r>
            <a:r>
              <a:rPr lang="en-HK" dirty="0" smtClean="0"/>
              <a:t>-related literature:</a:t>
            </a:r>
          </a:p>
          <a:p>
            <a:r>
              <a:rPr lang="en-HK" dirty="0" smtClean="0"/>
              <a:t>Motivation, leadership, management of change, values and organisational culture, cross-cultural management, communication, groups and teams.</a:t>
            </a:r>
          </a:p>
          <a:p>
            <a:pPr marL="0" indent="0">
              <a:buNone/>
            </a:pPr>
            <a:r>
              <a:rPr lang="en-HK" dirty="0" smtClean="0"/>
              <a:t>H2 </a:t>
            </a:r>
            <a:r>
              <a:rPr lang="en-HK" b="1" dirty="0" smtClean="0">
                <a:solidFill>
                  <a:srgbClr val="FF0000"/>
                </a:solidFill>
              </a:rPr>
              <a:t>Head</a:t>
            </a:r>
            <a:r>
              <a:rPr lang="en-HK" dirty="0" smtClean="0"/>
              <a:t>-related literature:</a:t>
            </a:r>
          </a:p>
          <a:p>
            <a:r>
              <a:rPr lang="en-HK" dirty="0" smtClean="0"/>
              <a:t>Strategic management, institution, resource-based view, balanced scorecard, strategy map, value chain, competitive strategy, competitor and industry analysis.</a:t>
            </a:r>
          </a:p>
          <a:p>
            <a:pPr marL="0" indent="0">
              <a:buNone/>
            </a:pPr>
            <a:r>
              <a:rPr lang="en-HK" dirty="0" smtClean="0"/>
              <a:t>H3 </a:t>
            </a:r>
            <a:r>
              <a:rPr lang="en-HK" b="1" dirty="0" smtClean="0">
                <a:solidFill>
                  <a:srgbClr val="FF0000"/>
                </a:solidFill>
              </a:rPr>
              <a:t>Hand</a:t>
            </a:r>
            <a:r>
              <a:rPr lang="en-HK" dirty="0" smtClean="0"/>
              <a:t>-related literature:</a:t>
            </a:r>
          </a:p>
          <a:p>
            <a:r>
              <a:rPr lang="en-HK" dirty="0" smtClean="0"/>
              <a:t>HR Competences, functional strategy and practices, e.g., recruiting process, performance and compensation systems, training and coaching skills.</a:t>
            </a:r>
          </a:p>
        </p:txBody>
      </p:sp>
      <p:sp>
        <p:nvSpPr>
          <p:cNvPr id="4" name="Slide Number Placeholder 3"/>
          <p:cNvSpPr>
            <a:spLocks noGrp="1"/>
          </p:cNvSpPr>
          <p:nvPr>
            <p:ph type="sldNum" sz="quarter" idx="12"/>
          </p:nvPr>
        </p:nvSpPr>
        <p:spPr/>
        <p:txBody>
          <a:bodyPr/>
          <a:lstStyle/>
          <a:p>
            <a:fld id="{348EFBDC-BB53-4A7C-A94D-EC7D67878992}" type="slidenum">
              <a:rPr lang="en-HK" smtClean="0"/>
              <a:t>21</a:t>
            </a:fld>
            <a:endParaRPr lang="en-HK"/>
          </a:p>
        </p:txBody>
      </p:sp>
    </p:spTree>
    <p:extLst>
      <p:ext uri="{BB962C8B-B14F-4D97-AF65-F5344CB8AC3E}">
        <p14:creationId xmlns:p14="http://schemas.microsoft.com/office/powerpoint/2010/main" val="2433023258"/>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199" y="0"/>
            <a:ext cx="10515600" cy="1325563"/>
          </a:xfrm>
        </p:spPr>
        <p:txBody>
          <a:bodyPr>
            <a:noAutofit/>
          </a:bodyPr>
          <a:lstStyle/>
          <a:p>
            <a:r>
              <a:rPr lang="en-US" sz="1800" b="1" dirty="0" smtClean="0"/>
              <a:t>Heart oriented leaders believe human nature has its good and bad elements, regardless, leaders should strive to develop and expose people’s good elements instead of coercively suppressing their bad elements.  The assumption is that if people can work happily to earn a living in an ambient work environment with fair opportunities to grow and advance, they will control themselves and not to risk their careers. </a:t>
            </a:r>
            <a:endParaRPr lang="en-HK" sz="1800" b="1" dirty="0"/>
          </a:p>
        </p:txBody>
      </p:sp>
      <p:pic>
        <p:nvPicPr>
          <p:cNvPr id="4" name="Content Placeholder 3"/>
          <p:cNvPicPr>
            <a:picLocks noGrp="1" noChangeAspect="1"/>
          </p:cNvPicPr>
          <p:nvPr>
            <p:ph idx="1"/>
          </p:nvPr>
        </p:nvPicPr>
        <p:blipFill>
          <a:blip r:embed="rId2"/>
          <a:stretch>
            <a:fillRect/>
          </a:stretch>
        </p:blipFill>
        <p:spPr>
          <a:xfrm>
            <a:off x="722376" y="1143000"/>
            <a:ext cx="10631423" cy="5522976"/>
          </a:xfrm>
          <a:prstGeom prst="rect">
            <a:avLst/>
          </a:prstGeom>
        </p:spPr>
      </p:pic>
      <p:sp>
        <p:nvSpPr>
          <p:cNvPr id="5" name="Slide Number Placeholder 4"/>
          <p:cNvSpPr>
            <a:spLocks noGrp="1"/>
          </p:cNvSpPr>
          <p:nvPr>
            <p:ph type="sldNum" sz="quarter" idx="12"/>
          </p:nvPr>
        </p:nvSpPr>
        <p:spPr/>
        <p:txBody>
          <a:bodyPr/>
          <a:lstStyle/>
          <a:p>
            <a:fld id="{348EFBDC-BB53-4A7C-A94D-EC7D67878992}" type="slidenum">
              <a:rPr lang="en-HK" smtClean="0"/>
              <a:t>22</a:t>
            </a:fld>
            <a:endParaRPr lang="en-HK"/>
          </a:p>
        </p:txBody>
      </p:sp>
    </p:spTree>
    <p:extLst>
      <p:ext uri="{BB962C8B-B14F-4D97-AF65-F5344CB8AC3E}">
        <p14:creationId xmlns:p14="http://schemas.microsoft.com/office/powerpoint/2010/main" val="3937270627"/>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87629"/>
            <a:ext cx="10515600" cy="727710"/>
          </a:xfrm>
        </p:spPr>
        <p:txBody>
          <a:bodyPr>
            <a:normAutofit/>
          </a:bodyPr>
          <a:lstStyle/>
          <a:p>
            <a:pPr algn="ctr"/>
            <a:r>
              <a:rPr lang="en-HK" sz="3200" b="1" dirty="0" smtClean="0"/>
              <a:t>The underlying assumptions of 3-H framework</a:t>
            </a:r>
            <a:endParaRPr lang="en-HK" sz="3200" b="1" dirty="0"/>
          </a:p>
        </p:txBody>
      </p:sp>
      <p:sp>
        <p:nvSpPr>
          <p:cNvPr id="3" name="Content Placeholder 2"/>
          <p:cNvSpPr>
            <a:spLocks noGrp="1"/>
          </p:cNvSpPr>
          <p:nvPr>
            <p:ph idx="1"/>
          </p:nvPr>
        </p:nvSpPr>
        <p:spPr>
          <a:xfrm>
            <a:off x="304800" y="897583"/>
            <a:ext cx="11246069" cy="5960417"/>
          </a:xfrm>
        </p:spPr>
        <p:txBody>
          <a:bodyPr>
            <a:noAutofit/>
          </a:bodyPr>
          <a:lstStyle/>
          <a:p>
            <a:r>
              <a:rPr lang="en-US" sz="2500" dirty="0" smtClean="0"/>
              <a:t>Management is a holistic process, each H is interrelated and interacted with one and other, neither one nor two of Hs are sufficient to effectively &amp; efficiently manage an </a:t>
            </a:r>
            <a:r>
              <a:rPr lang="en-HK" sz="2500" dirty="0" smtClean="0"/>
              <a:t>organisation</a:t>
            </a:r>
            <a:r>
              <a:rPr lang="en-US" sz="2500" dirty="0" smtClean="0"/>
              <a:t>. It has to be a congruence among three Hs.  The magnitude of the congruence is positively correlated with the chance of success.</a:t>
            </a:r>
          </a:p>
          <a:p>
            <a:r>
              <a:rPr lang="en-US" sz="2500" dirty="0" smtClean="0"/>
              <a:t>Depending on the nature of a project, individual H has different degrees of impact to the outcome, e.g., designing an </a:t>
            </a:r>
            <a:r>
              <a:rPr lang="en-US" sz="2500" dirty="0" err="1" smtClean="0"/>
              <a:t>organisation</a:t>
            </a:r>
            <a:r>
              <a:rPr lang="en-US" sz="2500" dirty="0" smtClean="0"/>
              <a:t>-wide performance management scheme, heart and head shall play a more important role, whereas designing a logistic system, head and hand shall play a more important role.</a:t>
            </a:r>
          </a:p>
          <a:p>
            <a:r>
              <a:rPr lang="en-US" sz="2500" dirty="0" smtClean="0"/>
              <a:t>Every member of an </a:t>
            </a:r>
            <a:r>
              <a:rPr lang="en-HK" sz="2500" dirty="0" smtClean="0"/>
              <a:t>organisation</a:t>
            </a:r>
            <a:r>
              <a:rPr lang="en-US" sz="2500" dirty="0" smtClean="0"/>
              <a:t> exercises one or more H function(s) in any stage of his/her career. Typically, when people advance upward along a corporate ladder, s/he tend to engage with their Head and Heart functions more often; whereas, those frontline staff they use their Hands more often. Top management shall spend more time in playing Heart &amp; Head-orient roles and her/his Head related jobs usually are delegated downward. On the contrary, junior manager or frontline workforce shall spend most of their time in handling Hand related tasks.</a:t>
            </a:r>
          </a:p>
        </p:txBody>
      </p:sp>
      <p:sp>
        <p:nvSpPr>
          <p:cNvPr id="4" name="Slide Number Placeholder 3"/>
          <p:cNvSpPr>
            <a:spLocks noGrp="1"/>
          </p:cNvSpPr>
          <p:nvPr>
            <p:ph type="sldNum" sz="quarter" idx="12"/>
          </p:nvPr>
        </p:nvSpPr>
        <p:spPr/>
        <p:txBody>
          <a:bodyPr/>
          <a:lstStyle/>
          <a:p>
            <a:fld id="{348EFBDC-BB53-4A7C-A94D-EC7D67878992}" type="slidenum">
              <a:rPr lang="en-HK" smtClean="0"/>
              <a:t>23</a:t>
            </a:fld>
            <a:endParaRPr lang="en-HK"/>
          </a:p>
        </p:txBody>
      </p:sp>
    </p:spTree>
    <p:extLst>
      <p:ext uri="{BB962C8B-B14F-4D97-AF65-F5344CB8AC3E}">
        <p14:creationId xmlns:p14="http://schemas.microsoft.com/office/powerpoint/2010/main" val="198795781"/>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HK"/>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173238964"/>
              </p:ext>
            </p:extLst>
          </p:nvPr>
        </p:nvGraphicFramePr>
        <p:xfrm>
          <a:off x="126124" y="0"/>
          <a:ext cx="11960772" cy="7260484"/>
        </p:xfrm>
        <a:graphic>
          <a:graphicData uri="http://schemas.openxmlformats.org/drawingml/2006/table">
            <a:tbl>
              <a:tblPr firstRow="1" firstCol="1" bandRow="1">
                <a:tableStyleId>{5C22544A-7EE6-4342-B048-85BDC9FD1C3A}</a:tableStyleId>
              </a:tblPr>
              <a:tblGrid>
                <a:gridCol w="917947">
                  <a:extLst>
                    <a:ext uri="{9D8B030D-6E8A-4147-A177-3AD203B41FA5}">
                      <a16:colId xmlns:a16="http://schemas.microsoft.com/office/drawing/2014/main" val="322743979"/>
                    </a:ext>
                  </a:extLst>
                </a:gridCol>
                <a:gridCol w="9806188">
                  <a:extLst>
                    <a:ext uri="{9D8B030D-6E8A-4147-A177-3AD203B41FA5}">
                      <a16:colId xmlns:a16="http://schemas.microsoft.com/office/drawing/2014/main" val="900061333"/>
                    </a:ext>
                  </a:extLst>
                </a:gridCol>
                <a:gridCol w="1236637">
                  <a:extLst>
                    <a:ext uri="{9D8B030D-6E8A-4147-A177-3AD203B41FA5}">
                      <a16:colId xmlns:a16="http://schemas.microsoft.com/office/drawing/2014/main" val="2745437014"/>
                    </a:ext>
                  </a:extLst>
                </a:gridCol>
              </a:tblGrid>
              <a:tr h="554825">
                <a:tc>
                  <a:txBody>
                    <a:bodyPr/>
                    <a:lstStyle/>
                    <a:p>
                      <a:pPr>
                        <a:lnSpc>
                          <a:spcPct val="107000"/>
                        </a:lnSpc>
                        <a:spcAft>
                          <a:spcPts val="0"/>
                        </a:spcAft>
                      </a:pPr>
                      <a:r>
                        <a:rPr lang="en-HK" sz="1600" dirty="0">
                          <a:effectLst/>
                        </a:rPr>
                        <a:t>H factor</a:t>
                      </a:r>
                      <a:endParaRPr lang="en-US" sz="1600" dirty="0">
                        <a:effectLst/>
                        <a:latin typeface="Calibri" panose="020F0502020204030204" pitchFamily="34" charset="0"/>
                        <a:ea typeface="PMingLiU" panose="02020500000000000000" pitchFamily="18" charset="-120"/>
                        <a:cs typeface="Times New Roman" panose="02020603050405020304" pitchFamily="18" charset="0"/>
                      </a:endParaRPr>
                    </a:p>
                  </a:txBody>
                  <a:tcPr marL="53662" marR="53662" marT="0" marB="0"/>
                </a:tc>
                <a:tc>
                  <a:txBody>
                    <a:bodyPr/>
                    <a:lstStyle/>
                    <a:p>
                      <a:pPr algn="ctr">
                        <a:lnSpc>
                          <a:spcPct val="107000"/>
                        </a:lnSpc>
                        <a:spcAft>
                          <a:spcPts val="0"/>
                        </a:spcAft>
                      </a:pPr>
                      <a:endParaRPr lang="en-HK" sz="2000" dirty="0" smtClean="0">
                        <a:effectLst/>
                      </a:endParaRPr>
                    </a:p>
                    <a:p>
                      <a:pPr algn="ctr">
                        <a:lnSpc>
                          <a:spcPct val="107000"/>
                        </a:lnSpc>
                        <a:spcAft>
                          <a:spcPts val="0"/>
                        </a:spcAft>
                      </a:pPr>
                      <a:r>
                        <a:rPr lang="en-HK" sz="2000" dirty="0" smtClean="0">
                          <a:effectLst/>
                        </a:rPr>
                        <a:t>Elaborated Assumptions</a:t>
                      </a:r>
                      <a:endParaRPr lang="en-US" sz="2000" dirty="0">
                        <a:effectLst/>
                        <a:latin typeface="Calibri" panose="020F0502020204030204" pitchFamily="34" charset="0"/>
                        <a:ea typeface="PMingLiU" panose="02020500000000000000" pitchFamily="18" charset="-120"/>
                        <a:cs typeface="Times New Roman" panose="02020603050405020304" pitchFamily="18" charset="0"/>
                      </a:endParaRPr>
                    </a:p>
                  </a:txBody>
                  <a:tcPr marL="53662" marR="53662" marT="0" marB="0"/>
                </a:tc>
                <a:tc>
                  <a:txBody>
                    <a:bodyPr/>
                    <a:lstStyle/>
                    <a:p>
                      <a:pPr>
                        <a:lnSpc>
                          <a:spcPct val="107000"/>
                        </a:lnSpc>
                        <a:spcAft>
                          <a:spcPts val="0"/>
                        </a:spcAft>
                      </a:pPr>
                      <a:r>
                        <a:rPr lang="en-HK" sz="1600">
                          <a:effectLst/>
                        </a:rPr>
                        <a:t>Manifested to </a:t>
                      </a:r>
                      <a:endParaRPr lang="en-US" sz="1600">
                        <a:effectLst/>
                        <a:latin typeface="Calibri" panose="020F0502020204030204" pitchFamily="34" charset="0"/>
                        <a:ea typeface="PMingLiU" panose="02020500000000000000" pitchFamily="18" charset="-120"/>
                        <a:cs typeface="Times New Roman" panose="02020603050405020304" pitchFamily="18" charset="0"/>
                      </a:endParaRPr>
                    </a:p>
                  </a:txBody>
                  <a:tcPr marL="53662" marR="53662" marT="0" marB="0"/>
                </a:tc>
                <a:extLst>
                  <a:ext uri="{0D108BD9-81ED-4DB2-BD59-A6C34878D82A}">
                    <a16:rowId xmlns:a16="http://schemas.microsoft.com/office/drawing/2014/main" val="2798517788"/>
                  </a:ext>
                </a:extLst>
              </a:tr>
              <a:tr h="1338345">
                <a:tc>
                  <a:txBody>
                    <a:bodyPr/>
                    <a:lstStyle/>
                    <a:p>
                      <a:pPr>
                        <a:lnSpc>
                          <a:spcPct val="107000"/>
                        </a:lnSpc>
                        <a:spcAft>
                          <a:spcPts val="0"/>
                        </a:spcAft>
                      </a:pPr>
                      <a:r>
                        <a:rPr lang="en-HK" sz="1600" dirty="0">
                          <a:effectLst/>
                        </a:rPr>
                        <a:t>Heart </a:t>
                      </a:r>
                      <a:endParaRPr lang="en-US" sz="1600" dirty="0">
                        <a:effectLst/>
                        <a:latin typeface="Calibri" panose="020F0502020204030204" pitchFamily="34" charset="0"/>
                        <a:ea typeface="PMingLiU" panose="02020500000000000000" pitchFamily="18" charset="-120"/>
                        <a:cs typeface="Times New Roman" panose="02020603050405020304" pitchFamily="18" charset="0"/>
                      </a:endParaRPr>
                    </a:p>
                  </a:txBody>
                  <a:tcPr marL="53662" marR="53662" marT="0" marB="0"/>
                </a:tc>
                <a:tc>
                  <a:txBody>
                    <a:bodyPr/>
                    <a:lstStyle/>
                    <a:p>
                      <a:pPr>
                        <a:lnSpc>
                          <a:spcPct val="107000"/>
                        </a:lnSpc>
                        <a:spcAft>
                          <a:spcPts val="0"/>
                        </a:spcAft>
                      </a:pPr>
                      <a:r>
                        <a:rPr lang="en-HK" sz="1600" dirty="0">
                          <a:effectLst/>
                        </a:rPr>
                        <a:t>Managing is a social process</a:t>
                      </a:r>
                      <a:endParaRPr lang="en-US" sz="1600" dirty="0">
                        <a:effectLst/>
                      </a:endParaRPr>
                    </a:p>
                    <a:p>
                      <a:pPr>
                        <a:lnSpc>
                          <a:spcPct val="107000"/>
                        </a:lnSpc>
                        <a:spcAft>
                          <a:spcPts val="0"/>
                        </a:spcAft>
                      </a:pPr>
                      <a:r>
                        <a:rPr lang="en-HK" sz="1600" dirty="0">
                          <a:effectLst/>
                        </a:rPr>
                        <a:t>Reciprocity </a:t>
                      </a:r>
                      <a:endParaRPr lang="en-US" sz="1600" dirty="0">
                        <a:effectLst/>
                      </a:endParaRPr>
                    </a:p>
                    <a:p>
                      <a:pPr>
                        <a:lnSpc>
                          <a:spcPct val="107000"/>
                        </a:lnSpc>
                        <a:spcAft>
                          <a:spcPts val="0"/>
                        </a:spcAft>
                      </a:pPr>
                      <a:r>
                        <a:rPr lang="en-HK" sz="1600" dirty="0">
                          <a:effectLst/>
                        </a:rPr>
                        <a:t>Heart-to-heart</a:t>
                      </a:r>
                      <a:endParaRPr lang="en-US" sz="1600" dirty="0">
                        <a:effectLst/>
                      </a:endParaRPr>
                    </a:p>
                    <a:p>
                      <a:pPr>
                        <a:lnSpc>
                          <a:spcPct val="107000"/>
                        </a:lnSpc>
                        <a:spcAft>
                          <a:spcPts val="0"/>
                        </a:spcAft>
                      </a:pPr>
                      <a:r>
                        <a:rPr lang="en-HK" sz="1600" dirty="0">
                          <a:effectLst/>
                        </a:rPr>
                        <a:t>Shared value </a:t>
                      </a:r>
                      <a:endParaRPr lang="en-US" sz="1600" dirty="0">
                        <a:effectLst/>
                      </a:endParaRPr>
                    </a:p>
                    <a:p>
                      <a:pPr>
                        <a:lnSpc>
                          <a:spcPct val="107000"/>
                        </a:lnSpc>
                        <a:spcAft>
                          <a:spcPts val="0"/>
                        </a:spcAft>
                      </a:pPr>
                      <a:r>
                        <a:rPr lang="en-HK" sz="1600" dirty="0">
                          <a:effectLst/>
                        </a:rPr>
                        <a:t>It is relevant to all employees </a:t>
                      </a:r>
                      <a:r>
                        <a:rPr lang="en-HK" sz="1600" dirty="0" smtClean="0">
                          <a:effectLst/>
                        </a:rPr>
                        <a:t>but management has to set role model for employees to follow </a:t>
                      </a:r>
                      <a:endParaRPr lang="en-US" sz="1600" dirty="0">
                        <a:effectLst/>
                        <a:latin typeface="Calibri" panose="020F0502020204030204" pitchFamily="34" charset="0"/>
                        <a:ea typeface="PMingLiU" panose="02020500000000000000" pitchFamily="18" charset="-120"/>
                        <a:cs typeface="Times New Roman" panose="02020603050405020304" pitchFamily="18" charset="0"/>
                      </a:endParaRPr>
                    </a:p>
                  </a:txBody>
                  <a:tcPr marL="53662" marR="53662" marT="0" marB="0"/>
                </a:tc>
                <a:tc>
                  <a:txBody>
                    <a:bodyPr/>
                    <a:lstStyle/>
                    <a:p>
                      <a:pPr>
                        <a:lnSpc>
                          <a:spcPct val="107000"/>
                        </a:lnSpc>
                        <a:spcAft>
                          <a:spcPts val="0"/>
                        </a:spcAft>
                      </a:pPr>
                      <a:r>
                        <a:rPr lang="en-HK" sz="1600">
                          <a:effectLst/>
                        </a:rPr>
                        <a:t>Wanted to</a:t>
                      </a:r>
                      <a:endParaRPr lang="en-US" sz="1600">
                        <a:effectLst/>
                        <a:latin typeface="Calibri" panose="020F0502020204030204" pitchFamily="34" charset="0"/>
                        <a:ea typeface="PMingLiU" panose="02020500000000000000" pitchFamily="18" charset="-120"/>
                        <a:cs typeface="Times New Roman" panose="02020603050405020304" pitchFamily="18" charset="0"/>
                      </a:endParaRPr>
                    </a:p>
                  </a:txBody>
                  <a:tcPr marL="53662" marR="53662" marT="0" marB="0"/>
                </a:tc>
                <a:extLst>
                  <a:ext uri="{0D108BD9-81ED-4DB2-BD59-A6C34878D82A}">
                    <a16:rowId xmlns:a16="http://schemas.microsoft.com/office/drawing/2014/main" val="3529106323"/>
                  </a:ext>
                </a:extLst>
              </a:tr>
              <a:tr h="1070676">
                <a:tc>
                  <a:txBody>
                    <a:bodyPr/>
                    <a:lstStyle/>
                    <a:p>
                      <a:pPr>
                        <a:lnSpc>
                          <a:spcPct val="107000"/>
                        </a:lnSpc>
                        <a:spcAft>
                          <a:spcPts val="0"/>
                        </a:spcAft>
                      </a:pPr>
                      <a:r>
                        <a:rPr lang="en-HK" sz="1600" dirty="0">
                          <a:effectLst/>
                        </a:rPr>
                        <a:t>Head</a:t>
                      </a:r>
                      <a:endParaRPr lang="en-US" sz="1600" dirty="0">
                        <a:effectLst/>
                        <a:latin typeface="Calibri" panose="020F0502020204030204" pitchFamily="34" charset="0"/>
                        <a:ea typeface="PMingLiU" panose="02020500000000000000" pitchFamily="18" charset="-120"/>
                        <a:cs typeface="Times New Roman" panose="02020603050405020304" pitchFamily="18" charset="0"/>
                      </a:endParaRPr>
                    </a:p>
                  </a:txBody>
                  <a:tcPr marL="53662" marR="53662" marT="0" marB="0"/>
                </a:tc>
                <a:tc>
                  <a:txBody>
                    <a:bodyPr/>
                    <a:lstStyle/>
                    <a:p>
                      <a:pPr>
                        <a:lnSpc>
                          <a:spcPct val="107000"/>
                        </a:lnSpc>
                        <a:spcAft>
                          <a:spcPts val="0"/>
                        </a:spcAft>
                      </a:pPr>
                      <a:r>
                        <a:rPr lang="en-HK" sz="1600" dirty="0">
                          <a:effectLst/>
                        </a:rPr>
                        <a:t>Managing is a rational, logical, scientific, engineering process</a:t>
                      </a:r>
                      <a:endParaRPr lang="en-US" sz="1600" dirty="0">
                        <a:effectLst/>
                      </a:endParaRPr>
                    </a:p>
                    <a:p>
                      <a:pPr>
                        <a:lnSpc>
                          <a:spcPct val="107000"/>
                        </a:lnSpc>
                        <a:spcAft>
                          <a:spcPts val="0"/>
                        </a:spcAft>
                      </a:pPr>
                      <a:r>
                        <a:rPr lang="en-HK" sz="1600" dirty="0">
                          <a:effectLst/>
                        </a:rPr>
                        <a:t>What you measure what you get/manage</a:t>
                      </a:r>
                      <a:endParaRPr lang="en-US" sz="1600" dirty="0">
                        <a:effectLst/>
                      </a:endParaRPr>
                    </a:p>
                    <a:p>
                      <a:pPr>
                        <a:lnSpc>
                          <a:spcPct val="107000"/>
                        </a:lnSpc>
                        <a:spcAft>
                          <a:spcPts val="0"/>
                        </a:spcAft>
                      </a:pPr>
                      <a:r>
                        <a:rPr lang="en-HK" sz="1600" dirty="0">
                          <a:effectLst/>
                        </a:rPr>
                        <a:t>Its emphasis at middle management level and strategic thinking shall be emphasised at higher level of management</a:t>
                      </a:r>
                      <a:endParaRPr lang="en-US" sz="1600" dirty="0">
                        <a:effectLst/>
                        <a:latin typeface="Calibri" panose="020F0502020204030204" pitchFamily="34" charset="0"/>
                        <a:ea typeface="PMingLiU" panose="02020500000000000000" pitchFamily="18" charset="-120"/>
                        <a:cs typeface="Times New Roman" panose="02020603050405020304" pitchFamily="18" charset="0"/>
                      </a:endParaRPr>
                    </a:p>
                  </a:txBody>
                  <a:tcPr marL="53662" marR="53662" marT="0" marB="0"/>
                </a:tc>
                <a:tc>
                  <a:txBody>
                    <a:bodyPr/>
                    <a:lstStyle/>
                    <a:p>
                      <a:pPr>
                        <a:lnSpc>
                          <a:spcPct val="107000"/>
                        </a:lnSpc>
                        <a:spcAft>
                          <a:spcPts val="0"/>
                        </a:spcAft>
                      </a:pPr>
                      <a:r>
                        <a:rPr lang="en-HK" sz="1600">
                          <a:effectLst/>
                        </a:rPr>
                        <a:t>Ought to</a:t>
                      </a:r>
                      <a:endParaRPr lang="en-US" sz="1600">
                        <a:effectLst/>
                        <a:latin typeface="Calibri" panose="020F0502020204030204" pitchFamily="34" charset="0"/>
                        <a:ea typeface="PMingLiU" panose="02020500000000000000" pitchFamily="18" charset="-120"/>
                        <a:cs typeface="Times New Roman" panose="02020603050405020304" pitchFamily="18" charset="0"/>
                      </a:endParaRPr>
                    </a:p>
                  </a:txBody>
                  <a:tcPr marL="53662" marR="53662" marT="0" marB="0"/>
                </a:tc>
                <a:extLst>
                  <a:ext uri="{0D108BD9-81ED-4DB2-BD59-A6C34878D82A}">
                    <a16:rowId xmlns:a16="http://schemas.microsoft.com/office/drawing/2014/main" val="2398393266"/>
                  </a:ext>
                </a:extLst>
              </a:tr>
              <a:tr h="1070676">
                <a:tc>
                  <a:txBody>
                    <a:bodyPr/>
                    <a:lstStyle/>
                    <a:p>
                      <a:pPr>
                        <a:lnSpc>
                          <a:spcPct val="107000"/>
                        </a:lnSpc>
                        <a:spcAft>
                          <a:spcPts val="0"/>
                        </a:spcAft>
                      </a:pPr>
                      <a:r>
                        <a:rPr lang="en-HK" sz="1600" dirty="0">
                          <a:effectLst/>
                        </a:rPr>
                        <a:t>Hand </a:t>
                      </a:r>
                      <a:endParaRPr lang="en-US" sz="1600" dirty="0">
                        <a:effectLst/>
                        <a:latin typeface="Calibri" panose="020F0502020204030204" pitchFamily="34" charset="0"/>
                        <a:ea typeface="PMingLiU" panose="02020500000000000000" pitchFamily="18" charset="-120"/>
                        <a:cs typeface="Times New Roman" panose="02020603050405020304" pitchFamily="18" charset="0"/>
                      </a:endParaRPr>
                    </a:p>
                  </a:txBody>
                  <a:tcPr marL="53662" marR="53662" marT="0" marB="0"/>
                </a:tc>
                <a:tc>
                  <a:txBody>
                    <a:bodyPr/>
                    <a:lstStyle/>
                    <a:p>
                      <a:pPr>
                        <a:lnSpc>
                          <a:spcPct val="107000"/>
                        </a:lnSpc>
                        <a:spcAft>
                          <a:spcPts val="0"/>
                        </a:spcAft>
                      </a:pPr>
                      <a:r>
                        <a:rPr lang="en-HK" sz="1600" dirty="0">
                          <a:effectLst/>
                        </a:rPr>
                        <a:t>People are typically equipped with special occupational </a:t>
                      </a:r>
                      <a:r>
                        <a:rPr lang="en-HK" sz="1600" dirty="0" smtClean="0">
                          <a:effectLst/>
                        </a:rPr>
                        <a:t>skills/competences </a:t>
                      </a:r>
                      <a:endParaRPr lang="en-US" sz="1600" dirty="0">
                        <a:effectLst/>
                      </a:endParaRPr>
                    </a:p>
                    <a:p>
                      <a:pPr>
                        <a:lnSpc>
                          <a:spcPct val="107000"/>
                        </a:lnSpc>
                        <a:spcAft>
                          <a:spcPts val="0"/>
                        </a:spcAft>
                      </a:pPr>
                      <a:r>
                        <a:rPr lang="en-HK" sz="1600" dirty="0">
                          <a:effectLst/>
                        </a:rPr>
                        <a:t>They are motivated by intrinsic and extrinsic rewards </a:t>
                      </a:r>
                      <a:endParaRPr lang="en-US" sz="1600" dirty="0">
                        <a:effectLst/>
                      </a:endParaRPr>
                    </a:p>
                    <a:p>
                      <a:pPr>
                        <a:lnSpc>
                          <a:spcPct val="107000"/>
                        </a:lnSpc>
                        <a:spcAft>
                          <a:spcPts val="0"/>
                        </a:spcAft>
                      </a:pPr>
                      <a:r>
                        <a:rPr lang="en-HK" sz="1600" dirty="0">
                          <a:effectLst/>
                        </a:rPr>
                        <a:t>Provided with proper training and reward scheme, they will get the job done well</a:t>
                      </a:r>
                      <a:endParaRPr lang="en-US" sz="1600" dirty="0">
                        <a:effectLst/>
                      </a:endParaRPr>
                    </a:p>
                    <a:p>
                      <a:pPr>
                        <a:lnSpc>
                          <a:spcPct val="107000"/>
                        </a:lnSpc>
                        <a:spcAft>
                          <a:spcPts val="0"/>
                        </a:spcAft>
                      </a:pPr>
                      <a:r>
                        <a:rPr lang="en-HK" sz="1600" dirty="0">
                          <a:effectLst/>
                        </a:rPr>
                        <a:t>It’s emphasised in functional departments especially on frontline staff </a:t>
                      </a:r>
                      <a:endParaRPr lang="en-US" sz="1600" dirty="0">
                        <a:effectLst/>
                        <a:latin typeface="Calibri" panose="020F0502020204030204" pitchFamily="34" charset="0"/>
                        <a:ea typeface="PMingLiU" panose="02020500000000000000" pitchFamily="18" charset="-120"/>
                        <a:cs typeface="Times New Roman" panose="02020603050405020304" pitchFamily="18" charset="0"/>
                      </a:endParaRPr>
                    </a:p>
                  </a:txBody>
                  <a:tcPr marL="53662" marR="53662" marT="0" marB="0"/>
                </a:tc>
                <a:tc>
                  <a:txBody>
                    <a:bodyPr/>
                    <a:lstStyle/>
                    <a:p>
                      <a:pPr>
                        <a:lnSpc>
                          <a:spcPct val="107000"/>
                        </a:lnSpc>
                        <a:spcAft>
                          <a:spcPts val="0"/>
                        </a:spcAft>
                      </a:pPr>
                      <a:r>
                        <a:rPr lang="en-HK" sz="1600" dirty="0">
                          <a:effectLst/>
                        </a:rPr>
                        <a:t>How to </a:t>
                      </a:r>
                      <a:endParaRPr lang="en-US" sz="1600" dirty="0">
                        <a:effectLst/>
                        <a:latin typeface="Calibri" panose="020F0502020204030204" pitchFamily="34" charset="0"/>
                        <a:ea typeface="PMingLiU" panose="02020500000000000000" pitchFamily="18" charset="-120"/>
                        <a:cs typeface="Times New Roman" panose="02020603050405020304" pitchFamily="18" charset="0"/>
                      </a:endParaRPr>
                    </a:p>
                  </a:txBody>
                  <a:tcPr marL="53662" marR="53662" marT="0" marB="0"/>
                </a:tc>
                <a:extLst>
                  <a:ext uri="{0D108BD9-81ED-4DB2-BD59-A6C34878D82A}">
                    <a16:rowId xmlns:a16="http://schemas.microsoft.com/office/drawing/2014/main" val="660474787"/>
                  </a:ext>
                </a:extLst>
              </a:tr>
              <a:tr h="3128515">
                <a:tc>
                  <a:txBody>
                    <a:bodyPr/>
                    <a:lstStyle/>
                    <a:p>
                      <a:pPr>
                        <a:lnSpc>
                          <a:spcPct val="107000"/>
                        </a:lnSpc>
                        <a:spcAft>
                          <a:spcPts val="0"/>
                        </a:spcAft>
                      </a:pPr>
                      <a:r>
                        <a:rPr lang="en-HK" sz="1600">
                          <a:effectLst/>
                        </a:rPr>
                        <a:t>3-H</a:t>
                      </a:r>
                      <a:endParaRPr lang="en-US" sz="1600">
                        <a:effectLst/>
                        <a:latin typeface="Calibri" panose="020F0502020204030204" pitchFamily="34" charset="0"/>
                        <a:ea typeface="PMingLiU" panose="02020500000000000000" pitchFamily="18" charset="-120"/>
                        <a:cs typeface="Times New Roman" panose="02020603050405020304" pitchFamily="18" charset="0"/>
                      </a:endParaRPr>
                    </a:p>
                  </a:txBody>
                  <a:tcPr marL="53662" marR="53662" marT="0" marB="0"/>
                </a:tc>
                <a:tc>
                  <a:txBody>
                    <a:bodyPr/>
                    <a:lstStyle/>
                    <a:p>
                      <a:pPr>
                        <a:lnSpc>
                          <a:spcPct val="107000"/>
                        </a:lnSpc>
                        <a:spcAft>
                          <a:spcPts val="0"/>
                        </a:spcAft>
                      </a:pPr>
                      <a:r>
                        <a:rPr lang="en-HK" sz="1700" dirty="0">
                          <a:effectLst/>
                        </a:rPr>
                        <a:t>Management is a holistic process, each H is interrelated and interacted with one and other, neither one </a:t>
                      </a:r>
                      <a:r>
                        <a:rPr lang="en-HK" sz="1700" dirty="0" smtClean="0">
                          <a:effectLst/>
                        </a:rPr>
                        <a:t>nor </a:t>
                      </a:r>
                      <a:r>
                        <a:rPr lang="en-HK" sz="1700" dirty="0">
                          <a:effectLst/>
                        </a:rPr>
                        <a:t>a couple of Hs are sufficient to effectively manage an organisation. </a:t>
                      </a:r>
                      <a:endParaRPr lang="en-US" sz="1700" dirty="0">
                        <a:effectLst/>
                      </a:endParaRPr>
                    </a:p>
                    <a:p>
                      <a:pPr>
                        <a:lnSpc>
                          <a:spcPct val="107000"/>
                        </a:lnSpc>
                        <a:spcAft>
                          <a:spcPts val="0"/>
                        </a:spcAft>
                      </a:pPr>
                      <a:r>
                        <a:rPr lang="en-HK" sz="1700" dirty="0">
                          <a:effectLst/>
                        </a:rPr>
                        <a:t>Depending on the nature of a project, individual H has different degrees of impact to the outcome, e.g., designing an organisation-wide performance management scheme, heart and head shall play a more important role, whereas designing a logistic system, head and hand shall play a more important role.</a:t>
                      </a:r>
                      <a:endParaRPr lang="en-US" sz="1700" dirty="0">
                        <a:effectLst/>
                      </a:endParaRPr>
                    </a:p>
                    <a:p>
                      <a:pPr>
                        <a:lnSpc>
                          <a:spcPct val="107000"/>
                        </a:lnSpc>
                        <a:spcAft>
                          <a:spcPts val="0"/>
                        </a:spcAft>
                      </a:pPr>
                      <a:r>
                        <a:rPr lang="en-HK" sz="1700" dirty="0">
                          <a:effectLst/>
                        </a:rPr>
                        <a:t>Every member of an organisation at any office hour play one or more H role(s). Typically, when the member advances upward along a corporate ladder, s/he will play Head and Heart roles more often. Top management shall spend more time in playing Heart-orient role her/his Head related jobs can be delegated downward. On the contrary, junior manager or frontline workforce shall spend most of their time in handling Hand related tasks.</a:t>
                      </a:r>
                      <a:endParaRPr lang="en-US" sz="1700" dirty="0">
                        <a:effectLst/>
                      </a:endParaRPr>
                    </a:p>
                    <a:p>
                      <a:pPr>
                        <a:lnSpc>
                          <a:spcPct val="107000"/>
                        </a:lnSpc>
                        <a:spcAft>
                          <a:spcPts val="0"/>
                        </a:spcAft>
                      </a:pPr>
                      <a:r>
                        <a:rPr lang="en-HK" sz="1700" dirty="0">
                          <a:effectLst/>
                        </a:rPr>
                        <a:t> </a:t>
                      </a:r>
                      <a:endParaRPr lang="en-US" sz="1700" dirty="0">
                        <a:effectLst/>
                        <a:latin typeface="Calibri" panose="020F0502020204030204" pitchFamily="34" charset="0"/>
                        <a:ea typeface="PMingLiU" panose="02020500000000000000" pitchFamily="18" charset="-120"/>
                        <a:cs typeface="Times New Roman" panose="02020603050405020304" pitchFamily="18" charset="0"/>
                      </a:endParaRPr>
                    </a:p>
                  </a:txBody>
                  <a:tcPr marL="53662" marR="53662" marT="0" marB="0"/>
                </a:tc>
                <a:tc>
                  <a:txBody>
                    <a:bodyPr/>
                    <a:lstStyle/>
                    <a:p>
                      <a:pPr>
                        <a:lnSpc>
                          <a:spcPct val="107000"/>
                        </a:lnSpc>
                        <a:spcAft>
                          <a:spcPts val="0"/>
                        </a:spcAft>
                      </a:pPr>
                      <a:r>
                        <a:rPr lang="en-HK" sz="1600" dirty="0">
                          <a:effectLst/>
                        </a:rPr>
                        <a:t>Wanted to do right job right every time</a:t>
                      </a:r>
                      <a:endParaRPr lang="en-US" sz="1600" dirty="0">
                        <a:effectLst/>
                        <a:latin typeface="Calibri" panose="020F0502020204030204" pitchFamily="34" charset="0"/>
                        <a:ea typeface="PMingLiU" panose="02020500000000000000" pitchFamily="18" charset="-120"/>
                        <a:cs typeface="Times New Roman" panose="02020603050405020304" pitchFamily="18" charset="0"/>
                      </a:endParaRPr>
                    </a:p>
                  </a:txBody>
                  <a:tcPr marL="53662" marR="53662" marT="0" marB="0"/>
                </a:tc>
                <a:extLst>
                  <a:ext uri="{0D108BD9-81ED-4DB2-BD59-A6C34878D82A}">
                    <a16:rowId xmlns:a16="http://schemas.microsoft.com/office/drawing/2014/main" val="3459911711"/>
                  </a:ext>
                </a:extLst>
              </a:tr>
            </a:tbl>
          </a:graphicData>
        </a:graphic>
      </p:graphicFrame>
      <p:sp>
        <p:nvSpPr>
          <p:cNvPr id="4" name="Slide Number Placeholder 3"/>
          <p:cNvSpPr>
            <a:spLocks noGrp="1"/>
          </p:cNvSpPr>
          <p:nvPr>
            <p:ph type="sldNum" sz="quarter" idx="12"/>
          </p:nvPr>
        </p:nvSpPr>
        <p:spPr/>
        <p:txBody>
          <a:bodyPr/>
          <a:lstStyle/>
          <a:p>
            <a:fld id="{348EFBDC-BB53-4A7C-A94D-EC7D67878992}" type="slidenum">
              <a:rPr lang="en-HK" smtClean="0"/>
              <a:t>24</a:t>
            </a:fld>
            <a:endParaRPr lang="en-HK" dirty="0"/>
          </a:p>
        </p:txBody>
      </p:sp>
    </p:spTree>
    <p:extLst>
      <p:ext uri="{BB962C8B-B14F-4D97-AF65-F5344CB8AC3E}">
        <p14:creationId xmlns:p14="http://schemas.microsoft.com/office/powerpoint/2010/main" val="1967524238"/>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6" name="Slide Number Placeholder 5"/>
          <p:cNvSpPr>
            <a:spLocks noGrp="1"/>
          </p:cNvSpPr>
          <p:nvPr>
            <p:ph type="sldNum" sz="quarter" idx="12"/>
          </p:nvPr>
        </p:nvSpPr>
        <p:spPr>
          <a:noFill/>
        </p:spPr>
        <p:txBody>
          <a:bodyP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a:spcBef>
                <a:spcPct val="0"/>
              </a:spcBef>
              <a:buClrTx/>
              <a:buSzTx/>
              <a:buFontTx/>
              <a:buNone/>
            </a:pPr>
            <a:fld id="{D3A4658A-EFC2-4378-9311-0CB2021C8EF8}" type="slidenum">
              <a:rPr lang="zh-CN" altLang="en-US" sz="1400"/>
              <a:pPr>
                <a:spcBef>
                  <a:spcPct val="0"/>
                </a:spcBef>
                <a:buClrTx/>
                <a:buSzTx/>
                <a:buFontTx/>
                <a:buNone/>
              </a:pPr>
              <a:t>25</a:t>
            </a:fld>
            <a:endParaRPr lang="en-US" altLang="zh-CN" sz="1400"/>
          </a:p>
        </p:txBody>
      </p:sp>
      <p:sp>
        <p:nvSpPr>
          <p:cNvPr id="51202" name="Rectangle 2"/>
          <p:cNvSpPr>
            <a:spLocks noGrp="1" noRot="1" noChangeArrowheads="1"/>
          </p:cNvSpPr>
          <p:nvPr>
            <p:ph type="title"/>
          </p:nvPr>
        </p:nvSpPr>
        <p:spPr>
          <a:xfrm>
            <a:off x="1524000" y="1"/>
            <a:ext cx="9144000" cy="836613"/>
          </a:xfrm>
        </p:spPr>
        <p:txBody>
          <a:bodyPr/>
          <a:lstStyle/>
          <a:p>
            <a:pPr eaLnBrk="1" hangingPunct="1">
              <a:defRPr/>
            </a:pPr>
            <a:r>
              <a:rPr lang="en-US" altLang="zh-TW" sz="3200" b="1" dirty="0">
                <a:effectLst>
                  <a:outerShdw blurRad="38100" dist="38100" dir="2700000" algn="tl">
                    <a:srgbClr val="000000"/>
                  </a:outerShdw>
                </a:effectLst>
              </a:rPr>
              <a:t>H Factor’s Manifested Effects</a:t>
            </a:r>
            <a:r>
              <a:rPr lang="zh-TW" altLang="en-US" sz="3200" b="1" dirty="0">
                <a:effectLst>
                  <a:outerShdw blurRad="38100" dist="38100" dir="2700000" algn="tl">
                    <a:srgbClr val="000000"/>
                  </a:outerShdw>
                </a:effectLst>
              </a:rPr>
              <a:t>因素的界定</a:t>
            </a:r>
            <a:endParaRPr lang="zh-CN" altLang="en-US" sz="3200" b="1" dirty="0">
              <a:effectLst>
                <a:outerShdw blurRad="38100" dist="38100" dir="2700000" algn="tl">
                  <a:srgbClr val="000000"/>
                </a:outerShdw>
              </a:effectLst>
            </a:endParaRPr>
          </a:p>
        </p:txBody>
      </p:sp>
      <p:graphicFrame>
        <p:nvGraphicFramePr>
          <p:cNvPr id="51244" name="Group 44"/>
          <p:cNvGraphicFramePr>
            <a:graphicFrameLocks noGrp="1"/>
          </p:cNvGraphicFramePr>
          <p:nvPr>
            <p:ph type="tbl" idx="1"/>
          </p:nvPr>
        </p:nvGraphicFramePr>
        <p:xfrm>
          <a:off x="1676400" y="1141414"/>
          <a:ext cx="8915400" cy="5369421"/>
        </p:xfrm>
        <a:graphic>
          <a:graphicData uri="http://schemas.openxmlformats.org/drawingml/2006/table">
            <a:tbl>
              <a:tblPr/>
              <a:tblGrid>
                <a:gridCol w="1447800">
                  <a:extLst>
                    <a:ext uri="{9D8B030D-6E8A-4147-A177-3AD203B41FA5}">
                      <a16:colId xmlns:a16="http://schemas.microsoft.com/office/drawing/2014/main" val="4155741211"/>
                    </a:ext>
                  </a:extLst>
                </a:gridCol>
                <a:gridCol w="2057400">
                  <a:extLst>
                    <a:ext uri="{9D8B030D-6E8A-4147-A177-3AD203B41FA5}">
                      <a16:colId xmlns:a16="http://schemas.microsoft.com/office/drawing/2014/main" val="2037451116"/>
                    </a:ext>
                  </a:extLst>
                </a:gridCol>
                <a:gridCol w="3794125">
                  <a:extLst>
                    <a:ext uri="{9D8B030D-6E8A-4147-A177-3AD203B41FA5}">
                      <a16:colId xmlns:a16="http://schemas.microsoft.com/office/drawing/2014/main" val="3502522432"/>
                    </a:ext>
                  </a:extLst>
                </a:gridCol>
                <a:gridCol w="1616075">
                  <a:extLst>
                    <a:ext uri="{9D8B030D-6E8A-4147-A177-3AD203B41FA5}">
                      <a16:colId xmlns:a16="http://schemas.microsoft.com/office/drawing/2014/main" val="2345424373"/>
                    </a:ext>
                  </a:extLst>
                </a:gridCol>
              </a:tblGrid>
              <a:tr h="1028700">
                <a:tc>
                  <a:txBody>
                    <a:bodyPr/>
                    <a:lstStyle>
                      <a:lvl1pPr>
                        <a:spcBef>
                          <a:spcPct val="20000"/>
                        </a:spcBef>
                        <a:buClr>
                          <a:schemeClr val="folHlink"/>
                        </a:buClr>
                        <a:buSzPct val="85000"/>
                        <a:buFont typeface="Wingdings 2" panose="05020102010507070707" pitchFamily="18" charset="2"/>
                        <a:defRPr sz="28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defRPr sz="24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defRPr sz="20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defRPr>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
                          <a:schemeClr val="folHlink"/>
                        </a:buClr>
                        <a:buSzPct val="85000"/>
                        <a:buFont typeface="Wingdings 2" panose="05020102010507070707" pitchFamily="18" charset="2"/>
                        <a:buNone/>
                        <a:tabLst/>
                      </a:pPr>
                      <a:r>
                        <a:rPr kumimoji="0" lang="en-US" altLang="zh-TW" sz="2300" b="1" i="0" u="none" strike="noStrike" cap="none" normalizeH="0" baseline="0" smtClean="0">
                          <a:ln>
                            <a:noFill/>
                          </a:ln>
                          <a:solidFill>
                            <a:schemeClr val="tx1"/>
                          </a:solidFill>
                          <a:effectLst>
                            <a:outerShdw blurRad="38100" dist="38100" dir="2700000" algn="tl">
                              <a:srgbClr val="000000"/>
                            </a:outerShdw>
                          </a:effectLst>
                          <a:latin typeface="Arial" panose="020B0604020202020204" pitchFamily="34" charset="0"/>
                          <a:ea typeface="SimSun" panose="02010600030101010101" pitchFamily="2" charset="-122"/>
                        </a:rPr>
                        <a:t>H </a:t>
                      </a:r>
                      <a:r>
                        <a:rPr kumimoji="0" lang="zh-TW" altLang="en-US" sz="2300" b="1" i="0" u="none" strike="noStrike" cap="none" normalizeH="0" baseline="0" smtClean="0">
                          <a:ln>
                            <a:noFill/>
                          </a:ln>
                          <a:solidFill>
                            <a:schemeClr val="tx1"/>
                          </a:solidFill>
                          <a:effectLst>
                            <a:outerShdw blurRad="38100" dist="38100" dir="2700000" algn="tl">
                              <a:srgbClr val="000000"/>
                            </a:outerShdw>
                          </a:effectLst>
                          <a:latin typeface="Arial" panose="020B0604020202020204" pitchFamily="34" charset="0"/>
                          <a:ea typeface="SimSun" panose="02010600030101010101" pitchFamily="2" charset="-122"/>
                        </a:rPr>
                        <a:t>因素</a:t>
                      </a:r>
                      <a:endParaRPr kumimoji="0" lang="en-GB" altLang="zh-TW" sz="2300" b="1" i="0" u="none" strike="noStrike" cap="none" normalizeH="0" baseline="0" smtClean="0">
                        <a:ln>
                          <a:noFill/>
                        </a:ln>
                        <a:solidFill>
                          <a:schemeClr val="tx1"/>
                        </a:solidFill>
                        <a:effectLst>
                          <a:outerShdw blurRad="38100" dist="38100" dir="2700000" algn="tl">
                            <a:srgbClr val="000000"/>
                          </a:outerShdw>
                        </a:effectLst>
                        <a:latin typeface="Arial" panose="020B0604020202020204" pitchFamily="34" charset="0"/>
                        <a:ea typeface="SimSun" panose="02010600030101010101" pitchFamily="2" charset="-122"/>
                      </a:endParaRPr>
                    </a:p>
                    <a:p>
                      <a:pPr marL="0" marR="0" lvl="0" indent="0" algn="l" defTabSz="914400" rtl="0" eaLnBrk="1" fontAlgn="base" latinLnBrk="0" hangingPunct="1">
                        <a:lnSpc>
                          <a:spcPct val="100000"/>
                        </a:lnSpc>
                        <a:spcBef>
                          <a:spcPct val="20000"/>
                        </a:spcBef>
                        <a:spcAft>
                          <a:spcPct val="0"/>
                        </a:spcAft>
                        <a:buClr>
                          <a:schemeClr val="folHlink"/>
                        </a:buClr>
                        <a:buSzPct val="85000"/>
                        <a:buFont typeface="Wingdings 2" panose="05020102010507070707" pitchFamily="18" charset="2"/>
                        <a:buNone/>
                        <a:tabLst/>
                      </a:pPr>
                      <a:r>
                        <a:rPr kumimoji="0" lang="en-GB" altLang="zh-CN" sz="2300" b="1" i="0" u="none" strike="noStrike" cap="none" normalizeH="0" baseline="0" smtClean="0">
                          <a:ln>
                            <a:noFill/>
                          </a:ln>
                          <a:solidFill>
                            <a:schemeClr val="tx1"/>
                          </a:solidFill>
                          <a:effectLst>
                            <a:outerShdw blurRad="38100" dist="38100" dir="2700000" algn="tl">
                              <a:srgbClr val="000000"/>
                            </a:outerShdw>
                          </a:effectLst>
                          <a:latin typeface="Arial" panose="020B0604020202020204" pitchFamily="34" charset="0"/>
                          <a:ea typeface="SimSun" panose="02010600030101010101" pitchFamily="2" charset="-122"/>
                        </a:rPr>
                        <a:t>Factor</a:t>
                      </a:r>
                      <a:endParaRPr kumimoji="0" lang="zh-CN" altLang="en-US" sz="2300" b="1" i="0" u="none" strike="noStrike" cap="none" normalizeH="0" baseline="0" smtClean="0">
                        <a:ln>
                          <a:noFill/>
                        </a:ln>
                        <a:solidFill>
                          <a:schemeClr val="tx1"/>
                        </a:solidFill>
                        <a:effectLst>
                          <a:outerShdw blurRad="38100" dist="38100" dir="2700000" algn="tl">
                            <a:srgbClr val="000000"/>
                          </a:outerShdw>
                        </a:effectLst>
                        <a:latin typeface="Arial" panose="020B0604020202020204" pitchFamily="34" charset="0"/>
                        <a:ea typeface="SimSun" panose="02010600030101010101" pitchFamily="2" charset="-122"/>
                      </a:endParaRPr>
                    </a:p>
                  </a:txBody>
                  <a:tcPr marT="45717" marB="45717"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folHlink"/>
                        </a:buClr>
                        <a:buSzPct val="85000"/>
                        <a:buFont typeface="Wingdings 2" panose="05020102010507070707" pitchFamily="18" charset="2"/>
                        <a:defRPr sz="28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defRPr sz="24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defRPr sz="20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defRPr>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
                          <a:schemeClr val="folHlink"/>
                        </a:buClr>
                        <a:buSzPct val="85000"/>
                        <a:buFont typeface="Wingdings 2" panose="05020102010507070707" pitchFamily="18" charset="2"/>
                        <a:buNone/>
                        <a:tabLst/>
                      </a:pPr>
                      <a:r>
                        <a:rPr kumimoji="0" lang="zh-TW" altLang="en-US" sz="2300" b="1" i="0" u="none" strike="noStrike" cap="none" normalizeH="0" baseline="0" smtClean="0">
                          <a:ln>
                            <a:noFill/>
                          </a:ln>
                          <a:solidFill>
                            <a:schemeClr val="tx1"/>
                          </a:solidFill>
                          <a:effectLst>
                            <a:outerShdw blurRad="38100" dist="38100" dir="2700000" algn="tl">
                              <a:srgbClr val="000000"/>
                            </a:outerShdw>
                          </a:effectLst>
                          <a:latin typeface="Arial" panose="020B0604020202020204" pitchFamily="34" charset="0"/>
                          <a:ea typeface="PMingLiU" panose="02020500000000000000" pitchFamily="18" charset="-120"/>
                        </a:rPr>
                        <a:t>基本狀態</a:t>
                      </a:r>
                      <a:endParaRPr kumimoji="0" lang="en-GB" altLang="zh-TW" sz="2300" b="1" i="0" u="none" strike="noStrike" cap="none" normalizeH="0" baseline="0" smtClean="0">
                        <a:ln>
                          <a:noFill/>
                        </a:ln>
                        <a:solidFill>
                          <a:schemeClr val="tx1"/>
                        </a:solidFill>
                        <a:effectLst>
                          <a:outerShdw blurRad="38100" dist="38100" dir="2700000" algn="tl">
                            <a:srgbClr val="000000"/>
                          </a:outerShdw>
                        </a:effectLst>
                        <a:latin typeface="Arial" panose="020B0604020202020204" pitchFamily="34" charset="0"/>
                        <a:ea typeface="PMingLiU" panose="02020500000000000000" pitchFamily="18" charset="-120"/>
                      </a:endParaRPr>
                    </a:p>
                    <a:p>
                      <a:pPr marL="0" marR="0" lvl="0" indent="0" algn="l" defTabSz="914400" rtl="0" eaLnBrk="1" fontAlgn="base" latinLnBrk="0" hangingPunct="1">
                        <a:lnSpc>
                          <a:spcPct val="100000"/>
                        </a:lnSpc>
                        <a:spcBef>
                          <a:spcPct val="20000"/>
                        </a:spcBef>
                        <a:spcAft>
                          <a:spcPct val="0"/>
                        </a:spcAft>
                        <a:buClr>
                          <a:schemeClr val="folHlink"/>
                        </a:buClr>
                        <a:buSzPct val="85000"/>
                        <a:buFont typeface="Wingdings 2" panose="05020102010507070707" pitchFamily="18" charset="2"/>
                        <a:buNone/>
                        <a:tabLst/>
                      </a:pPr>
                      <a:r>
                        <a:rPr kumimoji="0" lang="en-GB" altLang="zh-CN" sz="2300" b="1" i="0" u="none" strike="noStrike" cap="none" normalizeH="0" baseline="0" smtClean="0">
                          <a:ln>
                            <a:noFill/>
                          </a:ln>
                          <a:solidFill>
                            <a:schemeClr val="tx1"/>
                          </a:solidFill>
                          <a:effectLst>
                            <a:outerShdw blurRad="38100" dist="38100" dir="2700000" algn="tl">
                              <a:srgbClr val="000000"/>
                            </a:outerShdw>
                          </a:effectLst>
                          <a:latin typeface="Arial" panose="020B0604020202020204" pitchFamily="34" charset="0"/>
                          <a:ea typeface="PMingLiU" panose="02020500000000000000" pitchFamily="18" charset="-120"/>
                        </a:rPr>
                        <a:t>Basic State</a:t>
                      </a:r>
                      <a:endParaRPr kumimoji="0" lang="en-US" altLang="zh-CN" sz="2300" b="1" i="0" u="none" strike="noStrike" cap="none" normalizeH="0" baseline="0" smtClean="0">
                        <a:ln>
                          <a:noFill/>
                        </a:ln>
                        <a:solidFill>
                          <a:schemeClr val="tx1"/>
                        </a:solidFill>
                        <a:effectLst>
                          <a:outerShdw blurRad="38100" dist="38100" dir="2700000" algn="tl">
                            <a:srgbClr val="000000"/>
                          </a:outerShdw>
                        </a:effectLst>
                        <a:latin typeface="Arial" panose="020B0604020202020204" pitchFamily="34" charset="0"/>
                        <a:ea typeface="PMingLiU" panose="02020500000000000000" pitchFamily="18" charset="-120"/>
                      </a:endParaRPr>
                    </a:p>
                  </a:txBody>
                  <a:tcPr marT="45717" marB="4571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folHlink"/>
                        </a:buClr>
                        <a:buSzPct val="85000"/>
                        <a:buFont typeface="Wingdings 2" panose="05020102010507070707" pitchFamily="18" charset="2"/>
                        <a:defRPr sz="28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defRPr sz="24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defRPr sz="20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defRPr>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
                          <a:schemeClr val="folHlink"/>
                        </a:buClr>
                        <a:buSzPct val="85000"/>
                        <a:buFont typeface="Wingdings 2" panose="05020102010507070707" pitchFamily="18" charset="2"/>
                        <a:buNone/>
                        <a:tabLst/>
                      </a:pPr>
                      <a:r>
                        <a:rPr kumimoji="0" lang="zh-TW" altLang="en-US" sz="2300" b="1" i="0" u="none" strike="noStrike" cap="none" normalizeH="0" baseline="0" smtClean="0">
                          <a:ln>
                            <a:noFill/>
                          </a:ln>
                          <a:solidFill>
                            <a:schemeClr val="tx1"/>
                          </a:solidFill>
                          <a:effectLst>
                            <a:outerShdw blurRad="38100" dist="38100" dir="2700000" algn="tl">
                              <a:srgbClr val="000000"/>
                            </a:outerShdw>
                          </a:effectLst>
                          <a:latin typeface="Arial" panose="020B0604020202020204" pitchFamily="34" charset="0"/>
                          <a:ea typeface="PMingLiU" panose="02020500000000000000" pitchFamily="18" charset="-120"/>
                        </a:rPr>
                        <a:t>高級狀態</a:t>
                      </a:r>
                      <a:endParaRPr kumimoji="0" lang="en-GB" altLang="zh-TW" sz="2300" b="1" i="0" u="none" strike="noStrike" cap="none" normalizeH="0" baseline="0" smtClean="0">
                        <a:ln>
                          <a:noFill/>
                        </a:ln>
                        <a:solidFill>
                          <a:schemeClr val="tx1"/>
                        </a:solidFill>
                        <a:effectLst>
                          <a:outerShdw blurRad="38100" dist="38100" dir="2700000" algn="tl">
                            <a:srgbClr val="000000"/>
                          </a:outerShdw>
                        </a:effectLst>
                        <a:latin typeface="Arial" panose="020B0604020202020204" pitchFamily="34" charset="0"/>
                        <a:ea typeface="PMingLiU" panose="02020500000000000000" pitchFamily="18" charset="-120"/>
                      </a:endParaRPr>
                    </a:p>
                    <a:p>
                      <a:pPr marL="0" marR="0" lvl="0" indent="0" algn="l" defTabSz="914400" rtl="0" eaLnBrk="1" fontAlgn="base" latinLnBrk="0" hangingPunct="1">
                        <a:lnSpc>
                          <a:spcPct val="100000"/>
                        </a:lnSpc>
                        <a:spcBef>
                          <a:spcPct val="20000"/>
                        </a:spcBef>
                        <a:spcAft>
                          <a:spcPct val="0"/>
                        </a:spcAft>
                        <a:buClr>
                          <a:schemeClr val="folHlink"/>
                        </a:buClr>
                        <a:buSzPct val="85000"/>
                        <a:buFont typeface="Wingdings 2" panose="05020102010507070707" pitchFamily="18" charset="2"/>
                        <a:buNone/>
                        <a:tabLst/>
                      </a:pPr>
                      <a:r>
                        <a:rPr kumimoji="0" lang="en-GB" altLang="zh-CN" sz="2300" b="1" i="0" u="none" strike="noStrike" cap="none" normalizeH="0" baseline="0" smtClean="0">
                          <a:ln>
                            <a:noFill/>
                          </a:ln>
                          <a:solidFill>
                            <a:schemeClr val="tx1"/>
                          </a:solidFill>
                          <a:effectLst>
                            <a:outerShdw blurRad="38100" dist="38100" dir="2700000" algn="tl">
                              <a:srgbClr val="000000"/>
                            </a:outerShdw>
                          </a:effectLst>
                          <a:latin typeface="Arial" panose="020B0604020202020204" pitchFamily="34" charset="0"/>
                          <a:ea typeface="PMingLiU" panose="02020500000000000000" pitchFamily="18" charset="-120"/>
                        </a:rPr>
                        <a:t>Advanced State</a:t>
                      </a:r>
                      <a:endParaRPr kumimoji="0" lang="en-US" altLang="zh-CN" sz="2300" b="1" i="0" u="none" strike="noStrike" cap="none" normalizeH="0" baseline="0" smtClean="0">
                        <a:ln>
                          <a:noFill/>
                        </a:ln>
                        <a:solidFill>
                          <a:schemeClr val="tx1"/>
                        </a:solidFill>
                        <a:effectLst>
                          <a:outerShdw blurRad="38100" dist="38100" dir="2700000" algn="tl">
                            <a:srgbClr val="000000"/>
                          </a:outerShdw>
                        </a:effectLst>
                        <a:latin typeface="Arial" panose="020B0604020202020204" pitchFamily="34" charset="0"/>
                        <a:ea typeface="PMingLiU" panose="02020500000000000000" pitchFamily="18" charset="-120"/>
                      </a:endParaRPr>
                    </a:p>
                  </a:txBody>
                  <a:tcPr marT="45717" marB="4571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folHlink"/>
                        </a:buClr>
                        <a:buSzPct val="85000"/>
                        <a:buFont typeface="Wingdings 2" panose="05020102010507070707" pitchFamily="18" charset="2"/>
                        <a:defRPr sz="28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defRPr sz="24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defRPr sz="20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defRPr>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
                          <a:schemeClr val="folHlink"/>
                        </a:buClr>
                        <a:buSzPct val="85000"/>
                        <a:buFont typeface="Wingdings 2" panose="05020102010507070707" pitchFamily="18" charset="2"/>
                        <a:buNone/>
                        <a:tabLst/>
                      </a:pPr>
                      <a:r>
                        <a:rPr kumimoji="0" lang="zh-TW" altLang="en-US" sz="2300" b="1" i="0" u="none" strike="noStrike" cap="none" normalizeH="0" baseline="0" smtClean="0">
                          <a:ln>
                            <a:noFill/>
                          </a:ln>
                          <a:solidFill>
                            <a:schemeClr val="tx1"/>
                          </a:solidFill>
                          <a:effectLst>
                            <a:outerShdw blurRad="38100" dist="38100" dir="2700000" algn="tl">
                              <a:srgbClr val="000000"/>
                            </a:outerShdw>
                          </a:effectLst>
                          <a:latin typeface="Arial" panose="020B0604020202020204" pitchFamily="34" charset="0"/>
                          <a:ea typeface="PMingLiU" panose="02020500000000000000" pitchFamily="18" charset="-120"/>
                        </a:rPr>
                        <a:t>訴求</a:t>
                      </a:r>
                      <a:endParaRPr kumimoji="0" lang="en-GB" altLang="zh-TW" sz="2300" b="1" i="0" u="none" strike="noStrike" cap="none" normalizeH="0" baseline="0" smtClean="0">
                        <a:ln>
                          <a:noFill/>
                        </a:ln>
                        <a:solidFill>
                          <a:schemeClr val="tx1"/>
                        </a:solidFill>
                        <a:effectLst>
                          <a:outerShdw blurRad="38100" dist="38100" dir="2700000" algn="tl">
                            <a:srgbClr val="000000"/>
                          </a:outerShdw>
                        </a:effectLst>
                        <a:latin typeface="Arial" panose="020B0604020202020204" pitchFamily="34" charset="0"/>
                        <a:ea typeface="PMingLiU" panose="02020500000000000000" pitchFamily="18" charset="-120"/>
                      </a:endParaRPr>
                    </a:p>
                    <a:p>
                      <a:pPr marL="0" marR="0" lvl="0" indent="0" algn="l" defTabSz="914400" rtl="0" eaLnBrk="1" fontAlgn="base" latinLnBrk="0" hangingPunct="1">
                        <a:lnSpc>
                          <a:spcPct val="100000"/>
                        </a:lnSpc>
                        <a:spcBef>
                          <a:spcPct val="20000"/>
                        </a:spcBef>
                        <a:spcAft>
                          <a:spcPct val="0"/>
                        </a:spcAft>
                        <a:buClr>
                          <a:schemeClr val="folHlink"/>
                        </a:buClr>
                        <a:buSzPct val="85000"/>
                        <a:buFont typeface="Wingdings 2" panose="05020102010507070707" pitchFamily="18" charset="2"/>
                        <a:buNone/>
                        <a:tabLst/>
                      </a:pPr>
                      <a:r>
                        <a:rPr kumimoji="0" lang="en-GB" altLang="zh-CN" sz="2300" b="1" i="0" u="none" strike="noStrike" cap="none" normalizeH="0" baseline="0" smtClean="0">
                          <a:ln>
                            <a:noFill/>
                          </a:ln>
                          <a:solidFill>
                            <a:schemeClr val="tx1"/>
                          </a:solidFill>
                          <a:effectLst>
                            <a:outerShdw blurRad="38100" dist="38100" dir="2700000" algn="tl">
                              <a:srgbClr val="000000"/>
                            </a:outerShdw>
                          </a:effectLst>
                          <a:latin typeface="Arial" panose="020B0604020202020204" pitchFamily="34" charset="0"/>
                          <a:ea typeface="PMingLiU" panose="02020500000000000000" pitchFamily="18" charset="-120"/>
                        </a:rPr>
                        <a:t>Appeal to</a:t>
                      </a:r>
                      <a:endParaRPr kumimoji="0" lang="zh-CN" altLang="en-US" sz="2300" b="1" i="0" u="none" strike="noStrike" cap="none" normalizeH="0" baseline="0" smtClean="0">
                        <a:ln>
                          <a:noFill/>
                        </a:ln>
                        <a:solidFill>
                          <a:schemeClr val="tx1"/>
                        </a:solidFill>
                        <a:effectLst>
                          <a:outerShdw blurRad="38100" dist="38100" dir="2700000" algn="tl">
                            <a:srgbClr val="000000"/>
                          </a:outerShdw>
                        </a:effectLst>
                        <a:latin typeface="Arial" panose="020B0604020202020204" pitchFamily="34" charset="0"/>
                        <a:ea typeface="PMingLiU" panose="02020500000000000000" pitchFamily="18" charset="-120"/>
                      </a:endParaRPr>
                    </a:p>
                  </a:txBody>
                  <a:tcPr marT="45717" marB="45717"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379378428"/>
                  </a:ext>
                </a:extLst>
              </a:tr>
              <a:tr h="1212850">
                <a:tc>
                  <a:txBody>
                    <a:bodyPr/>
                    <a:lstStyle>
                      <a:lvl1pPr>
                        <a:spcBef>
                          <a:spcPct val="20000"/>
                        </a:spcBef>
                        <a:buClr>
                          <a:schemeClr val="folHlink"/>
                        </a:buClr>
                        <a:buSzPct val="85000"/>
                        <a:buFont typeface="Wingdings 2" panose="05020102010507070707" pitchFamily="18" charset="2"/>
                        <a:defRPr sz="28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defRPr sz="24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defRPr sz="20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defRPr>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
                          <a:schemeClr val="folHlink"/>
                        </a:buClr>
                        <a:buSzPct val="85000"/>
                        <a:buFont typeface="Wingdings 2" panose="05020102010507070707" pitchFamily="18" charset="2"/>
                        <a:buNone/>
                        <a:tabLst/>
                      </a:pPr>
                      <a:r>
                        <a:rPr kumimoji="0" lang="zh-TW" altLang="en-US" sz="2300" b="1" i="0" u="none" strike="noStrike" cap="none" normalizeH="0" baseline="0" smtClean="0">
                          <a:ln>
                            <a:noFill/>
                          </a:ln>
                          <a:solidFill>
                            <a:schemeClr val="tx1"/>
                          </a:solidFill>
                          <a:effectLst>
                            <a:outerShdw blurRad="38100" dist="38100" dir="2700000" algn="tl">
                              <a:srgbClr val="000000"/>
                            </a:outerShdw>
                          </a:effectLst>
                          <a:latin typeface="Arial" panose="020B0604020202020204" pitchFamily="34" charset="0"/>
                          <a:ea typeface="PMingLiU" panose="02020500000000000000" pitchFamily="18" charset="-120"/>
                        </a:rPr>
                        <a:t>心</a:t>
                      </a:r>
                      <a:endParaRPr kumimoji="0" lang="en-GB" altLang="zh-TW" sz="2300" b="1" i="0" u="none" strike="noStrike" cap="none" normalizeH="0" baseline="0" smtClean="0">
                        <a:ln>
                          <a:noFill/>
                        </a:ln>
                        <a:solidFill>
                          <a:schemeClr val="tx1"/>
                        </a:solidFill>
                        <a:effectLst>
                          <a:outerShdw blurRad="38100" dist="38100" dir="2700000" algn="tl">
                            <a:srgbClr val="000000"/>
                          </a:outerShdw>
                        </a:effectLst>
                        <a:latin typeface="Arial" panose="020B0604020202020204" pitchFamily="34" charset="0"/>
                        <a:ea typeface="PMingLiU" panose="02020500000000000000" pitchFamily="18" charset="-120"/>
                      </a:endParaRPr>
                    </a:p>
                    <a:p>
                      <a:pPr marL="0" marR="0" lvl="0" indent="0" algn="l" defTabSz="914400" rtl="0" eaLnBrk="1" fontAlgn="base" latinLnBrk="0" hangingPunct="1">
                        <a:lnSpc>
                          <a:spcPct val="100000"/>
                        </a:lnSpc>
                        <a:spcBef>
                          <a:spcPct val="20000"/>
                        </a:spcBef>
                        <a:spcAft>
                          <a:spcPct val="0"/>
                        </a:spcAft>
                        <a:buClr>
                          <a:schemeClr val="folHlink"/>
                        </a:buClr>
                        <a:buSzPct val="85000"/>
                        <a:buFont typeface="Wingdings 2" panose="05020102010507070707" pitchFamily="18" charset="2"/>
                        <a:buNone/>
                        <a:tabLst/>
                      </a:pPr>
                      <a:r>
                        <a:rPr kumimoji="0" lang="en-GB" altLang="zh-CN" sz="2300" b="1" i="0" u="none" strike="noStrike" cap="none" normalizeH="0" baseline="0" smtClean="0">
                          <a:ln>
                            <a:noFill/>
                          </a:ln>
                          <a:solidFill>
                            <a:schemeClr val="tx1"/>
                          </a:solidFill>
                          <a:effectLst>
                            <a:outerShdw blurRad="38100" dist="38100" dir="2700000" algn="tl">
                              <a:srgbClr val="000000"/>
                            </a:outerShdw>
                          </a:effectLst>
                          <a:latin typeface="Arial" panose="020B0604020202020204" pitchFamily="34" charset="0"/>
                          <a:ea typeface="PMingLiU" panose="02020500000000000000" pitchFamily="18" charset="-120"/>
                        </a:rPr>
                        <a:t>Heart</a:t>
                      </a:r>
                      <a:endParaRPr kumimoji="0" lang="zh-CN" altLang="en-US" sz="2300" b="1" i="0" u="none" strike="noStrike" cap="none" normalizeH="0" baseline="0" smtClean="0">
                        <a:ln>
                          <a:noFill/>
                        </a:ln>
                        <a:solidFill>
                          <a:schemeClr val="tx1"/>
                        </a:solidFill>
                        <a:effectLst>
                          <a:outerShdw blurRad="38100" dist="38100" dir="2700000" algn="tl">
                            <a:srgbClr val="000000"/>
                          </a:outerShdw>
                        </a:effectLst>
                        <a:latin typeface="Arial" panose="020B0604020202020204" pitchFamily="34" charset="0"/>
                        <a:ea typeface="PMingLiU" panose="02020500000000000000" pitchFamily="18" charset="-120"/>
                      </a:endParaRPr>
                    </a:p>
                  </a:txBody>
                  <a:tcPr marT="45717" marB="45717"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folHlink"/>
                        </a:buClr>
                        <a:buSzPct val="85000"/>
                        <a:buFont typeface="Wingdings 2" panose="05020102010507070707" pitchFamily="18" charset="2"/>
                        <a:defRPr sz="28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defRPr sz="24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defRPr sz="20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defRPr>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
                          <a:schemeClr val="folHlink"/>
                        </a:buClr>
                        <a:buSzPct val="85000"/>
                        <a:buFont typeface="Wingdings 2" panose="05020102010507070707" pitchFamily="18" charset="2"/>
                        <a:buNone/>
                        <a:tabLst/>
                      </a:pPr>
                      <a:r>
                        <a:rPr kumimoji="0" lang="zh-TW" altLang="en-US" sz="2300" b="1" i="0" u="none" strike="noStrike" cap="none" normalizeH="0" baseline="0" smtClean="0">
                          <a:ln>
                            <a:noFill/>
                          </a:ln>
                          <a:solidFill>
                            <a:schemeClr val="tx1"/>
                          </a:solidFill>
                          <a:effectLst>
                            <a:outerShdw blurRad="38100" dist="38100" dir="2700000" algn="tl">
                              <a:srgbClr val="000000"/>
                            </a:outerShdw>
                          </a:effectLst>
                          <a:latin typeface="Arial" panose="020B0604020202020204" pitchFamily="34" charset="0"/>
                          <a:ea typeface="PMingLiU" panose="02020500000000000000" pitchFamily="18" charset="-120"/>
                        </a:rPr>
                        <a:t>情感與動機掌控 </a:t>
                      </a:r>
                      <a:r>
                        <a:rPr kumimoji="0" lang="en-GB" altLang="zh-TW" sz="2300" b="1" i="0" u="none" strike="noStrike" cap="none" normalizeH="0" baseline="0" smtClean="0">
                          <a:ln>
                            <a:noFill/>
                          </a:ln>
                          <a:solidFill>
                            <a:schemeClr val="tx1"/>
                          </a:solidFill>
                          <a:effectLst>
                            <a:outerShdw blurRad="38100" dist="38100" dir="2700000" algn="tl">
                              <a:srgbClr val="000000"/>
                            </a:outerShdw>
                          </a:effectLst>
                          <a:latin typeface="Arial" panose="020B0604020202020204" pitchFamily="34" charset="0"/>
                          <a:ea typeface="PMingLiU" panose="02020500000000000000" pitchFamily="18" charset="-120"/>
                        </a:rPr>
                        <a:t>(Feeling)</a:t>
                      </a:r>
                      <a:endParaRPr kumimoji="0" lang="zh-CN" altLang="en-US" sz="2300" b="1" i="0" u="none" strike="noStrike" cap="none" normalizeH="0" baseline="0" smtClean="0">
                        <a:ln>
                          <a:noFill/>
                        </a:ln>
                        <a:solidFill>
                          <a:schemeClr val="tx1"/>
                        </a:solidFill>
                        <a:effectLst>
                          <a:outerShdw blurRad="38100" dist="38100" dir="2700000" algn="tl">
                            <a:srgbClr val="000000"/>
                          </a:outerShdw>
                        </a:effectLst>
                        <a:latin typeface="Arial" panose="020B0604020202020204" pitchFamily="34" charset="0"/>
                        <a:ea typeface="PMingLiU" panose="02020500000000000000" pitchFamily="18" charset="-120"/>
                      </a:endParaRPr>
                    </a:p>
                  </a:txBody>
                  <a:tcPr marT="45717" marB="4571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folHlink"/>
                        </a:buClr>
                        <a:buSzPct val="85000"/>
                        <a:buFont typeface="Wingdings 2" panose="05020102010507070707" pitchFamily="18" charset="2"/>
                        <a:defRPr sz="28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defRPr sz="24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defRPr sz="20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defRPr>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
                          <a:schemeClr val="folHlink"/>
                        </a:buClr>
                        <a:buSzPct val="85000"/>
                        <a:buFont typeface="Wingdings 2" panose="05020102010507070707" pitchFamily="18" charset="2"/>
                        <a:buNone/>
                        <a:tabLst/>
                      </a:pPr>
                      <a:r>
                        <a:rPr kumimoji="0" lang="zh-TW" altLang="en-US" sz="2300" b="1" i="0" u="none" strike="noStrike" cap="none" normalizeH="0" baseline="0" smtClean="0">
                          <a:ln>
                            <a:noFill/>
                          </a:ln>
                          <a:solidFill>
                            <a:schemeClr val="tx1"/>
                          </a:solidFill>
                          <a:effectLst>
                            <a:outerShdw blurRad="38100" dist="38100" dir="2700000" algn="tl">
                              <a:srgbClr val="000000"/>
                            </a:outerShdw>
                          </a:effectLst>
                          <a:latin typeface="Arial" panose="020B0604020202020204" pitchFamily="34" charset="0"/>
                          <a:ea typeface="PMingLiU" panose="02020500000000000000" pitchFamily="18" charset="-120"/>
                        </a:rPr>
                        <a:t>領導力</a:t>
                      </a:r>
                      <a:r>
                        <a:rPr kumimoji="0" lang="en-US" altLang="zh-TW" sz="2300" b="1" i="0" u="none" strike="noStrike" cap="none" normalizeH="0" baseline="0" smtClean="0">
                          <a:ln>
                            <a:noFill/>
                          </a:ln>
                          <a:solidFill>
                            <a:schemeClr val="tx1"/>
                          </a:solidFill>
                          <a:effectLst>
                            <a:outerShdw blurRad="38100" dist="38100" dir="2700000" algn="tl">
                              <a:srgbClr val="000000"/>
                            </a:outerShdw>
                          </a:effectLst>
                          <a:latin typeface="Arial" panose="020B0604020202020204" pitchFamily="34" charset="0"/>
                          <a:ea typeface="PMingLiU" panose="02020500000000000000" pitchFamily="18" charset="-120"/>
                        </a:rPr>
                        <a:t>,</a:t>
                      </a:r>
                      <a:r>
                        <a:rPr kumimoji="0" lang="zh-TW" altLang="en-US" sz="2300" b="1" i="0" u="none" strike="noStrike" cap="none" normalizeH="0" baseline="0" smtClean="0">
                          <a:ln>
                            <a:noFill/>
                          </a:ln>
                          <a:solidFill>
                            <a:schemeClr val="tx1"/>
                          </a:solidFill>
                          <a:effectLst>
                            <a:outerShdw blurRad="38100" dist="38100" dir="2700000" algn="tl">
                              <a:srgbClr val="000000"/>
                            </a:outerShdw>
                          </a:effectLst>
                          <a:latin typeface="Arial" panose="020B0604020202020204" pitchFamily="34" charset="0"/>
                          <a:ea typeface="PMingLiU" panose="02020500000000000000" pitchFamily="18" charset="-120"/>
                        </a:rPr>
                        <a:t>承諾力</a:t>
                      </a:r>
                      <a:endParaRPr kumimoji="0" lang="en-GB" altLang="zh-TW" sz="2300" b="1" i="0" u="none" strike="noStrike" cap="none" normalizeH="0" baseline="0" smtClean="0">
                        <a:ln>
                          <a:noFill/>
                        </a:ln>
                        <a:solidFill>
                          <a:schemeClr val="tx1"/>
                        </a:solidFill>
                        <a:effectLst>
                          <a:outerShdw blurRad="38100" dist="38100" dir="2700000" algn="tl">
                            <a:srgbClr val="000000"/>
                          </a:outerShdw>
                        </a:effectLst>
                        <a:latin typeface="Arial" panose="020B0604020202020204" pitchFamily="34" charset="0"/>
                        <a:ea typeface="PMingLiU" panose="02020500000000000000" pitchFamily="18" charset="-120"/>
                      </a:endParaRPr>
                    </a:p>
                    <a:p>
                      <a:pPr marL="0" marR="0" lvl="0" indent="0" algn="l" defTabSz="914400" rtl="0" eaLnBrk="1" fontAlgn="base" latinLnBrk="0" hangingPunct="1">
                        <a:lnSpc>
                          <a:spcPct val="100000"/>
                        </a:lnSpc>
                        <a:spcBef>
                          <a:spcPct val="20000"/>
                        </a:spcBef>
                        <a:spcAft>
                          <a:spcPct val="0"/>
                        </a:spcAft>
                        <a:buClr>
                          <a:schemeClr val="folHlink"/>
                        </a:buClr>
                        <a:buSzPct val="85000"/>
                        <a:buFont typeface="Wingdings 2" panose="05020102010507070707" pitchFamily="18" charset="2"/>
                        <a:buNone/>
                        <a:tabLst/>
                      </a:pPr>
                      <a:r>
                        <a:rPr kumimoji="0" lang="en-GB" altLang="zh-CN" sz="2300" b="1" i="0" u="none" strike="noStrike" cap="none" normalizeH="0" baseline="0" smtClean="0">
                          <a:ln>
                            <a:noFill/>
                          </a:ln>
                          <a:solidFill>
                            <a:schemeClr val="tx1"/>
                          </a:solidFill>
                          <a:effectLst/>
                          <a:latin typeface="Arial" panose="020B0604020202020204" pitchFamily="34" charset="0"/>
                          <a:ea typeface="PMingLiU" panose="02020500000000000000" pitchFamily="18" charset="-120"/>
                        </a:rPr>
                        <a:t>Manifested to engagement</a:t>
                      </a:r>
                      <a:endParaRPr kumimoji="0" lang="en-US" altLang="zh-CN" sz="2300" b="1" i="0" u="none" strike="noStrike" cap="none" normalizeH="0" baseline="0" smtClean="0">
                        <a:ln>
                          <a:noFill/>
                        </a:ln>
                        <a:solidFill>
                          <a:schemeClr val="tx1"/>
                        </a:solidFill>
                        <a:effectLst/>
                        <a:latin typeface="Arial" panose="020B0604020202020204" pitchFamily="34" charset="0"/>
                        <a:ea typeface="PMingLiU" panose="02020500000000000000" pitchFamily="18" charset="-120"/>
                      </a:endParaRPr>
                    </a:p>
                  </a:txBody>
                  <a:tcPr marT="45717" marB="4571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folHlink"/>
                        </a:buClr>
                        <a:buSzPct val="85000"/>
                        <a:buFont typeface="Wingdings 2" panose="05020102010507070707" pitchFamily="18" charset="2"/>
                        <a:defRPr sz="28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defRPr sz="24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defRPr sz="20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defRPr>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
                          <a:schemeClr val="folHlink"/>
                        </a:buClr>
                        <a:buSzPct val="85000"/>
                        <a:buFont typeface="Wingdings 2" panose="05020102010507070707" pitchFamily="18" charset="2"/>
                        <a:buNone/>
                        <a:tabLst/>
                      </a:pPr>
                      <a:r>
                        <a:rPr kumimoji="0" lang="zh-TW" altLang="en-US" sz="2300" b="1" i="0" u="none" strike="noStrike" cap="none" normalizeH="0" baseline="0" smtClean="0">
                          <a:ln>
                            <a:noFill/>
                          </a:ln>
                          <a:solidFill>
                            <a:schemeClr val="tx1"/>
                          </a:solidFill>
                          <a:effectLst>
                            <a:outerShdw blurRad="38100" dist="38100" dir="2700000" algn="tl">
                              <a:srgbClr val="000000"/>
                            </a:outerShdw>
                          </a:effectLst>
                          <a:latin typeface="Arial" panose="020B0604020202020204" pitchFamily="34" charset="0"/>
                          <a:ea typeface="PMingLiU" panose="02020500000000000000" pitchFamily="18" charset="-120"/>
                        </a:rPr>
                        <a:t>我想要</a:t>
                      </a:r>
                      <a:r>
                        <a:rPr kumimoji="0" lang="zh-TW" altLang="en-US" sz="2300" b="0" i="0" u="none" strike="noStrike" cap="none" normalizeH="0" baseline="0" smtClean="0">
                          <a:ln>
                            <a:noFill/>
                          </a:ln>
                          <a:solidFill>
                            <a:schemeClr val="tx1"/>
                          </a:solidFill>
                          <a:effectLst/>
                          <a:latin typeface="Arial" panose="020B0604020202020204" pitchFamily="34" charset="0"/>
                          <a:ea typeface="SimSun" panose="02010600030101010101" pitchFamily="2" charset="-122"/>
                        </a:rPr>
                        <a:t> </a:t>
                      </a:r>
                      <a:endParaRPr kumimoji="0" lang="en-GB" altLang="zh-TW" sz="2300" b="0" i="0" u="none" strike="noStrike" cap="none" normalizeH="0" baseline="0" smtClean="0">
                        <a:ln>
                          <a:noFill/>
                        </a:ln>
                        <a:solidFill>
                          <a:schemeClr val="tx1"/>
                        </a:solidFill>
                        <a:effectLst/>
                        <a:latin typeface="Arial" panose="020B0604020202020204" pitchFamily="34" charset="0"/>
                        <a:ea typeface="SimSun" panose="02010600030101010101" pitchFamily="2" charset="-122"/>
                      </a:endParaRPr>
                    </a:p>
                    <a:p>
                      <a:pPr marL="0" marR="0" lvl="0" indent="0" algn="l" defTabSz="914400" rtl="0" eaLnBrk="1" fontAlgn="base" latinLnBrk="0" hangingPunct="1">
                        <a:lnSpc>
                          <a:spcPct val="100000"/>
                        </a:lnSpc>
                        <a:spcBef>
                          <a:spcPct val="20000"/>
                        </a:spcBef>
                        <a:spcAft>
                          <a:spcPct val="0"/>
                        </a:spcAft>
                        <a:buClr>
                          <a:schemeClr val="folHlink"/>
                        </a:buClr>
                        <a:buSzPct val="85000"/>
                        <a:buFont typeface="Wingdings 2" panose="05020102010507070707" pitchFamily="18" charset="2"/>
                        <a:buNone/>
                        <a:tabLst/>
                      </a:pPr>
                      <a:r>
                        <a:rPr kumimoji="0" lang="en-GB" altLang="zh-CN" sz="2300" b="1" i="0" u="none" strike="noStrike" cap="none" normalizeH="0" baseline="0" smtClean="0">
                          <a:ln>
                            <a:noFill/>
                          </a:ln>
                          <a:solidFill>
                            <a:schemeClr val="tx1"/>
                          </a:solidFill>
                          <a:effectLst/>
                          <a:latin typeface="Arial" panose="020B0604020202020204" pitchFamily="34" charset="0"/>
                          <a:ea typeface="SimSun" panose="02010600030101010101" pitchFamily="2" charset="-122"/>
                        </a:rPr>
                        <a:t>Want to</a:t>
                      </a:r>
                      <a:endParaRPr kumimoji="0" lang="en-US" altLang="zh-CN" sz="2300" b="1" i="0" u="none" strike="noStrike" cap="none" normalizeH="0" baseline="0" smtClean="0">
                        <a:ln>
                          <a:noFill/>
                        </a:ln>
                        <a:solidFill>
                          <a:schemeClr val="tx1"/>
                        </a:solidFill>
                        <a:effectLst/>
                        <a:latin typeface="Arial" panose="020B0604020202020204" pitchFamily="34" charset="0"/>
                        <a:ea typeface="SimSun" panose="02010600030101010101" pitchFamily="2" charset="-122"/>
                      </a:endParaRPr>
                    </a:p>
                  </a:txBody>
                  <a:tcPr marT="45717" marB="45717"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160012188"/>
                  </a:ext>
                </a:extLst>
              </a:tr>
              <a:tr h="1914525">
                <a:tc>
                  <a:txBody>
                    <a:bodyPr/>
                    <a:lstStyle>
                      <a:lvl1pPr>
                        <a:spcBef>
                          <a:spcPct val="20000"/>
                        </a:spcBef>
                        <a:buClr>
                          <a:schemeClr val="folHlink"/>
                        </a:buClr>
                        <a:buSzPct val="85000"/>
                        <a:buFont typeface="Wingdings 2" panose="05020102010507070707" pitchFamily="18" charset="2"/>
                        <a:defRPr sz="28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defRPr sz="24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defRPr sz="20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defRPr>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
                          <a:schemeClr val="folHlink"/>
                        </a:buClr>
                        <a:buSzPct val="85000"/>
                        <a:buFont typeface="Wingdings 2" panose="05020102010507070707" pitchFamily="18" charset="2"/>
                        <a:buNone/>
                        <a:tabLst/>
                      </a:pPr>
                      <a:r>
                        <a:rPr kumimoji="0" lang="zh-TW" altLang="en-US" sz="2300" b="1" i="0" u="none" strike="noStrike" cap="none" normalizeH="0" baseline="0" smtClean="0">
                          <a:ln>
                            <a:noFill/>
                          </a:ln>
                          <a:solidFill>
                            <a:schemeClr val="tx1"/>
                          </a:solidFill>
                          <a:effectLst>
                            <a:outerShdw blurRad="38100" dist="38100" dir="2700000" algn="tl">
                              <a:srgbClr val="000000"/>
                            </a:outerShdw>
                          </a:effectLst>
                          <a:latin typeface="Arial" panose="020B0604020202020204" pitchFamily="34" charset="0"/>
                          <a:ea typeface="PMingLiU" panose="02020500000000000000" pitchFamily="18" charset="-120"/>
                        </a:rPr>
                        <a:t>腦</a:t>
                      </a:r>
                      <a:endParaRPr kumimoji="0" lang="en-GB" altLang="zh-TW" sz="2300" b="1" i="0" u="none" strike="noStrike" cap="none" normalizeH="0" baseline="0" smtClean="0">
                        <a:ln>
                          <a:noFill/>
                        </a:ln>
                        <a:solidFill>
                          <a:schemeClr val="tx1"/>
                        </a:solidFill>
                        <a:effectLst>
                          <a:outerShdw blurRad="38100" dist="38100" dir="2700000" algn="tl">
                            <a:srgbClr val="000000"/>
                          </a:outerShdw>
                        </a:effectLst>
                        <a:latin typeface="Arial" panose="020B0604020202020204" pitchFamily="34" charset="0"/>
                        <a:ea typeface="PMingLiU" panose="02020500000000000000" pitchFamily="18" charset="-120"/>
                      </a:endParaRPr>
                    </a:p>
                    <a:p>
                      <a:pPr marL="0" marR="0" lvl="0" indent="0" algn="l" defTabSz="914400" rtl="0" eaLnBrk="1" fontAlgn="base" latinLnBrk="0" hangingPunct="1">
                        <a:lnSpc>
                          <a:spcPct val="100000"/>
                        </a:lnSpc>
                        <a:spcBef>
                          <a:spcPct val="20000"/>
                        </a:spcBef>
                        <a:spcAft>
                          <a:spcPct val="0"/>
                        </a:spcAft>
                        <a:buClr>
                          <a:schemeClr val="folHlink"/>
                        </a:buClr>
                        <a:buSzPct val="85000"/>
                        <a:buFont typeface="Wingdings 2" panose="05020102010507070707" pitchFamily="18" charset="2"/>
                        <a:buNone/>
                        <a:tabLst/>
                      </a:pPr>
                      <a:r>
                        <a:rPr kumimoji="0" lang="en-GB" altLang="zh-CN" sz="2300" b="1" i="0" u="none" strike="noStrike" cap="none" normalizeH="0" baseline="0" smtClean="0">
                          <a:ln>
                            <a:noFill/>
                          </a:ln>
                          <a:solidFill>
                            <a:schemeClr val="tx1"/>
                          </a:solidFill>
                          <a:effectLst>
                            <a:outerShdw blurRad="38100" dist="38100" dir="2700000" algn="tl">
                              <a:srgbClr val="000000"/>
                            </a:outerShdw>
                          </a:effectLst>
                          <a:latin typeface="Arial" panose="020B0604020202020204" pitchFamily="34" charset="0"/>
                          <a:ea typeface="PMingLiU" panose="02020500000000000000" pitchFamily="18" charset="-120"/>
                        </a:rPr>
                        <a:t>Head</a:t>
                      </a:r>
                      <a:endParaRPr kumimoji="0" lang="zh-CN" altLang="en-US" sz="2300" b="1" i="0" u="none" strike="noStrike" cap="none" normalizeH="0" baseline="0" smtClean="0">
                        <a:ln>
                          <a:noFill/>
                        </a:ln>
                        <a:solidFill>
                          <a:schemeClr val="tx1"/>
                        </a:solidFill>
                        <a:effectLst>
                          <a:outerShdw blurRad="38100" dist="38100" dir="2700000" algn="tl">
                            <a:srgbClr val="000000"/>
                          </a:outerShdw>
                        </a:effectLst>
                        <a:latin typeface="Arial" panose="020B0604020202020204" pitchFamily="34" charset="0"/>
                        <a:ea typeface="PMingLiU" panose="02020500000000000000" pitchFamily="18" charset="-120"/>
                      </a:endParaRPr>
                    </a:p>
                  </a:txBody>
                  <a:tcPr marT="45717" marB="45717"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folHlink"/>
                        </a:buClr>
                        <a:buSzPct val="85000"/>
                        <a:buFont typeface="Wingdings 2" panose="05020102010507070707" pitchFamily="18" charset="2"/>
                        <a:defRPr sz="28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defRPr sz="24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defRPr sz="20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defRPr>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
                          <a:schemeClr val="folHlink"/>
                        </a:buClr>
                        <a:buSzPct val="85000"/>
                        <a:buFont typeface="Wingdings 2" panose="05020102010507070707" pitchFamily="18" charset="2"/>
                        <a:buNone/>
                        <a:tabLst/>
                      </a:pPr>
                      <a:r>
                        <a:rPr kumimoji="0" lang="zh-TW" altLang="en-US" sz="2300" b="1" i="0" u="none" strike="noStrike" cap="none" normalizeH="0" baseline="0" smtClean="0">
                          <a:ln>
                            <a:noFill/>
                          </a:ln>
                          <a:solidFill>
                            <a:schemeClr val="tx1"/>
                          </a:solidFill>
                          <a:effectLst>
                            <a:outerShdw blurRad="38100" dist="38100" dir="2700000" algn="tl">
                              <a:srgbClr val="000000"/>
                            </a:outerShdw>
                          </a:effectLst>
                          <a:latin typeface="Arial" panose="020B0604020202020204" pitchFamily="34" charset="0"/>
                          <a:ea typeface="PMingLiU" panose="02020500000000000000" pitchFamily="18" charset="-120"/>
                        </a:rPr>
                        <a:t>理性、邏輯思考</a:t>
                      </a:r>
                      <a:endParaRPr kumimoji="0" lang="en-GB" altLang="zh-TW" sz="2300" b="1" i="0" u="none" strike="noStrike" cap="none" normalizeH="0" baseline="0" smtClean="0">
                        <a:ln>
                          <a:noFill/>
                        </a:ln>
                        <a:solidFill>
                          <a:schemeClr val="tx1"/>
                        </a:solidFill>
                        <a:effectLst>
                          <a:outerShdw blurRad="38100" dist="38100" dir="2700000" algn="tl">
                            <a:srgbClr val="000000"/>
                          </a:outerShdw>
                        </a:effectLst>
                        <a:latin typeface="Arial" panose="020B0604020202020204" pitchFamily="34" charset="0"/>
                        <a:ea typeface="PMingLiU" panose="02020500000000000000" pitchFamily="18" charset="-120"/>
                      </a:endParaRPr>
                    </a:p>
                    <a:p>
                      <a:pPr marL="0" marR="0" lvl="0" indent="0" algn="l" defTabSz="914400" rtl="0" eaLnBrk="1" fontAlgn="base" latinLnBrk="0" hangingPunct="1">
                        <a:lnSpc>
                          <a:spcPct val="100000"/>
                        </a:lnSpc>
                        <a:spcBef>
                          <a:spcPct val="20000"/>
                        </a:spcBef>
                        <a:spcAft>
                          <a:spcPct val="0"/>
                        </a:spcAft>
                        <a:buClr>
                          <a:schemeClr val="folHlink"/>
                        </a:buClr>
                        <a:buSzPct val="85000"/>
                        <a:buFont typeface="Wingdings 2" panose="05020102010507070707" pitchFamily="18" charset="2"/>
                        <a:buNone/>
                        <a:tabLst/>
                      </a:pPr>
                      <a:r>
                        <a:rPr kumimoji="0" lang="en-GB" altLang="zh-CN" sz="2300" b="1" i="0" u="none" strike="noStrike" cap="none" normalizeH="0" baseline="0" smtClean="0">
                          <a:ln>
                            <a:noFill/>
                          </a:ln>
                          <a:solidFill>
                            <a:schemeClr val="tx1"/>
                          </a:solidFill>
                          <a:effectLst>
                            <a:outerShdw blurRad="38100" dist="38100" dir="2700000" algn="tl">
                              <a:srgbClr val="000000"/>
                            </a:outerShdw>
                          </a:effectLst>
                          <a:latin typeface="Arial" panose="020B0604020202020204" pitchFamily="34" charset="0"/>
                          <a:ea typeface="PMingLiU" panose="02020500000000000000" pitchFamily="18" charset="-120"/>
                        </a:rPr>
                        <a:t>(Thinking)</a:t>
                      </a:r>
                      <a:endParaRPr kumimoji="0" lang="zh-CN" altLang="en-US" sz="2300" b="1" i="0" u="none" strike="noStrike" cap="none" normalizeH="0" baseline="0" smtClean="0">
                        <a:ln>
                          <a:noFill/>
                        </a:ln>
                        <a:solidFill>
                          <a:schemeClr val="tx1"/>
                        </a:solidFill>
                        <a:effectLst>
                          <a:outerShdw blurRad="38100" dist="38100" dir="2700000" algn="tl">
                            <a:srgbClr val="000000"/>
                          </a:outerShdw>
                        </a:effectLst>
                        <a:latin typeface="Arial" panose="020B0604020202020204" pitchFamily="34" charset="0"/>
                        <a:ea typeface="PMingLiU" panose="02020500000000000000" pitchFamily="18" charset="-120"/>
                      </a:endParaRPr>
                    </a:p>
                  </a:txBody>
                  <a:tcPr marT="45717" marB="4571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folHlink"/>
                        </a:buClr>
                        <a:buSzPct val="85000"/>
                        <a:buFont typeface="Wingdings 2" panose="05020102010507070707" pitchFamily="18" charset="2"/>
                        <a:defRPr sz="28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defRPr sz="24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defRPr sz="20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defRPr>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
                          <a:schemeClr val="folHlink"/>
                        </a:buClr>
                        <a:buSzPct val="85000"/>
                        <a:buFont typeface="Wingdings 2" panose="05020102010507070707" pitchFamily="18" charset="2"/>
                        <a:buNone/>
                        <a:tabLst/>
                      </a:pPr>
                      <a:r>
                        <a:rPr kumimoji="0" lang="zh-TW" altLang="en-US" sz="2300" b="1" i="0" u="none" strike="noStrike" cap="none" normalizeH="0" baseline="0" smtClean="0">
                          <a:ln>
                            <a:noFill/>
                          </a:ln>
                          <a:solidFill>
                            <a:schemeClr val="tx1"/>
                          </a:solidFill>
                          <a:effectLst>
                            <a:outerShdw blurRad="38100" dist="38100" dir="2700000" algn="tl">
                              <a:srgbClr val="000000"/>
                            </a:outerShdw>
                          </a:effectLst>
                          <a:latin typeface="Arial" panose="020B0604020202020204" pitchFamily="34" charset="0"/>
                          <a:ea typeface="PMingLiU" panose="02020500000000000000" pitchFamily="18" charset="-120"/>
                        </a:rPr>
                        <a:t>計畫、組織、 協調、控制和創造的能力</a:t>
                      </a:r>
                      <a:endParaRPr kumimoji="0" lang="en-GB" altLang="zh-TW" sz="2300" b="1" i="0" u="none" strike="noStrike" cap="none" normalizeH="0" baseline="0" smtClean="0">
                        <a:ln>
                          <a:noFill/>
                        </a:ln>
                        <a:solidFill>
                          <a:schemeClr val="tx1"/>
                        </a:solidFill>
                        <a:effectLst>
                          <a:outerShdw blurRad="38100" dist="38100" dir="2700000" algn="tl">
                            <a:srgbClr val="000000"/>
                          </a:outerShdw>
                        </a:effectLst>
                        <a:latin typeface="Arial" panose="020B0604020202020204" pitchFamily="34" charset="0"/>
                        <a:ea typeface="PMingLiU" panose="02020500000000000000" pitchFamily="18" charset="-120"/>
                      </a:endParaRPr>
                    </a:p>
                    <a:p>
                      <a:pPr marL="0" marR="0" lvl="0" indent="0" algn="l" defTabSz="914400" rtl="0" eaLnBrk="1" fontAlgn="base" latinLnBrk="0" hangingPunct="1">
                        <a:lnSpc>
                          <a:spcPct val="100000"/>
                        </a:lnSpc>
                        <a:spcBef>
                          <a:spcPct val="20000"/>
                        </a:spcBef>
                        <a:spcAft>
                          <a:spcPct val="0"/>
                        </a:spcAft>
                        <a:buClr>
                          <a:schemeClr val="folHlink"/>
                        </a:buClr>
                        <a:buSzPct val="85000"/>
                        <a:buFont typeface="Wingdings 2" panose="05020102010507070707" pitchFamily="18" charset="2"/>
                        <a:buNone/>
                        <a:tabLst/>
                      </a:pPr>
                      <a:r>
                        <a:rPr kumimoji="0" lang="en-GB" altLang="zh-CN" sz="2300" b="1" i="0" u="none" strike="noStrike" cap="none" normalizeH="0" baseline="0" smtClean="0">
                          <a:ln>
                            <a:noFill/>
                          </a:ln>
                          <a:solidFill>
                            <a:schemeClr val="tx1"/>
                          </a:solidFill>
                          <a:effectLst/>
                          <a:latin typeface="Arial" panose="020B0604020202020204" pitchFamily="34" charset="0"/>
                          <a:ea typeface="PMingLiU" panose="02020500000000000000" pitchFamily="18" charset="-120"/>
                        </a:rPr>
                        <a:t>Manifested to planning-organising-controlling competence</a:t>
                      </a:r>
                      <a:endParaRPr kumimoji="0" lang="en-US" altLang="zh-CN" sz="2300" b="1" i="0" u="none" strike="noStrike" cap="none" normalizeH="0" baseline="0" smtClean="0">
                        <a:ln>
                          <a:noFill/>
                        </a:ln>
                        <a:solidFill>
                          <a:schemeClr val="tx1"/>
                        </a:solidFill>
                        <a:effectLst/>
                        <a:latin typeface="Arial" panose="020B0604020202020204" pitchFamily="34" charset="0"/>
                        <a:ea typeface="PMingLiU" panose="02020500000000000000" pitchFamily="18" charset="-120"/>
                      </a:endParaRPr>
                    </a:p>
                  </a:txBody>
                  <a:tcPr marT="45717" marB="4571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folHlink"/>
                        </a:buClr>
                        <a:buSzPct val="85000"/>
                        <a:buFont typeface="Wingdings 2" panose="05020102010507070707" pitchFamily="18" charset="2"/>
                        <a:defRPr sz="28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defRPr sz="24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defRPr sz="20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defRPr>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
                          <a:schemeClr val="folHlink"/>
                        </a:buClr>
                        <a:buSzPct val="85000"/>
                        <a:buFont typeface="Wingdings 2" panose="05020102010507070707" pitchFamily="18" charset="2"/>
                        <a:buNone/>
                        <a:tabLst/>
                      </a:pPr>
                      <a:r>
                        <a:rPr kumimoji="0" lang="zh-TW" altLang="en-US" sz="2300" b="1" i="0" u="none" strike="noStrike" cap="none" normalizeH="0" baseline="0" smtClean="0">
                          <a:ln>
                            <a:noFill/>
                          </a:ln>
                          <a:solidFill>
                            <a:schemeClr val="tx1"/>
                          </a:solidFill>
                          <a:effectLst>
                            <a:outerShdw blurRad="38100" dist="38100" dir="2700000" algn="tl">
                              <a:srgbClr val="000000"/>
                            </a:outerShdw>
                          </a:effectLst>
                          <a:latin typeface="Arial" panose="020B0604020202020204" pitchFamily="34" charset="0"/>
                          <a:ea typeface="PMingLiU" panose="02020500000000000000" pitchFamily="18" charset="-120"/>
                        </a:rPr>
                        <a:t>要我做</a:t>
                      </a:r>
                      <a:endParaRPr kumimoji="0" lang="en-GB" altLang="zh-TW" sz="2300" b="1" i="0" u="none" strike="noStrike" cap="none" normalizeH="0" baseline="0" smtClean="0">
                        <a:ln>
                          <a:noFill/>
                        </a:ln>
                        <a:solidFill>
                          <a:schemeClr val="tx1"/>
                        </a:solidFill>
                        <a:effectLst>
                          <a:outerShdw blurRad="38100" dist="38100" dir="2700000" algn="tl">
                            <a:srgbClr val="000000"/>
                          </a:outerShdw>
                        </a:effectLst>
                        <a:latin typeface="Arial" panose="020B0604020202020204" pitchFamily="34" charset="0"/>
                        <a:ea typeface="PMingLiU" panose="02020500000000000000" pitchFamily="18" charset="-120"/>
                      </a:endParaRPr>
                    </a:p>
                    <a:p>
                      <a:pPr marL="0" marR="0" lvl="0" indent="0" algn="l" defTabSz="914400" rtl="0" eaLnBrk="1" fontAlgn="base" latinLnBrk="0" hangingPunct="1">
                        <a:lnSpc>
                          <a:spcPct val="100000"/>
                        </a:lnSpc>
                        <a:spcBef>
                          <a:spcPct val="20000"/>
                        </a:spcBef>
                        <a:spcAft>
                          <a:spcPct val="0"/>
                        </a:spcAft>
                        <a:buClr>
                          <a:schemeClr val="folHlink"/>
                        </a:buClr>
                        <a:buSzPct val="85000"/>
                        <a:buFont typeface="Wingdings 2" panose="05020102010507070707" pitchFamily="18" charset="2"/>
                        <a:buNone/>
                        <a:tabLst/>
                      </a:pPr>
                      <a:r>
                        <a:rPr kumimoji="0" lang="en-GB" altLang="zh-CN" sz="2300" b="1" i="0" u="none" strike="noStrike" cap="none" normalizeH="0" baseline="0" smtClean="0">
                          <a:ln>
                            <a:noFill/>
                          </a:ln>
                          <a:solidFill>
                            <a:schemeClr val="tx1"/>
                          </a:solidFill>
                          <a:effectLst/>
                          <a:latin typeface="Arial" panose="020B0604020202020204" pitchFamily="34" charset="0"/>
                          <a:ea typeface="PMingLiU" panose="02020500000000000000" pitchFamily="18" charset="-120"/>
                        </a:rPr>
                        <a:t>Ought to</a:t>
                      </a:r>
                      <a:endParaRPr kumimoji="0" lang="zh-CN" altLang="en-US" sz="2300" b="1" i="0" u="none" strike="noStrike" cap="none" normalizeH="0" baseline="0" smtClean="0">
                        <a:ln>
                          <a:noFill/>
                        </a:ln>
                        <a:solidFill>
                          <a:schemeClr val="tx1"/>
                        </a:solidFill>
                        <a:effectLst/>
                        <a:latin typeface="Arial" panose="020B0604020202020204" pitchFamily="34" charset="0"/>
                        <a:ea typeface="PMingLiU" panose="02020500000000000000" pitchFamily="18" charset="-120"/>
                      </a:endParaRPr>
                    </a:p>
                  </a:txBody>
                  <a:tcPr marT="45717" marB="45717"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378069756"/>
                  </a:ext>
                </a:extLst>
              </a:tr>
              <a:tr h="1212850">
                <a:tc>
                  <a:txBody>
                    <a:bodyPr/>
                    <a:lstStyle>
                      <a:lvl1pPr>
                        <a:spcBef>
                          <a:spcPct val="20000"/>
                        </a:spcBef>
                        <a:buClr>
                          <a:schemeClr val="folHlink"/>
                        </a:buClr>
                        <a:buSzPct val="85000"/>
                        <a:buFont typeface="Wingdings 2" panose="05020102010507070707" pitchFamily="18" charset="2"/>
                        <a:defRPr sz="28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defRPr sz="24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defRPr sz="20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defRPr>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
                          <a:schemeClr val="folHlink"/>
                        </a:buClr>
                        <a:buSzPct val="85000"/>
                        <a:buFont typeface="Wingdings 2" panose="05020102010507070707" pitchFamily="18" charset="2"/>
                        <a:buNone/>
                        <a:tabLst/>
                      </a:pPr>
                      <a:r>
                        <a:rPr kumimoji="0" lang="zh-TW" altLang="en-US" sz="2300" b="1" i="0" u="none" strike="noStrike" cap="none" normalizeH="0" baseline="0" smtClean="0">
                          <a:ln>
                            <a:noFill/>
                          </a:ln>
                          <a:solidFill>
                            <a:schemeClr val="tx1"/>
                          </a:solidFill>
                          <a:effectLst>
                            <a:outerShdw blurRad="38100" dist="38100" dir="2700000" algn="tl">
                              <a:srgbClr val="000000"/>
                            </a:outerShdw>
                          </a:effectLst>
                          <a:latin typeface="Arial" panose="020B0604020202020204" pitchFamily="34" charset="0"/>
                          <a:ea typeface="PMingLiU" panose="02020500000000000000" pitchFamily="18" charset="-120"/>
                        </a:rPr>
                        <a:t>手</a:t>
                      </a:r>
                      <a:endParaRPr kumimoji="0" lang="en-GB" altLang="zh-TW" sz="2300" b="1" i="0" u="none" strike="noStrike" cap="none" normalizeH="0" baseline="0" smtClean="0">
                        <a:ln>
                          <a:noFill/>
                        </a:ln>
                        <a:solidFill>
                          <a:schemeClr val="tx1"/>
                        </a:solidFill>
                        <a:effectLst>
                          <a:outerShdw blurRad="38100" dist="38100" dir="2700000" algn="tl">
                            <a:srgbClr val="000000"/>
                          </a:outerShdw>
                        </a:effectLst>
                        <a:latin typeface="Arial" panose="020B0604020202020204" pitchFamily="34" charset="0"/>
                        <a:ea typeface="PMingLiU" panose="02020500000000000000" pitchFamily="18" charset="-120"/>
                      </a:endParaRPr>
                    </a:p>
                    <a:p>
                      <a:pPr marL="0" marR="0" lvl="0" indent="0" algn="l" defTabSz="914400" rtl="0" eaLnBrk="1" fontAlgn="base" latinLnBrk="0" hangingPunct="1">
                        <a:lnSpc>
                          <a:spcPct val="100000"/>
                        </a:lnSpc>
                        <a:spcBef>
                          <a:spcPct val="20000"/>
                        </a:spcBef>
                        <a:spcAft>
                          <a:spcPct val="0"/>
                        </a:spcAft>
                        <a:buClr>
                          <a:schemeClr val="folHlink"/>
                        </a:buClr>
                        <a:buSzPct val="85000"/>
                        <a:buFont typeface="Wingdings 2" panose="05020102010507070707" pitchFamily="18" charset="2"/>
                        <a:buNone/>
                        <a:tabLst/>
                      </a:pPr>
                      <a:r>
                        <a:rPr kumimoji="0" lang="en-GB" altLang="zh-CN" sz="2300" b="1" i="0" u="none" strike="noStrike" cap="none" normalizeH="0" baseline="0" smtClean="0">
                          <a:ln>
                            <a:noFill/>
                          </a:ln>
                          <a:solidFill>
                            <a:schemeClr val="tx1"/>
                          </a:solidFill>
                          <a:effectLst>
                            <a:outerShdw blurRad="38100" dist="38100" dir="2700000" algn="tl">
                              <a:srgbClr val="000000"/>
                            </a:outerShdw>
                          </a:effectLst>
                          <a:latin typeface="Arial" panose="020B0604020202020204" pitchFamily="34" charset="0"/>
                          <a:ea typeface="PMingLiU" panose="02020500000000000000" pitchFamily="18" charset="-120"/>
                        </a:rPr>
                        <a:t>Hand</a:t>
                      </a:r>
                      <a:endParaRPr kumimoji="0" lang="zh-CN" altLang="en-US" sz="2300" b="1" i="0" u="none" strike="noStrike" cap="none" normalizeH="0" baseline="0" smtClean="0">
                        <a:ln>
                          <a:noFill/>
                        </a:ln>
                        <a:solidFill>
                          <a:schemeClr val="tx1"/>
                        </a:solidFill>
                        <a:effectLst>
                          <a:outerShdw blurRad="38100" dist="38100" dir="2700000" algn="tl">
                            <a:srgbClr val="000000"/>
                          </a:outerShdw>
                        </a:effectLst>
                        <a:latin typeface="Arial" panose="020B0604020202020204" pitchFamily="34" charset="0"/>
                        <a:ea typeface="PMingLiU" panose="02020500000000000000" pitchFamily="18" charset="-120"/>
                      </a:endParaRPr>
                    </a:p>
                  </a:txBody>
                  <a:tcPr marT="45717" marB="45717"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folHlink"/>
                        </a:buClr>
                        <a:buSzPct val="85000"/>
                        <a:buFont typeface="Wingdings 2" panose="05020102010507070707" pitchFamily="18" charset="2"/>
                        <a:defRPr sz="28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defRPr sz="24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defRPr sz="20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defRPr>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
                          <a:schemeClr val="folHlink"/>
                        </a:buClr>
                        <a:buSzPct val="85000"/>
                        <a:buFont typeface="Wingdings 2" panose="05020102010507070707" pitchFamily="18" charset="2"/>
                        <a:buNone/>
                        <a:tabLst/>
                      </a:pPr>
                      <a:r>
                        <a:rPr kumimoji="0" lang="zh-TW" altLang="en-US" sz="2300" b="1" i="0" u="none" strike="noStrike" cap="none" normalizeH="0" baseline="0" smtClean="0">
                          <a:ln>
                            <a:noFill/>
                          </a:ln>
                          <a:solidFill>
                            <a:schemeClr val="tx1"/>
                          </a:solidFill>
                          <a:effectLst>
                            <a:outerShdw blurRad="38100" dist="38100" dir="2700000" algn="tl">
                              <a:srgbClr val="000000"/>
                            </a:outerShdw>
                          </a:effectLst>
                          <a:latin typeface="Arial" panose="020B0604020202020204" pitchFamily="34" charset="0"/>
                          <a:ea typeface="PMingLiU" panose="02020500000000000000" pitchFamily="18" charset="-120"/>
                        </a:rPr>
                        <a:t>技能</a:t>
                      </a:r>
                      <a:endParaRPr kumimoji="0" lang="en-GB" altLang="zh-TW" sz="2300" b="1" i="0" u="none" strike="noStrike" cap="none" normalizeH="0" baseline="0" smtClean="0">
                        <a:ln>
                          <a:noFill/>
                        </a:ln>
                        <a:solidFill>
                          <a:schemeClr val="tx1"/>
                        </a:solidFill>
                        <a:effectLst>
                          <a:outerShdw blurRad="38100" dist="38100" dir="2700000" algn="tl">
                            <a:srgbClr val="000000"/>
                          </a:outerShdw>
                        </a:effectLst>
                        <a:latin typeface="Arial" panose="020B0604020202020204" pitchFamily="34" charset="0"/>
                        <a:ea typeface="PMingLiU" panose="02020500000000000000" pitchFamily="18" charset="-120"/>
                      </a:endParaRPr>
                    </a:p>
                    <a:p>
                      <a:pPr marL="0" marR="0" lvl="0" indent="0" algn="l" defTabSz="914400" rtl="0" eaLnBrk="1" fontAlgn="base" latinLnBrk="0" hangingPunct="1">
                        <a:lnSpc>
                          <a:spcPct val="100000"/>
                        </a:lnSpc>
                        <a:spcBef>
                          <a:spcPct val="20000"/>
                        </a:spcBef>
                        <a:spcAft>
                          <a:spcPct val="0"/>
                        </a:spcAft>
                        <a:buClr>
                          <a:schemeClr val="folHlink"/>
                        </a:buClr>
                        <a:buSzPct val="85000"/>
                        <a:buFont typeface="Wingdings 2" panose="05020102010507070707" pitchFamily="18" charset="2"/>
                        <a:buNone/>
                        <a:tabLst/>
                      </a:pPr>
                      <a:r>
                        <a:rPr kumimoji="0" lang="en-GB" altLang="zh-CN" sz="2300" b="1" i="0" u="none" strike="noStrike" cap="none" normalizeH="0" baseline="0" smtClean="0">
                          <a:ln>
                            <a:noFill/>
                          </a:ln>
                          <a:solidFill>
                            <a:schemeClr val="tx1"/>
                          </a:solidFill>
                          <a:effectLst>
                            <a:outerShdw blurRad="38100" dist="38100" dir="2700000" algn="tl">
                              <a:srgbClr val="000000"/>
                            </a:outerShdw>
                          </a:effectLst>
                          <a:latin typeface="Arial" panose="020B0604020202020204" pitchFamily="34" charset="0"/>
                          <a:ea typeface="PMingLiU" panose="02020500000000000000" pitchFamily="18" charset="-120"/>
                        </a:rPr>
                        <a:t>(Doing)</a:t>
                      </a:r>
                      <a:endParaRPr kumimoji="0" lang="zh-CN" altLang="en-US" sz="2300" b="1" i="0" u="none" strike="noStrike" cap="none" normalizeH="0" baseline="0" smtClean="0">
                        <a:ln>
                          <a:noFill/>
                        </a:ln>
                        <a:solidFill>
                          <a:schemeClr val="tx1"/>
                        </a:solidFill>
                        <a:effectLst>
                          <a:outerShdw blurRad="38100" dist="38100" dir="2700000" algn="tl">
                            <a:srgbClr val="000000"/>
                          </a:outerShdw>
                        </a:effectLst>
                        <a:latin typeface="Arial" panose="020B0604020202020204" pitchFamily="34" charset="0"/>
                        <a:ea typeface="PMingLiU" panose="02020500000000000000" pitchFamily="18" charset="-120"/>
                      </a:endParaRPr>
                    </a:p>
                  </a:txBody>
                  <a:tcPr marT="45717" marB="4571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folHlink"/>
                        </a:buClr>
                        <a:buSzPct val="85000"/>
                        <a:buFont typeface="Wingdings 2" panose="05020102010507070707" pitchFamily="18" charset="2"/>
                        <a:defRPr sz="28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defRPr sz="24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defRPr sz="20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defRPr>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
                          <a:schemeClr val="folHlink"/>
                        </a:buClr>
                        <a:buSzPct val="85000"/>
                        <a:buFont typeface="Wingdings 2" panose="05020102010507070707" pitchFamily="18" charset="2"/>
                        <a:buNone/>
                        <a:tabLst/>
                      </a:pPr>
                      <a:r>
                        <a:rPr kumimoji="0" lang="zh-TW" altLang="en-US" sz="2300" b="1" i="0" u="none" strike="noStrike" cap="none" normalizeH="0" baseline="0" smtClean="0">
                          <a:ln>
                            <a:noFill/>
                          </a:ln>
                          <a:solidFill>
                            <a:schemeClr val="tx1"/>
                          </a:solidFill>
                          <a:effectLst>
                            <a:outerShdw blurRad="38100" dist="38100" dir="2700000" algn="tl">
                              <a:srgbClr val="000000"/>
                            </a:outerShdw>
                          </a:effectLst>
                          <a:latin typeface="Arial" panose="020B0604020202020204" pitchFamily="34" charset="0"/>
                          <a:ea typeface="PMingLiU" panose="02020500000000000000" pitchFamily="18" charset="-120"/>
                        </a:rPr>
                        <a:t>服從</a:t>
                      </a:r>
                      <a:endParaRPr kumimoji="0" lang="en-GB" altLang="zh-TW" sz="2300" b="1" i="0" u="none" strike="noStrike" cap="none" normalizeH="0" baseline="0" smtClean="0">
                        <a:ln>
                          <a:noFill/>
                        </a:ln>
                        <a:solidFill>
                          <a:schemeClr val="tx1"/>
                        </a:solidFill>
                        <a:effectLst>
                          <a:outerShdw blurRad="38100" dist="38100" dir="2700000" algn="tl">
                            <a:srgbClr val="000000"/>
                          </a:outerShdw>
                        </a:effectLst>
                        <a:latin typeface="Arial" panose="020B0604020202020204" pitchFamily="34" charset="0"/>
                        <a:ea typeface="PMingLiU" panose="02020500000000000000" pitchFamily="18" charset="-120"/>
                      </a:endParaRPr>
                    </a:p>
                    <a:p>
                      <a:pPr marL="0" marR="0" lvl="0" indent="0" algn="l" defTabSz="914400" rtl="0" eaLnBrk="1" fontAlgn="base" latinLnBrk="0" hangingPunct="1">
                        <a:lnSpc>
                          <a:spcPct val="100000"/>
                        </a:lnSpc>
                        <a:spcBef>
                          <a:spcPct val="20000"/>
                        </a:spcBef>
                        <a:spcAft>
                          <a:spcPct val="0"/>
                        </a:spcAft>
                        <a:buClr>
                          <a:schemeClr val="folHlink"/>
                        </a:buClr>
                        <a:buSzPct val="85000"/>
                        <a:buFont typeface="Wingdings 2" panose="05020102010507070707" pitchFamily="18" charset="2"/>
                        <a:buNone/>
                        <a:tabLst/>
                      </a:pPr>
                      <a:r>
                        <a:rPr kumimoji="0" lang="en-GB" altLang="zh-CN" sz="2300" b="1" i="0" u="none" strike="noStrike" cap="none" normalizeH="0" baseline="0" smtClean="0">
                          <a:ln>
                            <a:noFill/>
                          </a:ln>
                          <a:solidFill>
                            <a:schemeClr val="tx1"/>
                          </a:solidFill>
                          <a:effectLst/>
                          <a:latin typeface="Arial" panose="020B0604020202020204" pitchFamily="34" charset="0"/>
                          <a:ea typeface="PMingLiU" panose="02020500000000000000" pitchFamily="18" charset="-120"/>
                        </a:rPr>
                        <a:t>Manifested to compliance &amp; execution abilities</a:t>
                      </a:r>
                      <a:endParaRPr kumimoji="0" lang="zh-CN" altLang="en-US" sz="2300" b="1" i="0" u="none" strike="noStrike" cap="none" normalizeH="0" baseline="0" smtClean="0">
                        <a:ln>
                          <a:noFill/>
                        </a:ln>
                        <a:solidFill>
                          <a:schemeClr val="tx1"/>
                        </a:solidFill>
                        <a:effectLst/>
                        <a:latin typeface="Arial" panose="020B0604020202020204" pitchFamily="34" charset="0"/>
                        <a:ea typeface="PMingLiU" panose="02020500000000000000" pitchFamily="18" charset="-120"/>
                      </a:endParaRPr>
                    </a:p>
                  </a:txBody>
                  <a:tcPr marT="45717" marB="4571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folHlink"/>
                        </a:buClr>
                        <a:buSzPct val="85000"/>
                        <a:buFont typeface="Wingdings 2" panose="05020102010507070707" pitchFamily="18" charset="2"/>
                        <a:defRPr sz="28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defRPr sz="24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defRPr sz="20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defRPr>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defRPr>
                          <a:solidFill>
                            <a:schemeClr val="tx1"/>
                          </a:solidFill>
                          <a:latin typeface="Arial" panose="020B0604020202020204" pitchFamily="34" charset="0"/>
                          <a:ea typeface="SimSun"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
                          <a:schemeClr val="folHlink"/>
                        </a:buClr>
                        <a:buSzPct val="85000"/>
                        <a:buFont typeface="Wingdings 2" panose="05020102010507070707" pitchFamily="18" charset="2"/>
                        <a:buNone/>
                        <a:tabLst/>
                      </a:pPr>
                      <a:r>
                        <a:rPr kumimoji="0" lang="zh-TW" altLang="en-US" sz="2300" b="1" i="0" u="none" strike="noStrike" cap="none" normalizeH="0" baseline="0" smtClean="0">
                          <a:ln>
                            <a:noFill/>
                          </a:ln>
                          <a:solidFill>
                            <a:schemeClr val="tx1"/>
                          </a:solidFill>
                          <a:effectLst>
                            <a:outerShdw blurRad="38100" dist="38100" dir="2700000" algn="tl">
                              <a:srgbClr val="000000"/>
                            </a:outerShdw>
                          </a:effectLst>
                          <a:latin typeface="Arial" panose="020B0604020202020204" pitchFamily="34" charset="0"/>
                          <a:ea typeface="PMingLiU" panose="02020500000000000000" pitchFamily="18" charset="-120"/>
                        </a:rPr>
                        <a:t>如何做</a:t>
                      </a:r>
                      <a:endParaRPr kumimoji="0" lang="en-GB" altLang="zh-TW" sz="2300" b="1" i="0" u="none" strike="noStrike" cap="none" normalizeH="0" baseline="0" smtClean="0">
                        <a:ln>
                          <a:noFill/>
                        </a:ln>
                        <a:solidFill>
                          <a:schemeClr val="tx1"/>
                        </a:solidFill>
                        <a:effectLst>
                          <a:outerShdw blurRad="38100" dist="38100" dir="2700000" algn="tl">
                            <a:srgbClr val="000000"/>
                          </a:outerShdw>
                        </a:effectLst>
                        <a:latin typeface="Arial" panose="020B0604020202020204" pitchFamily="34" charset="0"/>
                        <a:ea typeface="PMingLiU" panose="02020500000000000000" pitchFamily="18" charset="-120"/>
                      </a:endParaRPr>
                    </a:p>
                    <a:p>
                      <a:pPr marL="0" marR="0" lvl="0" indent="0" algn="l" defTabSz="914400" rtl="0" eaLnBrk="1" fontAlgn="base" latinLnBrk="0" hangingPunct="1">
                        <a:lnSpc>
                          <a:spcPct val="100000"/>
                        </a:lnSpc>
                        <a:spcBef>
                          <a:spcPct val="20000"/>
                        </a:spcBef>
                        <a:spcAft>
                          <a:spcPct val="0"/>
                        </a:spcAft>
                        <a:buClr>
                          <a:schemeClr val="folHlink"/>
                        </a:buClr>
                        <a:buSzPct val="85000"/>
                        <a:buFont typeface="Wingdings 2" panose="05020102010507070707" pitchFamily="18" charset="2"/>
                        <a:buNone/>
                        <a:tabLst/>
                      </a:pPr>
                      <a:r>
                        <a:rPr kumimoji="0" lang="en-GB" altLang="zh-CN" sz="2300" b="1" i="0" u="none" strike="noStrike" cap="none" normalizeH="0" baseline="0" smtClean="0">
                          <a:ln>
                            <a:noFill/>
                          </a:ln>
                          <a:solidFill>
                            <a:schemeClr val="tx1"/>
                          </a:solidFill>
                          <a:effectLst/>
                          <a:latin typeface="Arial" panose="020B0604020202020204" pitchFamily="34" charset="0"/>
                          <a:ea typeface="PMingLiU" panose="02020500000000000000" pitchFamily="18" charset="-120"/>
                        </a:rPr>
                        <a:t>How to </a:t>
                      </a:r>
                      <a:endParaRPr kumimoji="0" lang="en-US" altLang="zh-CN" sz="2300" b="1" i="0" u="none" strike="noStrike" cap="none" normalizeH="0" baseline="0" smtClean="0">
                        <a:ln>
                          <a:noFill/>
                        </a:ln>
                        <a:solidFill>
                          <a:schemeClr val="tx1"/>
                        </a:solidFill>
                        <a:effectLst/>
                        <a:latin typeface="Arial" panose="020B0604020202020204" pitchFamily="34" charset="0"/>
                        <a:ea typeface="PMingLiU" panose="02020500000000000000" pitchFamily="18" charset="-120"/>
                      </a:endParaRPr>
                    </a:p>
                  </a:txBody>
                  <a:tcPr marT="45717" marB="45717"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191066730"/>
                  </a:ext>
                </a:extLst>
              </a:tr>
            </a:tbl>
          </a:graphicData>
        </a:graphic>
      </p:graphicFrame>
    </p:spTree>
    <p:extLst>
      <p:ext uri="{BB962C8B-B14F-4D97-AF65-F5344CB8AC3E}">
        <p14:creationId xmlns:p14="http://schemas.microsoft.com/office/powerpoint/2010/main" val="55796539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51244"/>
                                        </p:tgtEl>
                                        <p:attrNameLst>
                                          <p:attrName>style.visibility</p:attrName>
                                        </p:attrNameLst>
                                      </p:cBhvr>
                                      <p:to>
                                        <p:strVal val="visible"/>
                                      </p:to>
                                    </p:set>
                                    <p:animEffect transition="in" filter="dissolve">
                                      <p:cBhvr>
                                        <p:cTn id="7" dur="500"/>
                                        <p:tgtEl>
                                          <p:spTgt spid="5124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Number Placeholder 5"/>
          <p:cNvSpPr>
            <a:spLocks noGrp="1"/>
          </p:cNvSpPr>
          <p:nvPr>
            <p:ph type="sldNum" sz="quarter" idx="12"/>
          </p:nvPr>
        </p:nvSpPr>
        <p:spPr>
          <a:noFill/>
        </p:spPr>
        <p:txBody>
          <a:bodyP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a:spcBef>
                <a:spcPct val="0"/>
              </a:spcBef>
              <a:buClrTx/>
              <a:buSzTx/>
              <a:buFontTx/>
              <a:buNone/>
            </a:pPr>
            <a:fld id="{B7BE56AF-CA21-45F4-B546-64CF1DFF8A2D}" type="slidenum">
              <a:rPr lang="zh-CN" altLang="en-US" sz="1400"/>
              <a:pPr>
                <a:spcBef>
                  <a:spcPct val="0"/>
                </a:spcBef>
                <a:buClrTx/>
                <a:buSzTx/>
                <a:buFontTx/>
                <a:buNone/>
              </a:pPr>
              <a:t>26</a:t>
            </a:fld>
            <a:endParaRPr lang="en-US" altLang="zh-CN" sz="1400"/>
          </a:p>
        </p:txBody>
      </p:sp>
      <p:sp>
        <p:nvSpPr>
          <p:cNvPr id="20483" name="Text Box 3"/>
          <p:cNvSpPr txBox="1">
            <a:spLocks noChangeArrowheads="1"/>
          </p:cNvSpPr>
          <p:nvPr/>
        </p:nvSpPr>
        <p:spPr bwMode="auto">
          <a:xfrm>
            <a:off x="1600200" y="-33338"/>
            <a:ext cx="7384842" cy="5539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1" hangingPunct="1">
              <a:defRPr/>
            </a:pPr>
            <a:r>
              <a:rPr lang="en-US" altLang="zh-CN" sz="3000" b="1" u="sng" dirty="0">
                <a:solidFill>
                  <a:srgbClr val="FF0000"/>
                </a:solidFill>
                <a:effectLst>
                  <a:outerShdw blurRad="38100" dist="38100" dir="2700000" algn="tl">
                    <a:srgbClr val="000000"/>
                  </a:outerShdw>
                </a:effectLst>
                <a:latin typeface="Times New Roman" pitchFamily="18" charset="0"/>
              </a:rPr>
              <a:t>3 – H </a:t>
            </a:r>
            <a:r>
              <a:rPr lang="en-US" altLang="zh-CN" sz="3000" b="1" u="sng" dirty="0" smtClean="0">
                <a:solidFill>
                  <a:srgbClr val="FF0000"/>
                </a:solidFill>
                <a:effectLst>
                  <a:outerShdw blurRad="38100" dist="38100" dir="2700000" algn="tl">
                    <a:srgbClr val="000000"/>
                  </a:outerShdw>
                </a:effectLst>
                <a:latin typeface="Times New Roman" pitchFamily="18" charset="0"/>
              </a:rPr>
              <a:t>framework for </a:t>
            </a:r>
            <a:r>
              <a:rPr lang="en-US" altLang="zh-CN" sz="3000" b="1" u="sng" dirty="0">
                <a:solidFill>
                  <a:srgbClr val="FF0000"/>
                </a:solidFill>
                <a:effectLst>
                  <a:outerShdw blurRad="38100" dist="38100" dir="2700000" algn="tl">
                    <a:srgbClr val="000000"/>
                  </a:outerShdw>
                </a:effectLst>
                <a:latin typeface="Times New Roman" pitchFamily="18" charset="0"/>
              </a:rPr>
              <a:t>Effective </a:t>
            </a:r>
            <a:r>
              <a:rPr lang="en-US" altLang="zh-CN" sz="3000" b="1" u="sng" dirty="0" smtClean="0">
                <a:solidFill>
                  <a:srgbClr val="FF0000"/>
                </a:solidFill>
                <a:effectLst>
                  <a:outerShdw blurRad="38100" dist="38100" dir="2700000" algn="tl">
                    <a:srgbClr val="000000"/>
                  </a:outerShdw>
                </a:effectLst>
                <a:latin typeface="Times New Roman" pitchFamily="18" charset="0"/>
              </a:rPr>
              <a:t>Management</a:t>
            </a:r>
            <a:endParaRPr lang="en-US" altLang="zh-CN" sz="3000" b="1" u="sng" dirty="0">
              <a:solidFill>
                <a:srgbClr val="FF0000"/>
              </a:solidFill>
              <a:effectLst>
                <a:outerShdw blurRad="38100" dist="38100" dir="2700000" algn="tl">
                  <a:srgbClr val="000000"/>
                </a:outerShdw>
              </a:effectLst>
              <a:latin typeface="Times New Roman" pitchFamily="18" charset="0"/>
            </a:endParaRPr>
          </a:p>
        </p:txBody>
      </p:sp>
      <p:grpSp>
        <p:nvGrpSpPr>
          <p:cNvPr id="20484" name="Group 4"/>
          <p:cNvGrpSpPr>
            <a:grpSpLocks/>
          </p:cNvGrpSpPr>
          <p:nvPr/>
        </p:nvGrpSpPr>
        <p:grpSpPr bwMode="auto">
          <a:xfrm>
            <a:off x="1495425" y="1758951"/>
            <a:ext cx="4953000" cy="3967163"/>
            <a:chOff x="672" y="748"/>
            <a:chExt cx="3120" cy="2499"/>
          </a:xfrm>
        </p:grpSpPr>
        <p:grpSp>
          <p:nvGrpSpPr>
            <p:cNvPr id="9239" name="Group 5"/>
            <p:cNvGrpSpPr>
              <a:grpSpLocks/>
            </p:cNvGrpSpPr>
            <p:nvPr/>
          </p:nvGrpSpPr>
          <p:grpSpPr bwMode="auto">
            <a:xfrm>
              <a:off x="864" y="912"/>
              <a:ext cx="2640" cy="2064"/>
              <a:chOff x="864" y="912"/>
              <a:chExt cx="2640" cy="2064"/>
            </a:xfrm>
          </p:grpSpPr>
          <p:sp>
            <p:nvSpPr>
              <p:cNvPr id="20486" name="Oval 6"/>
              <p:cNvSpPr>
                <a:spLocks noChangeArrowheads="1"/>
              </p:cNvSpPr>
              <p:nvPr/>
            </p:nvSpPr>
            <p:spPr bwMode="auto">
              <a:xfrm>
                <a:off x="1920" y="1584"/>
                <a:ext cx="1584" cy="1392"/>
              </a:xfrm>
              <a:prstGeom prst="ellipse">
                <a:avLst/>
              </a:prstGeom>
              <a:gradFill rotWithShape="0">
                <a:gsLst>
                  <a:gs pos="0">
                    <a:srgbClr val="9FBFFF">
                      <a:gamma/>
                      <a:tint val="0"/>
                      <a:invGamma/>
                    </a:srgbClr>
                  </a:gs>
                  <a:gs pos="100000">
                    <a:srgbClr val="9FBFFF"/>
                  </a:gs>
                </a:gsLst>
                <a:path path="shape">
                  <a:fillToRect l="50000" t="50000" r="50000" b="50000"/>
                </a:path>
              </a:gradFill>
              <a:ln w="9525">
                <a:solidFill>
                  <a:schemeClr val="tx1"/>
                </a:solidFill>
                <a:round/>
                <a:headEnd/>
                <a:tailEnd/>
              </a:ln>
              <a:effectLst>
                <a:prstShdw prst="shdw17" dist="17961" dir="2700000">
                  <a:schemeClr val="tx1">
                    <a:gamma/>
                    <a:shade val="60000"/>
                    <a:invGamma/>
                  </a:schemeClr>
                </a:prstShdw>
              </a:effectLst>
            </p:spPr>
            <p:txBody>
              <a:bodyPr wrap="none" anchor="ctr"/>
              <a:lstStyle/>
              <a:p>
                <a:pPr eaLnBrk="1" hangingPunct="1">
                  <a:defRPr/>
                </a:pPr>
                <a:endParaRPr lang="en-GB"/>
              </a:p>
            </p:txBody>
          </p:sp>
          <p:sp>
            <p:nvSpPr>
              <p:cNvPr id="20487" name="Oval 7"/>
              <p:cNvSpPr>
                <a:spLocks noChangeArrowheads="1"/>
              </p:cNvSpPr>
              <p:nvPr/>
            </p:nvSpPr>
            <p:spPr bwMode="auto">
              <a:xfrm>
                <a:off x="864" y="1584"/>
                <a:ext cx="1584" cy="1392"/>
              </a:xfrm>
              <a:prstGeom prst="ellipse">
                <a:avLst/>
              </a:prstGeom>
              <a:gradFill rotWithShape="0">
                <a:gsLst>
                  <a:gs pos="0">
                    <a:srgbClr val="9FBFFF">
                      <a:gamma/>
                      <a:tint val="0"/>
                      <a:invGamma/>
                    </a:srgbClr>
                  </a:gs>
                  <a:gs pos="100000">
                    <a:srgbClr val="9FBFFF"/>
                  </a:gs>
                </a:gsLst>
                <a:path path="shape">
                  <a:fillToRect l="50000" t="50000" r="50000" b="50000"/>
                </a:path>
              </a:gradFill>
              <a:ln w="9525">
                <a:solidFill>
                  <a:schemeClr val="tx1"/>
                </a:solidFill>
                <a:round/>
                <a:headEnd/>
                <a:tailEnd/>
              </a:ln>
              <a:effectLst>
                <a:prstShdw prst="shdw17" dist="17961" dir="2700000">
                  <a:schemeClr val="tx1">
                    <a:gamma/>
                    <a:shade val="60000"/>
                    <a:invGamma/>
                  </a:schemeClr>
                </a:prstShdw>
              </a:effectLst>
            </p:spPr>
            <p:txBody>
              <a:bodyPr wrap="none" anchor="ctr"/>
              <a:lstStyle/>
              <a:p>
                <a:pPr eaLnBrk="1" hangingPunct="1">
                  <a:defRPr/>
                </a:pPr>
                <a:endParaRPr lang="en-GB"/>
              </a:p>
            </p:txBody>
          </p:sp>
          <p:sp>
            <p:nvSpPr>
              <p:cNvPr id="20488" name="Oval 8"/>
              <p:cNvSpPr>
                <a:spLocks noChangeArrowheads="1"/>
              </p:cNvSpPr>
              <p:nvPr/>
            </p:nvSpPr>
            <p:spPr bwMode="auto">
              <a:xfrm>
                <a:off x="1440" y="912"/>
                <a:ext cx="1584" cy="1392"/>
              </a:xfrm>
              <a:prstGeom prst="ellipse">
                <a:avLst/>
              </a:prstGeom>
              <a:gradFill rotWithShape="0">
                <a:gsLst>
                  <a:gs pos="0">
                    <a:srgbClr val="9FBFFF">
                      <a:gamma/>
                      <a:tint val="0"/>
                      <a:invGamma/>
                    </a:srgbClr>
                  </a:gs>
                  <a:gs pos="100000">
                    <a:srgbClr val="9FBFFF"/>
                  </a:gs>
                </a:gsLst>
                <a:path path="shape">
                  <a:fillToRect l="50000" t="50000" r="50000" b="50000"/>
                </a:path>
              </a:gradFill>
              <a:ln w="9525">
                <a:solidFill>
                  <a:schemeClr val="tx1"/>
                </a:solidFill>
                <a:round/>
                <a:headEnd/>
                <a:tailEnd/>
              </a:ln>
              <a:effectLst>
                <a:prstShdw prst="shdw17" dist="17961" dir="2700000">
                  <a:schemeClr val="tx1">
                    <a:gamma/>
                    <a:shade val="60000"/>
                    <a:invGamma/>
                  </a:schemeClr>
                </a:prstShdw>
              </a:effectLst>
            </p:spPr>
            <p:txBody>
              <a:bodyPr wrap="none" anchor="ctr"/>
              <a:lstStyle/>
              <a:p>
                <a:pPr eaLnBrk="1" hangingPunct="1">
                  <a:defRPr/>
                </a:pPr>
                <a:endParaRPr lang="en-GB"/>
              </a:p>
            </p:txBody>
          </p:sp>
        </p:grpSp>
        <p:graphicFrame>
          <p:nvGraphicFramePr>
            <p:cNvPr id="9240" name="Object 9"/>
            <p:cNvGraphicFramePr>
              <a:graphicFrameLocks noChangeAspect="1"/>
            </p:cNvGraphicFramePr>
            <p:nvPr/>
          </p:nvGraphicFramePr>
          <p:xfrm>
            <a:off x="672" y="748"/>
            <a:ext cx="3120" cy="2499"/>
          </p:xfrm>
          <a:graphic>
            <a:graphicData uri="http://schemas.openxmlformats.org/presentationml/2006/ole">
              <mc:AlternateContent xmlns:mc="http://schemas.openxmlformats.org/markup-compatibility/2006">
                <mc:Choice xmlns:v="urn:schemas-microsoft-com:vml" Requires="v">
                  <p:oleObj spid="_x0000_s5194" name="Bitmap Image" r:id="rId4" imgW="0" imgH="0" progId="Paint.Picture">
                    <p:embed/>
                  </p:oleObj>
                </mc:Choice>
                <mc:Fallback>
                  <p:oleObj name="Bitmap Image" r:id="rId4" imgW="0" imgH="0" progId="Paint.Picture">
                    <p:embed/>
                    <p:pic>
                      <p:nvPicPr>
                        <p:cNvPr id="9240" name="Object 9"/>
                        <p:cNvPicPr>
                          <a:picLocks noChangeAspect="1" noChangeArrowheads="1"/>
                        </p:cNvPicPr>
                        <p:nvPr/>
                      </p:nvPicPr>
                      <p:blipFill>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672" y="748"/>
                          <a:ext cx="3120" cy="24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20490" name="Text Box 10"/>
            <p:cNvSpPr txBox="1">
              <a:spLocks noChangeArrowheads="1"/>
            </p:cNvSpPr>
            <p:nvPr/>
          </p:nvSpPr>
          <p:spPr bwMode="auto">
            <a:xfrm>
              <a:off x="1776" y="1219"/>
              <a:ext cx="912" cy="2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defRPr/>
              </a:pPr>
              <a:r>
                <a:rPr lang="en-US" altLang="zh-CN" sz="2200" b="1">
                  <a:effectLst>
                    <a:outerShdw blurRad="38100" dist="38100" dir="2700000" algn="tl">
                      <a:srgbClr val="000000"/>
                    </a:outerShdw>
                  </a:effectLst>
                </a:rPr>
                <a:t>HEART</a:t>
              </a:r>
              <a:endParaRPr lang="en-US" altLang="zh-CN" sz="2400" b="1">
                <a:effectLst>
                  <a:outerShdw blurRad="38100" dist="38100" dir="2700000" algn="tl">
                    <a:srgbClr val="000000"/>
                  </a:outerShdw>
                </a:effectLst>
              </a:endParaRPr>
            </a:p>
          </p:txBody>
        </p:sp>
        <p:sp>
          <p:nvSpPr>
            <p:cNvPr id="20491" name="Text Box 11"/>
            <p:cNvSpPr txBox="1">
              <a:spLocks noChangeArrowheads="1"/>
            </p:cNvSpPr>
            <p:nvPr/>
          </p:nvSpPr>
          <p:spPr bwMode="auto">
            <a:xfrm>
              <a:off x="1008" y="2256"/>
              <a:ext cx="864" cy="2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defRPr/>
              </a:pPr>
              <a:r>
                <a:rPr lang="en-US" altLang="zh-CN" sz="2200" b="1" dirty="0">
                  <a:effectLst>
                    <a:outerShdw blurRad="38100" dist="38100" dir="2700000" algn="tl">
                      <a:srgbClr val="000000"/>
                    </a:outerShdw>
                  </a:effectLst>
                </a:rPr>
                <a:t>HEAD</a:t>
              </a:r>
              <a:endParaRPr lang="en-US" altLang="zh-CN" sz="2400" b="1" dirty="0">
                <a:effectLst>
                  <a:outerShdw blurRad="38100" dist="38100" dir="2700000" algn="tl">
                    <a:srgbClr val="000000"/>
                  </a:outerShdw>
                </a:effectLst>
              </a:endParaRPr>
            </a:p>
          </p:txBody>
        </p:sp>
        <p:sp>
          <p:nvSpPr>
            <p:cNvPr id="20492" name="Text Box 12"/>
            <p:cNvSpPr txBox="1">
              <a:spLocks noChangeArrowheads="1"/>
            </p:cNvSpPr>
            <p:nvPr/>
          </p:nvSpPr>
          <p:spPr bwMode="auto">
            <a:xfrm>
              <a:off x="2496" y="2256"/>
              <a:ext cx="816" cy="2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defRPr/>
              </a:pPr>
              <a:r>
                <a:rPr lang="en-US" altLang="zh-CN" sz="2200" b="1">
                  <a:effectLst>
                    <a:outerShdw blurRad="38100" dist="38100" dir="2700000" algn="tl">
                      <a:srgbClr val="000000"/>
                    </a:outerShdw>
                  </a:effectLst>
                </a:rPr>
                <a:t>HAND</a:t>
              </a:r>
              <a:endParaRPr lang="en-US" altLang="zh-CN" sz="2400" b="1">
                <a:effectLst>
                  <a:outerShdw blurRad="38100" dist="38100" dir="2700000" algn="tl">
                    <a:srgbClr val="000000"/>
                  </a:outerShdw>
                </a:effectLst>
              </a:endParaRPr>
            </a:p>
          </p:txBody>
        </p:sp>
      </p:grpSp>
      <p:grpSp>
        <p:nvGrpSpPr>
          <p:cNvPr id="20504" name="Group 24"/>
          <p:cNvGrpSpPr>
            <a:grpSpLocks/>
          </p:cNvGrpSpPr>
          <p:nvPr/>
        </p:nvGrpSpPr>
        <p:grpSpPr bwMode="auto">
          <a:xfrm>
            <a:off x="5943600" y="914401"/>
            <a:ext cx="4572000" cy="5495925"/>
            <a:chOff x="2784" y="576"/>
            <a:chExt cx="2880" cy="3462"/>
          </a:xfrm>
        </p:grpSpPr>
        <p:sp>
          <p:nvSpPr>
            <p:cNvPr id="20493" name="Text Box 13"/>
            <p:cNvSpPr txBox="1">
              <a:spLocks noChangeArrowheads="1"/>
            </p:cNvSpPr>
            <p:nvPr/>
          </p:nvSpPr>
          <p:spPr bwMode="auto">
            <a:xfrm>
              <a:off x="2784" y="576"/>
              <a:ext cx="2880" cy="538"/>
            </a:xfrm>
            <a:prstGeom prst="rect">
              <a:avLst/>
            </a:prstGeom>
            <a:noFill/>
            <a:ln>
              <a:noFill/>
            </a:ln>
            <a:effectLst>
              <a:outerShdw dist="35921" dir="2700000" algn="ctr" rotWithShape="0">
                <a:schemeClr val="tx1"/>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a:spAutoFit/>
            </a:bodyPr>
            <a:lstStyle/>
            <a:p>
              <a:pPr>
                <a:spcBef>
                  <a:spcPct val="50000"/>
                </a:spcBef>
                <a:defRPr/>
              </a:pPr>
              <a:r>
                <a:rPr lang="en-US" altLang="zh-CN" sz="2500" dirty="0">
                  <a:solidFill>
                    <a:schemeClr val="tx2"/>
                  </a:solidFill>
                  <a:effectLst>
                    <a:outerShdw blurRad="38100" dist="38100" dir="2700000" algn="tl">
                      <a:srgbClr val="000000"/>
                    </a:outerShdw>
                  </a:effectLst>
                </a:rPr>
                <a:t>Scenarios resulting from different H factors' interception</a:t>
              </a:r>
              <a:endParaRPr lang="en-US" altLang="zh-CN" sz="2500" dirty="0">
                <a:solidFill>
                  <a:schemeClr val="tx2"/>
                </a:solidFill>
                <a:effectLst>
                  <a:outerShdw blurRad="38100" dist="38100" dir="2700000" algn="tl">
                    <a:srgbClr val="000000"/>
                  </a:outerShdw>
                </a:effectLst>
                <a:latin typeface="Times New Roman" pitchFamily="18" charset="0"/>
              </a:endParaRPr>
            </a:p>
          </p:txBody>
        </p:sp>
        <p:grpSp>
          <p:nvGrpSpPr>
            <p:cNvPr id="9228" name="Group 23"/>
            <p:cNvGrpSpPr>
              <a:grpSpLocks/>
            </p:cNvGrpSpPr>
            <p:nvPr/>
          </p:nvGrpSpPr>
          <p:grpSpPr bwMode="auto">
            <a:xfrm>
              <a:off x="2832" y="1195"/>
              <a:ext cx="2784" cy="2843"/>
              <a:chOff x="2832" y="1195"/>
              <a:chExt cx="2784" cy="2843"/>
            </a:xfrm>
          </p:grpSpPr>
          <p:sp>
            <p:nvSpPr>
              <p:cNvPr id="20482" name="AutoShape 2"/>
              <p:cNvSpPr>
                <a:spLocks noChangeArrowheads="1"/>
              </p:cNvSpPr>
              <p:nvPr/>
            </p:nvSpPr>
            <p:spPr bwMode="auto">
              <a:xfrm>
                <a:off x="2832" y="1195"/>
                <a:ext cx="2784" cy="2640"/>
              </a:xfrm>
              <a:prstGeom prst="roundRect">
                <a:avLst>
                  <a:gd name="adj" fmla="val 16667"/>
                </a:avLst>
              </a:prstGeom>
              <a:gradFill rotWithShape="0">
                <a:gsLst>
                  <a:gs pos="0">
                    <a:schemeClr val="bg1">
                      <a:gamma/>
                      <a:shade val="62745"/>
                      <a:invGamma/>
                    </a:schemeClr>
                  </a:gs>
                  <a:gs pos="100000">
                    <a:schemeClr val="bg1"/>
                  </a:gs>
                </a:gsLst>
                <a:lin ang="18900000" scaled="1"/>
              </a:gradFill>
              <a:ln>
                <a:noFill/>
              </a:ln>
              <a:effectLst>
                <a:prstShdw prst="shdw17" dist="17961" dir="2700000">
                  <a:schemeClr val="bg1">
                    <a:gamma/>
                    <a:shade val="60000"/>
                    <a:invGamma/>
                  </a:schemeClr>
                </a:prstShdw>
              </a:effectLst>
              <a:extLst>
                <a:ext uri="{91240B29-F687-4F45-9708-019B960494DF}">
                  <a14:hiddenLine xmlns:a14="http://schemas.microsoft.com/office/drawing/2010/main" w="9525">
                    <a:solidFill>
                      <a:schemeClr val="tx1"/>
                    </a:solidFill>
                    <a:round/>
                    <a:headEnd/>
                    <a:tailEnd/>
                  </a14:hiddenLine>
                </a:ext>
              </a:extLst>
            </p:spPr>
            <p:txBody>
              <a:bodyPr wrap="none" anchor="ctr"/>
              <a:lstStyle/>
              <a:p>
                <a:pPr eaLnBrk="1" hangingPunct="1">
                  <a:defRPr/>
                </a:pPr>
                <a:endParaRPr lang="en-GB"/>
              </a:p>
            </p:txBody>
          </p:sp>
          <p:grpSp>
            <p:nvGrpSpPr>
              <p:cNvPr id="9230" name="Group 22"/>
              <p:cNvGrpSpPr>
                <a:grpSpLocks/>
              </p:cNvGrpSpPr>
              <p:nvPr/>
            </p:nvGrpSpPr>
            <p:grpSpPr bwMode="auto">
              <a:xfrm>
                <a:off x="3006" y="1428"/>
                <a:ext cx="2562" cy="2610"/>
                <a:chOff x="3006" y="1428"/>
                <a:chExt cx="2562" cy="2610"/>
              </a:xfrm>
            </p:grpSpPr>
            <p:sp>
              <p:nvSpPr>
                <p:cNvPr id="9231" name="Rectangle 14"/>
                <p:cNvSpPr>
                  <a:spLocks noChangeArrowheads="1"/>
                </p:cNvSpPr>
                <p:nvPr/>
              </p:nvSpPr>
              <p:spPr bwMode="auto">
                <a:xfrm>
                  <a:off x="3006" y="1474"/>
                  <a:ext cx="393" cy="192"/>
                </a:xfrm>
                <a:prstGeom prst="rect">
                  <a:avLst/>
                </a:prstGeom>
                <a:solidFill>
                  <a:srgbClr val="3366FF"/>
                </a:solidFill>
                <a:ln>
                  <a:noFill/>
                </a:ln>
                <a:effectLst>
                  <a:prstShdw prst="shdw17" dist="17961" dir="2700000">
                    <a:srgbClr val="1F3D99"/>
                  </a:prstShdw>
                </a:effectLst>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eaLnBrk="1" hangingPunct="1">
                    <a:spcBef>
                      <a:spcPct val="0"/>
                    </a:spcBef>
                    <a:buClrTx/>
                    <a:buSzTx/>
                    <a:buFontTx/>
                    <a:buNone/>
                  </a:pPr>
                  <a:endParaRPr lang="en-GB" altLang="en-US" sz="1800"/>
                </a:p>
              </p:txBody>
            </p:sp>
            <p:sp>
              <p:nvSpPr>
                <p:cNvPr id="9232" name="Rectangle 15"/>
                <p:cNvSpPr>
                  <a:spLocks noChangeArrowheads="1"/>
                </p:cNvSpPr>
                <p:nvPr/>
              </p:nvSpPr>
              <p:spPr bwMode="auto">
                <a:xfrm>
                  <a:off x="3024" y="2101"/>
                  <a:ext cx="393" cy="192"/>
                </a:xfrm>
                <a:prstGeom prst="rect">
                  <a:avLst/>
                </a:prstGeom>
                <a:solidFill>
                  <a:srgbClr val="FFFF00"/>
                </a:solidFill>
                <a:ln>
                  <a:noFill/>
                </a:ln>
                <a:effectLst>
                  <a:prstShdw prst="shdw17" dist="17961" dir="2700000">
                    <a:srgbClr val="999900"/>
                  </a:prstShdw>
                </a:effectLst>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eaLnBrk="1" hangingPunct="1">
                    <a:spcBef>
                      <a:spcPct val="0"/>
                    </a:spcBef>
                    <a:buClrTx/>
                    <a:buSzTx/>
                    <a:buFontTx/>
                    <a:buNone/>
                  </a:pPr>
                  <a:endParaRPr lang="en-GB" altLang="en-US" sz="1800"/>
                </a:p>
              </p:txBody>
            </p:sp>
            <p:sp>
              <p:nvSpPr>
                <p:cNvPr id="9233" name="Rectangle 16"/>
                <p:cNvSpPr>
                  <a:spLocks noChangeArrowheads="1"/>
                </p:cNvSpPr>
                <p:nvPr/>
              </p:nvSpPr>
              <p:spPr bwMode="auto">
                <a:xfrm>
                  <a:off x="3024" y="2629"/>
                  <a:ext cx="393" cy="192"/>
                </a:xfrm>
                <a:prstGeom prst="rect">
                  <a:avLst/>
                </a:prstGeom>
                <a:solidFill>
                  <a:srgbClr val="FF6600"/>
                </a:solidFill>
                <a:ln>
                  <a:noFill/>
                </a:ln>
                <a:effectLst>
                  <a:prstShdw prst="shdw17" dist="17961" dir="2700000">
                    <a:srgbClr val="993D00"/>
                  </a:prstShdw>
                </a:effectLst>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eaLnBrk="1" hangingPunct="1">
                    <a:spcBef>
                      <a:spcPct val="0"/>
                    </a:spcBef>
                    <a:buClrTx/>
                    <a:buSzTx/>
                    <a:buFontTx/>
                    <a:buNone/>
                  </a:pPr>
                  <a:endParaRPr lang="en-GB" altLang="en-US" sz="1800"/>
                </a:p>
              </p:txBody>
            </p:sp>
            <p:sp>
              <p:nvSpPr>
                <p:cNvPr id="9234" name="Rectangle 17"/>
                <p:cNvSpPr>
                  <a:spLocks noChangeArrowheads="1"/>
                </p:cNvSpPr>
                <p:nvPr/>
              </p:nvSpPr>
              <p:spPr bwMode="auto">
                <a:xfrm>
                  <a:off x="3024" y="3253"/>
                  <a:ext cx="393" cy="192"/>
                </a:xfrm>
                <a:prstGeom prst="rect">
                  <a:avLst/>
                </a:prstGeom>
                <a:solidFill>
                  <a:srgbClr val="00FF00"/>
                </a:solidFill>
                <a:ln>
                  <a:noFill/>
                </a:ln>
                <a:effectLst>
                  <a:prstShdw prst="shdw17" dist="17961" dir="2700000">
                    <a:srgbClr val="009900"/>
                  </a:prstShdw>
                </a:effectLst>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eaLnBrk="1" hangingPunct="1">
                    <a:spcBef>
                      <a:spcPct val="0"/>
                    </a:spcBef>
                    <a:buClrTx/>
                    <a:buSzTx/>
                    <a:buFontTx/>
                    <a:buNone/>
                  </a:pPr>
                  <a:endParaRPr lang="en-GB" altLang="en-US" sz="1800"/>
                </a:p>
              </p:txBody>
            </p:sp>
            <p:sp>
              <p:nvSpPr>
                <p:cNvPr id="20498" name="Text Box 18"/>
                <p:cNvSpPr txBox="1">
                  <a:spLocks noChangeArrowheads="1"/>
                </p:cNvSpPr>
                <p:nvPr/>
              </p:nvSpPr>
              <p:spPr bwMode="auto">
                <a:xfrm>
                  <a:off x="3473" y="1428"/>
                  <a:ext cx="2095" cy="4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defRPr/>
                  </a:pPr>
                  <a:r>
                    <a:rPr lang="en-US" altLang="zh-CN" dirty="0">
                      <a:effectLst>
                        <a:outerShdw blurRad="38100" dist="38100" dir="2700000" algn="tl">
                          <a:srgbClr val="000000"/>
                        </a:outerShdw>
                      </a:effectLst>
                    </a:rPr>
                    <a:t>Case 1- Committed &amp; </a:t>
                  </a:r>
                  <a:r>
                    <a:rPr lang="en-US" altLang="zh-CN" dirty="0" smtClean="0">
                      <a:effectLst>
                        <a:outerShdw blurRad="38100" dist="38100" dir="2700000" algn="tl">
                          <a:srgbClr val="000000"/>
                        </a:outerShdw>
                      </a:effectLst>
                    </a:rPr>
                    <a:t>capable of managing the right thing</a:t>
                  </a:r>
                  <a:endParaRPr lang="en-US" altLang="zh-CN" dirty="0">
                    <a:effectLst>
                      <a:outerShdw blurRad="38100" dist="38100" dir="2700000" algn="tl">
                        <a:srgbClr val="000000"/>
                      </a:outerShdw>
                    </a:effectLst>
                  </a:endParaRPr>
                </a:p>
              </p:txBody>
            </p:sp>
            <p:sp>
              <p:nvSpPr>
                <p:cNvPr id="20499" name="Text Box 19"/>
                <p:cNvSpPr txBox="1">
                  <a:spLocks noChangeArrowheads="1"/>
                </p:cNvSpPr>
                <p:nvPr/>
              </p:nvSpPr>
              <p:spPr bwMode="auto">
                <a:xfrm>
                  <a:off x="3473" y="1919"/>
                  <a:ext cx="2062" cy="58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defRPr/>
                  </a:pPr>
                  <a:r>
                    <a:rPr lang="en-US" altLang="zh-CN" dirty="0">
                      <a:effectLst>
                        <a:outerShdw blurRad="38100" dist="38100" dir="2700000" algn="tl">
                          <a:srgbClr val="000000"/>
                        </a:outerShdw>
                      </a:effectLst>
                    </a:rPr>
                    <a:t>Case 2 – </a:t>
                  </a:r>
                  <a:r>
                    <a:rPr lang="en-US" altLang="zh-CN" dirty="0" smtClean="0">
                      <a:effectLst>
                        <a:outerShdw blurRad="38100" dist="38100" dir="2700000" algn="tl">
                          <a:srgbClr val="000000"/>
                        </a:outerShdw>
                      </a:effectLst>
                    </a:rPr>
                    <a:t>Uncommitted but capable of managing the right thing </a:t>
                  </a:r>
                  <a:endParaRPr lang="en-US" altLang="zh-CN" dirty="0">
                    <a:effectLst>
                      <a:outerShdw blurRad="38100" dist="38100" dir="2700000" algn="tl">
                        <a:srgbClr val="000000"/>
                      </a:outerShdw>
                    </a:effectLst>
                    <a:latin typeface="Times New Roman" pitchFamily="18" charset="0"/>
                  </a:endParaRPr>
                </a:p>
              </p:txBody>
            </p:sp>
            <p:sp>
              <p:nvSpPr>
                <p:cNvPr id="20500" name="Text Box 20"/>
                <p:cNvSpPr txBox="1">
                  <a:spLocks noChangeArrowheads="1"/>
                </p:cNvSpPr>
                <p:nvPr/>
              </p:nvSpPr>
              <p:spPr bwMode="auto">
                <a:xfrm>
                  <a:off x="3467" y="2492"/>
                  <a:ext cx="2062" cy="5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defRPr/>
                  </a:pPr>
                  <a:r>
                    <a:rPr lang="en-US" altLang="zh-CN" dirty="0">
                      <a:effectLst>
                        <a:outerShdw blurRad="38100" dist="38100" dir="2700000" algn="tl">
                          <a:srgbClr val="000000"/>
                        </a:outerShdw>
                      </a:effectLst>
                    </a:rPr>
                    <a:t>Case 3 - Committed &amp; capable, but not sure </a:t>
                  </a:r>
                  <a:r>
                    <a:rPr lang="en-US" altLang="zh-CN" dirty="0" smtClean="0">
                      <a:effectLst>
                        <a:outerShdw blurRad="38100" dist="38100" dir="2700000" algn="tl">
                          <a:srgbClr val="000000"/>
                        </a:outerShdw>
                      </a:effectLst>
                    </a:rPr>
                    <a:t>managing the </a:t>
                  </a:r>
                  <a:r>
                    <a:rPr lang="en-US" altLang="zh-CN" dirty="0">
                      <a:effectLst>
                        <a:outerShdw blurRad="38100" dist="38100" dir="2700000" algn="tl">
                          <a:srgbClr val="000000"/>
                        </a:outerShdw>
                      </a:effectLst>
                    </a:rPr>
                    <a:t>right </a:t>
                  </a:r>
                  <a:r>
                    <a:rPr lang="en-US" altLang="zh-CN" dirty="0" smtClean="0">
                      <a:effectLst>
                        <a:outerShdw blurRad="38100" dist="38100" dir="2700000" algn="tl">
                          <a:srgbClr val="000000"/>
                        </a:outerShdw>
                      </a:effectLst>
                    </a:rPr>
                    <a:t>thing</a:t>
                  </a:r>
                  <a:endParaRPr lang="en-US" altLang="zh-CN" dirty="0">
                    <a:effectLst>
                      <a:outerShdw blurRad="38100" dist="38100" dir="2700000" algn="tl">
                        <a:srgbClr val="000000"/>
                      </a:outerShdw>
                    </a:effectLst>
                  </a:endParaRPr>
                </a:p>
              </p:txBody>
            </p:sp>
            <p:sp>
              <p:nvSpPr>
                <p:cNvPr id="20501" name="Text Box 21"/>
                <p:cNvSpPr txBox="1">
                  <a:spLocks noChangeArrowheads="1"/>
                </p:cNvSpPr>
                <p:nvPr/>
              </p:nvSpPr>
              <p:spPr bwMode="auto">
                <a:xfrm>
                  <a:off x="3467" y="3195"/>
                  <a:ext cx="2062" cy="8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defRPr/>
                  </a:pPr>
                  <a:r>
                    <a:rPr lang="en-US" altLang="zh-CN" dirty="0">
                      <a:effectLst>
                        <a:outerShdw blurRad="38100" dist="38100" dir="2700000" algn="tl">
                          <a:srgbClr val="000000"/>
                        </a:outerShdw>
                      </a:effectLst>
                    </a:rPr>
                    <a:t>Case 4 - Committed and well planned </a:t>
                  </a:r>
                  <a:r>
                    <a:rPr lang="en-US" altLang="zh-CN" dirty="0" smtClean="0">
                      <a:effectLst>
                        <a:outerShdw blurRad="38100" dist="38100" dir="2700000" algn="tl">
                          <a:srgbClr val="000000"/>
                        </a:outerShdw>
                      </a:effectLst>
                    </a:rPr>
                    <a:t>but </a:t>
                  </a:r>
                  <a:r>
                    <a:rPr lang="en-US" altLang="zh-CN" dirty="0">
                      <a:effectLst>
                        <a:outerShdw blurRad="38100" dist="38100" dir="2700000" algn="tl">
                          <a:srgbClr val="000000"/>
                        </a:outerShdw>
                      </a:effectLst>
                    </a:rPr>
                    <a:t>don't know how to execute it right</a:t>
                  </a:r>
                </a:p>
                <a:p>
                  <a:pPr algn="r">
                    <a:spcBef>
                      <a:spcPct val="50000"/>
                    </a:spcBef>
                    <a:defRPr/>
                  </a:pPr>
                  <a:endParaRPr lang="zh-CN" altLang="en-US" dirty="0">
                    <a:effectLst>
                      <a:outerShdw blurRad="38100" dist="38100" dir="2700000" algn="tl">
                        <a:srgbClr val="000000"/>
                      </a:outerShdw>
                    </a:effectLst>
                  </a:endParaRPr>
                </a:p>
              </p:txBody>
            </p:sp>
          </p:grpSp>
        </p:grpSp>
      </p:grpSp>
      <p:sp>
        <p:nvSpPr>
          <p:cNvPr id="9222" name="TextBox 27"/>
          <p:cNvSpPr txBox="1">
            <a:spLocks noChangeArrowheads="1"/>
          </p:cNvSpPr>
          <p:nvPr/>
        </p:nvSpPr>
        <p:spPr bwMode="auto">
          <a:xfrm>
            <a:off x="3814764" y="3649664"/>
            <a:ext cx="31273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eaLnBrk="1" hangingPunct="1">
              <a:spcBef>
                <a:spcPct val="0"/>
              </a:spcBef>
              <a:buClrTx/>
              <a:buSzTx/>
              <a:buFontTx/>
              <a:buNone/>
            </a:pPr>
            <a:r>
              <a:rPr lang="en-GB" altLang="en-US" sz="1800">
                <a:solidFill>
                  <a:srgbClr val="FFFF00"/>
                </a:solidFill>
              </a:rPr>
              <a:t>1</a:t>
            </a:r>
          </a:p>
        </p:txBody>
      </p:sp>
      <p:sp>
        <p:nvSpPr>
          <p:cNvPr id="9223" name="TextBox 29"/>
          <p:cNvSpPr txBox="1">
            <a:spLocks noChangeArrowheads="1"/>
          </p:cNvSpPr>
          <p:nvPr/>
        </p:nvSpPr>
        <p:spPr bwMode="auto">
          <a:xfrm>
            <a:off x="4337050" y="3335339"/>
            <a:ext cx="5461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eaLnBrk="1" hangingPunct="1">
              <a:spcBef>
                <a:spcPct val="0"/>
              </a:spcBef>
              <a:buClrTx/>
              <a:buSzTx/>
              <a:buFontTx/>
              <a:buNone/>
            </a:pPr>
            <a:r>
              <a:rPr lang="en-GB" altLang="en-US" sz="1800"/>
              <a:t>3</a:t>
            </a:r>
          </a:p>
        </p:txBody>
      </p:sp>
      <p:sp>
        <p:nvSpPr>
          <p:cNvPr id="9224" name="Rectangle 1"/>
          <p:cNvSpPr>
            <a:spLocks noChangeArrowheads="1"/>
          </p:cNvSpPr>
          <p:nvPr/>
        </p:nvSpPr>
        <p:spPr bwMode="auto">
          <a:xfrm>
            <a:off x="5938839" y="3244850"/>
            <a:ext cx="249237"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eaLnBrk="1" hangingPunct="1">
              <a:spcBef>
                <a:spcPct val="0"/>
              </a:spcBef>
              <a:buClrTx/>
              <a:buSzTx/>
              <a:buFontTx/>
              <a:buNone/>
            </a:pPr>
            <a:r>
              <a:rPr lang="en-GB" altLang="en-US" sz="1800"/>
              <a:t> </a:t>
            </a:r>
          </a:p>
        </p:txBody>
      </p:sp>
      <p:sp>
        <p:nvSpPr>
          <p:cNvPr id="9225" name="TextBox 3"/>
          <p:cNvSpPr txBox="1">
            <a:spLocks noChangeArrowheads="1"/>
          </p:cNvSpPr>
          <p:nvPr/>
        </p:nvSpPr>
        <p:spPr bwMode="auto">
          <a:xfrm>
            <a:off x="2933700" y="3335339"/>
            <a:ext cx="3429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eaLnBrk="1" hangingPunct="1">
              <a:spcBef>
                <a:spcPct val="0"/>
              </a:spcBef>
              <a:buClrTx/>
              <a:buSzTx/>
              <a:buFontTx/>
              <a:buNone/>
            </a:pPr>
            <a:r>
              <a:rPr lang="en-GB" altLang="en-US" sz="1800"/>
              <a:t>4</a:t>
            </a:r>
          </a:p>
        </p:txBody>
      </p:sp>
      <p:sp>
        <p:nvSpPr>
          <p:cNvPr id="9226" name="TextBox 4"/>
          <p:cNvSpPr txBox="1">
            <a:spLocks noChangeArrowheads="1"/>
          </p:cNvSpPr>
          <p:nvPr/>
        </p:nvSpPr>
        <p:spPr bwMode="auto">
          <a:xfrm>
            <a:off x="3735389" y="4498975"/>
            <a:ext cx="579437"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eaLnBrk="1" hangingPunct="1">
              <a:spcBef>
                <a:spcPct val="0"/>
              </a:spcBef>
              <a:buClrTx/>
              <a:buSzTx/>
              <a:buFontTx/>
              <a:buNone/>
            </a:pPr>
            <a:r>
              <a:rPr lang="en-GB" altLang="en-US" sz="1800"/>
              <a:t>  2</a:t>
            </a:r>
          </a:p>
        </p:txBody>
      </p:sp>
    </p:spTree>
    <p:extLst>
      <p:ext uri="{BB962C8B-B14F-4D97-AF65-F5344CB8AC3E}">
        <p14:creationId xmlns:p14="http://schemas.microsoft.com/office/powerpoint/2010/main" val="12854940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3" presetClass="entr" presetSubtype="528" fill="hold" nodeType="clickEffect">
                                  <p:stCondLst>
                                    <p:cond delay="0"/>
                                  </p:stCondLst>
                                  <p:childTnLst>
                                    <p:set>
                                      <p:cBhvr>
                                        <p:cTn id="6" dur="1" fill="hold">
                                          <p:stCondLst>
                                            <p:cond delay="0"/>
                                          </p:stCondLst>
                                        </p:cTn>
                                        <p:tgtEl>
                                          <p:spTgt spid="20484"/>
                                        </p:tgtEl>
                                        <p:attrNameLst>
                                          <p:attrName>style.visibility</p:attrName>
                                        </p:attrNameLst>
                                      </p:cBhvr>
                                      <p:to>
                                        <p:strVal val="visible"/>
                                      </p:to>
                                    </p:set>
                                    <p:anim calcmode="lin" valueType="num">
                                      <p:cBhvr>
                                        <p:cTn id="7" dur="500" fill="hold"/>
                                        <p:tgtEl>
                                          <p:spTgt spid="20484"/>
                                        </p:tgtEl>
                                        <p:attrNameLst>
                                          <p:attrName>ppt_w</p:attrName>
                                        </p:attrNameLst>
                                      </p:cBhvr>
                                      <p:tavLst>
                                        <p:tav tm="0">
                                          <p:val>
                                            <p:fltVal val="0"/>
                                          </p:val>
                                        </p:tav>
                                        <p:tav tm="100000">
                                          <p:val>
                                            <p:strVal val="#ppt_w"/>
                                          </p:val>
                                        </p:tav>
                                      </p:tavLst>
                                    </p:anim>
                                    <p:anim calcmode="lin" valueType="num">
                                      <p:cBhvr>
                                        <p:cTn id="8" dur="500" fill="hold"/>
                                        <p:tgtEl>
                                          <p:spTgt spid="20484"/>
                                        </p:tgtEl>
                                        <p:attrNameLst>
                                          <p:attrName>ppt_h</p:attrName>
                                        </p:attrNameLst>
                                      </p:cBhvr>
                                      <p:tavLst>
                                        <p:tav tm="0">
                                          <p:val>
                                            <p:fltVal val="0"/>
                                          </p:val>
                                        </p:tav>
                                        <p:tav tm="100000">
                                          <p:val>
                                            <p:strVal val="#ppt_h"/>
                                          </p:val>
                                        </p:tav>
                                      </p:tavLst>
                                    </p:anim>
                                    <p:anim calcmode="lin" valueType="num">
                                      <p:cBhvr>
                                        <p:cTn id="9" dur="500" fill="hold"/>
                                        <p:tgtEl>
                                          <p:spTgt spid="20484"/>
                                        </p:tgtEl>
                                        <p:attrNameLst>
                                          <p:attrName>ppt_x</p:attrName>
                                        </p:attrNameLst>
                                      </p:cBhvr>
                                      <p:tavLst>
                                        <p:tav tm="0">
                                          <p:val>
                                            <p:fltVal val="0.5"/>
                                          </p:val>
                                        </p:tav>
                                        <p:tav tm="100000">
                                          <p:val>
                                            <p:strVal val="#ppt_x"/>
                                          </p:val>
                                        </p:tav>
                                      </p:tavLst>
                                    </p:anim>
                                    <p:anim calcmode="lin" valueType="num">
                                      <p:cBhvr>
                                        <p:cTn id="10" dur="500" fill="hold"/>
                                        <p:tgtEl>
                                          <p:spTgt spid="20484"/>
                                        </p:tgtEl>
                                        <p:attrNameLst>
                                          <p:attrName>ppt_y</p:attrName>
                                        </p:attrNameLst>
                                      </p:cBhvr>
                                      <p:tavLst>
                                        <p:tav tm="0">
                                          <p:val>
                                            <p:fltVal val="0.5"/>
                                          </p:val>
                                        </p:tav>
                                        <p:tav tm="100000">
                                          <p:val>
                                            <p:strVal val="#ppt_y"/>
                                          </p:val>
                                        </p:tav>
                                      </p:tavLst>
                                    </p:anim>
                                  </p:childTnLst>
                                </p:cTn>
                              </p:par>
                            </p:childTnLst>
                          </p:cTn>
                        </p:par>
                      </p:childTnLst>
                    </p:cTn>
                  </p:par>
                  <p:par>
                    <p:cTn id="11" fill="hold" nodeType="clickPar">
                      <p:stCondLst>
                        <p:cond delay="indefinite"/>
                      </p:stCondLst>
                      <p:childTnLst>
                        <p:par>
                          <p:cTn id="12" fill="hold" nodeType="withGroup">
                            <p:stCondLst>
                              <p:cond delay="0"/>
                            </p:stCondLst>
                            <p:childTnLst>
                              <p:par>
                                <p:cTn id="13" presetID="12" presetClass="entr" presetSubtype="2" fill="hold" nodeType="clickEffect">
                                  <p:stCondLst>
                                    <p:cond delay="0"/>
                                  </p:stCondLst>
                                  <p:childTnLst>
                                    <p:set>
                                      <p:cBhvr>
                                        <p:cTn id="14" dur="1" fill="hold">
                                          <p:stCondLst>
                                            <p:cond delay="0"/>
                                          </p:stCondLst>
                                        </p:cTn>
                                        <p:tgtEl>
                                          <p:spTgt spid="20504"/>
                                        </p:tgtEl>
                                        <p:attrNameLst>
                                          <p:attrName>style.visibility</p:attrName>
                                        </p:attrNameLst>
                                      </p:cBhvr>
                                      <p:to>
                                        <p:strVal val="visible"/>
                                      </p:to>
                                    </p:set>
                                    <p:animEffect transition="in" filter="slide(fromRight)">
                                      <p:cBhvr>
                                        <p:cTn id="15" dur="500"/>
                                        <p:tgtEl>
                                          <p:spTgt spid="2050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HK" b="1" dirty="0" smtClean="0">
                <a:solidFill>
                  <a:srgbClr val="C00000"/>
                </a:solidFill>
              </a:rPr>
              <a:t>The Heart-Oriented Approach</a:t>
            </a:r>
            <a:br>
              <a:rPr lang="en-HK" b="1" dirty="0" smtClean="0">
                <a:solidFill>
                  <a:srgbClr val="C00000"/>
                </a:solidFill>
              </a:rPr>
            </a:br>
            <a:endParaRPr lang="en-HK" b="1" dirty="0">
              <a:solidFill>
                <a:srgbClr val="C00000"/>
              </a:solidFill>
            </a:endParaRPr>
          </a:p>
        </p:txBody>
      </p:sp>
      <p:sp>
        <p:nvSpPr>
          <p:cNvPr id="3" name="Content Placeholder 2"/>
          <p:cNvSpPr>
            <a:spLocks noGrp="1"/>
          </p:cNvSpPr>
          <p:nvPr>
            <p:ph idx="1"/>
          </p:nvPr>
        </p:nvSpPr>
        <p:spPr>
          <a:xfrm>
            <a:off x="838200" y="1291905"/>
            <a:ext cx="10515600" cy="5763236"/>
          </a:xfrm>
        </p:spPr>
        <p:txBody>
          <a:bodyPr>
            <a:normAutofit fontScale="92500" lnSpcReduction="20000"/>
          </a:bodyPr>
          <a:lstStyle/>
          <a:p>
            <a:pPr marL="0" indent="0">
              <a:buNone/>
            </a:pPr>
            <a:r>
              <a:rPr lang="en-US" dirty="0" smtClean="0"/>
              <a:t>Introduction </a:t>
            </a:r>
          </a:p>
          <a:p>
            <a:r>
              <a:rPr lang="en-US" dirty="0" smtClean="0"/>
              <a:t>The metaphor of ‘Heart’ plays a central role to the 3-H framework.  Heart-oriented dimension means caring about motivational and other human aspects in management practices with an aim to motivate employees to commit in achieving </a:t>
            </a:r>
            <a:r>
              <a:rPr lang="en-US" dirty="0" err="1" smtClean="0"/>
              <a:t>organisational</a:t>
            </a:r>
            <a:r>
              <a:rPr lang="en-US" dirty="0" smtClean="0"/>
              <a:t> goals. </a:t>
            </a:r>
          </a:p>
          <a:p>
            <a:r>
              <a:rPr lang="en-US" dirty="0" smtClean="0"/>
              <a:t>Arguably, it is the most challenging part to tackle with among all three dimensions of the model.  It is because dealing with people especially when it requires to change their attitudes and </a:t>
            </a:r>
            <a:r>
              <a:rPr lang="en-US" dirty="0" err="1" smtClean="0"/>
              <a:t>behaviour</a:t>
            </a:r>
            <a:r>
              <a:rPr lang="en-US" dirty="0" smtClean="0"/>
              <a:t> is a very difficult job. Unfortunately, there is no cookbook recipe nor short cut to win the hearts of people.  But you can improve your positive influence skills through coaching/training on, e.g., motivation theories, leadership, communication and change management skills, etc.</a:t>
            </a:r>
          </a:p>
          <a:p>
            <a:r>
              <a:rPr lang="en-US" dirty="0" smtClean="0"/>
              <a:t>If heart dimension has not been tackled well, management should not push through the implementation; otherwise, it is highly likely the new initiative or change would meet with strong resistance.</a:t>
            </a:r>
          </a:p>
          <a:p>
            <a:r>
              <a:rPr lang="en-US" dirty="0" smtClean="0"/>
              <a:t>Let’s discuss the following Heart related motivation, culture and change management theories </a:t>
            </a:r>
          </a:p>
          <a:p>
            <a:endParaRPr lang="en-HK" dirty="0"/>
          </a:p>
        </p:txBody>
      </p:sp>
      <p:sp>
        <p:nvSpPr>
          <p:cNvPr id="5" name="Slide Number Placeholder 4"/>
          <p:cNvSpPr>
            <a:spLocks noGrp="1"/>
          </p:cNvSpPr>
          <p:nvPr>
            <p:ph type="sldNum" sz="quarter" idx="12"/>
          </p:nvPr>
        </p:nvSpPr>
        <p:spPr/>
        <p:txBody>
          <a:bodyPr/>
          <a:lstStyle/>
          <a:p>
            <a:fld id="{348EFBDC-BB53-4A7C-A94D-EC7D67878992}" type="slidenum">
              <a:rPr lang="en-HK" smtClean="0"/>
              <a:t>27</a:t>
            </a:fld>
            <a:endParaRPr lang="en-HK"/>
          </a:p>
        </p:txBody>
      </p:sp>
    </p:spTree>
    <p:extLst>
      <p:ext uri="{BB962C8B-B14F-4D97-AF65-F5344CB8AC3E}">
        <p14:creationId xmlns:p14="http://schemas.microsoft.com/office/powerpoint/2010/main" val="1838776650"/>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3200" dirty="0" smtClean="0"/>
              <a:t>Understanding motivation theories and new insights on these theories are crucial for developing and </a:t>
            </a:r>
            <a:r>
              <a:rPr lang="en-US" sz="3200" dirty="0" err="1" smtClean="0"/>
              <a:t>practising</a:t>
            </a:r>
            <a:r>
              <a:rPr lang="en-US" sz="3200" dirty="0" smtClean="0"/>
              <a:t> 3-H framework.</a:t>
            </a:r>
            <a:endParaRPr lang="en-HK" sz="3200" dirty="0"/>
          </a:p>
        </p:txBody>
      </p:sp>
      <p:pic>
        <p:nvPicPr>
          <p:cNvPr id="4" name="Content Placeholder 3" descr="Image result for motivation theories"/>
          <p:cNvPicPr>
            <a:picLocks noGrp="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143000" y="1801368"/>
            <a:ext cx="9052560" cy="4617720"/>
          </a:xfrm>
          <a:prstGeom prst="rect">
            <a:avLst/>
          </a:prstGeom>
          <a:noFill/>
          <a:ln>
            <a:noFill/>
          </a:ln>
        </p:spPr>
      </p:pic>
      <p:sp>
        <p:nvSpPr>
          <p:cNvPr id="5" name="Slide Number Placeholder 4"/>
          <p:cNvSpPr>
            <a:spLocks noGrp="1"/>
          </p:cNvSpPr>
          <p:nvPr>
            <p:ph type="sldNum" sz="quarter" idx="12"/>
          </p:nvPr>
        </p:nvSpPr>
        <p:spPr/>
        <p:txBody>
          <a:bodyPr/>
          <a:lstStyle/>
          <a:p>
            <a:fld id="{348EFBDC-BB53-4A7C-A94D-EC7D67878992}" type="slidenum">
              <a:rPr lang="en-HK" smtClean="0"/>
              <a:t>28</a:t>
            </a:fld>
            <a:endParaRPr lang="en-HK"/>
          </a:p>
        </p:txBody>
      </p:sp>
    </p:spTree>
    <p:extLst>
      <p:ext uri="{BB962C8B-B14F-4D97-AF65-F5344CB8AC3E}">
        <p14:creationId xmlns:p14="http://schemas.microsoft.com/office/powerpoint/2010/main" val="1231753998"/>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HK"/>
          </a:p>
        </p:txBody>
      </p:sp>
      <p:sp>
        <p:nvSpPr>
          <p:cNvPr id="5" name="Slide Number Placeholder 4"/>
          <p:cNvSpPr>
            <a:spLocks noGrp="1"/>
          </p:cNvSpPr>
          <p:nvPr>
            <p:ph type="sldNum" sz="quarter" idx="12"/>
          </p:nvPr>
        </p:nvSpPr>
        <p:spPr/>
        <p:txBody>
          <a:bodyPr/>
          <a:lstStyle/>
          <a:p>
            <a:fld id="{348EFBDC-BB53-4A7C-A94D-EC7D67878992}" type="slidenum">
              <a:rPr lang="en-HK" smtClean="0"/>
              <a:t>29</a:t>
            </a:fld>
            <a:endParaRPr lang="en-HK"/>
          </a:p>
        </p:txBody>
      </p:sp>
      <p:pic>
        <p:nvPicPr>
          <p:cNvPr id="8" name="Content Placeholder 7"/>
          <p:cNvPicPr>
            <a:picLocks noGrp="1" noChangeAspect="1"/>
          </p:cNvPicPr>
          <p:nvPr>
            <p:ph idx="1"/>
          </p:nvPr>
        </p:nvPicPr>
        <p:blipFill>
          <a:blip r:embed="rId2"/>
          <a:stretch>
            <a:fillRect/>
          </a:stretch>
        </p:blipFill>
        <p:spPr>
          <a:xfrm>
            <a:off x="672662" y="283779"/>
            <a:ext cx="10681138" cy="6072571"/>
          </a:xfrm>
          <a:prstGeom prst="rect">
            <a:avLst/>
          </a:prstGeom>
        </p:spPr>
      </p:pic>
    </p:spTree>
    <p:extLst>
      <p:ext uri="{BB962C8B-B14F-4D97-AF65-F5344CB8AC3E}">
        <p14:creationId xmlns:p14="http://schemas.microsoft.com/office/powerpoint/2010/main" val="1873722935"/>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54813"/>
            <a:ext cx="10515600" cy="293243"/>
          </a:xfrm>
        </p:spPr>
        <p:txBody>
          <a:bodyPr>
            <a:normAutofit fontScale="90000"/>
          </a:bodyPr>
          <a:lstStyle/>
          <a:p>
            <a:r>
              <a:rPr lang="en-HK" dirty="0" smtClean="0"/>
              <a:t/>
            </a:r>
            <a:br>
              <a:rPr lang="en-HK" dirty="0" smtClean="0"/>
            </a:br>
            <a:r>
              <a:rPr lang="en-HK" sz="4000" dirty="0" smtClean="0"/>
              <a:t>Applying classic motivation theories with care</a:t>
            </a:r>
            <a:endParaRPr lang="en-HK" sz="4000" dirty="0"/>
          </a:p>
        </p:txBody>
      </p:sp>
      <p:sp>
        <p:nvSpPr>
          <p:cNvPr id="3" name="Content Placeholder 2"/>
          <p:cNvSpPr>
            <a:spLocks noGrp="1"/>
          </p:cNvSpPr>
          <p:nvPr>
            <p:ph idx="1"/>
          </p:nvPr>
        </p:nvSpPr>
        <p:spPr>
          <a:xfrm>
            <a:off x="655319" y="978726"/>
            <a:ext cx="11011163" cy="5377624"/>
          </a:xfrm>
        </p:spPr>
        <p:txBody>
          <a:bodyPr>
            <a:noAutofit/>
          </a:bodyPr>
          <a:lstStyle/>
          <a:p>
            <a:r>
              <a:rPr lang="en-US" sz="2500" dirty="0" smtClean="0"/>
              <a:t>From latest empirical observations, Maslow’s hierarchical needs pyramid (constructed in early post-2</a:t>
            </a:r>
            <a:r>
              <a:rPr lang="en-US" sz="2500" baseline="30000" dirty="0" smtClean="0"/>
              <a:t>nd</a:t>
            </a:r>
            <a:r>
              <a:rPr lang="en-US" sz="2500" dirty="0" smtClean="0"/>
              <a:t> WW era) is in the process of turning upside down.  Nowadays, young workers are keen to enjoy </a:t>
            </a:r>
            <a:r>
              <a:rPr lang="en-US" sz="2500" dirty="0" err="1" smtClean="0"/>
              <a:t>socialisation</a:t>
            </a:r>
            <a:r>
              <a:rPr lang="en-US" sz="2500" dirty="0" smtClean="0"/>
              <a:t>, seek opportunities for self-</a:t>
            </a:r>
            <a:r>
              <a:rPr lang="en-US" sz="2500" dirty="0" err="1" smtClean="0"/>
              <a:t>actualisation</a:t>
            </a:r>
            <a:r>
              <a:rPr lang="en-US" sz="2500" dirty="0" smtClean="0"/>
              <a:t> and sensitive to protect their self-esteem; while the basic needs, concerns of safety and security have long been well supported by their parents.  </a:t>
            </a:r>
          </a:p>
          <a:p>
            <a:r>
              <a:rPr lang="en-US" sz="2500" dirty="0" smtClean="0"/>
              <a:t>Herzberg’s motivating factors of responsibility and advancement may not as effective to the millennial workforce, who tend see responsibility as a burden and they don’t want to work for long in the same company and wait for advancement.  His hygiene/maintenance factors such as peer relations and relations with supervisor are motivating, which may lead to loyalty and stay longer in a company as </a:t>
            </a:r>
            <a:r>
              <a:rPr lang="en-US" sz="2500" dirty="0" err="1" smtClean="0"/>
              <a:t>socialisation</a:t>
            </a:r>
            <a:r>
              <a:rPr lang="en-US" sz="2500" dirty="0" smtClean="0"/>
              <a:t> is an important activity to them.  Importance of attending individual, stages of career/family life differences.</a:t>
            </a:r>
          </a:p>
          <a:p>
            <a:r>
              <a:rPr lang="en-US" sz="2500" dirty="0" smtClean="0"/>
              <a:t>Beware of McGregor’s Theory X and Y stereotyping effects. The 3-H framework assumes good and bad elements co-exist in oneself. A heart-driven organization tends to be able to augment its people’s goodness and restrain their badness, consequentially, it is better prepared for opportunities and threats. </a:t>
            </a:r>
          </a:p>
          <a:p>
            <a:endParaRPr lang="en-US" sz="2500" dirty="0" smtClean="0"/>
          </a:p>
          <a:p>
            <a:endParaRPr lang="en-HK" sz="2500" dirty="0"/>
          </a:p>
        </p:txBody>
      </p:sp>
      <p:sp>
        <p:nvSpPr>
          <p:cNvPr id="4" name="Slide Number Placeholder 3"/>
          <p:cNvSpPr>
            <a:spLocks noGrp="1"/>
          </p:cNvSpPr>
          <p:nvPr>
            <p:ph type="sldNum" sz="quarter" idx="12"/>
          </p:nvPr>
        </p:nvSpPr>
        <p:spPr/>
        <p:txBody>
          <a:bodyPr/>
          <a:lstStyle/>
          <a:p>
            <a:fld id="{348EFBDC-BB53-4A7C-A94D-EC7D67878992}" type="slidenum">
              <a:rPr lang="en-HK" smtClean="0"/>
              <a:t>30</a:t>
            </a:fld>
            <a:endParaRPr lang="en-HK"/>
          </a:p>
        </p:txBody>
      </p:sp>
    </p:spTree>
    <p:extLst>
      <p:ext uri="{BB962C8B-B14F-4D97-AF65-F5344CB8AC3E}">
        <p14:creationId xmlns:p14="http://schemas.microsoft.com/office/powerpoint/2010/main" val="1554271025"/>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HK" dirty="0" smtClean="0"/>
              <a:t>A Heart-Driven Organisational Culture is a Key Success Factor for 3-H framework  </a:t>
            </a:r>
            <a:endParaRPr lang="en-HK" dirty="0"/>
          </a:p>
        </p:txBody>
      </p:sp>
      <p:pic>
        <p:nvPicPr>
          <p:cNvPr id="6" name="Content Placeholder 5"/>
          <p:cNvPicPr>
            <a:picLocks noGrp="1" noChangeAspect="1"/>
          </p:cNvPicPr>
          <p:nvPr>
            <p:ph idx="1"/>
          </p:nvPr>
        </p:nvPicPr>
        <p:blipFill>
          <a:blip r:embed="rId2"/>
          <a:stretch>
            <a:fillRect/>
          </a:stretch>
        </p:blipFill>
        <p:spPr>
          <a:xfrm>
            <a:off x="1818290" y="1825625"/>
            <a:ext cx="8292662" cy="5153244"/>
          </a:xfrm>
          <a:prstGeom prst="rect">
            <a:avLst/>
          </a:prstGeom>
        </p:spPr>
      </p:pic>
      <p:sp>
        <p:nvSpPr>
          <p:cNvPr id="4" name="Slide Number Placeholder 3"/>
          <p:cNvSpPr>
            <a:spLocks noGrp="1"/>
          </p:cNvSpPr>
          <p:nvPr>
            <p:ph type="sldNum" sz="quarter" idx="12"/>
          </p:nvPr>
        </p:nvSpPr>
        <p:spPr/>
        <p:txBody>
          <a:bodyPr/>
          <a:lstStyle/>
          <a:p>
            <a:fld id="{348EFBDC-BB53-4A7C-A94D-EC7D67878992}" type="slidenum">
              <a:rPr lang="en-HK" smtClean="0"/>
              <a:t>31</a:t>
            </a:fld>
            <a:endParaRPr lang="en-HK" dirty="0"/>
          </a:p>
        </p:txBody>
      </p:sp>
    </p:spTree>
    <p:extLst>
      <p:ext uri="{BB962C8B-B14F-4D97-AF65-F5344CB8AC3E}">
        <p14:creationId xmlns:p14="http://schemas.microsoft.com/office/powerpoint/2010/main" val="222578407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HK" dirty="0" smtClean="0"/>
              <a:t>Leadership as a management topic</a:t>
            </a:r>
            <a:endParaRPr lang="en-HK" dirty="0"/>
          </a:p>
        </p:txBody>
      </p:sp>
      <p:sp>
        <p:nvSpPr>
          <p:cNvPr id="3" name="Content Placeholder 2"/>
          <p:cNvSpPr>
            <a:spLocks noGrp="1"/>
          </p:cNvSpPr>
          <p:nvPr>
            <p:ph idx="1"/>
          </p:nvPr>
        </p:nvSpPr>
        <p:spPr/>
        <p:txBody>
          <a:bodyPr/>
          <a:lstStyle/>
          <a:p>
            <a:r>
              <a:rPr lang="en-HK" dirty="0" smtClean="0"/>
              <a:t>Leaders and their Leadership </a:t>
            </a:r>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32</a:t>
            </a:fld>
            <a:endParaRPr lang="en-HK" dirty="0"/>
          </a:p>
        </p:txBody>
      </p:sp>
      <p:sp>
        <p:nvSpPr>
          <p:cNvPr id="5" name="AutoShape 2" descr="Image result for make america great again"/>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HK"/>
          </a:p>
        </p:txBody>
      </p:sp>
      <p:sp>
        <p:nvSpPr>
          <p:cNvPr id="7" name="AutoShape 6" descr="Image result for make america great again"/>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HK"/>
          </a:p>
        </p:txBody>
      </p:sp>
      <p:sp>
        <p:nvSpPr>
          <p:cNvPr id="8" name="AutoShape 8" descr="Image result for make america great again"/>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HK"/>
          </a:p>
        </p:txBody>
      </p:sp>
      <p:pic>
        <p:nvPicPr>
          <p:cNvPr id="9" name="Picture 8"/>
          <p:cNvPicPr>
            <a:picLocks noChangeAspect="1"/>
          </p:cNvPicPr>
          <p:nvPr/>
        </p:nvPicPr>
        <p:blipFill>
          <a:blip r:embed="rId2"/>
          <a:stretch>
            <a:fillRect/>
          </a:stretch>
        </p:blipFill>
        <p:spPr>
          <a:xfrm>
            <a:off x="612775" y="3605213"/>
            <a:ext cx="1822417" cy="2571750"/>
          </a:xfrm>
          <a:prstGeom prst="rect">
            <a:avLst/>
          </a:prstGeom>
        </p:spPr>
      </p:pic>
      <p:pic>
        <p:nvPicPr>
          <p:cNvPr id="10" name="Picture 9"/>
          <p:cNvPicPr>
            <a:picLocks noChangeAspect="1"/>
          </p:cNvPicPr>
          <p:nvPr/>
        </p:nvPicPr>
        <p:blipFill>
          <a:blip r:embed="rId3"/>
          <a:stretch>
            <a:fillRect/>
          </a:stretch>
        </p:blipFill>
        <p:spPr>
          <a:xfrm>
            <a:off x="2666200" y="3605214"/>
            <a:ext cx="2125126" cy="2571750"/>
          </a:xfrm>
          <a:prstGeom prst="rect">
            <a:avLst/>
          </a:prstGeom>
        </p:spPr>
      </p:pic>
      <p:pic>
        <p:nvPicPr>
          <p:cNvPr id="11" name="Picture 10"/>
          <p:cNvPicPr>
            <a:picLocks noChangeAspect="1"/>
          </p:cNvPicPr>
          <p:nvPr/>
        </p:nvPicPr>
        <p:blipFill>
          <a:blip r:embed="rId4"/>
          <a:stretch>
            <a:fillRect/>
          </a:stretch>
        </p:blipFill>
        <p:spPr>
          <a:xfrm>
            <a:off x="4958764" y="3792354"/>
            <a:ext cx="3318961" cy="2384609"/>
          </a:xfrm>
          <a:prstGeom prst="rect">
            <a:avLst/>
          </a:prstGeom>
        </p:spPr>
      </p:pic>
      <p:pic>
        <p:nvPicPr>
          <p:cNvPr id="12" name="Picture 11"/>
          <p:cNvPicPr>
            <a:picLocks noChangeAspect="1"/>
          </p:cNvPicPr>
          <p:nvPr/>
        </p:nvPicPr>
        <p:blipFill>
          <a:blip r:embed="rId5"/>
          <a:stretch>
            <a:fillRect/>
          </a:stretch>
        </p:blipFill>
        <p:spPr>
          <a:xfrm>
            <a:off x="8508732" y="3696101"/>
            <a:ext cx="3455469" cy="2357037"/>
          </a:xfrm>
          <a:prstGeom prst="rect">
            <a:avLst/>
          </a:prstGeom>
        </p:spPr>
      </p:pic>
    </p:spTree>
    <p:extLst>
      <p:ext uri="{BB962C8B-B14F-4D97-AF65-F5344CB8AC3E}">
        <p14:creationId xmlns:p14="http://schemas.microsoft.com/office/powerpoint/2010/main" val="591325093"/>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HK"/>
          </a:p>
        </p:txBody>
      </p:sp>
      <p:pic>
        <p:nvPicPr>
          <p:cNvPr id="5" name="Content Placeholder 4"/>
          <p:cNvPicPr>
            <a:picLocks noGrp="1" noChangeAspect="1"/>
          </p:cNvPicPr>
          <p:nvPr>
            <p:ph idx="1"/>
          </p:nvPr>
        </p:nvPicPr>
        <p:blipFill>
          <a:blip r:embed="rId2"/>
          <a:stretch>
            <a:fillRect/>
          </a:stretch>
        </p:blipFill>
        <p:spPr>
          <a:xfrm>
            <a:off x="838201" y="-254666"/>
            <a:ext cx="10428890" cy="7022592"/>
          </a:xfrm>
          <a:prstGeom prst="rect">
            <a:avLst/>
          </a:prstGeom>
        </p:spPr>
      </p:pic>
      <p:sp>
        <p:nvSpPr>
          <p:cNvPr id="3" name="Slide Number Placeholder 2"/>
          <p:cNvSpPr>
            <a:spLocks noGrp="1"/>
          </p:cNvSpPr>
          <p:nvPr>
            <p:ph type="sldNum" sz="quarter" idx="12"/>
          </p:nvPr>
        </p:nvSpPr>
        <p:spPr/>
        <p:txBody>
          <a:bodyPr/>
          <a:lstStyle/>
          <a:p>
            <a:fld id="{348EFBDC-BB53-4A7C-A94D-EC7D67878992}" type="slidenum">
              <a:rPr lang="en-HK" smtClean="0"/>
              <a:t>33</a:t>
            </a:fld>
            <a:endParaRPr lang="en-HK"/>
          </a:p>
        </p:txBody>
      </p:sp>
    </p:spTree>
    <p:extLst>
      <p:ext uri="{BB962C8B-B14F-4D97-AF65-F5344CB8AC3E}">
        <p14:creationId xmlns:p14="http://schemas.microsoft.com/office/powerpoint/2010/main" val="993819805"/>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rot="10800000" flipV="1">
            <a:off x="827689" y="192963"/>
            <a:ext cx="10515600" cy="48775"/>
          </a:xfrm>
        </p:spPr>
        <p:txBody>
          <a:bodyPr>
            <a:normAutofit fontScale="90000"/>
          </a:bodyPr>
          <a:lstStyle/>
          <a:p>
            <a:pPr algn="ctr"/>
            <a:r>
              <a:rPr lang="en-HK" sz="3200" b="1" dirty="0" smtClean="0"/>
              <a:t>Heart vs Head-Oriented Leadership</a:t>
            </a:r>
            <a:endParaRPr lang="en-HK" sz="3200" b="1" dirty="0"/>
          </a:p>
        </p:txBody>
      </p:sp>
      <p:sp>
        <p:nvSpPr>
          <p:cNvPr id="4" name="Slide Number Placeholder 3"/>
          <p:cNvSpPr>
            <a:spLocks noGrp="1"/>
          </p:cNvSpPr>
          <p:nvPr>
            <p:ph type="sldNum" sz="quarter" idx="12"/>
          </p:nvPr>
        </p:nvSpPr>
        <p:spPr/>
        <p:txBody>
          <a:bodyPr/>
          <a:lstStyle/>
          <a:p>
            <a:fld id="{348EFBDC-BB53-4A7C-A94D-EC7D67878992}" type="slidenum">
              <a:rPr lang="en-HK" smtClean="0"/>
              <a:t>34</a:t>
            </a:fld>
            <a:endParaRPr lang="en-HK"/>
          </a:p>
        </p:txBody>
      </p:sp>
      <p:graphicFrame>
        <p:nvGraphicFramePr>
          <p:cNvPr id="5" name="Table 4"/>
          <p:cNvGraphicFramePr>
            <a:graphicFrameLocks noGrp="1"/>
          </p:cNvGraphicFramePr>
          <p:nvPr>
            <p:extLst>
              <p:ext uri="{D42A27DB-BD31-4B8C-83A1-F6EECF244321}">
                <p14:modId xmlns:p14="http://schemas.microsoft.com/office/powerpoint/2010/main" val="2114082146"/>
              </p:ext>
            </p:extLst>
          </p:nvPr>
        </p:nvGraphicFramePr>
        <p:xfrm>
          <a:off x="827689" y="493461"/>
          <a:ext cx="9984828" cy="6385560"/>
        </p:xfrm>
        <a:graphic>
          <a:graphicData uri="http://schemas.openxmlformats.org/drawingml/2006/table">
            <a:tbl>
              <a:tblPr firstRow="1" bandRow="1">
                <a:tableStyleId>{5C22544A-7EE6-4342-B048-85BDC9FD1C3A}</a:tableStyleId>
              </a:tblPr>
              <a:tblGrid>
                <a:gridCol w="2487292">
                  <a:extLst>
                    <a:ext uri="{9D8B030D-6E8A-4147-A177-3AD203B41FA5}">
                      <a16:colId xmlns:a16="http://schemas.microsoft.com/office/drawing/2014/main" val="3775719179"/>
                    </a:ext>
                  </a:extLst>
                </a:gridCol>
                <a:gridCol w="3922612">
                  <a:extLst>
                    <a:ext uri="{9D8B030D-6E8A-4147-A177-3AD203B41FA5}">
                      <a16:colId xmlns:a16="http://schemas.microsoft.com/office/drawing/2014/main" val="3895321279"/>
                    </a:ext>
                  </a:extLst>
                </a:gridCol>
                <a:gridCol w="3574924">
                  <a:extLst>
                    <a:ext uri="{9D8B030D-6E8A-4147-A177-3AD203B41FA5}">
                      <a16:colId xmlns:a16="http://schemas.microsoft.com/office/drawing/2014/main" val="3757249756"/>
                    </a:ext>
                  </a:extLst>
                </a:gridCol>
              </a:tblGrid>
              <a:tr h="364922">
                <a:tc>
                  <a:txBody>
                    <a:bodyPr/>
                    <a:lstStyle/>
                    <a:p>
                      <a:r>
                        <a:rPr lang="en-HK" dirty="0" smtClean="0"/>
                        <a:t>Leadership Act</a:t>
                      </a:r>
                      <a:endParaRPr lang="en-HK" dirty="0"/>
                    </a:p>
                  </a:txBody>
                  <a:tcPr/>
                </a:tc>
                <a:tc>
                  <a:txBody>
                    <a:bodyPr/>
                    <a:lstStyle/>
                    <a:p>
                      <a:r>
                        <a:rPr lang="en-HK" sz="2000" dirty="0" smtClean="0"/>
                        <a:t>Heart-Oriented</a:t>
                      </a:r>
                      <a:r>
                        <a:rPr lang="en-HK" sz="2000" baseline="0" dirty="0" smtClean="0"/>
                        <a:t> Leadership</a:t>
                      </a:r>
                      <a:endParaRPr lang="en-HK" sz="2000" dirty="0"/>
                    </a:p>
                  </a:txBody>
                  <a:tcPr/>
                </a:tc>
                <a:tc>
                  <a:txBody>
                    <a:bodyPr/>
                    <a:lstStyle/>
                    <a:p>
                      <a:r>
                        <a:rPr lang="en-HK" sz="2000" dirty="0" smtClean="0"/>
                        <a:t>Head-Oriented</a:t>
                      </a:r>
                      <a:r>
                        <a:rPr lang="en-HK" sz="2000" baseline="0" dirty="0" smtClean="0"/>
                        <a:t> Leadership</a:t>
                      </a:r>
                      <a:endParaRPr lang="en-HK" sz="2000" dirty="0"/>
                    </a:p>
                  </a:txBody>
                  <a:tcPr/>
                </a:tc>
                <a:extLst>
                  <a:ext uri="{0D108BD9-81ED-4DB2-BD59-A6C34878D82A}">
                    <a16:rowId xmlns:a16="http://schemas.microsoft.com/office/drawing/2014/main" val="2964350579"/>
                  </a:ext>
                </a:extLst>
              </a:tr>
              <a:tr h="1258391">
                <a:tc>
                  <a:txBody>
                    <a:bodyPr/>
                    <a:lstStyle/>
                    <a:p>
                      <a:r>
                        <a:rPr lang="en-HK" sz="2100" dirty="0" smtClean="0"/>
                        <a:t>Influence</a:t>
                      </a:r>
                      <a:r>
                        <a:rPr lang="en-HK" sz="2100" baseline="0" dirty="0" smtClean="0"/>
                        <a:t> strategy</a:t>
                      </a:r>
                      <a:endParaRPr lang="en-HK" sz="2100" dirty="0"/>
                    </a:p>
                  </a:txBody>
                  <a:tcPr/>
                </a:tc>
                <a:tc>
                  <a:txBody>
                    <a:bodyPr/>
                    <a:lstStyle/>
                    <a:p>
                      <a:r>
                        <a:rPr lang="en-HK" sz="2100" dirty="0" smtClean="0"/>
                        <a:t>Emotion dimension</a:t>
                      </a:r>
                    </a:p>
                    <a:p>
                      <a:r>
                        <a:rPr lang="en-HK" sz="2100" dirty="0" smtClean="0"/>
                        <a:t>Impressed</a:t>
                      </a:r>
                      <a:r>
                        <a:rPr lang="en-HK" sz="2100" baseline="0" dirty="0" smtClean="0"/>
                        <a:t> or inspired followers with sense of purpose, abilities to lead to develop and to empower</a:t>
                      </a:r>
                      <a:endParaRPr lang="en-HK" sz="2100" dirty="0"/>
                    </a:p>
                  </a:txBody>
                  <a:tcPr/>
                </a:tc>
                <a:tc>
                  <a:txBody>
                    <a:bodyPr/>
                    <a:lstStyle/>
                    <a:p>
                      <a:r>
                        <a:rPr lang="en-HK" sz="2100" dirty="0" smtClean="0"/>
                        <a:t>Rational-logical</a:t>
                      </a:r>
                      <a:r>
                        <a:rPr lang="en-HK" sz="2100" baseline="0" dirty="0" smtClean="0"/>
                        <a:t> dimension</a:t>
                      </a:r>
                    </a:p>
                    <a:p>
                      <a:r>
                        <a:rPr lang="en-HK" sz="2100" baseline="0" dirty="0" smtClean="0"/>
                        <a:t>By position power, authority</a:t>
                      </a:r>
                      <a:endParaRPr lang="en-HK" sz="2100" dirty="0"/>
                    </a:p>
                  </a:txBody>
                  <a:tcPr/>
                </a:tc>
                <a:extLst>
                  <a:ext uri="{0D108BD9-81ED-4DB2-BD59-A6C34878D82A}">
                    <a16:rowId xmlns:a16="http://schemas.microsoft.com/office/drawing/2014/main" val="2989396106"/>
                  </a:ext>
                </a:extLst>
              </a:tr>
              <a:tr h="715417">
                <a:tc>
                  <a:txBody>
                    <a:bodyPr/>
                    <a:lstStyle/>
                    <a:p>
                      <a:r>
                        <a:rPr lang="en-HK" sz="2100" dirty="0" smtClean="0"/>
                        <a:t>Influence base</a:t>
                      </a:r>
                      <a:endParaRPr lang="en-HK" sz="2100" dirty="0"/>
                    </a:p>
                  </a:txBody>
                  <a:tcPr/>
                </a:tc>
                <a:tc>
                  <a:txBody>
                    <a:bodyPr/>
                    <a:lstStyle/>
                    <a:p>
                      <a:r>
                        <a:rPr lang="en-HK" sz="2100" dirty="0" smtClean="0"/>
                        <a:t>Missionary driven, focus on </a:t>
                      </a:r>
                      <a:r>
                        <a:rPr lang="en-HK" sz="2100" baseline="0" dirty="0" smtClean="0"/>
                        <a:t>purposes and values to yield conviction </a:t>
                      </a:r>
                      <a:endParaRPr lang="en-HK" sz="2100" dirty="0"/>
                    </a:p>
                  </a:txBody>
                  <a:tcPr/>
                </a:tc>
                <a:tc>
                  <a:txBody>
                    <a:bodyPr/>
                    <a:lstStyle/>
                    <a:p>
                      <a:r>
                        <a:rPr lang="en-HK" sz="2100" dirty="0" smtClean="0"/>
                        <a:t>Duty goal driven, </a:t>
                      </a:r>
                      <a:r>
                        <a:rPr lang="en-HK" sz="2100" baseline="0" dirty="0" smtClean="0"/>
                        <a:t>focused on mutual benefits to yield support</a:t>
                      </a:r>
                      <a:endParaRPr lang="en-HK" sz="2100" dirty="0"/>
                    </a:p>
                  </a:txBody>
                  <a:tcPr/>
                </a:tc>
                <a:extLst>
                  <a:ext uri="{0D108BD9-81ED-4DB2-BD59-A6C34878D82A}">
                    <a16:rowId xmlns:a16="http://schemas.microsoft.com/office/drawing/2014/main" val="3741503235"/>
                  </a:ext>
                </a:extLst>
              </a:tr>
              <a:tr h="673703">
                <a:tc>
                  <a:txBody>
                    <a:bodyPr/>
                    <a:lstStyle/>
                    <a:p>
                      <a:r>
                        <a:rPr lang="en-HK" sz="2100" dirty="0" smtClean="0"/>
                        <a:t>Leading process</a:t>
                      </a:r>
                      <a:endParaRPr lang="en-HK" sz="2100" dirty="0"/>
                    </a:p>
                  </a:txBody>
                  <a:tcPr/>
                </a:tc>
                <a:tc>
                  <a:txBody>
                    <a:bodyPr/>
                    <a:lstStyle/>
                    <a:p>
                      <a:r>
                        <a:rPr lang="en-HK" sz="2100" dirty="0" smtClean="0"/>
                        <a:t>Long-term and relationship</a:t>
                      </a:r>
                      <a:r>
                        <a:rPr lang="en-HK" sz="2100" baseline="0" dirty="0" smtClean="0"/>
                        <a:t> building, transformational</a:t>
                      </a:r>
                      <a:endParaRPr lang="en-HK" sz="2100" dirty="0"/>
                    </a:p>
                  </a:txBody>
                  <a:tcPr/>
                </a:tc>
                <a:tc>
                  <a:txBody>
                    <a:bodyPr/>
                    <a:lstStyle/>
                    <a:p>
                      <a:r>
                        <a:rPr lang="en-HK" sz="2100" dirty="0" smtClean="0"/>
                        <a:t>Transactional, highlight</a:t>
                      </a:r>
                      <a:r>
                        <a:rPr lang="en-HK" sz="2100" baseline="0" dirty="0" smtClean="0"/>
                        <a:t> </a:t>
                      </a:r>
                      <a:r>
                        <a:rPr lang="en-HK" sz="2100" dirty="0" smtClean="0"/>
                        <a:t>mutual benefits  </a:t>
                      </a:r>
                      <a:endParaRPr lang="en-HK" sz="2100" dirty="0"/>
                    </a:p>
                  </a:txBody>
                  <a:tcPr/>
                </a:tc>
                <a:extLst>
                  <a:ext uri="{0D108BD9-81ED-4DB2-BD59-A6C34878D82A}">
                    <a16:rowId xmlns:a16="http://schemas.microsoft.com/office/drawing/2014/main" val="1017793072"/>
                  </a:ext>
                </a:extLst>
              </a:tr>
              <a:tr h="673703">
                <a:tc>
                  <a:txBody>
                    <a:bodyPr/>
                    <a:lstStyle/>
                    <a:p>
                      <a:r>
                        <a:rPr lang="en-HK" sz="2100" dirty="0" smtClean="0"/>
                        <a:t>Personal growth </a:t>
                      </a:r>
                      <a:endParaRPr lang="en-HK" sz="2100" dirty="0"/>
                    </a:p>
                  </a:txBody>
                  <a:tcPr/>
                </a:tc>
                <a:tc>
                  <a:txBody>
                    <a:bodyPr/>
                    <a:lstStyle/>
                    <a:p>
                      <a:r>
                        <a:rPr lang="en-HK" sz="2100" dirty="0" smtClean="0"/>
                        <a:t>Developmental</a:t>
                      </a:r>
                      <a:r>
                        <a:rPr lang="en-HK" sz="2100" baseline="0" dirty="0" smtClean="0"/>
                        <a:t>, e.g., from follower to leader</a:t>
                      </a:r>
                      <a:endParaRPr lang="en-HK" sz="2100" dirty="0"/>
                    </a:p>
                  </a:txBody>
                  <a:tcPr/>
                </a:tc>
                <a:tc>
                  <a:txBody>
                    <a:bodyPr/>
                    <a:lstStyle/>
                    <a:p>
                      <a:r>
                        <a:rPr lang="en-HK" sz="2100" dirty="0" smtClean="0"/>
                        <a:t>Confine</a:t>
                      </a:r>
                      <a:r>
                        <a:rPr lang="en-HK" sz="2100" baseline="0" dirty="0" smtClean="0"/>
                        <a:t> to task-related skills</a:t>
                      </a:r>
                      <a:endParaRPr lang="en-HK" sz="2100" dirty="0"/>
                    </a:p>
                  </a:txBody>
                  <a:tcPr/>
                </a:tc>
                <a:extLst>
                  <a:ext uri="{0D108BD9-81ED-4DB2-BD59-A6C34878D82A}">
                    <a16:rowId xmlns:a16="http://schemas.microsoft.com/office/drawing/2014/main" val="2089712237"/>
                  </a:ext>
                </a:extLst>
              </a:tr>
              <a:tr h="673703">
                <a:tc>
                  <a:txBody>
                    <a:bodyPr/>
                    <a:lstStyle/>
                    <a:p>
                      <a:r>
                        <a:rPr lang="en-HK" sz="2100" dirty="0" smtClean="0"/>
                        <a:t>Feeling</a:t>
                      </a:r>
                      <a:r>
                        <a:rPr lang="en-HK" sz="2100" baseline="0" dirty="0" smtClean="0"/>
                        <a:t> between leader and followers</a:t>
                      </a:r>
                      <a:endParaRPr lang="en-HK" sz="2100" dirty="0"/>
                    </a:p>
                  </a:txBody>
                  <a:tcPr/>
                </a:tc>
                <a:tc>
                  <a:txBody>
                    <a:bodyPr/>
                    <a:lstStyle/>
                    <a:p>
                      <a:r>
                        <a:rPr lang="en-HK" sz="2100" dirty="0" smtClean="0"/>
                        <a:t>Warm,</a:t>
                      </a:r>
                      <a:r>
                        <a:rPr lang="en-HK" sz="2100" baseline="0" dirty="0" smtClean="0"/>
                        <a:t> comfortable and respectful </a:t>
                      </a:r>
                      <a:endParaRPr lang="en-HK" sz="2100" dirty="0"/>
                    </a:p>
                  </a:txBody>
                  <a:tcPr/>
                </a:tc>
                <a:tc>
                  <a:txBody>
                    <a:bodyPr/>
                    <a:lstStyle/>
                    <a:p>
                      <a:r>
                        <a:rPr lang="en-HK" sz="2100" dirty="0" smtClean="0"/>
                        <a:t>Unnatural, can be stressful</a:t>
                      </a:r>
                      <a:endParaRPr lang="en-HK" sz="2100" dirty="0"/>
                    </a:p>
                  </a:txBody>
                  <a:tcPr/>
                </a:tc>
                <a:extLst>
                  <a:ext uri="{0D108BD9-81ED-4DB2-BD59-A6C34878D82A}">
                    <a16:rowId xmlns:a16="http://schemas.microsoft.com/office/drawing/2014/main" val="1001565273"/>
                  </a:ext>
                </a:extLst>
              </a:tr>
              <a:tr h="1263195">
                <a:tc>
                  <a:txBody>
                    <a:bodyPr/>
                    <a:lstStyle/>
                    <a:p>
                      <a:r>
                        <a:rPr lang="en-HK" sz="2100" dirty="0" smtClean="0"/>
                        <a:t>Appeal to and</a:t>
                      </a:r>
                      <a:r>
                        <a:rPr lang="en-HK" sz="2100" baseline="0" dirty="0" smtClean="0"/>
                        <a:t> leading</a:t>
                      </a:r>
                      <a:r>
                        <a:rPr lang="en-HK" sz="2100" dirty="0" smtClean="0"/>
                        <a:t> outcome</a:t>
                      </a:r>
                      <a:endParaRPr lang="en-HK" sz="2100" dirty="0"/>
                    </a:p>
                  </a:txBody>
                  <a:tcPr/>
                </a:tc>
                <a:tc>
                  <a:txBody>
                    <a:bodyPr/>
                    <a:lstStyle/>
                    <a:p>
                      <a:r>
                        <a:rPr lang="en-HK" sz="2100" dirty="0" smtClean="0"/>
                        <a:t>Want to,</a:t>
                      </a:r>
                      <a:r>
                        <a:rPr lang="en-HK" sz="2100" baseline="0" dirty="0" smtClean="0"/>
                        <a:t> committed to contribute, willing to make extra effort </a:t>
                      </a:r>
                      <a:r>
                        <a:rPr lang="en-HK" sz="2100" dirty="0" smtClean="0"/>
                        <a:t>and self-leading </a:t>
                      </a:r>
                      <a:endParaRPr lang="en-HK" sz="2100" dirty="0"/>
                    </a:p>
                  </a:txBody>
                  <a:tcPr/>
                </a:tc>
                <a:tc>
                  <a:txBody>
                    <a:bodyPr/>
                    <a:lstStyle/>
                    <a:p>
                      <a:r>
                        <a:rPr lang="en-HK" sz="2100" dirty="0" smtClean="0"/>
                        <a:t>Ought</a:t>
                      </a:r>
                      <a:r>
                        <a:rPr lang="en-HK" sz="2100" baseline="0" dirty="0" smtClean="0"/>
                        <a:t> to, compliance mentality, passive followers, unwilling to work beyond minimum requirement</a:t>
                      </a:r>
                      <a:endParaRPr lang="en-HK" sz="2100" dirty="0"/>
                    </a:p>
                  </a:txBody>
                  <a:tcPr/>
                </a:tc>
                <a:extLst>
                  <a:ext uri="{0D108BD9-81ED-4DB2-BD59-A6C34878D82A}">
                    <a16:rowId xmlns:a16="http://schemas.microsoft.com/office/drawing/2014/main" val="3611332992"/>
                  </a:ext>
                </a:extLst>
              </a:tr>
            </a:tbl>
          </a:graphicData>
        </a:graphic>
      </p:graphicFrame>
    </p:spTree>
    <p:extLst>
      <p:ext uri="{BB962C8B-B14F-4D97-AF65-F5344CB8AC3E}">
        <p14:creationId xmlns:p14="http://schemas.microsoft.com/office/powerpoint/2010/main" val="4104414330"/>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4845" y="291891"/>
            <a:ext cx="10893425" cy="596409"/>
          </a:xfrm>
        </p:spPr>
        <p:txBody>
          <a:bodyPr>
            <a:normAutofit/>
          </a:bodyPr>
          <a:lstStyle/>
          <a:p>
            <a:r>
              <a:rPr lang="en-HK" sz="2800" b="1" dirty="0">
                <a:solidFill>
                  <a:srgbClr val="002060"/>
                </a:solidFill>
                <a:latin typeface="Verdana" panose="020B0604030504040204" pitchFamily="34" charset="0"/>
                <a:ea typeface="Verdana" panose="020B0604030504040204" pitchFamily="34" charset="0"/>
              </a:rPr>
              <a:t>The Heart-Driven Heroes in SARS Outbreak of 2003  </a:t>
            </a:r>
          </a:p>
        </p:txBody>
      </p:sp>
      <p:pic>
        <p:nvPicPr>
          <p:cNvPr id="2050" name="Picture 2" descr="Image result for sars hong kon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60375" y="1430131"/>
            <a:ext cx="6433574" cy="4818971"/>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Image result for sars hong ko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90528" y="1224992"/>
            <a:ext cx="2149708" cy="2845805"/>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Image result for sars hong ko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83305" y="4334256"/>
            <a:ext cx="4408695" cy="2523744"/>
          </a:xfrm>
          <a:prstGeom prst="rect">
            <a:avLst/>
          </a:prstGeom>
          <a:noFill/>
          <a:extLst>
            <a:ext uri="{909E8E84-426E-40DD-AFC4-6F175D3DCCD1}">
              <a14:hiddenFill xmlns:a14="http://schemas.microsoft.com/office/drawing/2010/main">
                <a:solidFill>
                  <a:srgbClr val="FFFFFF"/>
                </a:solidFill>
              </a14:hiddenFill>
            </a:ext>
          </a:extLst>
        </p:spPr>
      </p:pic>
      <p:sp>
        <p:nvSpPr>
          <p:cNvPr id="4" name="AutoShape 10" descr="Image result for sars hong ko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HK"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Slide Number Placeholder 2"/>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37A5D9E-B29D-478B-A2F0-40460C7B2426}"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2695252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Slide Number Placeholder 5"/>
          <p:cNvSpPr>
            <a:spLocks noGrp="1"/>
          </p:cNvSpPr>
          <p:nvPr>
            <p:ph type="sldNum" sz="quarter" idx="12"/>
          </p:nvPr>
        </p:nvSpPr>
        <p:spPr>
          <a:noFill/>
        </p:spPr>
        <p:txBody>
          <a:bodyP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a:spcBef>
                <a:spcPct val="0"/>
              </a:spcBef>
              <a:buClrTx/>
              <a:buSzTx/>
              <a:buFontTx/>
              <a:buNone/>
            </a:pPr>
            <a:fld id="{18F77793-243F-4656-9677-5463411BF0E5}" type="slidenum">
              <a:rPr lang="zh-CN" altLang="en-US" sz="1400"/>
              <a:pPr>
                <a:spcBef>
                  <a:spcPct val="0"/>
                </a:spcBef>
                <a:buClrTx/>
                <a:buSzTx/>
                <a:buFontTx/>
                <a:buNone/>
              </a:pPr>
              <a:t>36</a:t>
            </a:fld>
            <a:endParaRPr lang="en-US" altLang="zh-CN" sz="1400"/>
          </a:p>
        </p:txBody>
      </p:sp>
      <p:sp>
        <p:nvSpPr>
          <p:cNvPr id="123906" name="Rectangle 2"/>
          <p:cNvSpPr>
            <a:spLocks noGrp="1" noRot="1" noChangeArrowheads="1"/>
          </p:cNvSpPr>
          <p:nvPr>
            <p:ph type="title"/>
          </p:nvPr>
        </p:nvSpPr>
        <p:spPr>
          <a:xfrm>
            <a:off x="1115568" y="226243"/>
            <a:ext cx="11569768" cy="762000"/>
          </a:xfrm>
        </p:spPr>
        <p:txBody>
          <a:bodyPr>
            <a:normAutofit/>
          </a:bodyPr>
          <a:lstStyle/>
          <a:p>
            <a:pPr eaLnBrk="1" hangingPunct="1">
              <a:defRPr/>
            </a:pPr>
            <a:r>
              <a:rPr lang="en-US" altLang="zh-TW" sz="3600" b="1" dirty="0" smtClean="0">
                <a:solidFill>
                  <a:srgbClr val="FF0000"/>
                </a:solidFill>
                <a:effectLst>
                  <a:outerShdw blurRad="38100" dist="38100" dir="2700000" algn="tl">
                    <a:srgbClr val="000000"/>
                  </a:outerShdw>
                </a:effectLst>
              </a:rPr>
              <a:t>Examples </a:t>
            </a:r>
            <a:r>
              <a:rPr lang="en-US" altLang="zh-TW" sz="3600" b="1" dirty="0">
                <a:solidFill>
                  <a:srgbClr val="FF0000"/>
                </a:solidFill>
                <a:effectLst>
                  <a:outerShdw blurRad="38100" dist="38100" dir="2700000" algn="tl">
                    <a:srgbClr val="000000"/>
                  </a:outerShdw>
                </a:effectLst>
              </a:rPr>
              <a:t>of </a:t>
            </a:r>
            <a:r>
              <a:rPr lang="en-US" altLang="zh-TW" sz="3600" b="1" dirty="0" smtClean="0">
                <a:solidFill>
                  <a:srgbClr val="FF0000"/>
                </a:solidFill>
                <a:effectLst>
                  <a:outerShdw blurRad="38100" dist="38100" dir="2700000" algn="tl">
                    <a:srgbClr val="000000"/>
                  </a:outerShdw>
                </a:effectLst>
              </a:rPr>
              <a:t>Head- </a:t>
            </a:r>
            <a:r>
              <a:rPr lang="en-US" altLang="zh-TW" sz="3600" b="1" dirty="0">
                <a:solidFill>
                  <a:srgbClr val="FF0000"/>
                </a:solidFill>
                <a:effectLst>
                  <a:outerShdw blurRad="38100" dist="38100" dir="2700000" algn="tl">
                    <a:srgbClr val="000000"/>
                  </a:outerShdw>
                </a:effectLst>
              </a:rPr>
              <a:t>and </a:t>
            </a:r>
            <a:r>
              <a:rPr lang="en-US" altLang="zh-TW" sz="3600" b="1" dirty="0" smtClean="0">
                <a:solidFill>
                  <a:srgbClr val="FF0000"/>
                </a:solidFill>
                <a:effectLst>
                  <a:outerShdw blurRad="38100" dist="38100" dir="2700000" algn="tl">
                    <a:srgbClr val="000000"/>
                  </a:outerShdw>
                </a:effectLst>
              </a:rPr>
              <a:t>Heart-Oriented Leader’s Appeals</a:t>
            </a:r>
            <a:endParaRPr lang="en-US" altLang="zh-TW" sz="2800" b="1" dirty="0">
              <a:solidFill>
                <a:srgbClr val="FF0000"/>
              </a:solidFill>
              <a:effectLst>
                <a:outerShdw blurRad="38100" dist="38100" dir="2700000" algn="tl">
                  <a:srgbClr val="000000"/>
                </a:outerShdw>
              </a:effectLst>
            </a:endParaRPr>
          </a:p>
        </p:txBody>
      </p:sp>
      <p:graphicFrame>
        <p:nvGraphicFramePr>
          <p:cNvPr id="123925" name="Group 21"/>
          <p:cNvGraphicFramePr>
            <a:graphicFrameLocks noGrp="1"/>
          </p:cNvGraphicFramePr>
          <p:nvPr>
            <p:ph type="tbl" idx="1"/>
            <p:extLst>
              <p:ext uri="{D42A27DB-BD31-4B8C-83A1-F6EECF244321}">
                <p14:modId xmlns:p14="http://schemas.microsoft.com/office/powerpoint/2010/main" val="2696824132"/>
              </p:ext>
            </p:extLst>
          </p:nvPr>
        </p:nvGraphicFramePr>
        <p:xfrm>
          <a:off x="567559" y="1459345"/>
          <a:ext cx="11161985" cy="5065246"/>
        </p:xfrm>
        <a:graphic>
          <a:graphicData uri="http://schemas.openxmlformats.org/drawingml/2006/table">
            <a:tbl>
              <a:tblPr/>
              <a:tblGrid>
                <a:gridCol w="2381224">
                  <a:extLst>
                    <a:ext uri="{9D8B030D-6E8A-4147-A177-3AD203B41FA5}">
                      <a16:colId xmlns:a16="http://schemas.microsoft.com/office/drawing/2014/main" val="20000"/>
                    </a:ext>
                  </a:extLst>
                </a:gridCol>
                <a:gridCol w="3690896">
                  <a:extLst>
                    <a:ext uri="{9D8B030D-6E8A-4147-A177-3AD203B41FA5}">
                      <a16:colId xmlns:a16="http://schemas.microsoft.com/office/drawing/2014/main" val="20001"/>
                    </a:ext>
                  </a:extLst>
                </a:gridCol>
                <a:gridCol w="5089865">
                  <a:extLst>
                    <a:ext uri="{9D8B030D-6E8A-4147-A177-3AD203B41FA5}">
                      <a16:colId xmlns:a16="http://schemas.microsoft.com/office/drawing/2014/main" val="20002"/>
                    </a:ext>
                  </a:extLst>
                </a:gridCol>
              </a:tblGrid>
              <a:tr h="618819">
                <a:tc>
                  <a:txBody>
                    <a:bodyPr/>
                    <a:lstStyle>
                      <a:lvl1pPr>
                        <a:spcBef>
                          <a:spcPct val="20000"/>
                        </a:spcBef>
                        <a:buClr>
                          <a:schemeClr val="folHlink"/>
                        </a:buClr>
                        <a:buSzPct val="85000"/>
                        <a:buFont typeface="Wingdings 2" pitchFamily="18" charset="2"/>
                        <a:defRPr sz="2800">
                          <a:solidFill>
                            <a:schemeClr val="tx1"/>
                          </a:solidFill>
                          <a:latin typeface="Arial" pitchFamily="34" charset="0"/>
                          <a:ea typeface="SimSun" pitchFamily="2" charset="-122"/>
                        </a:defRPr>
                      </a:lvl1pPr>
                      <a:lvl2pPr>
                        <a:spcBef>
                          <a:spcPct val="20000"/>
                        </a:spcBef>
                        <a:buClr>
                          <a:schemeClr val="hlink"/>
                        </a:buClr>
                        <a:buSzPct val="85000"/>
                        <a:buFont typeface="Wingdings" pitchFamily="2" charset="2"/>
                        <a:defRPr sz="2400">
                          <a:solidFill>
                            <a:schemeClr val="tx1"/>
                          </a:solidFill>
                          <a:latin typeface="Arial" pitchFamily="34" charset="0"/>
                          <a:ea typeface="SimSun" pitchFamily="2" charset="-122"/>
                        </a:defRPr>
                      </a:lvl2pPr>
                      <a:lvl3pPr>
                        <a:spcBef>
                          <a:spcPct val="20000"/>
                        </a:spcBef>
                        <a:buClr>
                          <a:schemeClr val="folHlink"/>
                        </a:buClr>
                        <a:buSzPct val="90000"/>
                        <a:buFont typeface="Wingdings 2" pitchFamily="18" charset="2"/>
                        <a:defRPr sz="2000">
                          <a:solidFill>
                            <a:schemeClr val="tx1"/>
                          </a:solidFill>
                          <a:latin typeface="Arial" pitchFamily="34" charset="0"/>
                          <a:ea typeface="SimSun" pitchFamily="2" charset="-122"/>
                        </a:defRPr>
                      </a:lvl3pPr>
                      <a:lvl4pPr>
                        <a:spcBef>
                          <a:spcPct val="20000"/>
                        </a:spcBef>
                        <a:buClr>
                          <a:schemeClr val="hlink"/>
                        </a:buClr>
                        <a:buSzPct val="90000"/>
                        <a:buFont typeface="Wingdings" pitchFamily="2" charset="2"/>
                        <a:defRPr>
                          <a:solidFill>
                            <a:schemeClr val="tx1"/>
                          </a:solidFill>
                          <a:latin typeface="Arial" pitchFamily="34" charset="0"/>
                          <a:ea typeface="SimSun" pitchFamily="2" charset="-122"/>
                        </a:defRPr>
                      </a:lvl4pPr>
                      <a:lvl5pPr>
                        <a:spcBef>
                          <a:spcPct val="20000"/>
                        </a:spcBef>
                        <a:buClr>
                          <a:schemeClr val="folHlink"/>
                        </a:buClr>
                        <a:buSzPct val="90000"/>
                        <a:buFont typeface="Wingdings 2" pitchFamily="18" charset="2"/>
                        <a:defRPr>
                          <a:solidFill>
                            <a:schemeClr val="tx1"/>
                          </a:solidFill>
                          <a:latin typeface="Arial" pitchFamily="34" charset="0"/>
                          <a:ea typeface="SimSun" pitchFamily="2" charset="-122"/>
                        </a:defRPr>
                      </a:lvl5pPr>
                      <a:lvl6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6pPr>
                      <a:lvl7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7pPr>
                      <a:lvl8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8pPr>
                      <a:lvl9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9pPr>
                    </a:lstStyle>
                    <a:p>
                      <a:pPr marL="0" marR="0" lvl="0" indent="0" algn="l" defTabSz="914400" rtl="0" eaLnBrk="1" fontAlgn="base" latinLnBrk="0" hangingPunct="1">
                        <a:lnSpc>
                          <a:spcPct val="100000"/>
                        </a:lnSpc>
                        <a:spcBef>
                          <a:spcPct val="20000"/>
                        </a:spcBef>
                        <a:spcAft>
                          <a:spcPct val="0"/>
                        </a:spcAft>
                        <a:buClr>
                          <a:schemeClr val="folHlink"/>
                        </a:buClr>
                        <a:buSzPct val="85000"/>
                        <a:buFont typeface="Wingdings 2" pitchFamily="18" charset="2"/>
                        <a:buNone/>
                        <a:tabLst/>
                      </a:pPr>
                      <a:r>
                        <a:rPr kumimoji="0" lang="en-US" altLang="zh-TW" sz="2500" b="1" i="0" u="none" strike="noStrike" cap="none" normalizeH="0" baseline="0" dirty="0" smtClean="0">
                          <a:ln>
                            <a:noFill/>
                          </a:ln>
                          <a:solidFill>
                            <a:schemeClr val="tx1"/>
                          </a:solidFill>
                          <a:effectLst>
                            <a:outerShdw blurRad="38100" dist="38100" dir="2700000" algn="tl">
                              <a:srgbClr val="000000"/>
                            </a:outerShdw>
                          </a:effectLst>
                          <a:latin typeface="Arial Narrow" pitchFamily="34" charset="0"/>
                          <a:ea typeface="SimSun" pitchFamily="2" charset="-122"/>
                        </a:rPr>
                        <a:t>Incident </a:t>
                      </a:r>
                    </a:p>
                  </a:txBody>
                  <a:tcPr marL="91441" marR="91441" marT="45723" marB="4572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folHlink"/>
                        </a:buClr>
                        <a:buSzPct val="85000"/>
                        <a:buFont typeface="Wingdings 2" pitchFamily="18" charset="2"/>
                        <a:defRPr sz="2800">
                          <a:solidFill>
                            <a:schemeClr val="tx1"/>
                          </a:solidFill>
                          <a:latin typeface="Arial" pitchFamily="34" charset="0"/>
                          <a:ea typeface="SimSun" pitchFamily="2" charset="-122"/>
                        </a:defRPr>
                      </a:lvl1pPr>
                      <a:lvl2pPr>
                        <a:spcBef>
                          <a:spcPct val="20000"/>
                        </a:spcBef>
                        <a:buClr>
                          <a:schemeClr val="hlink"/>
                        </a:buClr>
                        <a:buSzPct val="85000"/>
                        <a:buFont typeface="Wingdings" pitchFamily="2" charset="2"/>
                        <a:defRPr sz="2400">
                          <a:solidFill>
                            <a:schemeClr val="tx1"/>
                          </a:solidFill>
                          <a:latin typeface="Arial" pitchFamily="34" charset="0"/>
                          <a:ea typeface="SimSun" pitchFamily="2" charset="-122"/>
                        </a:defRPr>
                      </a:lvl2pPr>
                      <a:lvl3pPr>
                        <a:spcBef>
                          <a:spcPct val="20000"/>
                        </a:spcBef>
                        <a:buClr>
                          <a:schemeClr val="folHlink"/>
                        </a:buClr>
                        <a:buSzPct val="90000"/>
                        <a:buFont typeface="Wingdings 2" pitchFamily="18" charset="2"/>
                        <a:defRPr sz="2000">
                          <a:solidFill>
                            <a:schemeClr val="tx1"/>
                          </a:solidFill>
                          <a:latin typeface="Arial" pitchFamily="34" charset="0"/>
                          <a:ea typeface="SimSun" pitchFamily="2" charset="-122"/>
                        </a:defRPr>
                      </a:lvl3pPr>
                      <a:lvl4pPr>
                        <a:spcBef>
                          <a:spcPct val="20000"/>
                        </a:spcBef>
                        <a:buClr>
                          <a:schemeClr val="hlink"/>
                        </a:buClr>
                        <a:buSzPct val="90000"/>
                        <a:buFont typeface="Wingdings" pitchFamily="2" charset="2"/>
                        <a:defRPr>
                          <a:solidFill>
                            <a:schemeClr val="tx1"/>
                          </a:solidFill>
                          <a:latin typeface="Arial" pitchFamily="34" charset="0"/>
                          <a:ea typeface="SimSun" pitchFamily="2" charset="-122"/>
                        </a:defRPr>
                      </a:lvl4pPr>
                      <a:lvl5pPr>
                        <a:spcBef>
                          <a:spcPct val="20000"/>
                        </a:spcBef>
                        <a:buClr>
                          <a:schemeClr val="folHlink"/>
                        </a:buClr>
                        <a:buSzPct val="90000"/>
                        <a:buFont typeface="Wingdings 2" pitchFamily="18" charset="2"/>
                        <a:defRPr>
                          <a:solidFill>
                            <a:schemeClr val="tx1"/>
                          </a:solidFill>
                          <a:latin typeface="Arial" pitchFamily="34" charset="0"/>
                          <a:ea typeface="SimSun" pitchFamily="2" charset="-122"/>
                        </a:defRPr>
                      </a:lvl5pPr>
                      <a:lvl6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6pPr>
                      <a:lvl7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7pPr>
                      <a:lvl8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8pPr>
                      <a:lvl9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9pPr>
                    </a:lstStyle>
                    <a:p>
                      <a:pPr marL="0" marR="0" lvl="0" indent="0" algn="l" defTabSz="914400" rtl="0" eaLnBrk="1" fontAlgn="base" latinLnBrk="0" hangingPunct="1">
                        <a:lnSpc>
                          <a:spcPct val="100000"/>
                        </a:lnSpc>
                        <a:spcBef>
                          <a:spcPct val="20000"/>
                        </a:spcBef>
                        <a:spcAft>
                          <a:spcPct val="0"/>
                        </a:spcAft>
                        <a:buClr>
                          <a:schemeClr val="folHlink"/>
                        </a:buClr>
                        <a:buSzPct val="85000"/>
                        <a:buFont typeface="Wingdings 2" pitchFamily="18" charset="2"/>
                        <a:buNone/>
                        <a:tabLst/>
                      </a:pPr>
                      <a:r>
                        <a:rPr kumimoji="0" lang="en-US" altLang="zh-TW" sz="2500" b="1" i="0" u="none" strike="noStrike" cap="none" normalizeH="0" baseline="0" dirty="0" smtClean="0">
                          <a:ln>
                            <a:noFill/>
                          </a:ln>
                          <a:solidFill>
                            <a:schemeClr val="tx1"/>
                          </a:solidFill>
                          <a:effectLst>
                            <a:outerShdw blurRad="38100" dist="38100" dir="2700000" algn="tl">
                              <a:srgbClr val="000000"/>
                            </a:outerShdw>
                          </a:effectLst>
                          <a:latin typeface="Arial Narrow" pitchFamily="34" charset="0"/>
                          <a:ea typeface="SimSun" pitchFamily="2" charset="-122"/>
                        </a:rPr>
                        <a:t>Head-Oriented Leader’s Appeal</a:t>
                      </a:r>
                    </a:p>
                  </a:txBody>
                  <a:tcPr marL="91441" marR="91441"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folHlink"/>
                        </a:buClr>
                        <a:buSzPct val="85000"/>
                        <a:buFont typeface="Wingdings 2" pitchFamily="18" charset="2"/>
                        <a:defRPr sz="2800">
                          <a:solidFill>
                            <a:schemeClr val="tx1"/>
                          </a:solidFill>
                          <a:latin typeface="Arial" pitchFamily="34" charset="0"/>
                          <a:ea typeface="SimSun" pitchFamily="2" charset="-122"/>
                        </a:defRPr>
                      </a:lvl1pPr>
                      <a:lvl2pPr>
                        <a:spcBef>
                          <a:spcPct val="20000"/>
                        </a:spcBef>
                        <a:buClr>
                          <a:schemeClr val="hlink"/>
                        </a:buClr>
                        <a:buSzPct val="85000"/>
                        <a:buFont typeface="Wingdings" pitchFamily="2" charset="2"/>
                        <a:defRPr sz="2400">
                          <a:solidFill>
                            <a:schemeClr val="tx1"/>
                          </a:solidFill>
                          <a:latin typeface="Arial" pitchFamily="34" charset="0"/>
                          <a:ea typeface="SimSun" pitchFamily="2" charset="-122"/>
                        </a:defRPr>
                      </a:lvl2pPr>
                      <a:lvl3pPr>
                        <a:spcBef>
                          <a:spcPct val="20000"/>
                        </a:spcBef>
                        <a:buClr>
                          <a:schemeClr val="folHlink"/>
                        </a:buClr>
                        <a:buSzPct val="90000"/>
                        <a:buFont typeface="Wingdings 2" pitchFamily="18" charset="2"/>
                        <a:defRPr sz="2000">
                          <a:solidFill>
                            <a:schemeClr val="tx1"/>
                          </a:solidFill>
                          <a:latin typeface="Arial" pitchFamily="34" charset="0"/>
                          <a:ea typeface="SimSun" pitchFamily="2" charset="-122"/>
                        </a:defRPr>
                      </a:lvl3pPr>
                      <a:lvl4pPr>
                        <a:spcBef>
                          <a:spcPct val="20000"/>
                        </a:spcBef>
                        <a:buClr>
                          <a:schemeClr val="hlink"/>
                        </a:buClr>
                        <a:buSzPct val="90000"/>
                        <a:buFont typeface="Wingdings" pitchFamily="2" charset="2"/>
                        <a:defRPr>
                          <a:solidFill>
                            <a:schemeClr val="tx1"/>
                          </a:solidFill>
                          <a:latin typeface="Arial" pitchFamily="34" charset="0"/>
                          <a:ea typeface="SimSun" pitchFamily="2" charset="-122"/>
                        </a:defRPr>
                      </a:lvl4pPr>
                      <a:lvl5pPr>
                        <a:spcBef>
                          <a:spcPct val="20000"/>
                        </a:spcBef>
                        <a:buClr>
                          <a:schemeClr val="folHlink"/>
                        </a:buClr>
                        <a:buSzPct val="90000"/>
                        <a:buFont typeface="Wingdings 2" pitchFamily="18" charset="2"/>
                        <a:defRPr>
                          <a:solidFill>
                            <a:schemeClr val="tx1"/>
                          </a:solidFill>
                          <a:latin typeface="Arial" pitchFamily="34" charset="0"/>
                          <a:ea typeface="SimSun" pitchFamily="2" charset="-122"/>
                        </a:defRPr>
                      </a:lvl5pPr>
                      <a:lvl6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6pPr>
                      <a:lvl7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7pPr>
                      <a:lvl8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8pPr>
                      <a:lvl9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9pPr>
                    </a:lstStyle>
                    <a:p>
                      <a:pPr marL="0" marR="0" lvl="0" indent="0" algn="l" defTabSz="914400" rtl="0" eaLnBrk="1" fontAlgn="base" latinLnBrk="0" hangingPunct="1">
                        <a:lnSpc>
                          <a:spcPct val="100000"/>
                        </a:lnSpc>
                        <a:spcBef>
                          <a:spcPct val="20000"/>
                        </a:spcBef>
                        <a:spcAft>
                          <a:spcPct val="0"/>
                        </a:spcAft>
                        <a:buClr>
                          <a:schemeClr val="folHlink"/>
                        </a:buClr>
                        <a:buSzPct val="85000"/>
                        <a:buFont typeface="Wingdings 2" pitchFamily="18" charset="2"/>
                        <a:buNone/>
                        <a:tabLst/>
                      </a:pPr>
                      <a:r>
                        <a:rPr kumimoji="0" lang="en-US" altLang="zh-TW" sz="2500" b="1" i="0" u="none" strike="noStrike" cap="none" normalizeH="0" baseline="0" dirty="0" smtClean="0">
                          <a:ln>
                            <a:noFill/>
                          </a:ln>
                          <a:solidFill>
                            <a:srgbClr val="C00000"/>
                          </a:solidFill>
                          <a:effectLst>
                            <a:outerShdw blurRad="38100" dist="38100" dir="2700000" algn="tl">
                              <a:srgbClr val="000000"/>
                            </a:outerShdw>
                          </a:effectLst>
                          <a:latin typeface="Arial Narrow" pitchFamily="34" charset="0"/>
                          <a:ea typeface="SimSun" pitchFamily="2" charset="-122"/>
                        </a:rPr>
                        <a:t>Heart</a:t>
                      </a:r>
                      <a:r>
                        <a:rPr kumimoji="0" lang="en-US" altLang="zh-TW" sz="2500" b="1" i="0" u="none" strike="noStrike" cap="none" normalizeH="0" baseline="0" dirty="0" smtClean="0">
                          <a:ln>
                            <a:noFill/>
                          </a:ln>
                          <a:solidFill>
                            <a:schemeClr val="tx1"/>
                          </a:solidFill>
                          <a:effectLst>
                            <a:outerShdw blurRad="38100" dist="38100" dir="2700000" algn="tl">
                              <a:srgbClr val="000000"/>
                            </a:outerShdw>
                          </a:effectLst>
                          <a:latin typeface="Arial Narrow" pitchFamily="34" charset="0"/>
                          <a:ea typeface="SimSun" pitchFamily="2" charset="-122"/>
                        </a:rPr>
                        <a:t>-Oriented Leader’s Appeal</a:t>
                      </a:r>
                    </a:p>
                  </a:txBody>
                  <a:tcPr marL="91441" marR="91441" marT="45723" marB="4572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4211800">
                <a:tc>
                  <a:txBody>
                    <a:bodyPr/>
                    <a:lstStyle>
                      <a:lvl1pPr>
                        <a:spcBef>
                          <a:spcPct val="20000"/>
                        </a:spcBef>
                        <a:buClr>
                          <a:schemeClr val="folHlink"/>
                        </a:buClr>
                        <a:buSzPct val="85000"/>
                        <a:buFont typeface="Wingdings 2" pitchFamily="18" charset="2"/>
                        <a:defRPr sz="2800">
                          <a:solidFill>
                            <a:schemeClr val="tx1"/>
                          </a:solidFill>
                          <a:latin typeface="Arial" pitchFamily="34" charset="0"/>
                          <a:ea typeface="SimSun" pitchFamily="2" charset="-122"/>
                        </a:defRPr>
                      </a:lvl1pPr>
                      <a:lvl2pPr>
                        <a:spcBef>
                          <a:spcPct val="20000"/>
                        </a:spcBef>
                        <a:buClr>
                          <a:schemeClr val="hlink"/>
                        </a:buClr>
                        <a:buSzPct val="85000"/>
                        <a:buFont typeface="Wingdings" pitchFamily="2" charset="2"/>
                        <a:defRPr sz="2400">
                          <a:solidFill>
                            <a:schemeClr val="tx1"/>
                          </a:solidFill>
                          <a:latin typeface="Arial" pitchFamily="34" charset="0"/>
                          <a:ea typeface="SimSun" pitchFamily="2" charset="-122"/>
                        </a:defRPr>
                      </a:lvl2pPr>
                      <a:lvl3pPr>
                        <a:spcBef>
                          <a:spcPct val="20000"/>
                        </a:spcBef>
                        <a:buClr>
                          <a:schemeClr val="folHlink"/>
                        </a:buClr>
                        <a:buSzPct val="90000"/>
                        <a:buFont typeface="Wingdings 2" pitchFamily="18" charset="2"/>
                        <a:defRPr sz="2000">
                          <a:solidFill>
                            <a:schemeClr val="tx1"/>
                          </a:solidFill>
                          <a:latin typeface="Arial" pitchFamily="34" charset="0"/>
                          <a:ea typeface="SimSun" pitchFamily="2" charset="-122"/>
                        </a:defRPr>
                      </a:lvl3pPr>
                      <a:lvl4pPr>
                        <a:spcBef>
                          <a:spcPct val="20000"/>
                        </a:spcBef>
                        <a:buClr>
                          <a:schemeClr val="hlink"/>
                        </a:buClr>
                        <a:buSzPct val="90000"/>
                        <a:buFont typeface="Wingdings" pitchFamily="2" charset="2"/>
                        <a:defRPr>
                          <a:solidFill>
                            <a:schemeClr val="tx1"/>
                          </a:solidFill>
                          <a:latin typeface="Arial" pitchFamily="34" charset="0"/>
                          <a:ea typeface="SimSun" pitchFamily="2" charset="-122"/>
                        </a:defRPr>
                      </a:lvl4pPr>
                      <a:lvl5pPr>
                        <a:spcBef>
                          <a:spcPct val="20000"/>
                        </a:spcBef>
                        <a:buClr>
                          <a:schemeClr val="folHlink"/>
                        </a:buClr>
                        <a:buSzPct val="90000"/>
                        <a:buFont typeface="Wingdings 2" pitchFamily="18" charset="2"/>
                        <a:defRPr>
                          <a:solidFill>
                            <a:schemeClr val="tx1"/>
                          </a:solidFill>
                          <a:latin typeface="Arial" pitchFamily="34" charset="0"/>
                          <a:ea typeface="SimSun" pitchFamily="2" charset="-122"/>
                        </a:defRPr>
                      </a:lvl5pPr>
                      <a:lvl6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6pPr>
                      <a:lvl7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7pPr>
                      <a:lvl8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8pPr>
                      <a:lvl9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9pPr>
                    </a:lstStyle>
                    <a:p>
                      <a:pPr marL="0" marR="0" lvl="0" indent="0" algn="l" defTabSz="914400" rtl="0" eaLnBrk="1" fontAlgn="base" latinLnBrk="0" hangingPunct="1">
                        <a:lnSpc>
                          <a:spcPct val="100000"/>
                        </a:lnSpc>
                        <a:spcBef>
                          <a:spcPct val="20000"/>
                        </a:spcBef>
                        <a:spcAft>
                          <a:spcPct val="0"/>
                        </a:spcAft>
                        <a:buClr>
                          <a:schemeClr val="folHlink"/>
                        </a:buClr>
                        <a:buSzPct val="85000"/>
                        <a:buFont typeface="Wingdings 2" pitchFamily="18" charset="2"/>
                        <a:buNone/>
                        <a:tabLst/>
                      </a:pPr>
                      <a:r>
                        <a:rPr kumimoji="0" lang="en-US" altLang="zh-TW" sz="2500" b="1" i="0" u="none" strike="noStrike" cap="none" normalizeH="0" baseline="0" dirty="0" smtClean="0">
                          <a:ln>
                            <a:noFill/>
                          </a:ln>
                          <a:solidFill>
                            <a:schemeClr val="hlink"/>
                          </a:solidFill>
                          <a:effectLst/>
                          <a:latin typeface="Arial Narrow" pitchFamily="34" charset="0"/>
                          <a:ea typeface="SimSun" pitchFamily="2" charset="-122"/>
                          <a:cs typeface="Arial" pitchFamily="34" charset="0"/>
                        </a:rPr>
                        <a:t>In 2003, SARS’s Ward Roster Notice from</a:t>
                      </a:r>
                    </a:p>
                    <a:p>
                      <a:pPr marL="0" marR="0" lvl="0" indent="0" algn="l" defTabSz="914400" rtl="0" eaLnBrk="1" fontAlgn="base" latinLnBrk="0" hangingPunct="1">
                        <a:lnSpc>
                          <a:spcPct val="100000"/>
                        </a:lnSpc>
                        <a:spcBef>
                          <a:spcPct val="20000"/>
                        </a:spcBef>
                        <a:spcAft>
                          <a:spcPct val="0"/>
                        </a:spcAft>
                        <a:buClr>
                          <a:schemeClr val="folHlink"/>
                        </a:buClr>
                        <a:buSzPct val="85000"/>
                        <a:buFont typeface="Wingdings 2" pitchFamily="18" charset="2"/>
                        <a:buNone/>
                        <a:tabLst/>
                      </a:pPr>
                      <a:r>
                        <a:rPr kumimoji="0" lang="en-US" altLang="zh-TW" sz="2500" b="1" i="0" u="none" strike="noStrike" cap="none" normalizeH="0" baseline="0" dirty="0" smtClean="0">
                          <a:ln>
                            <a:noFill/>
                          </a:ln>
                          <a:solidFill>
                            <a:schemeClr val="hlink"/>
                          </a:solidFill>
                          <a:effectLst/>
                          <a:latin typeface="Arial Narrow" pitchFamily="34" charset="0"/>
                          <a:ea typeface="SimSun" pitchFamily="2" charset="-122"/>
                          <a:cs typeface="Arial" pitchFamily="34" charset="0"/>
                        </a:rPr>
                        <a:t>The Chief Executive of a public hospital to medical professionals </a:t>
                      </a:r>
                    </a:p>
                  </a:txBody>
                  <a:tcPr marL="91441" marR="91441" marT="45723" marB="4572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folHlink"/>
                        </a:buClr>
                        <a:buSzPct val="85000"/>
                        <a:buFont typeface="Wingdings 2" pitchFamily="18" charset="2"/>
                        <a:defRPr sz="2800">
                          <a:solidFill>
                            <a:schemeClr val="tx1"/>
                          </a:solidFill>
                          <a:latin typeface="Arial" pitchFamily="34" charset="0"/>
                          <a:ea typeface="SimSun" pitchFamily="2" charset="-122"/>
                        </a:defRPr>
                      </a:lvl1pPr>
                      <a:lvl2pPr>
                        <a:spcBef>
                          <a:spcPct val="20000"/>
                        </a:spcBef>
                        <a:buClr>
                          <a:schemeClr val="hlink"/>
                        </a:buClr>
                        <a:buSzPct val="85000"/>
                        <a:buFont typeface="Wingdings" pitchFamily="2" charset="2"/>
                        <a:defRPr sz="2400">
                          <a:solidFill>
                            <a:schemeClr val="tx1"/>
                          </a:solidFill>
                          <a:latin typeface="Arial" pitchFamily="34" charset="0"/>
                          <a:ea typeface="SimSun" pitchFamily="2" charset="-122"/>
                        </a:defRPr>
                      </a:lvl2pPr>
                      <a:lvl3pPr>
                        <a:spcBef>
                          <a:spcPct val="20000"/>
                        </a:spcBef>
                        <a:buClr>
                          <a:schemeClr val="folHlink"/>
                        </a:buClr>
                        <a:buSzPct val="90000"/>
                        <a:buFont typeface="Wingdings 2" pitchFamily="18" charset="2"/>
                        <a:defRPr sz="2000">
                          <a:solidFill>
                            <a:schemeClr val="tx1"/>
                          </a:solidFill>
                          <a:latin typeface="Arial" pitchFamily="34" charset="0"/>
                          <a:ea typeface="SimSun" pitchFamily="2" charset="-122"/>
                        </a:defRPr>
                      </a:lvl3pPr>
                      <a:lvl4pPr>
                        <a:spcBef>
                          <a:spcPct val="20000"/>
                        </a:spcBef>
                        <a:buClr>
                          <a:schemeClr val="hlink"/>
                        </a:buClr>
                        <a:buSzPct val="90000"/>
                        <a:buFont typeface="Wingdings" pitchFamily="2" charset="2"/>
                        <a:defRPr>
                          <a:solidFill>
                            <a:schemeClr val="tx1"/>
                          </a:solidFill>
                          <a:latin typeface="Arial" pitchFamily="34" charset="0"/>
                          <a:ea typeface="SimSun" pitchFamily="2" charset="-122"/>
                        </a:defRPr>
                      </a:lvl4pPr>
                      <a:lvl5pPr>
                        <a:spcBef>
                          <a:spcPct val="20000"/>
                        </a:spcBef>
                        <a:buClr>
                          <a:schemeClr val="folHlink"/>
                        </a:buClr>
                        <a:buSzPct val="90000"/>
                        <a:buFont typeface="Wingdings 2" pitchFamily="18" charset="2"/>
                        <a:defRPr>
                          <a:solidFill>
                            <a:schemeClr val="tx1"/>
                          </a:solidFill>
                          <a:latin typeface="Arial" pitchFamily="34" charset="0"/>
                          <a:ea typeface="SimSun" pitchFamily="2" charset="-122"/>
                        </a:defRPr>
                      </a:lvl5pPr>
                      <a:lvl6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6pPr>
                      <a:lvl7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7pPr>
                      <a:lvl8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8pPr>
                      <a:lvl9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9pPr>
                    </a:lstStyle>
                    <a:p>
                      <a:pPr marL="0" marR="0" lvl="0" indent="0" algn="l" defTabSz="914400" rtl="0" eaLnBrk="1" fontAlgn="base" latinLnBrk="0" hangingPunct="1">
                        <a:lnSpc>
                          <a:spcPct val="100000"/>
                        </a:lnSpc>
                        <a:spcBef>
                          <a:spcPct val="20000"/>
                        </a:spcBef>
                        <a:spcAft>
                          <a:spcPct val="0"/>
                        </a:spcAft>
                        <a:buClr>
                          <a:schemeClr val="folHlink"/>
                        </a:buClr>
                        <a:buSzPct val="85000"/>
                        <a:buFont typeface="Wingdings 2" pitchFamily="18" charset="2"/>
                        <a:buNone/>
                        <a:tabLst/>
                      </a:pPr>
                      <a:r>
                        <a:rPr kumimoji="0" lang="zh-TW" altLang="en-US" sz="2400" b="0" i="0" u="none" strike="noStrike" cap="none" normalizeH="0" baseline="0" dirty="0" smtClean="0">
                          <a:ln>
                            <a:noFill/>
                          </a:ln>
                          <a:solidFill>
                            <a:schemeClr val="tx1"/>
                          </a:solidFill>
                          <a:effectLst/>
                          <a:latin typeface="Arial Narrow" pitchFamily="34" charset="0"/>
                          <a:ea typeface="SimSun" pitchFamily="2" charset="-122"/>
                        </a:rPr>
                        <a:t>“</a:t>
                      </a:r>
                      <a:r>
                        <a:rPr kumimoji="0" lang="en-HK" altLang="zh-TW" sz="2400" b="0" i="0" u="none" strike="noStrike" cap="none" normalizeH="0" baseline="0" dirty="0" smtClean="0">
                          <a:ln>
                            <a:noFill/>
                          </a:ln>
                          <a:solidFill>
                            <a:schemeClr val="tx1"/>
                          </a:solidFill>
                          <a:effectLst/>
                          <a:latin typeface="Arial Narrow" pitchFamily="34" charset="0"/>
                          <a:ea typeface="SimSun" pitchFamily="2" charset="-122"/>
                        </a:rPr>
                        <a:t>We’re in crisis, y</a:t>
                      </a:r>
                      <a:r>
                        <a:rPr kumimoji="0" lang="en-US" altLang="zh-TW" sz="2400" b="0" i="0" u="none" strike="noStrike" cap="none" normalizeH="0" baseline="0" dirty="0" err="1" smtClean="0">
                          <a:ln>
                            <a:noFill/>
                          </a:ln>
                          <a:solidFill>
                            <a:schemeClr val="tx1"/>
                          </a:solidFill>
                          <a:effectLst/>
                          <a:latin typeface="Arial Narrow" pitchFamily="34" charset="0"/>
                          <a:ea typeface="SimSun" pitchFamily="2" charset="-122"/>
                        </a:rPr>
                        <a:t>ou’re</a:t>
                      </a:r>
                      <a:r>
                        <a:rPr kumimoji="0" lang="en-US" altLang="zh-TW" sz="2400" b="0" i="0" u="none" strike="noStrike" cap="none" normalizeH="0" baseline="0" dirty="0" smtClean="0">
                          <a:ln>
                            <a:noFill/>
                          </a:ln>
                          <a:solidFill>
                            <a:schemeClr val="tx1"/>
                          </a:solidFill>
                          <a:effectLst/>
                          <a:latin typeface="Arial Narrow" pitchFamily="34" charset="0"/>
                          <a:ea typeface="SimSun" pitchFamily="2" charset="-122"/>
                        </a:rPr>
                        <a:t> not allowed to take any vacations until further notice.  Compensated leave and special allowances will be awarded to you later”.</a:t>
                      </a:r>
                    </a:p>
                  </a:txBody>
                  <a:tcPr marL="91441" marR="91441"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folHlink"/>
                        </a:buClr>
                        <a:buSzPct val="85000"/>
                        <a:buFont typeface="Wingdings 2" pitchFamily="18" charset="2"/>
                        <a:defRPr sz="2800">
                          <a:solidFill>
                            <a:schemeClr val="tx1"/>
                          </a:solidFill>
                          <a:latin typeface="Arial" pitchFamily="34" charset="0"/>
                          <a:ea typeface="SimSun" pitchFamily="2" charset="-122"/>
                        </a:defRPr>
                      </a:lvl1pPr>
                      <a:lvl2pPr>
                        <a:spcBef>
                          <a:spcPct val="20000"/>
                        </a:spcBef>
                        <a:buClr>
                          <a:schemeClr val="hlink"/>
                        </a:buClr>
                        <a:buSzPct val="85000"/>
                        <a:buFont typeface="Wingdings" pitchFamily="2" charset="2"/>
                        <a:defRPr sz="2400">
                          <a:solidFill>
                            <a:schemeClr val="tx1"/>
                          </a:solidFill>
                          <a:latin typeface="Arial" pitchFamily="34" charset="0"/>
                          <a:ea typeface="SimSun" pitchFamily="2" charset="-122"/>
                        </a:defRPr>
                      </a:lvl2pPr>
                      <a:lvl3pPr>
                        <a:spcBef>
                          <a:spcPct val="20000"/>
                        </a:spcBef>
                        <a:buClr>
                          <a:schemeClr val="folHlink"/>
                        </a:buClr>
                        <a:buSzPct val="90000"/>
                        <a:buFont typeface="Wingdings 2" pitchFamily="18" charset="2"/>
                        <a:defRPr sz="2000">
                          <a:solidFill>
                            <a:schemeClr val="tx1"/>
                          </a:solidFill>
                          <a:latin typeface="Arial" pitchFamily="34" charset="0"/>
                          <a:ea typeface="SimSun" pitchFamily="2" charset="-122"/>
                        </a:defRPr>
                      </a:lvl3pPr>
                      <a:lvl4pPr>
                        <a:spcBef>
                          <a:spcPct val="20000"/>
                        </a:spcBef>
                        <a:buClr>
                          <a:schemeClr val="hlink"/>
                        </a:buClr>
                        <a:buSzPct val="90000"/>
                        <a:buFont typeface="Wingdings" pitchFamily="2" charset="2"/>
                        <a:defRPr>
                          <a:solidFill>
                            <a:schemeClr val="tx1"/>
                          </a:solidFill>
                          <a:latin typeface="Arial" pitchFamily="34" charset="0"/>
                          <a:ea typeface="SimSun" pitchFamily="2" charset="-122"/>
                        </a:defRPr>
                      </a:lvl4pPr>
                      <a:lvl5pPr>
                        <a:spcBef>
                          <a:spcPct val="20000"/>
                        </a:spcBef>
                        <a:buClr>
                          <a:schemeClr val="folHlink"/>
                        </a:buClr>
                        <a:buSzPct val="90000"/>
                        <a:buFont typeface="Wingdings 2" pitchFamily="18" charset="2"/>
                        <a:defRPr>
                          <a:solidFill>
                            <a:schemeClr val="tx1"/>
                          </a:solidFill>
                          <a:latin typeface="Arial" pitchFamily="34" charset="0"/>
                          <a:ea typeface="SimSun" pitchFamily="2" charset="-122"/>
                        </a:defRPr>
                      </a:lvl5pPr>
                      <a:lvl6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6pPr>
                      <a:lvl7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7pPr>
                      <a:lvl8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8pPr>
                      <a:lvl9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9pPr>
                    </a:lstStyle>
                    <a:p>
                      <a:pPr marL="0" marR="0" lvl="0" indent="0" algn="l" defTabSz="914400" rtl="0" eaLnBrk="1" fontAlgn="base" latinLnBrk="0" hangingPunct="1">
                        <a:lnSpc>
                          <a:spcPct val="100000"/>
                        </a:lnSpc>
                        <a:spcBef>
                          <a:spcPct val="20000"/>
                        </a:spcBef>
                        <a:spcAft>
                          <a:spcPct val="0"/>
                        </a:spcAft>
                        <a:buClr>
                          <a:schemeClr val="folHlink"/>
                        </a:buClr>
                        <a:buSzPct val="85000"/>
                        <a:buFont typeface="Wingdings 2" pitchFamily="18" charset="2"/>
                        <a:buNone/>
                        <a:tabLst/>
                      </a:pPr>
                      <a:r>
                        <a:rPr kumimoji="0" lang="zh-TW" altLang="en-US" sz="2400" b="0" i="0" u="none" strike="noStrike" cap="none" normalizeH="0" baseline="0" dirty="0" smtClean="0">
                          <a:ln>
                            <a:noFill/>
                          </a:ln>
                          <a:solidFill>
                            <a:schemeClr val="tx1"/>
                          </a:solidFill>
                          <a:effectLst/>
                          <a:latin typeface="Arial Narrow" pitchFamily="34" charset="0"/>
                          <a:ea typeface="SimSun" pitchFamily="2" charset="-122"/>
                          <a:cs typeface="Arial" pitchFamily="34" charset="0"/>
                        </a:rPr>
                        <a:t>“</a:t>
                      </a:r>
                      <a:r>
                        <a:rPr kumimoji="0" lang="en-US" altLang="zh-TW" sz="2400" b="0" i="0" u="none" strike="noStrike" cap="none" normalizeH="0" baseline="0" dirty="0" smtClean="0">
                          <a:ln>
                            <a:noFill/>
                          </a:ln>
                          <a:solidFill>
                            <a:schemeClr val="tx1"/>
                          </a:solidFill>
                          <a:effectLst/>
                          <a:latin typeface="Arial Narrow" pitchFamily="34" charset="0"/>
                          <a:ea typeface="SimSun" pitchFamily="2" charset="-122"/>
                          <a:cs typeface="Arial" pitchFamily="34" charset="0"/>
                        </a:rPr>
                        <a:t>SARS patients are badly needed your medical care to save their lives.  Given this very difficult period, we urge you to stand by us to fight against the SARS to save the patients and indeed, to save Hong Kong”.</a:t>
                      </a:r>
                      <a:endParaRPr kumimoji="0" lang="en-US" altLang="zh-TW" sz="2400" b="0" i="0" u="none" strike="noStrike" cap="none" normalizeH="0" baseline="0" dirty="0" smtClean="0">
                        <a:ln>
                          <a:noFill/>
                        </a:ln>
                        <a:solidFill>
                          <a:schemeClr val="tx1"/>
                        </a:solidFill>
                        <a:effectLst/>
                        <a:latin typeface="Arial Narrow" pitchFamily="34" charset="0"/>
                        <a:ea typeface="SimSun" pitchFamily="2" charset="-122"/>
                      </a:endParaRPr>
                    </a:p>
                  </a:txBody>
                  <a:tcPr marL="91441" marR="91441" marT="45723" marB="4572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43141151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123925"/>
                                        </p:tgtEl>
                                        <p:attrNameLst>
                                          <p:attrName>style.visibility</p:attrName>
                                        </p:attrNameLst>
                                      </p:cBhvr>
                                      <p:to>
                                        <p:strVal val="visible"/>
                                      </p:to>
                                    </p:set>
                                    <p:animEffect transition="in" filter="dissolve">
                                      <p:cBhvr>
                                        <p:cTn id="7" dur="500"/>
                                        <p:tgtEl>
                                          <p:spTgt spid="1239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0377" y="396493"/>
            <a:ext cx="10515600" cy="959178"/>
          </a:xfrm>
        </p:spPr>
        <p:txBody>
          <a:bodyPr>
            <a:normAutofit/>
          </a:bodyPr>
          <a:lstStyle/>
          <a:p>
            <a:r>
              <a:rPr lang="en-HK" sz="2800" b="1" dirty="0">
                <a:solidFill>
                  <a:srgbClr val="002060"/>
                </a:solidFill>
                <a:latin typeface="Verdana" panose="020B0604030504040204" pitchFamily="34" charset="0"/>
                <a:ea typeface="Verdana" panose="020B0604030504040204" pitchFamily="34" charset="0"/>
              </a:rPr>
              <a:t>Heart-driven Heroes Who Volunteered to Risk Their Lives to Rescue </a:t>
            </a:r>
            <a:r>
              <a:rPr lang="en-HK" sz="2800" b="1" dirty="0" smtClean="0">
                <a:solidFill>
                  <a:srgbClr val="002060"/>
                </a:solidFill>
                <a:latin typeface="Verdana" panose="020B0604030504040204" pitchFamily="34" charset="0"/>
                <a:ea typeface="Verdana" panose="020B0604030504040204" pitchFamily="34" charset="0"/>
              </a:rPr>
              <a:t>13 </a:t>
            </a:r>
            <a:r>
              <a:rPr lang="en-HK" sz="2800" b="1" dirty="0">
                <a:solidFill>
                  <a:srgbClr val="002060"/>
                </a:solidFill>
                <a:latin typeface="Verdana" panose="020B0604030504040204" pitchFamily="34" charset="0"/>
                <a:ea typeface="Verdana" panose="020B0604030504040204" pitchFamily="34" charset="0"/>
              </a:rPr>
              <a:t>Kids in a Thai Cave</a:t>
            </a:r>
          </a:p>
        </p:txBody>
      </p:sp>
      <p:pic>
        <p:nvPicPr>
          <p:cNvPr id="5" name="Content Placeholder 4"/>
          <p:cNvPicPr>
            <a:picLocks noGrp="1" noChangeAspect="1"/>
          </p:cNvPicPr>
          <p:nvPr>
            <p:ph idx="1"/>
          </p:nvPr>
        </p:nvPicPr>
        <p:blipFill>
          <a:blip r:embed="rId2"/>
          <a:stretch>
            <a:fillRect/>
          </a:stretch>
        </p:blipFill>
        <p:spPr>
          <a:xfrm>
            <a:off x="6579475" y="3342290"/>
            <a:ext cx="5521119" cy="3379185"/>
          </a:xfrm>
          <a:prstGeom prst="rect">
            <a:avLst/>
          </a:prstGeom>
        </p:spPr>
      </p:pic>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48EFBDC-BB53-4A7C-A94D-EC7D67878992}" type="slidenum">
              <a:rPr kumimoji="0" lang="en-HK"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HK"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pic>
        <p:nvPicPr>
          <p:cNvPr id="6" name="Picture 5"/>
          <p:cNvPicPr>
            <a:picLocks noChangeAspect="1"/>
          </p:cNvPicPr>
          <p:nvPr/>
        </p:nvPicPr>
        <p:blipFill>
          <a:blip r:embed="rId3"/>
          <a:stretch>
            <a:fillRect/>
          </a:stretch>
        </p:blipFill>
        <p:spPr>
          <a:xfrm>
            <a:off x="416800" y="1471450"/>
            <a:ext cx="6162675" cy="3457575"/>
          </a:xfrm>
          <a:prstGeom prst="rect">
            <a:avLst/>
          </a:prstGeom>
        </p:spPr>
      </p:pic>
    </p:spTree>
    <p:extLst>
      <p:ext uri="{BB962C8B-B14F-4D97-AF65-F5344CB8AC3E}">
        <p14:creationId xmlns:p14="http://schemas.microsoft.com/office/powerpoint/2010/main" val="281645362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HK" dirty="0" smtClean="0"/>
              <a:t>So, leadership is:</a:t>
            </a:r>
            <a:endParaRPr lang="en-HK" dirty="0"/>
          </a:p>
        </p:txBody>
      </p:sp>
      <p:sp>
        <p:nvSpPr>
          <p:cNvPr id="3" name="Content Placeholder 2"/>
          <p:cNvSpPr>
            <a:spLocks noGrp="1"/>
          </p:cNvSpPr>
          <p:nvPr>
            <p:ph idx="1"/>
          </p:nvPr>
        </p:nvSpPr>
        <p:spPr/>
        <p:txBody>
          <a:bodyPr/>
          <a:lstStyle/>
          <a:p>
            <a:r>
              <a:rPr lang="en-HK" dirty="0" smtClean="0"/>
              <a:t>about how to convey a message</a:t>
            </a:r>
          </a:p>
          <a:p>
            <a:r>
              <a:rPr lang="en-HK" dirty="0" smtClean="0"/>
              <a:t>about what leader assumes nature of man</a:t>
            </a:r>
          </a:p>
          <a:p>
            <a:r>
              <a:rPr lang="en-HK" dirty="0"/>
              <a:t>a</a:t>
            </a:r>
            <a:r>
              <a:rPr lang="en-HK" dirty="0" smtClean="0"/>
              <a:t>uthentic leaders act the way they think.</a:t>
            </a:r>
          </a:p>
          <a:p>
            <a:pPr marL="0" indent="0">
              <a:buNone/>
            </a:pPr>
            <a:endParaRPr lang="en-HK" dirty="0" smtClean="0"/>
          </a:p>
          <a:p>
            <a:pPr marL="0" indent="0">
              <a:buNone/>
            </a:pPr>
            <a:r>
              <a:rPr lang="en-HK" dirty="0" smtClean="0"/>
              <a:t>Essentially, leadership is an influencing process that a leader exerted with an aim to achieve intended goal(s) through his/her followers.</a:t>
            </a:r>
          </a:p>
          <a:p>
            <a:r>
              <a:rPr lang="en-HK" dirty="0" smtClean="0"/>
              <a:t>A leadership is a neutral term, it can be effective or ineffective (outcome: engaging or coercing), can be ethical or unethical (depending on leader’s personal qualities, means to end) .</a:t>
            </a:r>
            <a:endParaRPr lang="en-HK" dirty="0"/>
          </a:p>
        </p:txBody>
      </p:sp>
      <p:sp>
        <p:nvSpPr>
          <p:cNvPr id="4" name="Slide Number Placeholder 3"/>
          <p:cNvSpPr>
            <a:spLocks noGrp="1"/>
          </p:cNvSpPr>
          <p:nvPr>
            <p:ph type="sldNum" sz="quarter" idx="12"/>
          </p:nvPr>
        </p:nvSpPr>
        <p:spPr>
          <a:xfrm>
            <a:off x="8610600" y="6365586"/>
            <a:ext cx="2743200" cy="365125"/>
          </a:xfrm>
        </p:spPr>
        <p:txBody>
          <a:bodyPr/>
          <a:lstStyle/>
          <a:p>
            <a:fld id="{348EFBDC-BB53-4A7C-A94D-EC7D67878992}" type="slidenum">
              <a:rPr lang="en-HK" smtClean="0"/>
              <a:t>38</a:t>
            </a:fld>
            <a:endParaRPr lang="en-HK" dirty="0"/>
          </a:p>
        </p:txBody>
      </p:sp>
    </p:spTree>
    <p:extLst>
      <p:ext uri="{BB962C8B-B14F-4D97-AF65-F5344CB8AC3E}">
        <p14:creationId xmlns:p14="http://schemas.microsoft.com/office/powerpoint/2010/main" val="614869252"/>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HK" dirty="0" smtClean="0"/>
              <a:t>Heart-to-Heart Communication</a:t>
            </a:r>
            <a:endParaRPr lang="en-HK" dirty="0"/>
          </a:p>
        </p:txBody>
      </p:sp>
      <p:sp>
        <p:nvSpPr>
          <p:cNvPr id="3" name="Content Placeholder 2"/>
          <p:cNvSpPr>
            <a:spLocks noGrp="1"/>
          </p:cNvSpPr>
          <p:nvPr>
            <p:ph idx="1"/>
          </p:nvPr>
        </p:nvSpPr>
        <p:spPr/>
        <p:txBody>
          <a:bodyPr/>
          <a:lstStyle/>
          <a:p>
            <a:r>
              <a:rPr lang="en-HK" dirty="0" smtClean="0"/>
              <a:t>Great strategies if they are miscommunicated or ineffectively communicated to employees, they will only be staying at top management level without being successfully cascading down to middle management and frontline staff. </a:t>
            </a:r>
          </a:p>
          <a:p>
            <a:r>
              <a:rPr lang="en-HK" dirty="0" smtClean="0"/>
              <a:t>Heart-to-heart communication strategy is to manage important corporate communication with an aim to achieve a congruence of hearts and minds between the sender and receiver.  </a:t>
            </a:r>
          </a:p>
          <a:p>
            <a:r>
              <a:rPr lang="en-HK" dirty="0" smtClean="0"/>
              <a:t>To this aim, the message should be designed and delivered to pass through receiver’s “filters” without being distorted or misunderstood.</a:t>
            </a:r>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39</a:t>
            </a:fld>
            <a:endParaRPr lang="en-HK" dirty="0"/>
          </a:p>
        </p:txBody>
      </p:sp>
      <p:pic>
        <p:nvPicPr>
          <p:cNvPr id="5" name="Picture 4"/>
          <p:cNvPicPr>
            <a:picLocks noChangeAspect="1"/>
          </p:cNvPicPr>
          <p:nvPr/>
        </p:nvPicPr>
        <p:blipFill>
          <a:blip r:embed="rId2"/>
          <a:stretch>
            <a:fillRect/>
          </a:stretch>
        </p:blipFill>
        <p:spPr>
          <a:xfrm>
            <a:off x="417565" y="365125"/>
            <a:ext cx="3943350" cy="1162050"/>
          </a:xfrm>
          <a:prstGeom prst="rect">
            <a:avLst/>
          </a:prstGeom>
        </p:spPr>
      </p:pic>
    </p:spTree>
    <p:extLst>
      <p:ext uri="{BB962C8B-B14F-4D97-AF65-F5344CB8AC3E}">
        <p14:creationId xmlns:p14="http://schemas.microsoft.com/office/powerpoint/2010/main" val="4172936547"/>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77327"/>
            <a:ext cx="10515600" cy="745921"/>
          </a:xfrm>
        </p:spPr>
        <p:txBody>
          <a:bodyPr>
            <a:normAutofit/>
          </a:bodyPr>
          <a:lstStyle/>
          <a:p>
            <a:r>
              <a:rPr lang="en-HK" sz="4000" dirty="0" smtClean="0"/>
              <a:t>Planning a Heart-to-Heart Communication </a:t>
            </a:r>
            <a:endParaRPr lang="en-HK" sz="4000" dirty="0"/>
          </a:p>
        </p:txBody>
      </p:sp>
      <p:pic>
        <p:nvPicPr>
          <p:cNvPr id="5" name="Content Placeholder 4"/>
          <p:cNvPicPr>
            <a:picLocks noGrp="1" noChangeAspect="1"/>
          </p:cNvPicPr>
          <p:nvPr>
            <p:ph idx="1"/>
          </p:nvPr>
        </p:nvPicPr>
        <p:blipFill>
          <a:blip r:embed="rId2"/>
          <a:stretch>
            <a:fillRect/>
          </a:stretch>
        </p:blipFill>
        <p:spPr>
          <a:xfrm>
            <a:off x="674064" y="558724"/>
            <a:ext cx="10843872" cy="6269780"/>
          </a:xfrm>
          <a:prstGeom prst="rect">
            <a:avLst/>
          </a:prstGeom>
        </p:spPr>
      </p:pic>
      <p:sp>
        <p:nvSpPr>
          <p:cNvPr id="4" name="Slide Number Placeholder 3"/>
          <p:cNvSpPr>
            <a:spLocks noGrp="1"/>
          </p:cNvSpPr>
          <p:nvPr>
            <p:ph type="sldNum" sz="quarter" idx="12"/>
          </p:nvPr>
        </p:nvSpPr>
        <p:spPr/>
        <p:txBody>
          <a:bodyPr/>
          <a:lstStyle/>
          <a:p>
            <a:fld id="{348EFBDC-BB53-4A7C-A94D-EC7D67878992}" type="slidenum">
              <a:rPr lang="en-HK" smtClean="0"/>
              <a:t>40</a:t>
            </a:fld>
            <a:endParaRPr lang="en-HK" dirty="0"/>
          </a:p>
        </p:txBody>
      </p:sp>
    </p:spTree>
    <p:extLst>
      <p:ext uri="{BB962C8B-B14F-4D97-AF65-F5344CB8AC3E}">
        <p14:creationId xmlns:p14="http://schemas.microsoft.com/office/powerpoint/2010/main" val="4212393763"/>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HK" dirty="0"/>
          </a:p>
        </p:txBody>
      </p:sp>
      <p:sp>
        <p:nvSpPr>
          <p:cNvPr id="3" name="Content Placeholder 2"/>
          <p:cNvSpPr>
            <a:spLocks noGrp="1"/>
          </p:cNvSpPr>
          <p:nvPr>
            <p:ph idx="1"/>
          </p:nvPr>
        </p:nvSpPr>
        <p:spPr/>
        <p:txBody>
          <a:bodyPr>
            <a:normAutofit/>
          </a:bodyPr>
          <a:lstStyle/>
          <a:p>
            <a:pPr marL="0" indent="0" algn="ctr">
              <a:buNone/>
            </a:pPr>
            <a:r>
              <a:rPr lang="en-HK" sz="4000" b="1" dirty="0" smtClean="0">
                <a:solidFill>
                  <a:srgbClr val="FF0000"/>
                </a:solidFill>
              </a:rPr>
              <a:t>H1 – </a:t>
            </a:r>
            <a:r>
              <a:rPr lang="en-HK" sz="4400" b="1" dirty="0" smtClean="0">
                <a:solidFill>
                  <a:srgbClr val="FF0000"/>
                </a:solidFill>
              </a:rPr>
              <a:t>HEART</a:t>
            </a:r>
            <a:r>
              <a:rPr lang="en-HK" sz="4000" b="1" dirty="0" smtClean="0">
                <a:solidFill>
                  <a:srgbClr val="FF0000"/>
                </a:solidFill>
              </a:rPr>
              <a:t> Dimension of the 3-H Framework</a:t>
            </a:r>
            <a:endParaRPr lang="en-HK" sz="4000" b="1" dirty="0">
              <a:solidFill>
                <a:srgbClr val="FF0000"/>
              </a:solidFill>
            </a:endParaRPr>
          </a:p>
        </p:txBody>
      </p:sp>
      <p:sp>
        <p:nvSpPr>
          <p:cNvPr id="4" name="Slide Number Placeholder 3"/>
          <p:cNvSpPr>
            <a:spLocks noGrp="1"/>
          </p:cNvSpPr>
          <p:nvPr>
            <p:ph type="sldNum" sz="quarter" idx="12"/>
          </p:nvPr>
        </p:nvSpPr>
        <p:spPr/>
        <p:txBody>
          <a:bodyPr/>
          <a:lstStyle/>
          <a:p>
            <a:fld id="{348EFBDC-BB53-4A7C-A94D-EC7D67878992}" type="slidenum">
              <a:rPr lang="en-HK" smtClean="0"/>
              <a:t>41</a:t>
            </a:fld>
            <a:endParaRPr lang="en-HK" dirty="0"/>
          </a:p>
        </p:txBody>
      </p:sp>
      <p:pic>
        <p:nvPicPr>
          <p:cNvPr id="5" name="Picture 4"/>
          <p:cNvPicPr>
            <a:picLocks noChangeAspect="1"/>
          </p:cNvPicPr>
          <p:nvPr/>
        </p:nvPicPr>
        <p:blipFill>
          <a:blip r:embed="rId2"/>
          <a:stretch>
            <a:fillRect/>
          </a:stretch>
        </p:blipFill>
        <p:spPr>
          <a:xfrm>
            <a:off x="3720663" y="3077368"/>
            <a:ext cx="3815254" cy="2724341"/>
          </a:xfrm>
          <a:prstGeom prst="rect">
            <a:avLst/>
          </a:prstGeom>
        </p:spPr>
      </p:pic>
    </p:spTree>
    <p:extLst>
      <p:ext uri="{BB962C8B-B14F-4D97-AF65-F5344CB8AC3E}">
        <p14:creationId xmlns:p14="http://schemas.microsoft.com/office/powerpoint/2010/main" val="2512771081"/>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HK" sz="3600" b="1" dirty="0" smtClean="0"/>
              <a:t>Required Competences for Heart-Oriented Function</a:t>
            </a:r>
            <a:endParaRPr lang="en-HK" sz="3600" b="1" dirty="0"/>
          </a:p>
        </p:txBody>
      </p:sp>
      <p:sp>
        <p:nvSpPr>
          <p:cNvPr id="3" name="Content Placeholder 2"/>
          <p:cNvSpPr>
            <a:spLocks noGrp="1"/>
          </p:cNvSpPr>
          <p:nvPr>
            <p:ph idx="1"/>
          </p:nvPr>
        </p:nvSpPr>
        <p:spPr>
          <a:xfrm>
            <a:off x="838200" y="1842403"/>
            <a:ext cx="10515600" cy="4351338"/>
          </a:xfrm>
        </p:spPr>
        <p:txBody>
          <a:bodyPr/>
          <a:lstStyle/>
          <a:p>
            <a:r>
              <a:rPr lang="en-US" dirty="0" smtClean="0"/>
              <a:t>Ability to express empathy, to inspire, influence, lead, persuade &amp; motivate others; </a:t>
            </a:r>
          </a:p>
          <a:p>
            <a:r>
              <a:rPr lang="en-US" dirty="0" smtClean="0"/>
              <a:t>Able to exercise emotional appeal based communication skills, interpersonal skills;</a:t>
            </a:r>
          </a:p>
          <a:p>
            <a:r>
              <a:rPr lang="en-US" dirty="0" smtClean="0"/>
              <a:t>Other capabilities: team-building abilities, promote value &amp; goal congruent abilities, </a:t>
            </a:r>
          </a:p>
          <a:p>
            <a:r>
              <a:rPr lang="en-US" dirty="0" smtClean="0"/>
              <a:t>With high emotional intelligence, lead and influence others with human skills, sincerity without relying on authority and power </a:t>
            </a:r>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42</a:t>
            </a:fld>
            <a:endParaRPr lang="en-HK"/>
          </a:p>
        </p:txBody>
      </p:sp>
    </p:spTree>
    <p:extLst>
      <p:ext uri="{BB962C8B-B14F-4D97-AF65-F5344CB8AC3E}">
        <p14:creationId xmlns:p14="http://schemas.microsoft.com/office/powerpoint/2010/main" val="1090448575"/>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HK" dirty="0" smtClean="0"/>
              <a:t>Issues of Implementation </a:t>
            </a:r>
            <a:br>
              <a:rPr lang="en-HK" dirty="0" smtClean="0"/>
            </a:br>
            <a:endParaRPr lang="en-HK" dirty="0"/>
          </a:p>
        </p:txBody>
      </p:sp>
      <p:sp>
        <p:nvSpPr>
          <p:cNvPr id="3" name="Content Placeholder 2"/>
          <p:cNvSpPr>
            <a:spLocks noGrp="1"/>
          </p:cNvSpPr>
          <p:nvPr>
            <p:ph idx="1"/>
          </p:nvPr>
        </p:nvSpPr>
        <p:spPr>
          <a:xfrm>
            <a:off x="838200" y="1825625"/>
            <a:ext cx="10515600" cy="4774872"/>
          </a:xfrm>
        </p:spPr>
        <p:txBody>
          <a:bodyPr/>
          <a:lstStyle/>
          <a:p>
            <a:r>
              <a:rPr lang="en-US" dirty="0" smtClean="0"/>
              <a:t>It is vital to have the top management’s support to endorse the Heart-orient approach in managing the </a:t>
            </a:r>
            <a:r>
              <a:rPr lang="en-US" dirty="0" err="1" smtClean="0"/>
              <a:t>organisation</a:t>
            </a:r>
            <a:r>
              <a:rPr lang="en-US" dirty="0" smtClean="0"/>
              <a:t>. </a:t>
            </a:r>
          </a:p>
          <a:p>
            <a:r>
              <a:rPr lang="en-US" dirty="0" smtClean="0"/>
              <a:t>Top management in collaboration with HRM department to create a conductive culture and reward system, which ensure all development and implementation of strategy and operation plans will be giving due consideration on human aspects.</a:t>
            </a:r>
          </a:p>
          <a:p>
            <a:r>
              <a:rPr lang="en-US" dirty="0" smtClean="0"/>
              <a:t>Although heart-oriented approach is essentially based on theory-Y assumptions, control system must be established to prevent people from abusing the approach.</a:t>
            </a:r>
          </a:p>
          <a:p>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43</a:t>
            </a:fld>
            <a:endParaRPr lang="en-HK"/>
          </a:p>
        </p:txBody>
      </p:sp>
    </p:spTree>
    <p:extLst>
      <p:ext uri="{BB962C8B-B14F-4D97-AF65-F5344CB8AC3E}">
        <p14:creationId xmlns:p14="http://schemas.microsoft.com/office/powerpoint/2010/main" val="2183236368"/>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HK" dirty="0" smtClean="0"/>
              <a:t>Enacted scope</a:t>
            </a:r>
            <a:br>
              <a:rPr lang="en-HK" dirty="0" smtClean="0"/>
            </a:br>
            <a:endParaRPr lang="en-HK" dirty="0"/>
          </a:p>
        </p:txBody>
      </p:sp>
      <p:sp>
        <p:nvSpPr>
          <p:cNvPr id="3" name="Content Placeholder 2"/>
          <p:cNvSpPr>
            <a:spLocks noGrp="1"/>
          </p:cNvSpPr>
          <p:nvPr>
            <p:ph idx="1"/>
          </p:nvPr>
        </p:nvSpPr>
        <p:spPr/>
        <p:txBody>
          <a:bodyPr>
            <a:normAutofit/>
          </a:bodyPr>
          <a:lstStyle/>
          <a:p>
            <a:r>
              <a:rPr lang="en-US" dirty="0" smtClean="0"/>
              <a:t>Develop and implement a perceived fair and reasonable compensation &amp; reward system</a:t>
            </a:r>
          </a:p>
          <a:p>
            <a:r>
              <a:rPr lang="en-US" dirty="0" smtClean="0"/>
              <a:t>Recruiting, developing and retaining employees who value Heart-oriented approach in managing.</a:t>
            </a:r>
          </a:p>
          <a:p>
            <a:r>
              <a:rPr lang="en-US" dirty="0" smtClean="0"/>
              <a:t>Provide adequate training and coaching for employees who have to do new tasks or support new company initiatives.</a:t>
            </a:r>
          </a:p>
          <a:p>
            <a:r>
              <a:rPr lang="en-US" dirty="0" smtClean="0"/>
              <a:t>With regular survey on employees’ opinions and views on the company’s culture to see if there is any gaps in goal and value congruence. Make immediate remedial action to narrow the gap, if any.  </a:t>
            </a:r>
          </a:p>
          <a:p>
            <a:endParaRPr lang="en-US" dirty="0" smtClean="0"/>
          </a:p>
          <a:p>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44</a:t>
            </a:fld>
            <a:endParaRPr lang="en-HK"/>
          </a:p>
        </p:txBody>
      </p:sp>
    </p:spTree>
    <p:extLst>
      <p:ext uri="{BB962C8B-B14F-4D97-AF65-F5344CB8AC3E}">
        <p14:creationId xmlns:p14="http://schemas.microsoft.com/office/powerpoint/2010/main" val="1625388945"/>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HK" dirty="0" smtClean="0"/>
              <a:t>Manifested outcomes </a:t>
            </a:r>
            <a:br>
              <a:rPr lang="en-HK" dirty="0" smtClean="0"/>
            </a:br>
            <a:endParaRPr lang="en-HK" dirty="0"/>
          </a:p>
        </p:txBody>
      </p:sp>
      <p:sp>
        <p:nvSpPr>
          <p:cNvPr id="3" name="Content Placeholder 2"/>
          <p:cNvSpPr>
            <a:spLocks noGrp="1"/>
          </p:cNvSpPr>
          <p:nvPr>
            <p:ph idx="1"/>
          </p:nvPr>
        </p:nvSpPr>
        <p:spPr/>
        <p:txBody>
          <a:bodyPr/>
          <a:lstStyle/>
          <a:p>
            <a:r>
              <a:rPr lang="en-US" dirty="0" smtClean="0"/>
              <a:t>High morale and team spirit, good employee loyalty, low attrition rate, individuals show “want to act and support”, they are committing and engaging, very good volunteer turnout when called upon, excellent cross-functional collaboration, information and experiences sharing among individuals and groups.</a:t>
            </a:r>
          </a:p>
          <a:p>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45</a:t>
            </a:fld>
            <a:endParaRPr lang="en-HK"/>
          </a:p>
        </p:txBody>
      </p:sp>
    </p:spTree>
    <p:extLst>
      <p:ext uri="{BB962C8B-B14F-4D97-AF65-F5344CB8AC3E}">
        <p14:creationId xmlns:p14="http://schemas.microsoft.com/office/powerpoint/2010/main" val="3514214251"/>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6255" y="470337"/>
            <a:ext cx="10515600" cy="1325563"/>
          </a:xfrm>
        </p:spPr>
        <p:txBody>
          <a:bodyPr/>
          <a:lstStyle/>
          <a:p>
            <a:r>
              <a:rPr lang="en-HK" dirty="0" smtClean="0"/>
              <a:t>H1 Heart interactions with Head &amp; Hand</a:t>
            </a:r>
            <a:endParaRPr lang="en-HK" dirty="0"/>
          </a:p>
        </p:txBody>
      </p:sp>
      <p:sp>
        <p:nvSpPr>
          <p:cNvPr id="3" name="Content Placeholder 2"/>
          <p:cNvSpPr>
            <a:spLocks noGrp="1"/>
          </p:cNvSpPr>
          <p:nvPr>
            <p:ph idx="1"/>
          </p:nvPr>
        </p:nvSpPr>
        <p:spPr>
          <a:xfrm>
            <a:off x="701565" y="1932424"/>
            <a:ext cx="10515600" cy="4925575"/>
          </a:xfrm>
        </p:spPr>
        <p:txBody>
          <a:bodyPr>
            <a:normAutofit fontScale="92500" lnSpcReduction="20000"/>
          </a:bodyPr>
          <a:lstStyle/>
          <a:p>
            <a:r>
              <a:rPr lang="en-US" dirty="0" smtClean="0"/>
              <a:t>Even the entire </a:t>
            </a:r>
            <a:r>
              <a:rPr lang="en-US" dirty="0" err="1" smtClean="0"/>
              <a:t>organisation</a:t>
            </a:r>
            <a:r>
              <a:rPr lang="en-US" dirty="0" smtClean="0"/>
              <a:t> is motivated, engaging and enthusiastic in support the corporate initiatives, if strategies or projects are poorly planned (weak in H2 Head), or poorly implemented (lack of required H3 Hand competence), the </a:t>
            </a:r>
            <a:r>
              <a:rPr lang="en-US" dirty="0" err="1" smtClean="0"/>
              <a:t>organisation</a:t>
            </a:r>
            <a:r>
              <a:rPr lang="en-US" dirty="0" smtClean="0"/>
              <a:t> will not be able to achieve intended goals.</a:t>
            </a:r>
          </a:p>
          <a:p>
            <a:endParaRPr lang="en-US" dirty="0" smtClean="0"/>
          </a:p>
          <a:p>
            <a:pPr marL="0" indent="0">
              <a:buNone/>
            </a:pPr>
            <a:r>
              <a:rPr lang="en-US" b="1" dirty="0" smtClean="0"/>
              <a:t>Pitfalls </a:t>
            </a:r>
            <a:r>
              <a:rPr lang="en-US" dirty="0" smtClean="0"/>
              <a:t> </a:t>
            </a:r>
          </a:p>
          <a:p>
            <a:r>
              <a:rPr lang="en-US" dirty="0" smtClean="0"/>
              <a:t>Emotion obsession and ignore objectivity and scientific perspective; overly ideal at the expense of efficiency and cost effectiveness; no control measures to deal with employees who abuse of trust.</a:t>
            </a:r>
          </a:p>
          <a:p>
            <a:r>
              <a:rPr lang="en-US" dirty="0" smtClean="0"/>
              <a:t>Harmony obsession may resort to making compromises of principles and reasonableness. It may weaken the company’s competitive spirit. </a:t>
            </a:r>
          </a:p>
          <a:p>
            <a:r>
              <a:rPr lang="en-US" dirty="0" smtClean="0"/>
              <a:t>According to Blake and Mouton’s studies, management overly concern staff benefits and less concern task related issues would lead to a country-club </a:t>
            </a:r>
            <a:r>
              <a:rPr lang="en-US" dirty="0" err="1" smtClean="0"/>
              <a:t>organisational</a:t>
            </a:r>
            <a:r>
              <a:rPr lang="en-US" dirty="0" smtClean="0"/>
              <a:t> culture, which may weaken productivity.</a:t>
            </a:r>
            <a:endParaRPr lang="en-HK" dirty="0"/>
          </a:p>
        </p:txBody>
      </p:sp>
      <p:sp>
        <p:nvSpPr>
          <p:cNvPr id="4" name="Slide Number Placeholder 3"/>
          <p:cNvSpPr>
            <a:spLocks noGrp="1"/>
          </p:cNvSpPr>
          <p:nvPr>
            <p:ph type="sldNum" sz="quarter" idx="12"/>
          </p:nvPr>
        </p:nvSpPr>
        <p:spPr/>
        <p:txBody>
          <a:bodyPr/>
          <a:lstStyle/>
          <a:p>
            <a:endParaRPr lang="en-HK" dirty="0" smtClean="0"/>
          </a:p>
          <a:p>
            <a:fld id="{348EFBDC-BB53-4A7C-A94D-EC7D67878992}" type="slidenum">
              <a:rPr lang="en-HK" smtClean="0"/>
              <a:t>46</a:t>
            </a:fld>
            <a:endParaRPr lang="en-HK" dirty="0"/>
          </a:p>
        </p:txBody>
      </p:sp>
      <p:pic>
        <p:nvPicPr>
          <p:cNvPr id="5" name="Picture 4"/>
          <p:cNvPicPr>
            <a:picLocks noChangeAspect="1"/>
          </p:cNvPicPr>
          <p:nvPr/>
        </p:nvPicPr>
        <p:blipFill>
          <a:blip r:embed="rId2"/>
          <a:stretch>
            <a:fillRect/>
          </a:stretch>
        </p:blipFill>
        <p:spPr>
          <a:xfrm>
            <a:off x="9915525" y="-77350"/>
            <a:ext cx="2276475" cy="2009775"/>
          </a:xfrm>
          <a:prstGeom prst="rect">
            <a:avLst/>
          </a:prstGeom>
        </p:spPr>
      </p:pic>
    </p:spTree>
    <p:extLst>
      <p:ext uri="{BB962C8B-B14F-4D97-AF65-F5344CB8AC3E}">
        <p14:creationId xmlns:p14="http://schemas.microsoft.com/office/powerpoint/2010/main" val="1482354737"/>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HK" dirty="0" smtClean="0"/>
              <a:t>Prospecting for the Future</a:t>
            </a:r>
            <a:endParaRPr lang="en-HK" dirty="0"/>
          </a:p>
        </p:txBody>
      </p:sp>
      <p:sp>
        <p:nvSpPr>
          <p:cNvPr id="3" name="Content Placeholder 2"/>
          <p:cNvSpPr>
            <a:spLocks noGrp="1"/>
          </p:cNvSpPr>
          <p:nvPr>
            <p:ph idx="1"/>
          </p:nvPr>
        </p:nvSpPr>
        <p:spPr/>
        <p:txBody>
          <a:bodyPr>
            <a:normAutofit/>
          </a:bodyPr>
          <a:lstStyle/>
          <a:p>
            <a:pPr marL="0" indent="0">
              <a:buNone/>
            </a:pPr>
            <a:r>
              <a:rPr lang="en-US" dirty="0" smtClean="0"/>
              <a:t>Heart-driven organizations yield recognitions from society, which in turn helps enhance customer loyalty and reputation.</a:t>
            </a:r>
          </a:p>
          <a:p>
            <a:pPr marL="0" indent="0">
              <a:buNone/>
            </a:pPr>
            <a:r>
              <a:rPr lang="en-US" dirty="0" smtClean="0"/>
              <a:t>Tackling corporate complacency and other cultural issues, which impede </a:t>
            </a:r>
            <a:r>
              <a:rPr lang="en-US" dirty="0" err="1" smtClean="0"/>
              <a:t>organisation’s</a:t>
            </a:r>
            <a:r>
              <a:rPr lang="en-US" dirty="0" smtClean="0"/>
              <a:t> turnaround/transformation.  </a:t>
            </a:r>
          </a:p>
          <a:p>
            <a:pPr marL="0" indent="0">
              <a:buNone/>
            </a:pPr>
            <a:r>
              <a:rPr lang="en-US" dirty="0" smtClean="0"/>
              <a:t>Technology didn’t kill Kodak (it invented the world first digital camera in 1976), arguably, complacency did.     </a:t>
            </a:r>
          </a:p>
          <a:p>
            <a:pPr marL="0" indent="0">
              <a:buNone/>
            </a:pPr>
            <a:r>
              <a:rPr lang="en-US" dirty="0" smtClean="0"/>
              <a:t>With increasing world-wide concerns on sustainable development, caring about people, community, environment and economy, it’s essentially a heart-oriented movement. </a:t>
            </a:r>
          </a:p>
          <a:p>
            <a:pPr marL="0" indent="0">
              <a:buNone/>
            </a:pPr>
            <a:endParaRPr lang="en-US" dirty="0" smtClean="0"/>
          </a:p>
          <a:p>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47</a:t>
            </a:fld>
            <a:endParaRPr lang="en-HK"/>
          </a:p>
        </p:txBody>
      </p:sp>
    </p:spTree>
    <p:extLst>
      <p:ext uri="{BB962C8B-B14F-4D97-AF65-F5344CB8AC3E}">
        <p14:creationId xmlns:p14="http://schemas.microsoft.com/office/powerpoint/2010/main" val="1776114627"/>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4" name="Slide Number Placeholder 3"/>
          <p:cNvSpPr>
            <a:spLocks noGrp="1"/>
          </p:cNvSpPr>
          <p:nvPr>
            <p:ph type="sldNum" sz="quarter" idx="12"/>
          </p:nvPr>
        </p:nvSpPr>
        <p:spPr/>
        <p:txBody>
          <a:bodyPr/>
          <a:lstStyle/>
          <a:p>
            <a:fld id="{348EFBDC-BB53-4A7C-A94D-EC7D67878992}" type="slidenum">
              <a:rPr lang="en-HK" smtClean="0"/>
              <a:t>48</a:t>
            </a:fld>
            <a:endParaRPr lang="en-HK" dirty="0"/>
          </a:p>
        </p:txBody>
      </p:sp>
      <p:sp>
        <p:nvSpPr>
          <p:cNvPr id="6" name="Content Placeholder 5"/>
          <p:cNvSpPr>
            <a:spLocks noGrp="1"/>
          </p:cNvSpPr>
          <p:nvPr>
            <p:ph idx="1"/>
          </p:nvPr>
        </p:nvSpPr>
        <p:spPr>
          <a:xfrm>
            <a:off x="838200" y="2227645"/>
            <a:ext cx="10515600" cy="4351338"/>
          </a:xfrm>
        </p:spPr>
        <p:txBody>
          <a:bodyPr/>
          <a:lstStyle/>
          <a:p>
            <a:pPr marL="0" lvl="0" indent="0" algn="ctr">
              <a:buNone/>
            </a:pPr>
            <a:r>
              <a:rPr lang="en-HK" sz="4000" b="1" dirty="0" smtClean="0">
                <a:solidFill>
                  <a:srgbClr val="FF0000"/>
                </a:solidFill>
              </a:rPr>
              <a:t>H2 </a:t>
            </a:r>
            <a:r>
              <a:rPr lang="en-HK" sz="4000" b="1" dirty="0">
                <a:solidFill>
                  <a:srgbClr val="FF0000"/>
                </a:solidFill>
              </a:rPr>
              <a:t>– </a:t>
            </a:r>
            <a:r>
              <a:rPr lang="en-HK" sz="4800" b="1" dirty="0" smtClean="0">
                <a:solidFill>
                  <a:srgbClr val="FF0000"/>
                </a:solidFill>
              </a:rPr>
              <a:t>HEAD</a:t>
            </a:r>
            <a:r>
              <a:rPr lang="en-HK" sz="4000" b="1" dirty="0" smtClean="0">
                <a:solidFill>
                  <a:srgbClr val="FF0000"/>
                </a:solidFill>
              </a:rPr>
              <a:t> </a:t>
            </a:r>
            <a:r>
              <a:rPr lang="en-HK" sz="4000" b="1" dirty="0">
                <a:solidFill>
                  <a:srgbClr val="FF0000"/>
                </a:solidFill>
              </a:rPr>
              <a:t>Dimension of the 3-H Framework</a:t>
            </a:r>
          </a:p>
          <a:p>
            <a:endParaRPr lang="en-GB" dirty="0"/>
          </a:p>
        </p:txBody>
      </p:sp>
      <p:pic>
        <p:nvPicPr>
          <p:cNvPr id="7" name="Picture 6"/>
          <p:cNvPicPr>
            <a:picLocks noChangeAspect="1"/>
          </p:cNvPicPr>
          <p:nvPr/>
        </p:nvPicPr>
        <p:blipFill>
          <a:blip r:embed="rId3"/>
          <a:stretch>
            <a:fillRect/>
          </a:stretch>
        </p:blipFill>
        <p:spPr>
          <a:xfrm>
            <a:off x="3909848" y="3351705"/>
            <a:ext cx="4372303" cy="3004645"/>
          </a:xfrm>
          <a:prstGeom prst="rect">
            <a:avLst/>
          </a:prstGeom>
        </p:spPr>
      </p:pic>
    </p:spTree>
    <p:extLst>
      <p:ext uri="{BB962C8B-B14F-4D97-AF65-F5344CB8AC3E}">
        <p14:creationId xmlns:p14="http://schemas.microsoft.com/office/powerpoint/2010/main" val="3941452149"/>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HK" b="1" dirty="0" smtClean="0">
                <a:solidFill>
                  <a:srgbClr val="C00000"/>
                </a:solidFill>
              </a:rPr>
              <a:t>The Head-Oriented Approach</a:t>
            </a:r>
            <a:br>
              <a:rPr lang="en-HK" b="1" dirty="0" smtClean="0">
                <a:solidFill>
                  <a:srgbClr val="C00000"/>
                </a:solidFill>
              </a:rPr>
            </a:br>
            <a:endParaRPr lang="en-HK" b="1" dirty="0">
              <a:solidFill>
                <a:srgbClr val="C00000"/>
              </a:solidFill>
            </a:endParaRPr>
          </a:p>
        </p:txBody>
      </p:sp>
      <p:sp>
        <p:nvSpPr>
          <p:cNvPr id="3" name="Content Placeholder 2"/>
          <p:cNvSpPr>
            <a:spLocks noGrp="1"/>
          </p:cNvSpPr>
          <p:nvPr>
            <p:ph idx="1"/>
          </p:nvPr>
        </p:nvSpPr>
        <p:spPr/>
        <p:txBody>
          <a:bodyPr>
            <a:normAutofit/>
          </a:bodyPr>
          <a:lstStyle/>
          <a:p>
            <a:pPr marL="0" indent="0">
              <a:buNone/>
            </a:pPr>
            <a:r>
              <a:rPr lang="en-US" dirty="0" smtClean="0"/>
              <a:t>Introduction </a:t>
            </a:r>
          </a:p>
          <a:p>
            <a:r>
              <a:rPr lang="en-US" dirty="0" smtClean="0"/>
              <a:t>The metaphor of ‘Head’ means the mind of a strategist, corporate planner, executive and manager, typically work at middle management and above with strong planning, </a:t>
            </a:r>
            <a:r>
              <a:rPr lang="en-US" dirty="0" err="1" smtClean="0"/>
              <a:t>organising</a:t>
            </a:r>
            <a:r>
              <a:rPr lang="en-US" dirty="0" smtClean="0"/>
              <a:t> and control expertise.  </a:t>
            </a:r>
          </a:p>
          <a:p>
            <a:endParaRPr lang="en-US" dirty="0" smtClean="0"/>
          </a:p>
          <a:p>
            <a:pPr marL="0" indent="0">
              <a:buNone/>
            </a:pPr>
            <a:r>
              <a:rPr lang="en-US" dirty="0" smtClean="0"/>
              <a:t>Required competences </a:t>
            </a:r>
          </a:p>
          <a:p>
            <a:r>
              <a:rPr lang="en-US" dirty="0" smtClean="0"/>
              <a:t>Strategic thinking, creative ability, analytical mind, management especially planning, </a:t>
            </a:r>
            <a:r>
              <a:rPr lang="en-US" dirty="0" err="1" smtClean="0"/>
              <a:t>organising</a:t>
            </a:r>
            <a:r>
              <a:rPr lang="en-US" dirty="0" smtClean="0"/>
              <a:t>, control and decision-making skills </a:t>
            </a:r>
          </a:p>
          <a:p>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49</a:t>
            </a:fld>
            <a:endParaRPr lang="en-HK"/>
          </a:p>
        </p:txBody>
      </p:sp>
    </p:spTree>
    <p:extLst>
      <p:ext uri="{BB962C8B-B14F-4D97-AF65-F5344CB8AC3E}">
        <p14:creationId xmlns:p14="http://schemas.microsoft.com/office/powerpoint/2010/main" val="3501572569"/>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842890"/>
          </a:xfrm>
        </p:spPr>
        <p:txBody>
          <a:bodyPr>
            <a:normAutofit/>
          </a:bodyPr>
          <a:lstStyle/>
          <a:p>
            <a:r>
              <a:rPr lang="en-HK" sz="4000" dirty="0" smtClean="0"/>
              <a:t>Head-related theories and concepts</a:t>
            </a:r>
            <a:endParaRPr lang="en-HK" sz="4000" dirty="0"/>
          </a:p>
        </p:txBody>
      </p:sp>
      <p:sp>
        <p:nvSpPr>
          <p:cNvPr id="3" name="Content Placeholder 2"/>
          <p:cNvSpPr>
            <a:spLocks noGrp="1"/>
          </p:cNvSpPr>
          <p:nvPr>
            <p:ph idx="1"/>
          </p:nvPr>
        </p:nvSpPr>
        <p:spPr>
          <a:xfrm>
            <a:off x="838200" y="1364937"/>
            <a:ext cx="10515600" cy="5493063"/>
          </a:xfrm>
        </p:spPr>
        <p:txBody>
          <a:bodyPr>
            <a:normAutofit/>
          </a:bodyPr>
          <a:lstStyle/>
          <a:p>
            <a:r>
              <a:rPr lang="en-HK" dirty="0" smtClean="0"/>
              <a:t>Contemporary strategic </a:t>
            </a:r>
            <a:r>
              <a:rPr lang="en-HK" dirty="0"/>
              <a:t>management theories</a:t>
            </a:r>
            <a:r>
              <a:rPr lang="en-HK" dirty="0" smtClean="0"/>
              <a:t>, including macro (STEEP),</a:t>
            </a:r>
            <a:r>
              <a:rPr lang="en-US" dirty="0" smtClean="0"/>
              <a:t> </a:t>
            </a:r>
            <a:r>
              <a:rPr lang="en-US" dirty="0"/>
              <a:t>industry analysis, </a:t>
            </a:r>
            <a:r>
              <a:rPr lang="en-US" dirty="0" smtClean="0"/>
              <a:t>stakeholder analysis, competitor </a:t>
            </a:r>
            <a:r>
              <a:rPr lang="en-US" dirty="0"/>
              <a:t>analysis, </a:t>
            </a:r>
            <a:r>
              <a:rPr lang="en-HK" dirty="0" smtClean="0"/>
              <a:t> and organisational environment analysis (SWOT), resource-based theory, value chain analysis, balanced scorecard, strategy map.  </a:t>
            </a:r>
            <a:endParaRPr lang="en-US" dirty="0"/>
          </a:p>
          <a:p>
            <a:endParaRPr lang="en-US" dirty="0"/>
          </a:p>
          <a:p>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50</a:t>
            </a:fld>
            <a:endParaRPr lang="en-HK"/>
          </a:p>
        </p:txBody>
      </p:sp>
    </p:spTree>
    <p:extLst>
      <p:ext uri="{BB962C8B-B14F-4D97-AF65-F5344CB8AC3E}">
        <p14:creationId xmlns:p14="http://schemas.microsoft.com/office/powerpoint/2010/main" val="2374905462"/>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0498" name="Rectangle 2"/>
          <p:cNvSpPr>
            <a:spLocks noChangeArrowheads="1"/>
          </p:cNvSpPr>
          <p:nvPr/>
        </p:nvSpPr>
        <p:spPr bwMode="auto">
          <a:xfrm>
            <a:off x="8382000" y="2286000"/>
            <a:ext cx="1905000" cy="1752600"/>
          </a:xfrm>
          <a:prstGeom prst="rect">
            <a:avLst/>
          </a:prstGeom>
          <a:gradFill rotWithShape="0">
            <a:gsLst>
              <a:gs pos="0">
                <a:srgbClr val="66CCFF">
                  <a:gamma/>
                  <a:tint val="45490"/>
                  <a:invGamma/>
                </a:srgbClr>
              </a:gs>
              <a:gs pos="100000">
                <a:srgbClr val="66CCFF"/>
              </a:gs>
            </a:gsLst>
            <a:path path="shape">
              <a:fillToRect l="50000" t="50000" r="50000" b="50000"/>
            </a:path>
          </a:gradFill>
          <a:ln>
            <a:noFill/>
          </a:ln>
          <a:effectLst>
            <a:prstShdw prst="shdw17" dist="17961" dir="2700000">
              <a:srgbClr val="66CCFF">
                <a:gamma/>
                <a:shade val="60000"/>
                <a:invGamma/>
              </a:srgbClr>
            </a:prstShdw>
          </a:effectLst>
          <a:extLst>
            <a:ext uri="{91240B29-F687-4F45-9708-019B960494DF}">
              <a14:hiddenLine xmlns:a14="http://schemas.microsoft.com/office/drawing/2010/main" w="9525">
                <a:solidFill>
                  <a:schemeClr val="tx1"/>
                </a:solidFill>
                <a:miter lim="800000"/>
                <a:headEnd/>
                <a:tailEnd/>
              </a14:hiddenLine>
            </a:ext>
          </a:extLst>
        </p:spPr>
        <p:txBody>
          <a:bodyPr wrap="none" anchor="ctr"/>
          <a:lstStyle/>
          <a:p>
            <a:endParaRPr lang="en-GB"/>
          </a:p>
        </p:txBody>
      </p:sp>
      <p:sp>
        <p:nvSpPr>
          <p:cNvPr id="490499" name="Rectangle 3"/>
          <p:cNvSpPr>
            <a:spLocks noChangeArrowheads="1"/>
          </p:cNvSpPr>
          <p:nvPr/>
        </p:nvSpPr>
        <p:spPr bwMode="auto">
          <a:xfrm>
            <a:off x="1828800" y="2133600"/>
            <a:ext cx="1524000" cy="2133600"/>
          </a:xfrm>
          <a:prstGeom prst="rect">
            <a:avLst/>
          </a:prstGeom>
          <a:gradFill rotWithShape="0">
            <a:gsLst>
              <a:gs pos="0">
                <a:srgbClr val="66CCFF">
                  <a:gamma/>
                  <a:tint val="45490"/>
                  <a:invGamma/>
                </a:srgbClr>
              </a:gs>
              <a:gs pos="100000">
                <a:srgbClr val="66CCFF"/>
              </a:gs>
            </a:gsLst>
            <a:path path="shape">
              <a:fillToRect l="50000" t="50000" r="50000" b="50000"/>
            </a:path>
          </a:gradFill>
          <a:ln>
            <a:noFill/>
          </a:ln>
          <a:effectLst>
            <a:prstShdw prst="shdw17" dist="17961" dir="2700000">
              <a:srgbClr val="66CCFF">
                <a:gamma/>
                <a:shade val="60000"/>
                <a:invGamma/>
              </a:srgbClr>
            </a:prstShdw>
          </a:effectLst>
          <a:extLst>
            <a:ext uri="{91240B29-F687-4F45-9708-019B960494DF}">
              <a14:hiddenLine xmlns:a14="http://schemas.microsoft.com/office/drawing/2010/main" w="9525">
                <a:solidFill>
                  <a:schemeClr val="tx1"/>
                </a:solidFill>
                <a:miter lim="800000"/>
                <a:headEnd/>
                <a:tailEnd/>
              </a14:hiddenLine>
            </a:ext>
          </a:extLst>
        </p:spPr>
        <p:txBody>
          <a:bodyPr wrap="none" anchor="ctr"/>
          <a:lstStyle/>
          <a:p>
            <a:endParaRPr lang="en-GB"/>
          </a:p>
        </p:txBody>
      </p:sp>
      <p:sp>
        <p:nvSpPr>
          <p:cNvPr id="490500" name="Rectangle 4"/>
          <p:cNvSpPr>
            <a:spLocks noChangeArrowheads="1"/>
          </p:cNvSpPr>
          <p:nvPr/>
        </p:nvSpPr>
        <p:spPr bwMode="auto">
          <a:xfrm>
            <a:off x="3962400" y="762000"/>
            <a:ext cx="1447800" cy="12192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90501" name="Rectangle 5"/>
          <p:cNvSpPr>
            <a:spLocks noChangeArrowheads="1"/>
          </p:cNvSpPr>
          <p:nvPr/>
        </p:nvSpPr>
        <p:spPr bwMode="auto">
          <a:xfrm>
            <a:off x="6781800" y="2438400"/>
            <a:ext cx="1219200" cy="1676400"/>
          </a:xfrm>
          <a:prstGeom prst="rect">
            <a:avLst/>
          </a:prstGeom>
          <a:gradFill rotWithShape="0">
            <a:gsLst>
              <a:gs pos="0">
                <a:srgbClr val="66CCFF">
                  <a:gamma/>
                  <a:tint val="45490"/>
                  <a:invGamma/>
                </a:srgbClr>
              </a:gs>
              <a:gs pos="100000">
                <a:srgbClr val="66CCFF"/>
              </a:gs>
            </a:gsLst>
            <a:path path="shape">
              <a:fillToRect l="50000" t="50000" r="50000" b="50000"/>
            </a:path>
          </a:gra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90502" name="Rectangle 6"/>
          <p:cNvSpPr>
            <a:spLocks noChangeArrowheads="1"/>
          </p:cNvSpPr>
          <p:nvPr/>
        </p:nvSpPr>
        <p:spPr bwMode="auto">
          <a:xfrm>
            <a:off x="5334000" y="2590800"/>
            <a:ext cx="1066800" cy="12954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90503" name="Text Box 7"/>
          <p:cNvSpPr txBox="1">
            <a:spLocks noChangeArrowheads="1"/>
          </p:cNvSpPr>
          <p:nvPr/>
        </p:nvSpPr>
        <p:spPr bwMode="auto">
          <a:xfrm>
            <a:off x="1905000" y="2133601"/>
            <a:ext cx="1447800" cy="2047875"/>
          </a:xfrm>
          <a:prstGeom prst="rect">
            <a:avLst/>
          </a:prstGeom>
          <a:gradFill rotWithShape="0">
            <a:gsLst>
              <a:gs pos="0">
                <a:srgbClr val="66CCFF">
                  <a:gamma/>
                  <a:tint val="36471"/>
                  <a:invGamma/>
                </a:srgbClr>
              </a:gs>
              <a:gs pos="100000">
                <a:srgbClr val="66CCFF"/>
              </a:gs>
            </a:gsLst>
            <a:path path="shape">
              <a:fillToRect l="50000" t="50000" r="50000" b="50000"/>
            </a:path>
          </a:gra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spcBef>
                <a:spcPct val="50000"/>
              </a:spcBef>
            </a:pPr>
            <a:r>
              <a:rPr lang="en-US" sz="1600" b="1">
                <a:effectLst>
                  <a:outerShdw blurRad="38100" dist="38100" dir="2700000" algn="tl">
                    <a:srgbClr val="FFFFFF"/>
                  </a:outerShdw>
                </a:effectLst>
                <a:latin typeface="Arial Narrow" pitchFamily="34" charset="0"/>
              </a:rPr>
              <a:t>Analyze current Performance</a:t>
            </a:r>
          </a:p>
          <a:p>
            <a:pPr eaLnBrk="0" hangingPunct="0">
              <a:spcBef>
                <a:spcPct val="50000"/>
              </a:spcBef>
              <a:buFontTx/>
              <a:buChar char="•"/>
            </a:pPr>
            <a:r>
              <a:rPr lang="en-US" sz="1600" b="1">
                <a:effectLst>
                  <a:outerShdw blurRad="38100" dist="38100" dir="2700000" algn="tl">
                    <a:srgbClr val="FFFFFF"/>
                  </a:outerShdw>
                </a:effectLst>
                <a:latin typeface="Arial Narrow" pitchFamily="34" charset="0"/>
              </a:rPr>
              <a:t> Mission</a:t>
            </a:r>
          </a:p>
          <a:p>
            <a:pPr eaLnBrk="0" hangingPunct="0">
              <a:spcBef>
                <a:spcPct val="50000"/>
              </a:spcBef>
              <a:buFontTx/>
              <a:buChar char="•"/>
            </a:pPr>
            <a:r>
              <a:rPr lang="en-US" sz="1600" b="1">
                <a:effectLst>
                  <a:outerShdw blurRad="38100" dist="38100" dir="2700000" algn="tl">
                    <a:srgbClr val="FFFFFF"/>
                  </a:outerShdw>
                </a:effectLst>
                <a:latin typeface="Arial Narrow" pitchFamily="34" charset="0"/>
              </a:rPr>
              <a:t> Goals </a:t>
            </a:r>
          </a:p>
          <a:p>
            <a:pPr eaLnBrk="0" hangingPunct="0">
              <a:spcBef>
                <a:spcPct val="50000"/>
              </a:spcBef>
              <a:buFontTx/>
              <a:buChar char="•"/>
            </a:pPr>
            <a:r>
              <a:rPr lang="en-US" sz="1600" b="1">
                <a:effectLst>
                  <a:outerShdw blurRad="38100" dist="38100" dir="2700000" algn="tl">
                    <a:srgbClr val="FFFFFF"/>
                  </a:outerShdw>
                </a:effectLst>
                <a:latin typeface="Arial Narrow" pitchFamily="34" charset="0"/>
              </a:rPr>
              <a:t> Strategies</a:t>
            </a:r>
          </a:p>
          <a:p>
            <a:pPr eaLnBrk="0" hangingPunct="0">
              <a:spcBef>
                <a:spcPct val="50000"/>
              </a:spcBef>
              <a:buFontTx/>
              <a:buChar char="•"/>
            </a:pPr>
            <a:r>
              <a:rPr lang="en-US" sz="1600" b="1">
                <a:effectLst>
                  <a:outerShdw blurRad="38100" dist="38100" dir="2700000" algn="tl">
                    <a:srgbClr val="FFFFFF"/>
                  </a:outerShdw>
                </a:effectLst>
                <a:latin typeface="Arial Narrow" pitchFamily="34" charset="0"/>
              </a:rPr>
              <a:t> Comp Adv</a:t>
            </a:r>
            <a:endParaRPr lang="en-GB" sz="1600" b="1">
              <a:effectLst>
                <a:outerShdw blurRad="38100" dist="38100" dir="2700000" algn="tl">
                  <a:srgbClr val="FFFFFF"/>
                </a:outerShdw>
              </a:effectLst>
              <a:latin typeface="Arial Narrow" pitchFamily="34" charset="0"/>
            </a:endParaRPr>
          </a:p>
        </p:txBody>
      </p:sp>
      <p:sp>
        <p:nvSpPr>
          <p:cNvPr id="490504" name="Text Box 8"/>
          <p:cNvSpPr txBox="1">
            <a:spLocks noChangeArrowheads="1"/>
          </p:cNvSpPr>
          <p:nvPr/>
        </p:nvSpPr>
        <p:spPr bwMode="auto">
          <a:xfrm>
            <a:off x="2057400" y="2362200"/>
            <a:ext cx="1143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spcBef>
                <a:spcPct val="50000"/>
              </a:spcBef>
            </a:pPr>
            <a:endParaRPr lang="en-GB" sz="2400" b="1">
              <a:solidFill>
                <a:schemeClr val="bg1"/>
              </a:solidFill>
              <a:effectLst>
                <a:outerShdw blurRad="38100" dist="38100" dir="2700000" algn="tl">
                  <a:srgbClr val="C0C0C0"/>
                </a:outerShdw>
              </a:effectLst>
              <a:latin typeface="Arial Narrow" pitchFamily="34" charset="0"/>
            </a:endParaRPr>
          </a:p>
        </p:txBody>
      </p:sp>
      <p:sp>
        <p:nvSpPr>
          <p:cNvPr id="490505" name="Text Box 9"/>
          <p:cNvSpPr txBox="1">
            <a:spLocks noChangeArrowheads="1"/>
          </p:cNvSpPr>
          <p:nvPr/>
        </p:nvSpPr>
        <p:spPr bwMode="auto">
          <a:xfrm>
            <a:off x="3581400" y="2286001"/>
            <a:ext cx="1676400" cy="1681163"/>
          </a:xfrm>
          <a:prstGeom prst="rect">
            <a:avLst/>
          </a:prstGeom>
          <a:gradFill rotWithShape="0">
            <a:gsLst>
              <a:gs pos="0">
                <a:srgbClr val="66CCFF">
                  <a:gamma/>
                  <a:tint val="36471"/>
                  <a:invGamma/>
                </a:srgbClr>
              </a:gs>
              <a:gs pos="100000">
                <a:srgbClr val="66CCFF"/>
              </a:gs>
            </a:gsLst>
            <a:path path="shape">
              <a:fillToRect l="50000" t="50000" r="50000" b="50000"/>
            </a:path>
          </a:gradFill>
          <a:ln>
            <a:noFill/>
          </a:ln>
          <a:effectLst>
            <a:prstShdw prst="shdw17" dist="17961" dir="2700000">
              <a:srgbClr val="66CCFF">
                <a:gamma/>
                <a:shade val="60000"/>
                <a:invGamma/>
              </a:srgbClr>
            </a:prstShdw>
          </a:effectLst>
          <a:extLst>
            <a:ext uri="{91240B29-F687-4F45-9708-019B960494DF}">
              <a14:hiddenLine xmlns:a14="http://schemas.microsoft.com/office/drawing/2010/main" w="12700">
                <a:solidFill>
                  <a:schemeClr val="tx1"/>
                </a:solidFill>
                <a:miter lim="800000"/>
                <a:headEnd/>
                <a:tailEnd/>
              </a14:hiddenLine>
            </a:ext>
          </a:extLst>
        </p:spPr>
        <p:txBody>
          <a:bodyPr>
            <a:spAutoFit/>
          </a:bodyPr>
          <a:lstStyle/>
          <a:p>
            <a:pPr eaLnBrk="0" hangingPunct="0">
              <a:spcBef>
                <a:spcPct val="50000"/>
              </a:spcBef>
            </a:pPr>
            <a:r>
              <a:rPr lang="en-US" sz="1600" b="1">
                <a:effectLst>
                  <a:outerShdw blurRad="38100" dist="38100" dir="2700000" algn="tl">
                    <a:srgbClr val="FFFFFF"/>
                  </a:outerShdw>
                </a:effectLst>
                <a:latin typeface="Arial Narrow" pitchFamily="34" charset="0"/>
              </a:rPr>
              <a:t>Industry &amp; Market Analysis</a:t>
            </a:r>
          </a:p>
          <a:p>
            <a:pPr eaLnBrk="0" hangingPunct="0">
              <a:spcBef>
                <a:spcPct val="50000"/>
              </a:spcBef>
              <a:buFontTx/>
              <a:buChar char="•"/>
            </a:pPr>
            <a:r>
              <a:rPr lang="en-US" sz="1600" b="1">
                <a:effectLst>
                  <a:outerShdw blurRad="38100" dist="38100" dir="2700000" algn="tl">
                    <a:srgbClr val="FFFFFF"/>
                  </a:outerShdw>
                </a:effectLst>
                <a:latin typeface="Arial Narrow" pitchFamily="34" charset="0"/>
              </a:rPr>
              <a:t> 5-Force: BRESS</a:t>
            </a:r>
          </a:p>
          <a:p>
            <a:pPr eaLnBrk="0" hangingPunct="0">
              <a:spcBef>
                <a:spcPct val="50000"/>
              </a:spcBef>
              <a:buFontTx/>
              <a:buChar char="•"/>
            </a:pPr>
            <a:r>
              <a:rPr lang="en-US" sz="1600" b="1">
                <a:effectLst>
                  <a:outerShdw blurRad="38100" dist="38100" dir="2700000" algn="tl">
                    <a:srgbClr val="FFFFFF"/>
                  </a:outerShdw>
                </a:effectLst>
                <a:latin typeface="Arial Narrow" pitchFamily="34" charset="0"/>
              </a:rPr>
              <a:t> BCG</a:t>
            </a:r>
          </a:p>
          <a:p>
            <a:pPr eaLnBrk="0" hangingPunct="0">
              <a:spcBef>
                <a:spcPct val="50000"/>
              </a:spcBef>
            </a:pPr>
            <a:endParaRPr lang="en-GB" sz="1600" b="1">
              <a:effectLst>
                <a:outerShdw blurRad="38100" dist="38100" dir="2700000" algn="tl">
                  <a:srgbClr val="FFFFFF"/>
                </a:outerShdw>
              </a:effectLst>
              <a:latin typeface="Arial Narrow" pitchFamily="34" charset="0"/>
            </a:endParaRPr>
          </a:p>
        </p:txBody>
      </p:sp>
      <p:sp>
        <p:nvSpPr>
          <p:cNvPr id="490506" name="Text Box 10"/>
          <p:cNvSpPr txBox="1">
            <a:spLocks noChangeArrowheads="1"/>
          </p:cNvSpPr>
          <p:nvPr/>
        </p:nvSpPr>
        <p:spPr bwMode="auto">
          <a:xfrm>
            <a:off x="5334000" y="2590800"/>
            <a:ext cx="1143000" cy="1314450"/>
          </a:xfrm>
          <a:prstGeom prst="rect">
            <a:avLst/>
          </a:prstGeom>
          <a:gradFill rotWithShape="0">
            <a:gsLst>
              <a:gs pos="0">
                <a:srgbClr val="66CCFF">
                  <a:gamma/>
                  <a:tint val="36471"/>
                  <a:invGamma/>
                </a:srgbClr>
              </a:gs>
              <a:gs pos="100000">
                <a:srgbClr val="66CCFF"/>
              </a:gs>
            </a:gsLst>
            <a:path path="shape">
              <a:fillToRect l="50000" t="50000" r="50000" b="50000"/>
            </a:path>
          </a:gradFill>
          <a:ln>
            <a:noFill/>
          </a:ln>
          <a:effectLst>
            <a:prstShdw prst="shdw17" dist="17961" dir="2700000">
              <a:srgbClr val="66CCFF">
                <a:gamma/>
                <a:shade val="60000"/>
                <a:invGamma/>
              </a:srgbClr>
            </a:prstShdw>
          </a:effectLst>
          <a:extLst>
            <a:ext uri="{91240B29-F687-4F45-9708-019B960494DF}">
              <a14:hiddenLine xmlns:a14="http://schemas.microsoft.com/office/drawing/2010/main" w="12700">
                <a:solidFill>
                  <a:schemeClr val="tx1"/>
                </a:solidFill>
                <a:miter lim="800000"/>
                <a:headEnd/>
                <a:tailEnd/>
              </a14:hiddenLine>
            </a:ext>
          </a:extLst>
        </p:spPr>
        <p:txBody>
          <a:bodyPr>
            <a:spAutoFit/>
          </a:bodyPr>
          <a:lstStyle/>
          <a:p>
            <a:pPr eaLnBrk="0" hangingPunct="0">
              <a:spcBef>
                <a:spcPct val="50000"/>
              </a:spcBef>
            </a:pPr>
            <a:r>
              <a:rPr lang="en-US" sz="1600" b="1">
                <a:effectLst>
                  <a:outerShdw blurRad="38100" dist="38100" dir="2700000" algn="tl">
                    <a:srgbClr val="FFFFFF"/>
                  </a:outerShdw>
                </a:effectLst>
                <a:latin typeface="Arial Narrow" pitchFamily="34" charset="0"/>
              </a:rPr>
              <a:t>SWOT</a:t>
            </a:r>
          </a:p>
          <a:p>
            <a:pPr eaLnBrk="0" hangingPunct="0">
              <a:spcBef>
                <a:spcPct val="50000"/>
              </a:spcBef>
            </a:pPr>
            <a:r>
              <a:rPr lang="en-US" sz="1600" b="1">
                <a:effectLst>
                  <a:outerShdw blurRad="38100" dist="38100" dir="2700000" algn="tl">
                    <a:srgbClr val="FFFFFF"/>
                  </a:outerShdw>
                </a:effectLst>
                <a:latin typeface="Arial Narrow" pitchFamily="34" charset="0"/>
              </a:rPr>
              <a:t>Analysis</a:t>
            </a:r>
          </a:p>
          <a:p>
            <a:pPr eaLnBrk="0" hangingPunct="0">
              <a:spcBef>
                <a:spcPct val="50000"/>
              </a:spcBef>
              <a:buFontTx/>
              <a:buChar char="•"/>
            </a:pPr>
            <a:r>
              <a:rPr lang="en-US" sz="1600" b="1">
                <a:effectLst>
                  <a:outerShdw blurRad="38100" dist="38100" dir="2700000" algn="tl">
                    <a:srgbClr val="FFFFFF"/>
                  </a:outerShdw>
                </a:effectLst>
                <a:latin typeface="Arial Narrow" pitchFamily="34" charset="0"/>
              </a:rPr>
              <a:t> Strategic Gap</a:t>
            </a:r>
            <a:endParaRPr lang="en-GB" sz="1600" b="1">
              <a:effectLst>
                <a:outerShdw blurRad="38100" dist="38100" dir="2700000" algn="tl">
                  <a:srgbClr val="FFFFFF"/>
                </a:outerShdw>
              </a:effectLst>
              <a:latin typeface="Arial Narrow" pitchFamily="34" charset="0"/>
            </a:endParaRPr>
          </a:p>
        </p:txBody>
      </p:sp>
      <p:sp>
        <p:nvSpPr>
          <p:cNvPr id="490507" name="Text Box 11"/>
          <p:cNvSpPr txBox="1">
            <a:spLocks noChangeArrowheads="1"/>
          </p:cNvSpPr>
          <p:nvPr/>
        </p:nvSpPr>
        <p:spPr bwMode="auto">
          <a:xfrm>
            <a:off x="7086600" y="3276600"/>
            <a:ext cx="12509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endParaRPr lang="en-GB" sz="2400" b="1">
              <a:solidFill>
                <a:schemeClr val="bg1"/>
              </a:solidFill>
              <a:effectLst>
                <a:outerShdw blurRad="38100" dist="38100" dir="2700000" algn="tl">
                  <a:srgbClr val="C0C0C0"/>
                </a:outerShdw>
              </a:effectLst>
              <a:latin typeface="Arial Narrow" pitchFamily="34" charset="0"/>
            </a:endParaRPr>
          </a:p>
        </p:txBody>
      </p:sp>
      <p:sp>
        <p:nvSpPr>
          <p:cNvPr id="490508" name="Text Box 12"/>
          <p:cNvSpPr txBox="1">
            <a:spLocks noChangeArrowheads="1"/>
          </p:cNvSpPr>
          <p:nvPr/>
        </p:nvSpPr>
        <p:spPr bwMode="auto">
          <a:xfrm>
            <a:off x="6858000" y="2514601"/>
            <a:ext cx="1143000" cy="1558925"/>
          </a:xfrm>
          <a:prstGeom prst="rect">
            <a:avLst/>
          </a:prstGeom>
          <a:gradFill rotWithShape="0">
            <a:gsLst>
              <a:gs pos="0">
                <a:srgbClr val="66CCFF">
                  <a:gamma/>
                  <a:tint val="36471"/>
                  <a:invGamma/>
                </a:srgbClr>
              </a:gs>
              <a:gs pos="100000">
                <a:srgbClr val="66CCFF"/>
              </a:gs>
            </a:gsLst>
            <a:path path="shape">
              <a:fillToRect l="50000" t="50000" r="50000" b="50000"/>
            </a:path>
          </a:gradFill>
          <a:ln>
            <a:noFill/>
          </a:ln>
          <a:effectLst>
            <a:prstShdw prst="shdw17" dist="17961" dir="2700000">
              <a:srgbClr val="66CCFF">
                <a:gamma/>
                <a:shade val="60000"/>
                <a:invGamma/>
              </a:srgbClr>
            </a:prstShdw>
          </a:effectLst>
          <a:extLst>
            <a:ext uri="{91240B29-F687-4F45-9708-019B960494DF}">
              <a14:hiddenLine xmlns:a14="http://schemas.microsoft.com/office/drawing/2010/main" w="12700">
                <a:solidFill>
                  <a:schemeClr val="tx1"/>
                </a:solidFill>
                <a:miter lim="800000"/>
                <a:headEnd/>
                <a:tailEnd/>
              </a14:hiddenLine>
            </a:ext>
          </a:extLst>
        </p:spPr>
        <p:txBody>
          <a:bodyPr>
            <a:spAutoFit/>
          </a:bodyPr>
          <a:lstStyle/>
          <a:p>
            <a:pPr eaLnBrk="0" hangingPunct="0">
              <a:spcBef>
                <a:spcPct val="50000"/>
              </a:spcBef>
            </a:pPr>
            <a:r>
              <a:rPr lang="en-US" sz="1600" b="1">
                <a:effectLst>
                  <a:outerShdw blurRad="38100" dist="38100" dir="2700000" algn="tl">
                    <a:srgbClr val="FFFFFF"/>
                  </a:outerShdw>
                </a:effectLst>
                <a:latin typeface="Arial Narrow" pitchFamily="34" charset="0"/>
              </a:rPr>
              <a:t>Strategic Options</a:t>
            </a:r>
          </a:p>
          <a:p>
            <a:pPr eaLnBrk="0" hangingPunct="0">
              <a:spcBef>
                <a:spcPct val="50000"/>
              </a:spcBef>
            </a:pPr>
            <a:r>
              <a:rPr lang="en-US" sz="1600" b="1">
                <a:effectLst>
                  <a:outerShdw blurRad="38100" dist="38100" dir="2700000" algn="tl">
                    <a:srgbClr val="FFFFFF"/>
                  </a:outerShdw>
                </a:effectLst>
                <a:latin typeface="Arial Narrow" pitchFamily="34" charset="0"/>
              </a:rPr>
              <a:t>Levels of Strategy</a:t>
            </a:r>
          </a:p>
          <a:p>
            <a:pPr eaLnBrk="0" hangingPunct="0">
              <a:spcBef>
                <a:spcPct val="50000"/>
              </a:spcBef>
            </a:pPr>
            <a:r>
              <a:rPr lang="en-US" sz="1600" b="1">
                <a:effectLst>
                  <a:outerShdw blurRad="38100" dist="38100" dir="2700000" algn="tl">
                    <a:srgbClr val="FFFFFF"/>
                  </a:outerShdw>
                </a:effectLst>
                <a:latin typeface="Arial Narrow" pitchFamily="34" charset="0"/>
              </a:rPr>
              <a:t>New/SCA</a:t>
            </a:r>
            <a:endParaRPr lang="en-GB" sz="1600" b="1">
              <a:effectLst>
                <a:outerShdw blurRad="38100" dist="38100" dir="2700000" algn="tl">
                  <a:srgbClr val="FFFFFF"/>
                </a:outerShdw>
              </a:effectLst>
              <a:latin typeface="Arial Narrow" pitchFamily="34" charset="0"/>
            </a:endParaRPr>
          </a:p>
        </p:txBody>
      </p:sp>
      <p:sp>
        <p:nvSpPr>
          <p:cNvPr id="490509" name="Text Box 13"/>
          <p:cNvSpPr txBox="1">
            <a:spLocks noChangeArrowheads="1"/>
          </p:cNvSpPr>
          <p:nvPr/>
        </p:nvSpPr>
        <p:spPr bwMode="auto">
          <a:xfrm>
            <a:off x="8382000" y="2438400"/>
            <a:ext cx="1905000" cy="1436688"/>
          </a:xfrm>
          <a:prstGeom prst="rect">
            <a:avLst/>
          </a:prstGeom>
          <a:gradFill rotWithShape="0">
            <a:gsLst>
              <a:gs pos="0">
                <a:srgbClr val="66CCFF">
                  <a:gamma/>
                  <a:tint val="36471"/>
                  <a:invGamma/>
                </a:srgbClr>
              </a:gs>
              <a:gs pos="100000">
                <a:srgbClr val="66CCFF"/>
              </a:gs>
            </a:gsLst>
            <a:path path="shape">
              <a:fillToRect l="50000" t="50000" r="50000" b="50000"/>
            </a:path>
          </a:gra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spcBef>
                <a:spcPct val="50000"/>
              </a:spcBef>
            </a:pPr>
            <a:r>
              <a:rPr lang="en-US" sz="1600" b="1" dirty="0">
                <a:effectLst>
                  <a:outerShdw blurRad="38100" dist="38100" dir="2700000" algn="tl">
                    <a:srgbClr val="FFFFFF"/>
                  </a:outerShdw>
                </a:effectLst>
                <a:latin typeface="Arial Narrow" pitchFamily="34" charset="0"/>
              </a:rPr>
              <a:t>Implementation </a:t>
            </a:r>
          </a:p>
          <a:p>
            <a:pPr eaLnBrk="0" hangingPunct="0">
              <a:spcBef>
                <a:spcPct val="50000"/>
              </a:spcBef>
              <a:buFontTx/>
              <a:buChar char="•"/>
            </a:pPr>
            <a:r>
              <a:rPr lang="en-US" sz="1600" b="1" dirty="0">
                <a:effectLst>
                  <a:outerShdw blurRad="38100" dist="38100" dir="2700000" algn="tl">
                    <a:srgbClr val="FFFFFF"/>
                  </a:outerShdw>
                </a:effectLst>
                <a:latin typeface="Arial Narrow" pitchFamily="34" charset="0"/>
              </a:rPr>
              <a:t>Evaluation &amp; Control</a:t>
            </a:r>
          </a:p>
          <a:p>
            <a:pPr eaLnBrk="0" hangingPunct="0">
              <a:spcBef>
                <a:spcPct val="50000"/>
              </a:spcBef>
              <a:buFontTx/>
              <a:buChar char="•"/>
            </a:pPr>
            <a:r>
              <a:rPr lang="en-US" sz="1600" b="1" dirty="0">
                <a:effectLst>
                  <a:outerShdw blurRad="38100" dist="38100" dir="2700000" algn="tl">
                    <a:srgbClr val="FFFFFF"/>
                  </a:outerShdw>
                </a:effectLst>
                <a:latin typeface="Arial Narrow" pitchFamily="34" charset="0"/>
              </a:rPr>
              <a:t>VRIO Maintenance</a:t>
            </a:r>
          </a:p>
          <a:p>
            <a:pPr eaLnBrk="0" hangingPunct="0">
              <a:spcBef>
                <a:spcPct val="50000"/>
              </a:spcBef>
              <a:buFontTx/>
              <a:buChar char="•"/>
            </a:pPr>
            <a:r>
              <a:rPr lang="en-US" sz="1600" b="1" dirty="0" smtClean="0">
                <a:effectLst>
                  <a:outerShdw blurRad="38100" dist="38100" dir="2700000" algn="tl">
                    <a:srgbClr val="FFFFFF"/>
                  </a:outerShdw>
                </a:effectLst>
                <a:latin typeface="Arial Narrow" pitchFamily="34" charset="0"/>
              </a:rPr>
              <a:t>3-H</a:t>
            </a:r>
            <a:endParaRPr lang="en-GB" sz="1600" b="1" dirty="0">
              <a:effectLst>
                <a:outerShdw blurRad="38100" dist="38100" dir="2700000" algn="tl">
                  <a:srgbClr val="FFFFFF"/>
                </a:outerShdw>
              </a:effectLst>
              <a:latin typeface="Arial Narrow" pitchFamily="34" charset="0"/>
            </a:endParaRPr>
          </a:p>
        </p:txBody>
      </p:sp>
      <p:sp>
        <p:nvSpPr>
          <p:cNvPr id="490510" name="Text Box 14"/>
          <p:cNvSpPr txBox="1">
            <a:spLocks noChangeArrowheads="1"/>
          </p:cNvSpPr>
          <p:nvPr/>
        </p:nvSpPr>
        <p:spPr bwMode="auto">
          <a:xfrm>
            <a:off x="3581400" y="4191000"/>
            <a:ext cx="1828800" cy="1803400"/>
          </a:xfrm>
          <a:prstGeom prst="rect">
            <a:avLst/>
          </a:prstGeom>
          <a:gradFill rotWithShape="0">
            <a:gsLst>
              <a:gs pos="0">
                <a:srgbClr val="66CCFF">
                  <a:gamma/>
                  <a:tint val="36471"/>
                  <a:invGamma/>
                </a:srgbClr>
              </a:gs>
              <a:gs pos="100000">
                <a:srgbClr val="66CCFF"/>
              </a:gs>
            </a:gsLst>
            <a:path path="shape">
              <a:fillToRect l="50000" t="50000" r="50000" b="50000"/>
            </a:path>
          </a:gradFill>
          <a:ln>
            <a:noFill/>
          </a:ln>
          <a:effectLst>
            <a:prstShdw prst="shdw17" dist="17961" dir="2700000">
              <a:srgbClr val="66CCFF">
                <a:gamma/>
                <a:shade val="60000"/>
                <a:invGamma/>
              </a:srgbClr>
            </a:prstShdw>
          </a:effectLst>
          <a:extLst>
            <a:ext uri="{91240B29-F687-4F45-9708-019B960494DF}">
              <a14:hiddenLine xmlns:a14="http://schemas.microsoft.com/office/drawing/2010/main" w="12700">
                <a:solidFill>
                  <a:schemeClr val="tx1"/>
                </a:solidFill>
                <a:miter lim="800000"/>
                <a:headEnd/>
                <a:tailEnd/>
              </a14:hiddenLine>
            </a:ext>
          </a:extLst>
        </p:spPr>
        <p:txBody>
          <a:bodyPr>
            <a:spAutoFit/>
          </a:bodyPr>
          <a:lstStyle/>
          <a:p>
            <a:pPr eaLnBrk="0" hangingPunct="0">
              <a:spcBef>
                <a:spcPct val="50000"/>
              </a:spcBef>
            </a:pPr>
            <a:r>
              <a:rPr lang="en-US" sz="1600" b="1" dirty="0">
                <a:effectLst>
                  <a:outerShdw blurRad="38100" dist="38100" dir="2700000" algn="tl">
                    <a:srgbClr val="FFFFFF"/>
                  </a:outerShdw>
                </a:effectLst>
                <a:latin typeface="Arial Narrow" pitchFamily="34" charset="0"/>
              </a:rPr>
              <a:t>Company Analysis</a:t>
            </a:r>
          </a:p>
          <a:p>
            <a:pPr eaLnBrk="0" hangingPunct="0">
              <a:spcBef>
                <a:spcPct val="50000"/>
              </a:spcBef>
              <a:buFontTx/>
              <a:buChar char="•"/>
            </a:pPr>
            <a:r>
              <a:rPr lang="en-US" sz="1600" b="1" dirty="0">
                <a:effectLst>
                  <a:outerShdw blurRad="38100" dist="38100" dir="2700000" algn="tl">
                    <a:srgbClr val="FFFFFF"/>
                  </a:outerShdw>
                </a:effectLst>
                <a:latin typeface="Arial Narrow" pitchFamily="34" charset="0"/>
              </a:rPr>
              <a:t> </a:t>
            </a:r>
            <a:r>
              <a:rPr lang="en-US" sz="1600" b="1" dirty="0" smtClean="0">
                <a:effectLst>
                  <a:outerShdw blurRad="38100" dist="38100" dir="2700000" algn="tl">
                    <a:srgbClr val="FFFFFF"/>
                  </a:outerShdw>
                </a:effectLst>
                <a:latin typeface="Arial Narrow" pitchFamily="34" charset="0"/>
              </a:rPr>
              <a:t>3-H &amp; 7-S</a:t>
            </a:r>
            <a:endParaRPr lang="en-US" sz="1600" b="1" dirty="0">
              <a:effectLst>
                <a:outerShdw blurRad="38100" dist="38100" dir="2700000" algn="tl">
                  <a:srgbClr val="FFFFFF"/>
                </a:outerShdw>
              </a:effectLst>
              <a:latin typeface="Arial Narrow" pitchFamily="34" charset="0"/>
            </a:endParaRPr>
          </a:p>
          <a:p>
            <a:pPr eaLnBrk="0" hangingPunct="0">
              <a:spcBef>
                <a:spcPct val="50000"/>
              </a:spcBef>
              <a:buFontTx/>
              <a:buChar char="•"/>
            </a:pPr>
            <a:r>
              <a:rPr lang="en-US" sz="1600" b="1" dirty="0">
                <a:effectLst>
                  <a:outerShdw blurRad="38100" dist="38100" dir="2700000" algn="tl">
                    <a:srgbClr val="FFFFFF"/>
                  </a:outerShdw>
                </a:effectLst>
                <a:latin typeface="Arial Narrow" pitchFamily="34" charset="0"/>
              </a:rPr>
              <a:t> RBV</a:t>
            </a:r>
          </a:p>
          <a:p>
            <a:pPr eaLnBrk="0" hangingPunct="0">
              <a:spcBef>
                <a:spcPct val="50000"/>
              </a:spcBef>
              <a:buFontTx/>
              <a:buChar char="•"/>
            </a:pPr>
            <a:r>
              <a:rPr lang="en-US" sz="1600" b="1" dirty="0">
                <a:effectLst>
                  <a:outerShdw blurRad="38100" dist="38100" dir="2700000" algn="tl">
                    <a:srgbClr val="FFFFFF"/>
                  </a:outerShdw>
                </a:effectLst>
                <a:latin typeface="Arial Narrow" pitchFamily="34" charset="0"/>
              </a:rPr>
              <a:t>Value Chain</a:t>
            </a:r>
          </a:p>
          <a:p>
            <a:pPr eaLnBrk="0" hangingPunct="0">
              <a:spcBef>
                <a:spcPct val="50000"/>
              </a:spcBef>
            </a:pPr>
            <a:r>
              <a:rPr lang="en-US" sz="1600" b="1" dirty="0">
                <a:effectLst>
                  <a:outerShdw blurRad="38100" dist="38100" dir="2700000" algn="tl">
                    <a:srgbClr val="FFFFFF"/>
                  </a:outerShdw>
                </a:effectLst>
                <a:latin typeface="Arial Narrow" pitchFamily="34" charset="0"/>
              </a:rPr>
              <a:t>  </a:t>
            </a:r>
            <a:r>
              <a:rPr lang="en-US" sz="1600" b="1" dirty="0">
                <a:solidFill>
                  <a:srgbClr val="CC0000"/>
                </a:solidFill>
                <a:effectLst>
                  <a:outerShdw blurRad="38100" dist="38100" dir="2700000" algn="tl">
                    <a:srgbClr val="000000"/>
                  </a:outerShdw>
                </a:effectLst>
                <a:latin typeface="Arial Narrow" pitchFamily="34" charset="0"/>
              </a:rPr>
              <a:t>SW</a:t>
            </a:r>
            <a:endParaRPr lang="en-GB" sz="1600" b="1" dirty="0">
              <a:solidFill>
                <a:srgbClr val="CC0000"/>
              </a:solidFill>
              <a:effectLst>
                <a:outerShdw blurRad="38100" dist="38100" dir="2700000" algn="tl">
                  <a:srgbClr val="000000"/>
                </a:outerShdw>
              </a:effectLst>
              <a:latin typeface="Arial Narrow" pitchFamily="34" charset="0"/>
            </a:endParaRPr>
          </a:p>
        </p:txBody>
      </p:sp>
      <p:sp>
        <p:nvSpPr>
          <p:cNvPr id="490511" name="Text Box 15"/>
          <p:cNvSpPr txBox="1">
            <a:spLocks noChangeArrowheads="1"/>
          </p:cNvSpPr>
          <p:nvPr/>
        </p:nvSpPr>
        <p:spPr bwMode="auto">
          <a:xfrm>
            <a:off x="3962400" y="685800"/>
            <a:ext cx="1600200" cy="1314450"/>
          </a:xfrm>
          <a:prstGeom prst="rect">
            <a:avLst/>
          </a:prstGeom>
          <a:gradFill rotWithShape="0">
            <a:gsLst>
              <a:gs pos="0">
                <a:srgbClr val="66CCFF">
                  <a:gamma/>
                  <a:tint val="36471"/>
                  <a:invGamma/>
                </a:srgbClr>
              </a:gs>
              <a:gs pos="100000">
                <a:srgbClr val="66CCFF"/>
              </a:gs>
            </a:gsLst>
            <a:path path="shape">
              <a:fillToRect l="50000" t="50000" r="50000" b="50000"/>
            </a:path>
          </a:gradFill>
          <a:ln>
            <a:noFill/>
          </a:ln>
          <a:effectLst>
            <a:prstShdw prst="shdw17" dist="17961" dir="2700000">
              <a:srgbClr val="66CCFF">
                <a:gamma/>
                <a:shade val="60000"/>
                <a:invGamma/>
              </a:srgbClr>
            </a:prstShdw>
          </a:effectLst>
          <a:extLst>
            <a:ext uri="{91240B29-F687-4F45-9708-019B960494DF}">
              <a14:hiddenLine xmlns:a14="http://schemas.microsoft.com/office/drawing/2010/main" w="12700">
                <a:solidFill>
                  <a:schemeClr val="tx1"/>
                </a:solidFill>
                <a:miter lim="800000"/>
                <a:headEnd/>
                <a:tailEnd/>
              </a14:hiddenLine>
            </a:ext>
          </a:extLst>
        </p:spPr>
        <p:txBody>
          <a:bodyPr>
            <a:spAutoFit/>
          </a:bodyPr>
          <a:lstStyle/>
          <a:p>
            <a:pPr eaLnBrk="0" hangingPunct="0">
              <a:spcBef>
                <a:spcPct val="50000"/>
              </a:spcBef>
            </a:pPr>
            <a:r>
              <a:rPr lang="en-US" sz="1600" b="1">
                <a:effectLst>
                  <a:outerShdw blurRad="38100" dist="38100" dir="2700000" algn="tl">
                    <a:srgbClr val="FFFFFF"/>
                  </a:outerShdw>
                </a:effectLst>
                <a:latin typeface="Arial Narrow" pitchFamily="34" charset="0"/>
              </a:rPr>
              <a:t>Environmental Analysis</a:t>
            </a:r>
          </a:p>
          <a:p>
            <a:pPr eaLnBrk="0" hangingPunct="0">
              <a:spcBef>
                <a:spcPct val="50000"/>
              </a:spcBef>
              <a:buFontTx/>
              <a:buChar char="•"/>
            </a:pPr>
            <a:r>
              <a:rPr lang="en-US" sz="1600" b="1">
                <a:effectLst>
                  <a:outerShdw blurRad="38100" dist="38100" dir="2700000" algn="tl">
                    <a:srgbClr val="FFFFFF"/>
                  </a:outerShdw>
                </a:effectLst>
                <a:latin typeface="Arial Narrow" pitchFamily="34" charset="0"/>
              </a:rPr>
              <a:t> STEEP</a:t>
            </a:r>
          </a:p>
          <a:p>
            <a:pPr eaLnBrk="0" hangingPunct="0">
              <a:spcBef>
                <a:spcPct val="50000"/>
              </a:spcBef>
            </a:pPr>
            <a:r>
              <a:rPr lang="en-US" sz="1600" b="1">
                <a:solidFill>
                  <a:srgbClr val="CC0000"/>
                </a:solidFill>
                <a:effectLst>
                  <a:outerShdw blurRad="38100" dist="38100" dir="2700000" algn="tl">
                    <a:srgbClr val="000000"/>
                  </a:outerShdw>
                </a:effectLst>
                <a:latin typeface="Arial Narrow" pitchFamily="34" charset="0"/>
              </a:rPr>
              <a:t>OT</a:t>
            </a:r>
            <a:endParaRPr lang="en-GB" sz="1600" b="1">
              <a:solidFill>
                <a:srgbClr val="CC0000"/>
              </a:solidFill>
              <a:effectLst>
                <a:outerShdw blurRad="38100" dist="38100" dir="2700000" algn="tl">
                  <a:srgbClr val="000000"/>
                </a:outerShdw>
              </a:effectLst>
              <a:latin typeface="Arial Narrow" pitchFamily="34" charset="0"/>
            </a:endParaRPr>
          </a:p>
        </p:txBody>
      </p:sp>
      <p:sp>
        <p:nvSpPr>
          <p:cNvPr id="490512" name="Text Box 16"/>
          <p:cNvSpPr txBox="1">
            <a:spLocks noChangeArrowheads="1"/>
          </p:cNvSpPr>
          <p:nvPr/>
        </p:nvSpPr>
        <p:spPr bwMode="auto">
          <a:xfrm>
            <a:off x="2819400" y="0"/>
            <a:ext cx="7086600"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spcBef>
                <a:spcPct val="50000"/>
              </a:spcBef>
            </a:pPr>
            <a:r>
              <a:rPr lang="en-US" sz="3200" b="1">
                <a:effectLst>
                  <a:outerShdw blurRad="38100" dist="38100" dir="2700000" algn="tl">
                    <a:srgbClr val="C0C0C0"/>
                  </a:outerShdw>
                </a:effectLst>
                <a:latin typeface="Times New Roman" pitchFamily="18" charset="0"/>
              </a:rPr>
              <a:t>Strategic Management is a Process</a:t>
            </a:r>
            <a:endParaRPr lang="en-GB" sz="3200" b="1">
              <a:effectLst>
                <a:outerShdw blurRad="38100" dist="38100" dir="2700000" algn="tl">
                  <a:srgbClr val="C0C0C0"/>
                </a:outerShdw>
              </a:effectLst>
              <a:latin typeface="Times New Roman" pitchFamily="18" charset="0"/>
            </a:endParaRPr>
          </a:p>
        </p:txBody>
      </p:sp>
      <p:sp>
        <p:nvSpPr>
          <p:cNvPr id="490513" name="Text Box 17"/>
          <p:cNvSpPr txBox="1">
            <a:spLocks noChangeArrowheads="1"/>
          </p:cNvSpPr>
          <p:nvPr/>
        </p:nvSpPr>
        <p:spPr bwMode="auto">
          <a:xfrm>
            <a:off x="2133600" y="6154738"/>
            <a:ext cx="3505200" cy="7032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spcBef>
                <a:spcPct val="50000"/>
              </a:spcBef>
            </a:pPr>
            <a:r>
              <a:rPr lang="en-US" sz="1600" b="1" i="1">
                <a:effectLst>
                  <a:outerShdw blurRad="38100" dist="38100" dir="2700000" algn="tl">
                    <a:srgbClr val="C0C0C0"/>
                  </a:outerShdw>
                </a:effectLst>
              </a:rPr>
              <a:t>Where are we now?</a:t>
            </a:r>
          </a:p>
          <a:p>
            <a:pPr eaLnBrk="0" hangingPunct="0">
              <a:spcBef>
                <a:spcPct val="50000"/>
              </a:spcBef>
            </a:pPr>
            <a:endParaRPr lang="en-GB" sz="1600" b="1" i="1">
              <a:effectLst>
                <a:outerShdw blurRad="38100" dist="38100" dir="2700000" algn="tl">
                  <a:srgbClr val="C0C0C0"/>
                </a:outerShdw>
              </a:effectLst>
            </a:endParaRPr>
          </a:p>
        </p:txBody>
      </p:sp>
      <p:sp>
        <p:nvSpPr>
          <p:cNvPr id="490514" name="Text Box 18"/>
          <p:cNvSpPr txBox="1">
            <a:spLocks noChangeArrowheads="1"/>
          </p:cNvSpPr>
          <p:nvPr/>
        </p:nvSpPr>
        <p:spPr bwMode="auto">
          <a:xfrm>
            <a:off x="5562600" y="6629400"/>
            <a:ext cx="1841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spcBef>
                <a:spcPct val="50000"/>
              </a:spcBef>
            </a:pPr>
            <a:endParaRPr lang="en-GB" sz="2400" b="1">
              <a:solidFill>
                <a:schemeClr val="bg1"/>
              </a:solidFill>
              <a:effectLst>
                <a:outerShdw blurRad="38100" dist="38100" dir="2700000" algn="tl">
                  <a:srgbClr val="C0C0C0"/>
                </a:outerShdw>
              </a:effectLst>
              <a:latin typeface="Times New Roman" pitchFamily="18" charset="0"/>
            </a:endParaRPr>
          </a:p>
        </p:txBody>
      </p:sp>
      <p:sp>
        <p:nvSpPr>
          <p:cNvPr id="490515" name="Text Box 19"/>
          <p:cNvSpPr txBox="1">
            <a:spLocks noChangeArrowheads="1"/>
          </p:cNvSpPr>
          <p:nvPr/>
        </p:nvSpPr>
        <p:spPr bwMode="auto">
          <a:xfrm>
            <a:off x="4495800" y="6400800"/>
            <a:ext cx="2438400"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r>
              <a:rPr lang="en-US" sz="1600" b="1" i="1">
                <a:effectLst>
                  <a:outerShdw blurRad="38100" dist="38100" dir="2700000" algn="tl">
                    <a:srgbClr val="C0C0C0"/>
                  </a:outerShdw>
                </a:effectLst>
              </a:rPr>
              <a:t>Where</a:t>
            </a:r>
            <a:r>
              <a:rPr lang="en-US" sz="1600" b="1" i="1">
                <a:solidFill>
                  <a:schemeClr val="bg1"/>
                </a:solidFill>
                <a:effectLst>
                  <a:outerShdw blurRad="38100" dist="38100" dir="2700000" algn="tl">
                    <a:srgbClr val="C0C0C0"/>
                  </a:outerShdw>
                </a:effectLst>
              </a:rPr>
              <a:t> </a:t>
            </a:r>
            <a:r>
              <a:rPr lang="en-US" sz="1600" b="1" i="1">
                <a:effectLst>
                  <a:outerShdw blurRad="38100" dist="38100" dir="2700000" algn="tl">
                    <a:srgbClr val="C0C0C0"/>
                  </a:outerShdw>
                </a:effectLst>
              </a:rPr>
              <a:t>should we go?</a:t>
            </a:r>
            <a:endParaRPr lang="en-GB" sz="1600" b="1" i="1">
              <a:effectLst>
                <a:outerShdw blurRad="38100" dist="38100" dir="2700000" algn="tl">
                  <a:srgbClr val="C0C0C0"/>
                </a:outerShdw>
              </a:effectLst>
            </a:endParaRPr>
          </a:p>
        </p:txBody>
      </p:sp>
      <p:sp>
        <p:nvSpPr>
          <p:cNvPr id="490516" name="Text Box 20"/>
          <p:cNvSpPr txBox="1">
            <a:spLocks noChangeArrowheads="1"/>
          </p:cNvSpPr>
          <p:nvPr/>
        </p:nvSpPr>
        <p:spPr bwMode="auto">
          <a:xfrm>
            <a:off x="7696200" y="6505576"/>
            <a:ext cx="2971800" cy="7032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spcBef>
                <a:spcPct val="50000"/>
              </a:spcBef>
            </a:pPr>
            <a:r>
              <a:rPr lang="en-US" sz="1600" b="1" i="1">
                <a:effectLst>
                  <a:outerShdw blurRad="38100" dist="38100" dir="2700000" algn="tl">
                    <a:srgbClr val="C0C0C0"/>
                  </a:outerShdw>
                </a:effectLst>
              </a:rPr>
              <a:t>How do we get there?</a:t>
            </a:r>
          </a:p>
          <a:p>
            <a:pPr eaLnBrk="0" hangingPunct="0">
              <a:spcBef>
                <a:spcPct val="50000"/>
              </a:spcBef>
            </a:pPr>
            <a:endParaRPr lang="en-GB" sz="1600" b="1" i="1">
              <a:effectLst>
                <a:outerShdw blurRad="38100" dist="38100" dir="2700000" algn="tl">
                  <a:srgbClr val="C0C0C0"/>
                </a:outerShdw>
              </a:effectLst>
            </a:endParaRPr>
          </a:p>
        </p:txBody>
      </p:sp>
      <p:sp>
        <p:nvSpPr>
          <p:cNvPr id="490517" name="Line 21"/>
          <p:cNvSpPr>
            <a:spLocks noChangeShapeType="1"/>
          </p:cNvSpPr>
          <p:nvPr/>
        </p:nvSpPr>
        <p:spPr bwMode="auto">
          <a:xfrm>
            <a:off x="10287000" y="3352800"/>
            <a:ext cx="152400" cy="0"/>
          </a:xfrm>
          <a:prstGeom prst="line">
            <a:avLst/>
          </a:prstGeom>
          <a:noFill/>
          <a:ln w="9525" cap="rnd">
            <a:solidFill>
              <a:schemeClr val="tx1"/>
            </a:solidFill>
            <a:prstDash val="sysDot"/>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490518" name="Line 22"/>
          <p:cNvSpPr>
            <a:spLocks noChangeShapeType="1"/>
          </p:cNvSpPr>
          <p:nvPr/>
        </p:nvSpPr>
        <p:spPr bwMode="auto">
          <a:xfrm>
            <a:off x="6477000" y="3276600"/>
            <a:ext cx="381000" cy="0"/>
          </a:xfrm>
          <a:prstGeom prst="line">
            <a:avLst/>
          </a:prstGeom>
          <a:noFill/>
          <a:ln w="38100">
            <a:solidFill>
              <a:schemeClr val="tx1"/>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490519" name="Line 23"/>
          <p:cNvSpPr>
            <a:spLocks noChangeShapeType="1"/>
          </p:cNvSpPr>
          <p:nvPr/>
        </p:nvSpPr>
        <p:spPr bwMode="auto">
          <a:xfrm>
            <a:off x="2514600" y="4343400"/>
            <a:ext cx="990600" cy="914400"/>
          </a:xfrm>
          <a:prstGeom prst="line">
            <a:avLst/>
          </a:prstGeom>
          <a:noFill/>
          <a:ln w="38100">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90520" name="Line 24"/>
          <p:cNvSpPr>
            <a:spLocks noChangeShapeType="1"/>
          </p:cNvSpPr>
          <p:nvPr/>
        </p:nvSpPr>
        <p:spPr bwMode="auto">
          <a:xfrm>
            <a:off x="1752600" y="6096000"/>
            <a:ext cx="4495800" cy="0"/>
          </a:xfrm>
          <a:prstGeom prst="line">
            <a:avLst/>
          </a:prstGeom>
          <a:noFill/>
          <a:ln w="38100">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90521" name="Line 25"/>
          <p:cNvSpPr>
            <a:spLocks noChangeShapeType="1"/>
          </p:cNvSpPr>
          <p:nvPr/>
        </p:nvSpPr>
        <p:spPr bwMode="auto">
          <a:xfrm>
            <a:off x="5410200" y="6248400"/>
            <a:ext cx="2514600" cy="0"/>
          </a:xfrm>
          <a:prstGeom prst="line">
            <a:avLst/>
          </a:prstGeom>
          <a:noFill/>
          <a:ln w="38100">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90522" name="Line 26"/>
          <p:cNvSpPr>
            <a:spLocks noChangeShapeType="1"/>
          </p:cNvSpPr>
          <p:nvPr/>
        </p:nvSpPr>
        <p:spPr bwMode="auto">
          <a:xfrm>
            <a:off x="7162800" y="6400800"/>
            <a:ext cx="3124200" cy="0"/>
          </a:xfrm>
          <a:prstGeom prst="line">
            <a:avLst/>
          </a:prstGeom>
          <a:noFill/>
          <a:ln w="38100">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90523" name="Line 27"/>
          <p:cNvSpPr>
            <a:spLocks noChangeShapeType="1"/>
          </p:cNvSpPr>
          <p:nvPr/>
        </p:nvSpPr>
        <p:spPr bwMode="auto">
          <a:xfrm flipV="1">
            <a:off x="2590800" y="1371600"/>
            <a:ext cx="1371600" cy="838200"/>
          </a:xfrm>
          <a:prstGeom prst="line">
            <a:avLst/>
          </a:prstGeom>
          <a:noFill/>
          <a:ln w="38100">
            <a:solidFill>
              <a:schemeClr val="tx1"/>
            </a:solidFill>
            <a:miter lim="800000"/>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490524" name="Line 28"/>
          <p:cNvSpPr>
            <a:spLocks noChangeShapeType="1"/>
          </p:cNvSpPr>
          <p:nvPr/>
        </p:nvSpPr>
        <p:spPr bwMode="auto">
          <a:xfrm>
            <a:off x="4419600" y="1981200"/>
            <a:ext cx="0" cy="304800"/>
          </a:xfrm>
          <a:prstGeom prst="line">
            <a:avLst/>
          </a:prstGeom>
          <a:noFill/>
          <a:ln w="38100" cap="rnd">
            <a:solidFill>
              <a:schemeClr val="tx1"/>
            </a:solidFill>
            <a:prstDash val="sysDot"/>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490525" name="Line 29"/>
          <p:cNvSpPr>
            <a:spLocks noChangeShapeType="1"/>
          </p:cNvSpPr>
          <p:nvPr/>
        </p:nvSpPr>
        <p:spPr bwMode="auto">
          <a:xfrm>
            <a:off x="4419600" y="3962400"/>
            <a:ext cx="0" cy="304800"/>
          </a:xfrm>
          <a:prstGeom prst="line">
            <a:avLst/>
          </a:prstGeom>
          <a:noFill/>
          <a:ln w="38100">
            <a:solidFill>
              <a:schemeClr val="tx1"/>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490526" name="Line 30"/>
          <p:cNvSpPr>
            <a:spLocks noChangeShapeType="1"/>
          </p:cNvSpPr>
          <p:nvPr/>
        </p:nvSpPr>
        <p:spPr bwMode="auto">
          <a:xfrm flipH="1">
            <a:off x="2971800" y="3124200"/>
            <a:ext cx="609600" cy="0"/>
          </a:xfrm>
          <a:prstGeom prst="line">
            <a:avLst/>
          </a:prstGeom>
          <a:noFill/>
          <a:ln w="38100" cap="rnd">
            <a:solidFill>
              <a:schemeClr val="tx1"/>
            </a:solidFill>
            <a:prstDash val="sysDot"/>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490527" name="Line 31"/>
          <p:cNvSpPr>
            <a:spLocks noChangeShapeType="1"/>
          </p:cNvSpPr>
          <p:nvPr/>
        </p:nvSpPr>
        <p:spPr bwMode="auto">
          <a:xfrm>
            <a:off x="5410200" y="1981200"/>
            <a:ext cx="457200" cy="609600"/>
          </a:xfrm>
          <a:prstGeom prst="line">
            <a:avLst/>
          </a:prstGeom>
          <a:noFill/>
          <a:ln w="38100">
            <a:solidFill>
              <a:schemeClr val="tx1"/>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490528" name="Line 32"/>
          <p:cNvSpPr>
            <a:spLocks noChangeShapeType="1"/>
          </p:cNvSpPr>
          <p:nvPr/>
        </p:nvSpPr>
        <p:spPr bwMode="auto">
          <a:xfrm flipV="1">
            <a:off x="5410200" y="4038600"/>
            <a:ext cx="457200" cy="533400"/>
          </a:xfrm>
          <a:prstGeom prst="line">
            <a:avLst/>
          </a:prstGeom>
          <a:noFill/>
          <a:ln w="38100">
            <a:solidFill>
              <a:schemeClr val="tx1"/>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490529" name="Line 33"/>
          <p:cNvSpPr>
            <a:spLocks noChangeShapeType="1"/>
          </p:cNvSpPr>
          <p:nvPr/>
        </p:nvSpPr>
        <p:spPr bwMode="auto">
          <a:xfrm>
            <a:off x="8001000" y="3276600"/>
            <a:ext cx="381000" cy="0"/>
          </a:xfrm>
          <a:prstGeom prst="line">
            <a:avLst/>
          </a:prstGeom>
          <a:noFill/>
          <a:ln w="38100">
            <a:solidFill>
              <a:schemeClr val="tx1"/>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490530" name="Line 34"/>
          <p:cNvSpPr>
            <a:spLocks noChangeShapeType="1"/>
          </p:cNvSpPr>
          <p:nvPr/>
        </p:nvSpPr>
        <p:spPr bwMode="auto">
          <a:xfrm flipV="1">
            <a:off x="10439400" y="609600"/>
            <a:ext cx="0" cy="2743200"/>
          </a:xfrm>
          <a:prstGeom prst="line">
            <a:avLst/>
          </a:prstGeom>
          <a:noFill/>
          <a:ln w="50800" cap="rnd">
            <a:solidFill>
              <a:schemeClr val="tx1"/>
            </a:solidFill>
            <a:prstDash val="sysDot"/>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490531" name="Line 35"/>
          <p:cNvSpPr>
            <a:spLocks noChangeShapeType="1"/>
          </p:cNvSpPr>
          <p:nvPr/>
        </p:nvSpPr>
        <p:spPr bwMode="auto">
          <a:xfrm flipH="1">
            <a:off x="2438400" y="609600"/>
            <a:ext cx="7924800" cy="0"/>
          </a:xfrm>
          <a:prstGeom prst="line">
            <a:avLst/>
          </a:prstGeom>
          <a:noFill/>
          <a:ln w="50800" cap="rnd">
            <a:solidFill>
              <a:schemeClr val="tx1"/>
            </a:solidFill>
            <a:prstDash val="sysDot"/>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490532" name="Line 36"/>
          <p:cNvSpPr>
            <a:spLocks noChangeShapeType="1"/>
          </p:cNvSpPr>
          <p:nvPr/>
        </p:nvSpPr>
        <p:spPr bwMode="auto">
          <a:xfrm>
            <a:off x="2362200" y="609600"/>
            <a:ext cx="0" cy="1600200"/>
          </a:xfrm>
          <a:prstGeom prst="line">
            <a:avLst/>
          </a:prstGeom>
          <a:noFill/>
          <a:ln w="50800" cap="rnd">
            <a:solidFill>
              <a:schemeClr val="tx1"/>
            </a:solidFill>
            <a:prstDash val="sysDot"/>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2" name="Slide Number Placeholder 1"/>
          <p:cNvSpPr>
            <a:spLocks noGrp="1"/>
          </p:cNvSpPr>
          <p:nvPr>
            <p:ph type="sldNum" sz="quarter" idx="12"/>
          </p:nvPr>
        </p:nvSpPr>
        <p:spPr/>
        <p:txBody>
          <a:bodyPr/>
          <a:lstStyle/>
          <a:p>
            <a:fld id="{A52453F2-A80B-4F44-BDD0-E22D5271D7B1}" type="slidenum">
              <a:rPr lang="en-GB" smtClean="0"/>
              <a:t>51</a:t>
            </a:fld>
            <a:endParaRPr lang="en-GB"/>
          </a:p>
        </p:txBody>
      </p:sp>
      <p:sp>
        <p:nvSpPr>
          <p:cNvPr id="3" name="TextBox 2"/>
          <p:cNvSpPr txBox="1"/>
          <p:nvPr/>
        </p:nvSpPr>
        <p:spPr>
          <a:xfrm>
            <a:off x="6477000" y="4700016"/>
            <a:ext cx="5419344" cy="646331"/>
          </a:xfrm>
          <a:prstGeom prst="rect">
            <a:avLst/>
          </a:prstGeom>
          <a:noFill/>
        </p:spPr>
        <p:txBody>
          <a:bodyPr wrap="square" rtlCol="0">
            <a:spAutoFit/>
          </a:bodyPr>
          <a:lstStyle/>
          <a:p>
            <a:r>
              <a:rPr lang="en-US" b="1" dirty="0">
                <a:solidFill>
                  <a:srgbClr val="C00000"/>
                </a:solidFill>
              </a:rPr>
              <a:t>Strategic management mindset </a:t>
            </a:r>
            <a:r>
              <a:rPr lang="en-US" b="1" dirty="0" smtClean="0">
                <a:solidFill>
                  <a:srgbClr val="C00000"/>
                </a:solidFill>
              </a:rPr>
              <a:t>embedded </a:t>
            </a:r>
            <a:r>
              <a:rPr lang="en-US" b="1" dirty="0">
                <a:solidFill>
                  <a:srgbClr val="C00000"/>
                </a:solidFill>
              </a:rPr>
              <a:t>in the mind of Head-Oriented Manager</a:t>
            </a:r>
          </a:p>
        </p:txBody>
      </p:sp>
    </p:spTree>
    <p:extLst>
      <p:ext uri="{BB962C8B-B14F-4D97-AF65-F5344CB8AC3E}">
        <p14:creationId xmlns:p14="http://schemas.microsoft.com/office/powerpoint/2010/main" val="1417114973"/>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7346" name="Group 2"/>
          <p:cNvGrpSpPr>
            <a:grpSpLocks/>
          </p:cNvGrpSpPr>
          <p:nvPr/>
        </p:nvGrpSpPr>
        <p:grpSpPr bwMode="auto">
          <a:xfrm>
            <a:off x="1790700" y="685800"/>
            <a:ext cx="8915400" cy="5181600"/>
            <a:chOff x="144" y="480"/>
            <a:chExt cx="5616" cy="3264"/>
          </a:xfrm>
        </p:grpSpPr>
        <p:sp>
          <p:nvSpPr>
            <p:cNvPr id="57347" name="AutoShape 3"/>
            <p:cNvSpPr>
              <a:spLocks noChangeArrowheads="1"/>
            </p:cNvSpPr>
            <p:nvPr/>
          </p:nvSpPr>
          <p:spPr bwMode="auto">
            <a:xfrm>
              <a:off x="2736" y="1440"/>
              <a:ext cx="240" cy="240"/>
            </a:xfrm>
            <a:prstGeom prst="downArrow">
              <a:avLst>
                <a:gd name="adj1" fmla="val 50000"/>
                <a:gd name="adj2" fmla="val 25000"/>
              </a:avLst>
            </a:prstGeom>
            <a:solidFill>
              <a:srgbClr val="00CCFF"/>
            </a:solidFill>
            <a:ln w="9525">
              <a:solidFill>
                <a:srgbClr val="000066"/>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nvGrpSpPr>
            <p:cNvPr id="57348" name="Group 4"/>
            <p:cNvGrpSpPr>
              <a:grpSpLocks/>
            </p:cNvGrpSpPr>
            <p:nvPr/>
          </p:nvGrpSpPr>
          <p:grpSpPr bwMode="auto">
            <a:xfrm>
              <a:off x="144" y="480"/>
              <a:ext cx="5616" cy="3264"/>
              <a:chOff x="144" y="480"/>
              <a:chExt cx="5616" cy="3264"/>
            </a:xfrm>
          </p:grpSpPr>
          <p:sp>
            <p:nvSpPr>
              <p:cNvPr id="57349" name="Oval 5"/>
              <p:cNvSpPr>
                <a:spLocks noChangeArrowheads="1"/>
              </p:cNvSpPr>
              <p:nvPr/>
            </p:nvSpPr>
            <p:spPr bwMode="auto">
              <a:xfrm>
                <a:off x="144" y="480"/>
                <a:ext cx="5616" cy="3264"/>
              </a:xfrm>
              <a:prstGeom prst="ellipse">
                <a:avLst/>
              </a:prstGeom>
              <a:noFill/>
              <a:ln w="9525">
                <a:solidFill>
                  <a:srgbClr val="000066"/>
                </a:solidFill>
                <a:round/>
                <a:headEnd/>
                <a:tailEnd/>
              </a:ln>
              <a:effectLst/>
              <a:extLst>
                <a:ext uri="{909E8E84-426E-40DD-AFC4-6F175D3DCCD1}">
                  <a14:hiddenFill xmlns:a14="http://schemas.microsoft.com/office/drawing/2010/main">
                    <a:solidFill>
                      <a:srgbClr val="00CC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350" name="Rectangle 6"/>
              <p:cNvSpPr>
                <a:spLocks noChangeArrowheads="1"/>
              </p:cNvSpPr>
              <p:nvPr/>
            </p:nvSpPr>
            <p:spPr bwMode="auto">
              <a:xfrm>
                <a:off x="2016" y="1728"/>
                <a:ext cx="1728" cy="912"/>
              </a:xfrm>
              <a:prstGeom prst="rect">
                <a:avLst/>
              </a:prstGeom>
              <a:solidFill>
                <a:srgbClr val="0000FF"/>
              </a:solidFill>
              <a:ln w="5715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eaLnBrk="1" hangingPunct="1"/>
                <a:r>
                  <a:rPr lang="en-US" sz="3200">
                    <a:solidFill>
                      <a:schemeClr val="bg1"/>
                    </a:solidFill>
                    <a:latin typeface="Impact" pitchFamily="34" charset="0"/>
                    <a:ea typeface="新細明體" pitchFamily="18" charset="-120"/>
                  </a:rPr>
                  <a:t>Rivalry</a:t>
                </a:r>
              </a:p>
            </p:txBody>
          </p:sp>
          <p:sp>
            <p:nvSpPr>
              <p:cNvPr id="57351" name="Rectangle 7"/>
              <p:cNvSpPr>
                <a:spLocks noChangeArrowheads="1"/>
              </p:cNvSpPr>
              <p:nvPr/>
            </p:nvSpPr>
            <p:spPr bwMode="auto">
              <a:xfrm>
                <a:off x="4272" y="1872"/>
                <a:ext cx="1200" cy="576"/>
              </a:xfrm>
              <a:prstGeom prst="rect">
                <a:avLst/>
              </a:prstGeom>
              <a:solidFill>
                <a:srgbClr val="00CCFF"/>
              </a:solidFill>
              <a:ln w="38100">
                <a:solidFill>
                  <a:srgbClr val="0000FF"/>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eaLnBrk="1" hangingPunct="1"/>
                <a:r>
                  <a:rPr lang="en-US">
                    <a:latin typeface="Impact" pitchFamily="34" charset="0"/>
                    <a:ea typeface="新細明體" pitchFamily="18" charset="-120"/>
                  </a:rPr>
                  <a:t>Buyers Power</a:t>
                </a:r>
              </a:p>
            </p:txBody>
          </p:sp>
          <p:sp>
            <p:nvSpPr>
              <p:cNvPr id="57352" name="Rectangle 8"/>
              <p:cNvSpPr>
                <a:spLocks noChangeArrowheads="1"/>
              </p:cNvSpPr>
              <p:nvPr/>
            </p:nvSpPr>
            <p:spPr bwMode="auto">
              <a:xfrm>
                <a:off x="288" y="1776"/>
                <a:ext cx="1200" cy="576"/>
              </a:xfrm>
              <a:prstGeom prst="rect">
                <a:avLst/>
              </a:prstGeom>
              <a:solidFill>
                <a:srgbClr val="00CCFF"/>
              </a:solidFill>
              <a:ln w="38100">
                <a:solidFill>
                  <a:srgbClr val="0000FF"/>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eaLnBrk="1" hangingPunct="1"/>
                <a:r>
                  <a:rPr lang="en-US">
                    <a:latin typeface="Impact" pitchFamily="34" charset="0"/>
                    <a:ea typeface="新細明體" pitchFamily="18" charset="-120"/>
                  </a:rPr>
                  <a:t>Suppliers Power</a:t>
                </a:r>
              </a:p>
            </p:txBody>
          </p:sp>
          <p:sp>
            <p:nvSpPr>
              <p:cNvPr id="57353" name="Rectangle 9"/>
              <p:cNvSpPr>
                <a:spLocks noChangeArrowheads="1"/>
              </p:cNvSpPr>
              <p:nvPr/>
            </p:nvSpPr>
            <p:spPr bwMode="auto">
              <a:xfrm>
                <a:off x="2352" y="2976"/>
                <a:ext cx="1200" cy="576"/>
              </a:xfrm>
              <a:prstGeom prst="rect">
                <a:avLst/>
              </a:prstGeom>
              <a:solidFill>
                <a:srgbClr val="00CCFF"/>
              </a:solidFill>
              <a:ln w="38100">
                <a:solidFill>
                  <a:srgbClr val="0000FF"/>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eaLnBrk="1" hangingPunct="1"/>
                <a:r>
                  <a:rPr lang="en-US">
                    <a:latin typeface="Impact" pitchFamily="34" charset="0"/>
                    <a:ea typeface="新細明體" pitchFamily="18" charset="-120"/>
                  </a:rPr>
                  <a:t>Substitute </a:t>
                </a:r>
              </a:p>
            </p:txBody>
          </p:sp>
          <p:sp>
            <p:nvSpPr>
              <p:cNvPr id="57354" name="Rectangle 10"/>
              <p:cNvSpPr>
                <a:spLocks noChangeArrowheads="1"/>
              </p:cNvSpPr>
              <p:nvPr/>
            </p:nvSpPr>
            <p:spPr bwMode="auto">
              <a:xfrm>
                <a:off x="2304" y="816"/>
                <a:ext cx="1200" cy="576"/>
              </a:xfrm>
              <a:prstGeom prst="rect">
                <a:avLst/>
              </a:prstGeom>
              <a:solidFill>
                <a:srgbClr val="00CCFF"/>
              </a:solidFill>
              <a:ln w="38100">
                <a:solidFill>
                  <a:srgbClr val="0000FF"/>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eaLnBrk="1" hangingPunct="1"/>
                <a:r>
                  <a:rPr lang="en-US" dirty="0">
                    <a:latin typeface="Impact" pitchFamily="34" charset="0"/>
                    <a:ea typeface="新細明體" pitchFamily="18" charset="-120"/>
                  </a:rPr>
                  <a:t>Potential </a:t>
                </a:r>
              </a:p>
              <a:p>
                <a:pPr algn="ctr" eaLnBrk="1" hangingPunct="1"/>
                <a:r>
                  <a:rPr lang="en-US" dirty="0">
                    <a:latin typeface="Impact" pitchFamily="34" charset="0"/>
                    <a:ea typeface="新細明體" pitchFamily="18" charset="-120"/>
                  </a:rPr>
                  <a:t>competitors</a:t>
                </a:r>
              </a:p>
            </p:txBody>
          </p:sp>
          <p:sp>
            <p:nvSpPr>
              <p:cNvPr id="57355" name="AutoShape 11"/>
              <p:cNvSpPr>
                <a:spLocks noChangeArrowheads="1"/>
              </p:cNvSpPr>
              <p:nvPr/>
            </p:nvSpPr>
            <p:spPr bwMode="auto">
              <a:xfrm>
                <a:off x="2784" y="2688"/>
                <a:ext cx="240" cy="240"/>
              </a:xfrm>
              <a:prstGeom prst="upArrow">
                <a:avLst>
                  <a:gd name="adj1" fmla="val 50000"/>
                  <a:gd name="adj2" fmla="val 25000"/>
                </a:avLst>
              </a:prstGeom>
              <a:solidFill>
                <a:srgbClr val="00CCFF"/>
              </a:solidFill>
              <a:ln w="9525">
                <a:solidFill>
                  <a:srgbClr val="000066"/>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356" name="AutoShape 12"/>
              <p:cNvSpPr>
                <a:spLocks noChangeArrowheads="1"/>
              </p:cNvSpPr>
              <p:nvPr/>
            </p:nvSpPr>
            <p:spPr bwMode="auto">
              <a:xfrm>
                <a:off x="1584" y="2016"/>
                <a:ext cx="336" cy="240"/>
              </a:xfrm>
              <a:prstGeom prst="rightArrow">
                <a:avLst>
                  <a:gd name="adj1" fmla="val 50000"/>
                  <a:gd name="adj2" fmla="val 35000"/>
                </a:avLst>
              </a:prstGeom>
              <a:solidFill>
                <a:srgbClr val="00CCFF"/>
              </a:solidFill>
              <a:ln w="9525">
                <a:solidFill>
                  <a:srgbClr val="000066"/>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357" name="AutoShape 13"/>
              <p:cNvSpPr>
                <a:spLocks noChangeArrowheads="1"/>
              </p:cNvSpPr>
              <p:nvPr/>
            </p:nvSpPr>
            <p:spPr bwMode="auto">
              <a:xfrm>
                <a:off x="3840" y="2064"/>
                <a:ext cx="288" cy="240"/>
              </a:xfrm>
              <a:prstGeom prst="leftArrow">
                <a:avLst>
                  <a:gd name="adj1" fmla="val 50000"/>
                  <a:gd name="adj2" fmla="val 30000"/>
                </a:avLst>
              </a:prstGeom>
              <a:solidFill>
                <a:srgbClr val="00CCFF"/>
              </a:solidFill>
              <a:ln w="9525">
                <a:solidFill>
                  <a:srgbClr val="000066"/>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grpSp>
        <p:nvGrpSpPr>
          <p:cNvPr id="57358" name="Group 14"/>
          <p:cNvGrpSpPr>
            <a:grpSpLocks/>
          </p:cNvGrpSpPr>
          <p:nvPr/>
        </p:nvGrpSpPr>
        <p:grpSpPr bwMode="auto">
          <a:xfrm>
            <a:off x="1409700" y="233363"/>
            <a:ext cx="10582276" cy="6581775"/>
            <a:chOff x="-72" y="147"/>
            <a:chExt cx="6666" cy="4146"/>
          </a:xfrm>
        </p:grpSpPr>
        <p:sp>
          <p:nvSpPr>
            <p:cNvPr id="57359" name="AutoShape 15"/>
            <p:cNvSpPr>
              <a:spLocks noChangeArrowheads="1"/>
            </p:cNvSpPr>
            <p:nvPr/>
          </p:nvSpPr>
          <p:spPr bwMode="auto">
            <a:xfrm rot="-2148101">
              <a:off x="4608" y="3504"/>
              <a:ext cx="432" cy="240"/>
            </a:xfrm>
            <a:prstGeom prst="upArrow">
              <a:avLst>
                <a:gd name="adj1" fmla="val 50000"/>
                <a:gd name="adj2" fmla="val 25000"/>
              </a:avLst>
            </a:prstGeom>
            <a:solidFill>
              <a:srgbClr val="3399FF"/>
            </a:solidFill>
            <a:ln w="9525">
              <a:solidFill>
                <a:schemeClr val="hlink"/>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360" name="Text Box 16"/>
            <p:cNvSpPr txBox="1">
              <a:spLocks noChangeArrowheads="1"/>
            </p:cNvSpPr>
            <p:nvPr/>
          </p:nvSpPr>
          <p:spPr bwMode="auto">
            <a:xfrm>
              <a:off x="3864" y="3770"/>
              <a:ext cx="1864" cy="523"/>
            </a:xfrm>
            <a:prstGeom prst="rect">
              <a:avLst/>
            </a:prstGeom>
            <a:noFill/>
            <a:ln>
              <a:noFill/>
            </a:ln>
            <a:effectLst/>
            <a:extLst>
              <a:ext uri="{909E8E84-426E-40DD-AFC4-6F175D3DCCD1}">
                <a14:hiddenFill xmlns:a14="http://schemas.microsoft.com/office/drawing/2010/main">
                  <a:solidFill>
                    <a:srgbClr val="00CCFF"/>
                  </a:solidFill>
                </a14:hiddenFill>
              </a:ext>
              <a:ext uri="{91240B29-F687-4F45-9708-019B960494DF}">
                <a14:hiddenLine xmlns:a14="http://schemas.microsoft.com/office/drawing/2010/main" w="9525">
                  <a:solidFill>
                    <a:srgbClr val="000066"/>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eaLnBrk="1" hangingPunct="1"/>
              <a:r>
                <a:rPr lang="en-US" sz="2400" dirty="0">
                  <a:solidFill>
                    <a:srgbClr val="002060"/>
                  </a:solidFill>
                  <a:latin typeface="Tahoma" pitchFamily="34" charset="0"/>
                  <a:ea typeface="新細明體" pitchFamily="18" charset="-120"/>
                </a:rPr>
                <a:t>Macroeconomic</a:t>
              </a:r>
            </a:p>
            <a:p>
              <a:pPr algn="ctr" eaLnBrk="1" hangingPunct="1"/>
              <a:r>
                <a:rPr lang="en-US" sz="2400" dirty="0">
                  <a:solidFill>
                    <a:srgbClr val="002060"/>
                  </a:solidFill>
                  <a:latin typeface="Tahoma" pitchFamily="34" charset="0"/>
                  <a:ea typeface="新細明體" pitchFamily="18" charset="-120"/>
                </a:rPr>
                <a:t> Environment</a:t>
              </a:r>
            </a:p>
          </p:txBody>
        </p:sp>
        <p:sp>
          <p:nvSpPr>
            <p:cNvPr id="57361" name="AutoShape 17"/>
            <p:cNvSpPr>
              <a:spLocks noChangeArrowheads="1"/>
            </p:cNvSpPr>
            <p:nvPr/>
          </p:nvSpPr>
          <p:spPr bwMode="auto">
            <a:xfrm rot="-19392237">
              <a:off x="624" y="3456"/>
              <a:ext cx="432" cy="240"/>
            </a:xfrm>
            <a:prstGeom prst="upArrow">
              <a:avLst>
                <a:gd name="adj1" fmla="val 50000"/>
                <a:gd name="adj2" fmla="val 25000"/>
              </a:avLst>
            </a:prstGeom>
            <a:solidFill>
              <a:srgbClr val="3399FF"/>
            </a:solidFill>
            <a:ln w="9525">
              <a:solidFill>
                <a:schemeClr val="hlink"/>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362" name="Text Box 18"/>
            <p:cNvSpPr txBox="1">
              <a:spLocks noChangeArrowheads="1"/>
            </p:cNvSpPr>
            <p:nvPr/>
          </p:nvSpPr>
          <p:spPr bwMode="auto">
            <a:xfrm>
              <a:off x="-72" y="3754"/>
              <a:ext cx="2448" cy="523"/>
            </a:xfrm>
            <a:prstGeom prst="rect">
              <a:avLst/>
            </a:prstGeom>
            <a:noFill/>
            <a:ln>
              <a:noFill/>
            </a:ln>
            <a:effectLst/>
            <a:extLst>
              <a:ext uri="{909E8E84-426E-40DD-AFC4-6F175D3DCCD1}">
                <a14:hiddenFill xmlns:a14="http://schemas.microsoft.com/office/drawing/2010/main">
                  <a:solidFill>
                    <a:srgbClr val="00CCFF"/>
                  </a:solidFill>
                </a14:hiddenFill>
              </a:ext>
              <a:ext uri="{91240B29-F687-4F45-9708-019B960494DF}">
                <a14:hiddenLine xmlns:a14="http://schemas.microsoft.com/office/drawing/2010/main" w="9525">
                  <a:solidFill>
                    <a:srgbClr val="000066"/>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eaLnBrk="1" hangingPunct="1"/>
              <a:r>
                <a:rPr lang="en-US" sz="2400" dirty="0">
                  <a:solidFill>
                    <a:srgbClr val="002060"/>
                  </a:solidFill>
                  <a:latin typeface="Tahoma" pitchFamily="34" charset="0"/>
                  <a:ea typeface="新細明體" pitchFamily="18" charset="-120"/>
                </a:rPr>
                <a:t>Social and Demographic</a:t>
              </a:r>
            </a:p>
            <a:p>
              <a:pPr algn="ctr" eaLnBrk="1" hangingPunct="1"/>
              <a:r>
                <a:rPr lang="en-US" sz="2400" dirty="0">
                  <a:solidFill>
                    <a:srgbClr val="002060"/>
                  </a:solidFill>
                  <a:latin typeface="Tahoma" pitchFamily="34" charset="0"/>
                  <a:ea typeface="新細明體" pitchFamily="18" charset="-120"/>
                </a:rPr>
                <a:t> Environment</a:t>
              </a:r>
            </a:p>
          </p:txBody>
        </p:sp>
        <p:sp>
          <p:nvSpPr>
            <p:cNvPr id="57363" name="AutoShape 19"/>
            <p:cNvSpPr>
              <a:spLocks noChangeArrowheads="1"/>
            </p:cNvSpPr>
            <p:nvPr/>
          </p:nvSpPr>
          <p:spPr bwMode="auto">
            <a:xfrm rot="-8315275">
              <a:off x="4800" y="624"/>
              <a:ext cx="432" cy="240"/>
            </a:xfrm>
            <a:prstGeom prst="upArrow">
              <a:avLst>
                <a:gd name="adj1" fmla="val 50000"/>
                <a:gd name="adj2" fmla="val 25000"/>
              </a:avLst>
            </a:prstGeom>
            <a:solidFill>
              <a:srgbClr val="33CCFF"/>
            </a:solidFill>
            <a:ln w="9525">
              <a:solidFill>
                <a:schemeClr val="hlink"/>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364" name="Text Box 20"/>
            <p:cNvSpPr txBox="1">
              <a:spLocks noChangeArrowheads="1"/>
            </p:cNvSpPr>
            <p:nvPr/>
          </p:nvSpPr>
          <p:spPr bwMode="auto">
            <a:xfrm>
              <a:off x="4008" y="147"/>
              <a:ext cx="2586" cy="523"/>
            </a:xfrm>
            <a:prstGeom prst="rect">
              <a:avLst/>
            </a:prstGeom>
            <a:noFill/>
            <a:ln>
              <a:noFill/>
            </a:ln>
            <a:effectLst/>
            <a:extLst>
              <a:ext uri="{909E8E84-426E-40DD-AFC4-6F175D3DCCD1}">
                <a14:hiddenFill xmlns:a14="http://schemas.microsoft.com/office/drawing/2010/main">
                  <a:solidFill>
                    <a:srgbClr val="00CCFF"/>
                  </a:solidFill>
                </a14:hiddenFill>
              </a:ext>
              <a:ext uri="{91240B29-F687-4F45-9708-019B960494DF}">
                <a14:hiddenLine xmlns:a14="http://schemas.microsoft.com/office/drawing/2010/main" w="9525">
                  <a:solidFill>
                    <a:srgbClr val="000066"/>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eaLnBrk="1" hangingPunct="1"/>
              <a:r>
                <a:rPr lang="en-US" sz="2400" dirty="0">
                  <a:solidFill>
                    <a:srgbClr val="002060"/>
                  </a:solidFill>
                  <a:latin typeface="Tahoma" pitchFamily="34" charset="0"/>
                  <a:ea typeface="新細明體" pitchFamily="18" charset="-120"/>
                </a:rPr>
                <a:t>Technological</a:t>
              </a:r>
            </a:p>
            <a:p>
              <a:pPr eaLnBrk="1" hangingPunct="1"/>
              <a:r>
                <a:rPr lang="en-US" sz="2400" dirty="0">
                  <a:solidFill>
                    <a:srgbClr val="002060"/>
                  </a:solidFill>
                  <a:latin typeface="Tahoma" pitchFamily="34" charset="0"/>
                  <a:ea typeface="新細明體" pitchFamily="18" charset="-120"/>
                </a:rPr>
                <a:t> and Ecological Environment</a:t>
              </a:r>
            </a:p>
          </p:txBody>
        </p:sp>
        <p:sp>
          <p:nvSpPr>
            <p:cNvPr id="57365" name="AutoShape 21"/>
            <p:cNvSpPr>
              <a:spLocks noChangeArrowheads="1"/>
            </p:cNvSpPr>
            <p:nvPr/>
          </p:nvSpPr>
          <p:spPr bwMode="auto">
            <a:xfrm rot="8609824">
              <a:off x="731" y="710"/>
              <a:ext cx="384" cy="224"/>
            </a:xfrm>
            <a:prstGeom prst="upArrow">
              <a:avLst>
                <a:gd name="adj1" fmla="val 50000"/>
                <a:gd name="adj2" fmla="val 25000"/>
              </a:avLst>
            </a:prstGeom>
            <a:solidFill>
              <a:srgbClr val="33CCFF"/>
            </a:solidFill>
            <a:ln w="9525">
              <a:solidFill>
                <a:schemeClr val="hlink"/>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366" name="Text Box 22"/>
            <p:cNvSpPr txBox="1">
              <a:spLocks noChangeArrowheads="1"/>
            </p:cNvSpPr>
            <p:nvPr/>
          </p:nvSpPr>
          <p:spPr bwMode="auto">
            <a:xfrm>
              <a:off x="24" y="245"/>
              <a:ext cx="2016" cy="523"/>
            </a:xfrm>
            <a:prstGeom prst="rect">
              <a:avLst/>
            </a:prstGeom>
            <a:noFill/>
            <a:ln>
              <a:noFill/>
            </a:ln>
            <a:effectLst/>
            <a:extLst>
              <a:ext uri="{909E8E84-426E-40DD-AFC4-6F175D3DCCD1}">
                <a14:hiddenFill xmlns:a14="http://schemas.microsoft.com/office/drawing/2010/main">
                  <a:solidFill>
                    <a:srgbClr val="00CCFF"/>
                  </a:solidFill>
                </a14:hiddenFill>
              </a:ext>
              <a:ext uri="{91240B29-F687-4F45-9708-019B960494DF}">
                <a14:hiddenLine xmlns:a14="http://schemas.microsoft.com/office/drawing/2010/main" w="9525">
                  <a:solidFill>
                    <a:srgbClr val="000066"/>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eaLnBrk="1" hangingPunct="1"/>
              <a:r>
                <a:rPr lang="en-US" sz="2400" dirty="0">
                  <a:solidFill>
                    <a:srgbClr val="002060"/>
                  </a:solidFill>
                  <a:latin typeface="Tahoma" pitchFamily="34" charset="0"/>
                  <a:ea typeface="新細明體" pitchFamily="18" charset="-120"/>
                </a:rPr>
                <a:t>Political and Legal</a:t>
              </a:r>
            </a:p>
            <a:p>
              <a:pPr algn="ctr" eaLnBrk="1" hangingPunct="1"/>
              <a:r>
                <a:rPr lang="en-US" sz="2400" dirty="0">
                  <a:solidFill>
                    <a:srgbClr val="002060"/>
                  </a:solidFill>
                  <a:latin typeface="Tahoma" pitchFamily="34" charset="0"/>
                  <a:ea typeface="新細明體" pitchFamily="18" charset="-120"/>
                </a:rPr>
                <a:t> Environment</a:t>
              </a:r>
            </a:p>
          </p:txBody>
        </p:sp>
      </p:grpSp>
    </p:spTree>
    <p:extLst>
      <p:ext uri="{BB962C8B-B14F-4D97-AF65-F5344CB8AC3E}">
        <p14:creationId xmlns:p14="http://schemas.microsoft.com/office/powerpoint/2010/main" val="325385728"/>
      </p:ext>
    </p:extLst>
  </p:cSld>
  <p:clrMapOvr>
    <a:masterClrMapping/>
  </p:clrMapOvr>
  <p:transition>
    <p:randomBa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57358"/>
                                        </p:tgtEl>
                                        <p:attrNameLst>
                                          <p:attrName>style.visibility</p:attrName>
                                        </p:attrNameLst>
                                      </p:cBhvr>
                                      <p:to>
                                        <p:strVal val="visible"/>
                                      </p:to>
                                    </p:set>
                                    <p:anim calcmode="lin" valueType="num">
                                      <p:cBhvr additive="base">
                                        <p:cTn id="7" dur="500" fill="hold"/>
                                        <p:tgtEl>
                                          <p:spTgt spid="57358"/>
                                        </p:tgtEl>
                                        <p:attrNameLst>
                                          <p:attrName>ppt_x</p:attrName>
                                        </p:attrNameLst>
                                      </p:cBhvr>
                                      <p:tavLst>
                                        <p:tav tm="0">
                                          <p:val>
                                            <p:strVal val="0-#ppt_w/2"/>
                                          </p:val>
                                        </p:tav>
                                        <p:tav tm="100000">
                                          <p:val>
                                            <p:strVal val="#ppt_x"/>
                                          </p:val>
                                        </p:tav>
                                      </p:tavLst>
                                    </p:anim>
                                    <p:anim calcmode="lin" valueType="num">
                                      <p:cBhvr additive="base">
                                        <p:cTn id="8" dur="500" fill="hold"/>
                                        <p:tgtEl>
                                          <p:spTgt spid="57358"/>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nodeType="clickEffect">
                                  <p:stCondLst>
                                    <p:cond delay="0"/>
                                  </p:stCondLst>
                                  <p:childTnLst>
                                    <p:set>
                                      <p:cBhvr>
                                        <p:cTn id="12" dur="1" fill="hold">
                                          <p:stCondLst>
                                            <p:cond delay="0"/>
                                          </p:stCondLst>
                                        </p:cTn>
                                        <p:tgtEl>
                                          <p:spTgt spid="57346"/>
                                        </p:tgtEl>
                                        <p:attrNameLst>
                                          <p:attrName>style.visibility</p:attrName>
                                        </p:attrNameLst>
                                      </p:cBhvr>
                                      <p:to>
                                        <p:strVal val="visible"/>
                                      </p:to>
                                    </p:set>
                                    <p:anim calcmode="lin" valueType="num">
                                      <p:cBhvr additive="base">
                                        <p:cTn id="13" dur="500" fill="hold"/>
                                        <p:tgtEl>
                                          <p:spTgt spid="57346"/>
                                        </p:tgtEl>
                                        <p:attrNameLst>
                                          <p:attrName>ppt_x</p:attrName>
                                        </p:attrNameLst>
                                      </p:cBhvr>
                                      <p:tavLst>
                                        <p:tav tm="0">
                                          <p:val>
                                            <p:strVal val="0-#ppt_w/2"/>
                                          </p:val>
                                        </p:tav>
                                        <p:tav tm="100000">
                                          <p:val>
                                            <p:strVal val="#ppt_x"/>
                                          </p:val>
                                        </p:tav>
                                      </p:tavLst>
                                    </p:anim>
                                    <p:anim calcmode="lin" valueType="num">
                                      <p:cBhvr additive="base">
                                        <p:cTn id="14" dur="500" fill="hold"/>
                                        <p:tgtEl>
                                          <p:spTgt spid="5734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HK" dirty="0" smtClean="0"/>
              <a:t>STEEP </a:t>
            </a:r>
            <a:r>
              <a:rPr lang="en-HK" sz="3600" dirty="0"/>
              <a:t>Macro/General Environment Analysis  </a:t>
            </a:r>
          </a:p>
        </p:txBody>
      </p:sp>
      <p:sp>
        <p:nvSpPr>
          <p:cNvPr id="3" name="Content Placeholder 2"/>
          <p:cNvSpPr>
            <a:spLocks noGrp="1"/>
          </p:cNvSpPr>
          <p:nvPr>
            <p:ph idx="1"/>
          </p:nvPr>
        </p:nvSpPr>
        <p:spPr>
          <a:xfrm>
            <a:off x="1981200" y="1484784"/>
            <a:ext cx="8229600" cy="5144616"/>
          </a:xfrm>
        </p:spPr>
        <p:txBody>
          <a:bodyPr>
            <a:normAutofit fontScale="92500" lnSpcReduction="20000"/>
          </a:bodyPr>
          <a:lstStyle/>
          <a:p>
            <a:pPr marL="0" indent="0">
              <a:buNone/>
            </a:pPr>
            <a:r>
              <a:rPr lang="en-HK" b="1" dirty="0" smtClean="0"/>
              <a:t>Issue-Fact-impact analysis-recommendation </a:t>
            </a:r>
          </a:p>
          <a:p>
            <a:pPr marL="0" indent="0">
              <a:buNone/>
            </a:pPr>
            <a:r>
              <a:rPr lang="en-HK" dirty="0" smtClean="0"/>
              <a:t>Identification of significant issues </a:t>
            </a:r>
          </a:p>
          <a:p>
            <a:pPr marL="0" indent="0">
              <a:buNone/>
            </a:pPr>
            <a:r>
              <a:rPr lang="en-HK" dirty="0" smtClean="0"/>
              <a:t>Many social phenomena happened cannot be explained just by social perspectives. </a:t>
            </a:r>
          </a:p>
          <a:p>
            <a:r>
              <a:rPr lang="en-HK" dirty="0" smtClean="0"/>
              <a:t>For example, people taking photos are much more frequent than the old days, why? </a:t>
            </a:r>
          </a:p>
          <a:p>
            <a:pPr marL="0" indent="0">
              <a:buNone/>
            </a:pPr>
            <a:r>
              <a:rPr lang="en-HK" dirty="0" smtClean="0"/>
              <a:t>Be specific about the factors which exert changes to create a phenomenon.  </a:t>
            </a:r>
          </a:p>
          <a:p>
            <a:r>
              <a:rPr lang="en-HK" dirty="0" smtClean="0"/>
              <a:t>For example, people can conveniently take photos with their smartphones is made possible by the new digital, Internet, telecom and micro-processing technologies introduced in recent decade.  </a:t>
            </a:r>
          </a:p>
          <a:p>
            <a:pPr marL="0" indent="0">
              <a:buNone/>
            </a:pPr>
            <a:r>
              <a:rPr lang="en-HK" dirty="0" smtClean="0"/>
              <a:t>Identified </a:t>
            </a:r>
            <a:r>
              <a:rPr lang="en-HK" dirty="0" err="1" smtClean="0"/>
              <a:t>Os</a:t>
            </a:r>
            <a:r>
              <a:rPr lang="en-HK" dirty="0" smtClean="0"/>
              <a:t> and </a:t>
            </a:r>
            <a:r>
              <a:rPr lang="en-HK" dirty="0" err="1" smtClean="0"/>
              <a:t>Ts</a:t>
            </a:r>
            <a:r>
              <a:rPr lang="en-HK" dirty="0" smtClean="0"/>
              <a:t> have to be coherently addressed with SWOT matrix strategic options through different levels of strategy alongside with short and long-term consideration  </a:t>
            </a:r>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53</a:t>
            </a:fld>
            <a:endParaRPr lang="en-HK"/>
          </a:p>
        </p:txBody>
      </p:sp>
    </p:spTree>
    <p:extLst>
      <p:ext uri="{BB962C8B-B14F-4D97-AF65-F5344CB8AC3E}">
        <p14:creationId xmlns:p14="http://schemas.microsoft.com/office/powerpoint/2010/main" val="76380450"/>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709"/>
            <a:ext cx="8229600" cy="865670"/>
          </a:xfrm>
        </p:spPr>
        <p:txBody>
          <a:bodyPr>
            <a:noAutofit/>
          </a:bodyPr>
          <a:lstStyle/>
          <a:p>
            <a:r>
              <a:rPr lang="en-HK" sz="3200" b="1" dirty="0"/>
              <a:t>Common misconceptions on </a:t>
            </a:r>
            <a:r>
              <a:rPr lang="en-HK" sz="3200" b="1" dirty="0" smtClean="0"/>
              <a:t>the 5-Force </a:t>
            </a:r>
            <a:r>
              <a:rPr lang="en-HK" sz="3200" b="1" dirty="0"/>
              <a:t>Model </a:t>
            </a:r>
          </a:p>
        </p:txBody>
      </p:sp>
      <p:sp>
        <p:nvSpPr>
          <p:cNvPr id="3" name="Content Placeholder 2"/>
          <p:cNvSpPr>
            <a:spLocks noGrp="1"/>
          </p:cNvSpPr>
          <p:nvPr>
            <p:ph idx="1"/>
          </p:nvPr>
        </p:nvSpPr>
        <p:spPr>
          <a:xfrm>
            <a:off x="1311165" y="893379"/>
            <a:ext cx="10134601" cy="5935717"/>
          </a:xfrm>
        </p:spPr>
        <p:txBody>
          <a:bodyPr>
            <a:normAutofit fontScale="85000" lnSpcReduction="20000"/>
          </a:bodyPr>
          <a:lstStyle/>
          <a:p>
            <a:r>
              <a:rPr lang="en-HK" dirty="0" smtClean="0"/>
              <a:t>Treating Buyer and Supplier groups in same size without noticing that different size of the groups might exert different bargaining power</a:t>
            </a:r>
          </a:p>
          <a:p>
            <a:r>
              <a:rPr lang="en-HK" dirty="0" smtClean="0"/>
              <a:t>Buyers and Suppliers are necessary playing zero-sum game and ignore the fact that when both connected can create win-win outcomes through enjoying synergy creation.</a:t>
            </a:r>
          </a:p>
          <a:p>
            <a:r>
              <a:rPr lang="en-HK" dirty="0" smtClean="0"/>
              <a:t>Substitute is not from product/service of the same form/type/nature, e.g., fast speed train substitutes airline service but Pepsi is not a substitute of Coke. </a:t>
            </a:r>
          </a:p>
          <a:p>
            <a:r>
              <a:rPr lang="en-HK" dirty="0" smtClean="0"/>
              <a:t>Threat of Entry has to be considered with scale and scope of the firm in question, e.g., McDonald’s will not consider a newly opened small hamburger shop next to it as a threat.  However, that small hamburger shop may consider so if it sees a new McDonald’s is coming soon. </a:t>
            </a:r>
          </a:p>
          <a:p>
            <a:r>
              <a:rPr lang="en-HK" dirty="0" smtClean="0"/>
              <a:t>Assessing each force by gut feeling rather than its underlying principles.</a:t>
            </a:r>
          </a:p>
          <a:p>
            <a:r>
              <a:rPr lang="en-HK" dirty="0" smtClean="0"/>
              <a:t>Without due considerations on the present and future government’s related policies and political influences to all five forces.</a:t>
            </a:r>
          </a:p>
          <a:p>
            <a:r>
              <a:rPr lang="en-HK" dirty="0" smtClean="0"/>
              <a:t>Without considering the </a:t>
            </a:r>
            <a:r>
              <a:rPr lang="en-HK" dirty="0" err="1" smtClean="0"/>
              <a:t>complementer’s</a:t>
            </a:r>
            <a:r>
              <a:rPr lang="en-HK" dirty="0" smtClean="0"/>
              <a:t> and other strategic value chain partner’s effects.</a:t>
            </a:r>
          </a:p>
          <a:p>
            <a:r>
              <a:rPr lang="en-HK" dirty="0" smtClean="0"/>
              <a:t>The intensity of rivalry is treated independently without knowing it mirrors the impacts of the other four forces. </a:t>
            </a:r>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54</a:t>
            </a:fld>
            <a:endParaRPr lang="en-HK" dirty="0"/>
          </a:p>
        </p:txBody>
      </p:sp>
    </p:spTree>
    <p:extLst>
      <p:ext uri="{BB962C8B-B14F-4D97-AF65-F5344CB8AC3E}">
        <p14:creationId xmlns:p14="http://schemas.microsoft.com/office/powerpoint/2010/main" val="4270816548"/>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 name="Slide Number Placeholder 3"/>
          <p:cNvSpPr>
            <a:spLocks noGrp="1"/>
          </p:cNvSpPr>
          <p:nvPr>
            <p:ph type="sldNum" sz="quarter" idx="12"/>
          </p:nvPr>
        </p:nvSpPr>
        <p:spPr/>
        <p:txBody>
          <a:bodyPr/>
          <a:lstStyle/>
          <a:p>
            <a:fld id="{E5C3E32C-97FE-4306-9B89-6B001529EB92}" type="slidenum">
              <a:rPr lang="en-US"/>
              <a:pPr/>
              <a:t>55</a:t>
            </a:fld>
            <a:endParaRPr lang="en-US"/>
          </a:p>
        </p:txBody>
      </p:sp>
      <p:sp>
        <p:nvSpPr>
          <p:cNvPr id="22576" name="Line 48"/>
          <p:cNvSpPr>
            <a:spLocks noChangeShapeType="1"/>
          </p:cNvSpPr>
          <p:nvPr/>
        </p:nvSpPr>
        <p:spPr bwMode="auto">
          <a:xfrm flipH="1" flipV="1">
            <a:off x="4648200" y="1066800"/>
            <a:ext cx="0" cy="228600"/>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2533" name="AutoShape 5"/>
          <p:cNvSpPr>
            <a:spLocks noChangeArrowheads="1"/>
          </p:cNvSpPr>
          <p:nvPr/>
        </p:nvSpPr>
        <p:spPr bwMode="auto">
          <a:xfrm>
            <a:off x="1676400" y="4724400"/>
            <a:ext cx="6096000" cy="1295400"/>
          </a:xfrm>
          <a:prstGeom prst="leftRightArrow">
            <a:avLst>
              <a:gd name="adj1" fmla="val 58333"/>
              <a:gd name="adj2" fmla="val 76710"/>
            </a:avLst>
          </a:prstGeom>
          <a:solidFill>
            <a:srgbClr val="FFFFFF"/>
          </a:solidFill>
          <a:ln w="9525">
            <a:solidFill>
              <a:srgbClr val="000000"/>
            </a:solidFill>
            <a:miter lim="800000"/>
            <a:headEnd/>
            <a:tailEnd/>
          </a:ln>
          <a:effectLst>
            <a:outerShdw dist="80322" dir="4293903" algn="ctr" rotWithShape="0">
              <a:schemeClr val="bg2"/>
            </a:outerShdw>
          </a:effectLst>
        </p:spPr>
        <p:txBody>
          <a:bodyPr wrap="none" anchor="ctr"/>
          <a:lstStyle/>
          <a:p>
            <a:endParaRPr lang="en-GB"/>
          </a:p>
        </p:txBody>
      </p:sp>
      <p:sp>
        <p:nvSpPr>
          <p:cNvPr id="22535" name="AutoShape 7"/>
          <p:cNvSpPr>
            <a:spLocks noChangeArrowheads="1"/>
          </p:cNvSpPr>
          <p:nvPr/>
        </p:nvSpPr>
        <p:spPr bwMode="auto">
          <a:xfrm rot="5400000">
            <a:off x="7176294" y="1689894"/>
            <a:ext cx="2640012" cy="1752600"/>
          </a:xfrm>
          <a:prstGeom prst="leftRightArrow">
            <a:avLst>
              <a:gd name="adj1" fmla="val 50000"/>
              <a:gd name="adj2" fmla="val 30127"/>
            </a:avLst>
          </a:prstGeom>
          <a:solidFill>
            <a:srgbClr val="FFFFFF"/>
          </a:solidFill>
          <a:ln w="9525">
            <a:solidFill>
              <a:srgbClr val="000000"/>
            </a:solidFill>
            <a:miter lim="800000"/>
            <a:headEnd/>
            <a:tailEnd/>
          </a:ln>
          <a:effectLst>
            <a:outerShdw dist="102391" dir="1784693" algn="ctr" rotWithShape="0">
              <a:schemeClr val="bg2"/>
            </a:outerShdw>
          </a:effectLst>
        </p:spPr>
        <p:txBody>
          <a:bodyPr wrap="none" anchor="ctr"/>
          <a:lstStyle/>
          <a:p>
            <a:endParaRPr lang="en-GB"/>
          </a:p>
        </p:txBody>
      </p:sp>
      <p:sp>
        <p:nvSpPr>
          <p:cNvPr id="22539" name="Text Box 11"/>
          <p:cNvSpPr txBox="1">
            <a:spLocks noChangeArrowheads="1"/>
          </p:cNvSpPr>
          <p:nvPr/>
        </p:nvSpPr>
        <p:spPr bwMode="auto">
          <a:xfrm>
            <a:off x="1601470" y="237035"/>
            <a:ext cx="7006790" cy="76944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algn="l"/>
            <a:r>
              <a:rPr lang="en-US" sz="2200" b="1" u="sng" dirty="0">
                <a:solidFill>
                  <a:srgbClr val="002060"/>
                </a:solidFill>
                <a:effectLst>
                  <a:outerShdw blurRad="38100" dist="38100" dir="2700000" algn="tl">
                    <a:srgbClr val="C0C0C0"/>
                  </a:outerShdw>
                </a:effectLst>
                <a:latin typeface="Times New Roman" pitchFamily="18" charset="0"/>
              </a:rPr>
              <a:t>The two dimensional views of the five competitive forces</a:t>
            </a:r>
          </a:p>
          <a:p>
            <a:pPr algn="l"/>
            <a:r>
              <a:rPr lang="en-US" sz="2200" b="1" dirty="0">
                <a:solidFill>
                  <a:srgbClr val="002060"/>
                </a:solidFill>
                <a:effectLst>
                  <a:outerShdw blurRad="38100" dist="38100" dir="2700000" algn="tl">
                    <a:srgbClr val="C0C0C0"/>
                  </a:outerShdw>
                </a:effectLst>
                <a:latin typeface="Times New Roman" pitchFamily="18" charset="0"/>
              </a:rPr>
              <a:t>         </a:t>
            </a:r>
            <a:endParaRPr lang="en-US" sz="2200" b="1" u="sng" dirty="0">
              <a:solidFill>
                <a:srgbClr val="002060"/>
              </a:solidFill>
              <a:effectLst>
                <a:outerShdw blurRad="38100" dist="38100" dir="2700000" algn="tl">
                  <a:srgbClr val="C0C0C0"/>
                </a:outerShdw>
              </a:effectLst>
              <a:latin typeface="Times New Roman" pitchFamily="18" charset="0"/>
            </a:endParaRPr>
          </a:p>
        </p:txBody>
      </p:sp>
      <p:sp>
        <p:nvSpPr>
          <p:cNvPr id="22540" name="Text Box 12"/>
          <p:cNvSpPr txBox="1">
            <a:spLocks noChangeArrowheads="1"/>
          </p:cNvSpPr>
          <p:nvPr/>
        </p:nvSpPr>
        <p:spPr bwMode="auto">
          <a:xfrm>
            <a:off x="3268664" y="4343401"/>
            <a:ext cx="3029997" cy="64633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b="1" dirty="0">
                <a:solidFill>
                  <a:schemeClr val="tx2"/>
                </a:solidFill>
                <a:latin typeface="Arial Narrow" pitchFamily="34" charset="0"/>
              </a:rPr>
              <a:t>The Primarily Complementary </a:t>
            </a:r>
          </a:p>
          <a:p>
            <a:r>
              <a:rPr lang="en-US" b="1" dirty="0">
                <a:solidFill>
                  <a:schemeClr val="tx2"/>
                </a:solidFill>
                <a:latin typeface="Arial Narrow" pitchFamily="34" charset="0"/>
              </a:rPr>
              <a:t>Dimension </a:t>
            </a:r>
          </a:p>
        </p:txBody>
      </p:sp>
      <p:sp>
        <p:nvSpPr>
          <p:cNvPr id="22541" name="Text Box 13"/>
          <p:cNvSpPr txBox="1">
            <a:spLocks noChangeArrowheads="1"/>
          </p:cNvSpPr>
          <p:nvPr/>
        </p:nvSpPr>
        <p:spPr bwMode="auto">
          <a:xfrm>
            <a:off x="2438400" y="5029200"/>
            <a:ext cx="935038" cy="6413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atin typeface="Arial Narrow" pitchFamily="34" charset="0"/>
              </a:rPr>
              <a:t>Your </a:t>
            </a:r>
          </a:p>
          <a:p>
            <a:r>
              <a:rPr lang="en-US">
                <a:latin typeface="Arial Narrow" pitchFamily="34" charset="0"/>
              </a:rPr>
              <a:t>suppliers</a:t>
            </a:r>
          </a:p>
        </p:txBody>
      </p:sp>
      <p:sp>
        <p:nvSpPr>
          <p:cNvPr id="22542" name="Text Box 14"/>
          <p:cNvSpPr txBox="1">
            <a:spLocks noChangeArrowheads="1"/>
          </p:cNvSpPr>
          <p:nvPr/>
        </p:nvSpPr>
        <p:spPr bwMode="auto">
          <a:xfrm>
            <a:off x="5964239" y="5029200"/>
            <a:ext cx="1049337" cy="6413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atin typeface="Arial Narrow" pitchFamily="34" charset="0"/>
              </a:rPr>
              <a:t>Your </a:t>
            </a:r>
          </a:p>
          <a:p>
            <a:r>
              <a:rPr lang="en-US">
                <a:latin typeface="Arial Narrow" pitchFamily="34" charset="0"/>
              </a:rPr>
              <a:t>customers</a:t>
            </a:r>
          </a:p>
        </p:txBody>
      </p:sp>
      <p:sp>
        <p:nvSpPr>
          <p:cNvPr id="22543" name="Text Box 15"/>
          <p:cNvSpPr txBox="1">
            <a:spLocks noChangeArrowheads="1"/>
          </p:cNvSpPr>
          <p:nvPr/>
        </p:nvSpPr>
        <p:spPr bwMode="auto">
          <a:xfrm>
            <a:off x="4189414" y="5195888"/>
            <a:ext cx="1068387" cy="36671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US">
                <a:latin typeface="Arial Narrow" pitchFamily="34" charset="0"/>
              </a:rPr>
              <a:t>Your firm</a:t>
            </a:r>
          </a:p>
        </p:txBody>
      </p:sp>
      <p:sp>
        <p:nvSpPr>
          <p:cNvPr id="22544" name="Text Box 16"/>
          <p:cNvSpPr txBox="1">
            <a:spLocks noChangeArrowheads="1"/>
          </p:cNvSpPr>
          <p:nvPr/>
        </p:nvSpPr>
        <p:spPr bwMode="auto">
          <a:xfrm>
            <a:off x="2667000" y="5757864"/>
            <a:ext cx="4191000" cy="8771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r>
              <a:rPr lang="en-US" sz="1700" dirty="0">
                <a:latin typeface="Arial Narrow" pitchFamily="34" charset="0"/>
              </a:rPr>
              <a:t>Here are many opportunities for cooperation.</a:t>
            </a:r>
          </a:p>
          <a:p>
            <a:pPr algn="l"/>
            <a:r>
              <a:rPr lang="en-US" sz="1700" dirty="0">
                <a:latin typeface="Arial Narrow" pitchFamily="34" charset="0"/>
              </a:rPr>
              <a:t>In this dimension, though competition is common, cooperation may often be more effective</a:t>
            </a:r>
            <a:r>
              <a:rPr lang="en-US" sz="1700" dirty="0">
                <a:solidFill>
                  <a:schemeClr val="bg1"/>
                </a:solidFill>
                <a:latin typeface="Arial Narrow" pitchFamily="34" charset="0"/>
              </a:rPr>
              <a:t>.</a:t>
            </a:r>
          </a:p>
        </p:txBody>
      </p:sp>
      <p:sp>
        <p:nvSpPr>
          <p:cNvPr id="22536" name="AutoShape 8"/>
          <p:cNvSpPr>
            <a:spLocks noChangeArrowheads="1"/>
          </p:cNvSpPr>
          <p:nvPr/>
        </p:nvSpPr>
        <p:spPr bwMode="auto">
          <a:xfrm rot="10800000">
            <a:off x="7620000" y="3651250"/>
            <a:ext cx="1752600" cy="1225550"/>
          </a:xfrm>
          <a:prstGeom prst="downArrow">
            <a:avLst>
              <a:gd name="adj1" fmla="val 50000"/>
              <a:gd name="adj2" fmla="val 25000"/>
            </a:avLst>
          </a:prstGeom>
          <a:solidFill>
            <a:srgbClr val="FFFFFF"/>
          </a:solidFill>
          <a:ln w="9525">
            <a:solidFill>
              <a:srgbClr val="000000"/>
            </a:solidFill>
            <a:miter lim="800000"/>
            <a:headEnd/>
            <a:tailEnd/>
          </a:ln>
          <a:effectLst>
            <a:outerShdw dist="91581" dir="2021404" algn="ctr" rotWithShape="0">
              <a:schemeClr val="bg2"/>
            </a:outerShdw>
          </a:effectLst>
        </p:spPr>
        <p:txBody>
          <a:bodyPr rot="10800000" wrap="none" anchor="ctr"/>
          <a:lstStyle/>
          <a:p>
            <a:endParaRPr lang="en-GB" sz="2400">
              <a:latin typeface="Arial" charset="0"/>
            </a:endParaRPr>
          </a:p>
        </p:txBody>
      </p:sp>
      <p:sp>
        <p:nvSpPr>
          <p:cNvPr id="22545" name="Text Box 17"/>
          <p:cNvSpPr txBox="1">
            <a:spLocks noChangeArrowheads="1"/>
          </p:cNvSpPr>
          <p:nvPr/>
        </p:nvSpPr>
        <p:spPr bwMode="auto">
          <a:xfrm>
            <a:off x="8001001" y="4006850"/>
            <a:ext cx="1020763" cy="6413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US">
                <a:latin typeface="Arial Narrow" pitchFamily="34" charset="0"/>
              </a:rPr>
              <a:t>Substitute</a:t>
            </a:r>
          </a:p>
          <a:p>
            <a:r>
              <a:rPr lang="en-US">
                <a:latin typeface="Arial Narrow" pitchFamily="34" charset="0"/>
              </a:rPr>
              <a:t>products</a:t>
            </a:r>
          </a:p>
        </p:txBody>
      </p:sp>
      <p:sp>
        <p:nvSpPr>
          <p:cNvPr id="22534" name="AutoShape 6"/>
          <p:cNvSpPr>
            <a:spLocks noChangeArrowheads="1"/>
          </p:cNvSpPr>
          <p:nvPr/>
        </p:nvSpPr>
        <p:spPr bwMode="auto">
          <a:xfrm>
            <a:off x="7620000" y="620714"/>
            <a:ext cx="1752600" cy="1131887"/>
          </a:xfrm>
          <a:prstGeom prst="downArrow">
            <a:avLst>
              <a:gd name="adj1" fmla="val 50000"/>
              <a:gd name="adj2" fmla="val 25000"/>
            </a:avLst>
          </a:prstGeom>
          <a:solidFill>
            <a:srgbClr val="FFFFFF"/>
          </a:solidFill>
          <a:ln w="9525">
            <a:solidFill>
              <a:srgbClr val="000000"/>
            </a:solidFill>
            <a:miter lim="800000"/>
            <a:headEnd/>
            <a:tailEnd/>
          </a:ln>
          <a:effectLst>
            <a:outerShdw dist="85194" dir="20006097" algn="ctr" rotWithShape="0">
              <a:schemeClr val="bg2"/>
            </a:outerShdw>
          </a:effectLst>
        </p:spPr>
        <p:txBody>
          <a:bodyPr wrap="none" anchor="ctr"/>
          <a:lstStyle/>
          <a:p>
            <a:endParaRPr lang="en-GB" sz="2400">
              <a:latin typeface="Arial" charset="0"/>
            </a:endParaRPr>
          </a:p>
        </p:txBody>
      </p:sp>
      <p:sp>
        <p:nvSpPr>
          <p:cNvPr id="22546" name="Text Box 18"/>
          <p:cNvSpPr txBox="1">
            <a:spLocks noChangeArrowheads="1"/>
          </p:cNvSpPr>
          <p:nvPr/>
        </p:nvSpPr>
        <p:spPr bwMode="auto">
          <a:xfrm>
            <a:off x="8040688" y="685800"/>
            <a:ext cx="863600" cy="6413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atin typeface="Arial Narrow" pitchFamily="34" charset="0"/>
              </a:rPr>
              <a:t>New</a:t>
            </a:r>
          </a:p>
          <a:p>
            <a:r>
              <a:rPr lang="en-US">
                <a:latin typeface="Arial Narrow" pitchFamily="34" charset="0"/>
              </a:rPr>
              <a:t>entrants</a:t>
            </a:r>
          </a:p>
        </p:txBody>
      </p:sp>
      <p:sp>
        <p:nvSpPr>
          <p:cNvPr id="22547" name="Text Box 19"/>
          <p:cNvSpPr txBox="1">
            <a:spLocks noChangeArrowheads="1"/>
          </p:cNvSpPr>
          <p:nvPr/>
        </p:nvSpPr>
        <p:spPr bwMode="auto">
          <a:xfrm>
            <a:off x="8153400" y="2068514"/>
            <a:ext cx="673100" cy="91598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atin typeface="Arial Narrow" pitchFamily="34" charset="0"/>
              </a:rPr>
              <a:t>Your</a:t>
            </a:r>
          </a:p>
          <a:p>
            <a:r>
              <a:rPr lang="en-US">
                <a:latin typeface="Arial Narrow" pitchFamily="34" charset="0"/>
              </a:rPr>
              <a:t>Direct</a:t>
            </a:r>
          </a:p>
          <a:p>
            <a:r>
              <a:rPr lang="en-US">
                <a:latin typeface="Arial Narrow" pitchFamily="34" charset="0"/>
              </a:rPr>
              <a:t>rivals</a:t>
            </a:r>
          </a:p>
        </p:txBody>
      </p:sp>
      <p:sp>
        <p:nvSpPr>
          <p:cNvPr id="22556" name="Rectangle 28"/>
          <p:cNvSpPr>
            <a:spLocks noChangeArrowheads="1"/>
          </p:cNvSpPr>
          <p:nvPr/>
        </p:nvSpPr>
        <p:spPr bwMode="auto">
          <a:xfrm>
            <a:off x="2895600" y="2209800"/>
            <a:ext cx="3581400" cy="1066800"/>
          </a:xfrm>
          <a:prstGeom prst="rect">
            <a:avLst/>
          </a:prstGeom>
          <a:solidFill>
            <a:srgbClr val="808080"/>
          </a:solidFill>
          <a:ln>
            <a:noFill/>
          </a:ln>
          <a:effectLst/>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sz="2400">
              <a:latin typeface="Arial" charset="0"/>
            </a:endParaRPr>
          </a:p>
        </p:txBody>
      </p:sp>
      <p:sp>
        <p:nvSpPr>
          <p:cNvPr id="22557" name="Rectangle 29"/>
          <p:cNvSpPr>
            <a:spLocks noChangeArrowheads="1"/>
          </p:cNvSpPr>
          <p:nvPr/>
        </p:nvSpPr>
        <p:spPr bwMode="auto">
          <a:xfrm rot="5400000">
            <a:off x="3314700" y="2095500"/>
            <a:ext cx="2819400" cy="1219200"/>
          </a:xfrm>
          <a:prstGeom prst="rect">
            <a:avLst/>
          </a:prstGeom>
          <a:solidFill>
            <a:srgbClr val="808080"/>
          </a:solidFill>
          <a:ln>
            <a:noFill/>
          </a:ln>
          <a:effectLst/>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2560" name="Text Box 32"/>
          <p:cNvSpPr txBox="1">
            <a:spLocks noChangeArrowheads="1"/>
          </p:cNvSpPr>
          <p:nvPr/>
        </p:nvSpPr>
        <p:spPr bwMode="auto">
          <a:xfrm>
            <a:off x="5854700" y="2438401"/>
            <a:ext cx="184150" cy="366713"/>
          </a:xfrm>
          <a:prstGeom prst="rect">
            <a:avLst/>
          </a:prstGeom>
          <a:solidFill>
            <a:srgbClr val="808080"/>
          </a:solidFill>
          <a:ln>
            <a:noFill/>
          </a:ln>
          <a:effectLst/>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endParaRPr lang="en-GB">
              <a:solidFill>
                <a:schemeClr val="bg1"/>
              </a:solidFill>
              <a:latin typeface="Arial Narrow" pitchFamily="34" charset="0"/>
            </a:endParaRPr>
          </a:p>
        </p:txBody>
      </p:sp>
      <p:sp>
        <p:nvSpPr>
          <p:cNvPr id="22561" name="Text Box 33"/>
          <p:cNvSpPr txBox="1">
            <a:spLocks noChangeArrowheads="1"/>
          </p:cNvSpPr>
          <p:nvPr/>
        </p:nvSpPr>
        <p:spPr bwMode="auto">
          <a:xfrm>
            <a:off x="4605338" y="3397251"/>
            <a:ext cx="184150" cy="366713"/>
          </a:xfrm>
          <a:prstGeom prst="rect">
            <a:avLst/>
          </a:prstGeom>
          <a:solidFill>
            <a:srgbClr val="808080"/>
          </a:solidFill>
          <a:ln>
            <a:noFill/>
          </a:ln>
          <a:effectLst/>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endParaRPr lang="en-GB">
              <a:solidFill>
                <a:schemeClr val="bg1"/>
              </a:solidFill>
              <a:latin typeface="Arial Narrow" pitchFamily="34" charset="0"/>
            </a:endParaRPr>
          </a:p>
        </p:txBody>
      </p:sp>
      <p:sp>
        <p:nvSpPr>
          <p:cNvPr id="22562" name="Text Box 34"/>
          <p:cNvSpPr txBox="1">
            <a:spLocks noChangeArrowheads="1"/>
          </p:cNvSpPr>
          <p:nvPr/>
        </p:nvSpPr>
        <p:spPr bwMode="auto">
          <a:xfrm>
            <a:off x="4624389" y="1371600"/>
            <a:ext cx="185737" cy="641350"/>
          </a:xfrm>
          <a:prstGeom prst="rect">
            <a:avLst/>
          </a:prstGeom>
          <a:solidFill>
            <a:srgbClr val="808080"/>
          </a:solidFill>
          <a:ln>
            <a:noFill/>
          </a:ln>
          <a:effectLst/>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endParaRPr lang="en-US">
              <a:solidFill>
                <a:schemeClr val="bg1"/>
              </a:solidFill>
              <a:latin typeface="Arial Narrow" pitchFamily="34" charset="0"/>
            </a:endParaRPr>
          </a:p>
          <a:p>
            <a:endParaRPr lang="en-US">
              <a:solidFill>
                <a:schemeClr val="bg1"/>
              </a:solidFill>
              <a:latin typeface="Arial Narrow" pitchFamily="34" charset="0"/>
            </a:endParaRPr>
          </a:p>
        </p:txBody>
      </p:sp>
      <p:sp>
        <p:nvSpPr>
          <p:cNvPr id="22531" name="Rectangle 3"/>
          <p:cNvSpPr>
            <a:spLocks noChangeArrowheads="1"/>
          </p:cNvSpPr>
          <p:nvPr/>
        </p:nvSpPr>
        <p:spPr bwMode="auto">
          <a:xfrm rot="5400000">
            <a:off x="3238500" y="2019300"/>
            <a:ext cx="2819400" cy="1219200"/>
          </a:xfrm>
          <a:prstGeom prst="rect">
            <a:avLst/>
          </a:prstGeom>
          <a:solidFill>
            <a:srgbClr val="6699FF"/>
          </a:solidFill>
          <a:ln>
            <a:noFill/>
          </a:ln>
          <a:effectLst/>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nvGrpSpPr>
          <p:cNvPr id="22579" name="Group 51"/>
          <p:cNvGrpSpPr>
            <a:grpSpLocks/>
          </p:cNvGrpSpPr>
          <p:nvPr/>
        </p:nvGrpSpPr>
        <p:grpSpPr bwMode="auto">
          <a:xfrm>
            <a:off x="2819400" y="1295400"/>
            <a:ext cx="3581400" cy="2667000"/>
            <a:chOff x="816" y="816"/>
            <a:chExt cx="2256" cy="1680"/>
          </a:xfrm>
        </p:grpSpPr>
        <p:sp>
          <p:nvSpPr>
            <p:cNvPr id="22530" name="Rectangle 2"/>
            <p:cNvSpPr>
              <a:spLocks noChangeArrowheads="1"/>
            </p:cNvSpPr>
            <p:nvPr/>
          </p:nvSpPr>
          <p:spPr bwMode="auto">
            <a:xfrm>
              <a:off x="816" y="1344"/>
              <a:ext cx="2256" cy="672"/>
            </a:xfrm>
            <a:prstGeom prst="rect">
              <a:avLst/>
            </a:prstGeom>
            <a:solidFill>
              <a:srgbClr val="6699FF"/>
            </a:solidFill>
            <a:ln>
              <a:noFill/>
            </a:ln>
            <a:effectLst/>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sz="2400">
                <a:latin typeface="Arial" charset="0"/>
              </a:endParaRPr>
            </a:p>
          </p:txBody>
        </p:sp>
        <p:sp>
          <p:nvSpPr>
            <p:cNvPr id="22548" name="Text Box 20"/>
            <p:cNvSpPr txBox="1">
              <a:spLocks noChangeArrowheads="1"/>
            </p:cNvSpPr>
            <p:nvPr/>
          </p:nvSpPr>
          <p:spPr bwMode="auto">
            <a:xfrm>
              <a:off x="1440" y="1391"/>
              <a:ext cx="1056" cy="57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US" b="1">
                  <a:solidFill>
                    <a:schemeClr val="bg1"/>
                  </a:solidFill>
                  <a:latin typeface="Arial Narrow" pitchFamily="34" charset="0"/>
                </a:rPr>
                <a:t>Your firm</a:t>
              </a:r>
            </a:p>
            <a:p>
              <a:r>
                <a:rPr lang="en-US" b="1">
                  <a:solidFill>
                    <a:schemeClr val="bg1"/>
                  </a:solidFill>
                  <a:latin typeface="Arial Narrow" pitchFamily="34" charset="0"/>
                </a:rPr>
                <a:t>and its</a:t>
              </a:r>
            </a:p>
            <a:p>
              <a:r>
                <a:rPr lang="en-US" b="1">
                  <a:solidFill>
                    <a:schemeClr val="bg1"/>
                  </a:solidFill>
                  <a:latin typeface="Arial Narrow" pitchFamily="34" charset="0"/>
                </a:rPr>
                <a:t>Direct rivals</a:t>
              </a:r>
            </a:p>
          </p:txBody>
        </p:sp>
        <p:sp>
          <p:nvSpPr>
            <p:cNvPr id="22550" name="Text Box 22"/>
            <p:cNvSpPr txBox="1">
              <a:spLocks noChangeArrowheads="1"/>
            </p:cNvSpPr>
            <p:nvPr/>
          </p:nvSpPr>
          <p:spPr bwMode="auto">
            <a:xfrm>
              <a:off x="846" y="1488"/>
              <a:ext cx="589" cy="40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solidFill>
                    <a:schemeClr val="bg1"/>
                  </a:solidFill>
                  <a:latin typeface="Arial Narrow" pitchFamily="34" charset="0"/>
                </a:rPr>
                <a:t>Your</a:t>
              </a:r>
            </a:p>
            <a:p>
              <a:r>
                <a:rPr lang="en-US">
                  <a:solidFill>
                    <a:schemeClr val="bg1"/>
                  </a:solidFill>
                  <a:latin typeface="Arial Narrow" pitchFamily="34" charset="0"/>
                </a:rPr>
                <a:t>suppliers</a:t>
              </a:r>
            </a:p>
          </p:txBody>
        </p:sp>
        <p:sp>
          <p:nvSpPr>
            <p:cNvPr id="22551" name="Text Box 23"/>
            <p:cNvSpPr txBox="1">
              <a:spLocks noChangeArrowheads="1"/>
            </p:cNvSpPr>
            <p:nvPr/>
          </p:nvSpPr>
          <p:spPr bwMode="auto">
            <a:xfrm>
              <a:off x="2411" y="1488"/>
              <a:ext cx="661" cy="40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solidFill>
                    <a:schemeClr val="bg1"/>
                  </a:solidFill>
                  <a:latin typeface="Arial Narrow" pitchFamily="34" charset="0"/>
                </a:rPr>
                <a:t>Your</a:t>
              </a:r>
            </a:p>
            <a:p>
              <a:r>
                <a:rPr lang="en-US">
                  <a:solidFill>
                    <a:schemeClr val="bg1"/>
                  </a:solidFill>
                  <a:latin typeface="Arial Narrow" pitchFamily="34" charset="0"/>
                </a:rPr>
                <a:t>customers</a:t>
              </a:r>
            </a:p>
          </p:txBody>
        </p:sp>
        <p:sp>
          <p:nvSpPr>
            <p:cNvPr id="22552" name="Text Box 24"/>
            <p:cNvSpPr txBox="1">
              <a:spLocks noChangeArrowheads="1"/>
            </p:cNvSpPr>
            <p:nvPr/>
          </p:nvSpPr>
          <p:spPr bwMode="auto">
            <a:xfrm>
              <a:off x="1632" y="2092"/>
              <a:ext cx="643" cy="40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solidFill>
                    <a:schemeClr val="bg1"/>
                  </a:solidFill>
                  <a:latin typeface="Arial Narrow" pitchFamily="34" charset="0"/>
                </a:rPr>
                <a:t>Substitute</a:t>
              </a:r>
            </a:p>
            <a:p>
              <a:r>
                <a:rPr lang="en-US">
                  <a:solidFill>
                    <a:schemeClr val="bg1"/>
                  </a:solidFill>
                  <a:latin typeface="Arial Narrow" pitchFamily="34" charset="0"/>
                </a:rPr>
                <a:t>products</a:t>
              </a:r>
            </a:p>
          </p:txBody>
        </p:sp>
        <p:sp>
          <p:nvSpPr>
            <p:cNvPr id="22553" name="Text Box 25"/>
            <p:cNvSpPr txBox="1">
              <a:spLocks noChangeArrowheads="1"/>
            </p:cNvSpPr>
            <p:nvPr/>
          </p:nvSpPr>
          <p:spPr bwMode="auto">
            <a:xfrm>
              <a:off x="1692" y="816"/>
              <a:ext cx="544" cy="40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solidFill>
                    <a:schemeClr val="bg1"/>
                  </a:solidFill>
                  <a:latin typeface="Arial Narrow" pitchFamily="34" charset="0"/>
                </a:rPr>
                <a:t>New</a:t>
              </a:r>
            </a:p>
            <a:p>
              <a:r>
                <a:rPr lang="en-US">
                  <a:solidFill>
                    <a:schemeClr val="bg1"/>
                  </a:solidFill>
                  <a:latin typeface="Arial Narrow" pitchFamily="34" charset="0"/>
                </a:rPr>
                <a:t>entrants</a:t>
              </a:r>
            </a:p>
          </p:txBody>
        </p:sp>
      </p:grpSp>
      <p:sp>
        <p:nvSpPr>
          <p:cNvPr id="22564" name="Text Box 36"/>
          <p:cNvSpPr txBox="1">
            <a:spLocks noChangeArrowheads="1"/>
          </p:cNvSpPr>
          <p:nvPr/>
        </p:nvSpPr>
        <p:spPr bwMode="auto">
          <a:xfrm>
            <a:off x="9296400" y="685801"/>
            <a:ext cx="1371600" cy="11906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US" b="1" dirty="0">
                <a:solidFill>
                  <a:schemeClr val="accent2"/>
                </a:solidFill>
                <a:latin typeface="Arial Narrow" pitchFamily="34" charset="0"/>
              </a:rPr>
              <a:t>The </a:t>
            </a:r>
          </a:p>
          <a:p>
            <a:r>
              <a:rPr lang="en-US" b="1" dirty="0">
                <a:solidFill>
                  <a:schemeClr val="accent2"/>
                </a:solidFill>
                <a:latin typeface="Arial Narrow" pitchFamily="34" charset="0"/>
              </a:rPr>
              <a:t>Primarily</a:t>
            </a:r>
          </a:p>
          <a:p>
            <a:r>
              <a:rPr lang="en-US" b="1" dirty="0">
                <a:solidFill>
                  <a:schemeClr val="accent2"/>
                </a:solidFill>
                <a:latin typeface="Arial Narrow" pitchFamily="34" charset="0"/>
              </a:rPr>
              <a:t>Competitive</a:t>
            </a:r>
          </a:p>
          <a:p>
            <a:r>
              <a:rPr lang="en-US" b="1" dirty="0">
                <a:solidFill>
                  <a:schemeClr val="accent2"/>
                </a:solidFill>
                <a:latin typeface="Arial Narrow" pitchFamily="34" charset="0"/>
              </a:rPr>
              <a:t>Dimension</a:t>
            </a:r>
          </a:p>
        </p:txBody>
      </p:sp>
      <p:sp>
        <p:nvSpPr>
          <p:cNvPr id="22566" name="Text Box 38"/>
          <p:cNvSpPr txBox="1">
            <a:spLocks noChangeArrowheads="1"/>
          </p:cNvSpPr>
          <p:nvPr/>
        </p:nvSpPr>
        <p:spPr bwMode="auto">
          <a:xfrm>
            <a:off x="9448800" y="2057400"/>
            <a:ext cx="1219200" cy="27813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r>
              <a:rPr lang="en-US" sz="1600">
                <a:solidFill>
                  <a:schemeClr val="bg1"/>
                </a:solidFill>
                <a:latin typeface="Arial Narrow" pitchFamily="34" charset="0"/>
              </a:rPr>
              <a:t>While important opportunities for cooperation may exist here, competition will logically be more pervasive</a:t>
            </a:r>
          </a:p>
        </p:txBody>
      </p:sp>
      <p:sp>
        <p:nvSpPr>
          <p:cNvPr id="22568" name="Line 40"/>
          <p:cNvSpPr>
            <a:spLocks noChangeShapeType="1"/>
          </p:cNvSpPr>
          <p:nvPr/>
        </p:nvSpPr>
        <p:spPr bwMode="auto">
          <a:xfrm flipH="1">
            <a:off x="2209800" y="2514600"/>
            <a:ext cx="533400" cy="0"/>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2569" name="Line 41"/>
          <p:cNvSpPr>
            <a:spLocks noChangeShapeType="1"/>
          </p:cNvSpPr>
          <p:nvPr/>
        </p:nvSpPr>
        <p:spPr bwMode="auto">
          <a:xfrm flipH="1">
            <a:off x="1676400" y="2514600"/>
            <a:ext cx="533400" cy="2895600"/>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2570" name="Line 42"/>
          <p:cNvSpPr>
            <a:spLocks noChangeShapeType="1"/>
          </p:cNvSpPr>
          <p:nvPr/>
        </p:nvSpPr>
        <p:spPr bwMode="auto">
          <a:xfrm rot="10800000" flipH="1">
            <a:off x="6477000" y="2590800"/>
            <a:ext cx="533400" cy="0"/>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2571" name="Line 43"/>
          <p:cNvSpPr>
            <a:spLocks noChangeShapeType="1"/>
          </p:cNvSpPr>
          <p:nvPr/>
        </p:nvSpPr>
        <p:spPr bwMode="auto">
          <a:xfrm rot="-10800000">
            <a:off x="7008813" y="2563813"/>
            <a:ext cx="762000" cy="2843212"/>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2575" name="Line 47"/>
          <p:cNvSpPr>
            <a:spLocks noChangeShapeType="1"/>
          </p:cNvSpPr>
          <p:nvPr/>
        </p:nvSpPr>
        <p:spPr bwMode="auto">
          <a:xfrm flipH="1" flipV="1">
            <a:off x="4648200" y="4038600"/>
            <a:ext cx="0" cy="228600"/>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2577" name="Line 49"/>
          <p:cNvSpPr>
            <a:spLocks noChangeShapeType="1"/>
          </p:cNvSpPr>
          <p:nvPr/>
        </p:nvSpPr>
        <p:spPr bwMode="auto">
          <a:xfrm flipH="1" flipV="1">
            <a:off x="4648200" y="4267200"/>
            <a:ext cx="3429000" cy="609600"/>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2578" name="Line 50"/>
          <p:cNvSpPr>
            <a:spLocks noChangeShapeType="1"/>
          </p:cNvSpPr>
          <p:nvPr/>
        </p:nvSpPr>
        <p:spPr bwMode="auto">
          <a:xfrm flipV="1">
            <a:off x="4648200" y="609600"/>
            <a:ext cx="3429000" cy="457200"/>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2580" name="Text Box 52"/>
          <p:cNvSpPr txBox="1">
            <a:spLocks noChangeArrowheads="1"/>
          </p:cNvSpPr>
          <p:nvPr/>
        </p:nvSpPr>
        <p:spPr bwMode="auto">
          <a:xfrm>
            <a:off x="7086600" y="6096000"/>
            <a:ext cx="1905000" cy="369332"/>
          </a:xfrm>
          <a:prstGeom prst="rect">
            <a:avLst/>
          </a:prstGeom>
          <a:noFill/>
          <a:ln>
            <a:noFill/>
          </a:ln>
          <a:effectLst/>
          <a:extLst>
            <a:ext uri="{909E8E84-426E-40DD-AFC4-6F175D3DCCD1}">
              <a14:hiddenFill xmlns:a14="http://schemas.microsoft.com/office/drawing/2010/main">
                <a:solidFill>
                  <a:srgbClr val="00CCFF"/>
                </a:solidFill>
              </a14:hiddenFill>
            </a:ext>
            <a:ext uri="{91240B29-F687-4F45-9708-019B960494DF}">
              <a14:hiddenLine xmlns:a14="http://schemas.microsoft.com/office/drawing/2010/main" w="57150">
                <a:solidFill>
                  <a:srgbClr val="0000FF"/>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a:t>Complementors</a:t>
            </a:r>
          </a:p>
        </p:txBody>
      </p:sp>
    </p:spTree>
    <p:extLst>
      <p:ext uri="{BB962C8B-B14F-4D97-AF65-F5344CB8AC3E}">
        <p14:creationId xmlns:p14="http://schemas.microsoft.com/office/powerpoint/2010/main" val="1792676730"/>
      </p:ext>
    </p:extLst>
  </p:cSld>
  <p:clrMapOvr>
    <a:masterClrMapping/>
  </p:clrMapOvr>
  <p:transition>
    <p:randomBar/>
  </p:transition>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p:txBody>
          <a:bodyPr>
            <a:normAutofit/>
          </a:bodyPr>
          <a:lstStyle/>
          <a:p>
            <a:r>
              <a:rPr lang="en-US" sz="4000" dirty="0"/>
              <a:t>Resource-Based View (RBV</a:t>
            </a:r>
            <a:r>
              <a:rPr lang="en-US" sz="4000" dirty="0" smtClean="0"/>
              <a:t>)/Theory</a:t>
            </a:r>
            <a:endParaRPr lang="en-US" sz="4000" dirty="0"/>
          </a:p>
        </p:txBody>
      </p:sp>
      <p:sp>
        <p:nvSpPr>
          <p:cNvPr id="71683" name="Rectangle 3"/>
          <p:cNvSpPr>
            <a:spLocks noGrp="1" noChangeArrowheads="1"/>
          </p:cNvSpPr>
          <p:nvPr>
            <p:ph idx="1"/>
          </p:nvPr>
        </p:nvSpPr>
        <p:spPr/>
        <p:txBody>
          <a:bodyPr/>
          <a:lstStyle/>
          <a:p>
            <a:pPr>
              <a:lnSpc>
                <a:spcPct val="90000"/>
              </a:lnSpc>
              <a:buFontTx/>
              <a:buNone/>
            </a:pPr>
            <a:r>
              <a:rPr lang="en-US" dirty="0"/>
              <a:t>The Long-term competitiveness of a company depends on:</a:t>
            </a:r>
          </a:p>
          <a:p>
            <a:pPr>
              <a:lnSpc>
                <a:spcPct val="90000"/>
              </a:lnSpc>
            </a:pPr>
            <a:r>
              <a:rPr lang="en-US" dirty="0"/>
              <a:t>its distinctiveness of resources developed and retained against its competitors;</a:t>
            </a:r>
          </a:p>
          <a:p>
            <a:pPr>
              <a:lnSpc>
                <a:spcPct val="90000"/>
              </a:lnSpc>
            </a:pPr>
            <a:r>
              <a:rPr lang="en-US" dirty="0"/>
              <a:t>the synthesis of resources </a:t>
            </a:r>
            <a:r>
              <a:rPr lang="en-US" dirty="0" smtClean="0"/>
              <a:t>and capabilities to </a:t>
            </a:r>
            <a:r>
              <a:rPr lang="en-US" dirty="0"/>
              <a:t>create distinctive competence; and</a:t>
            </a:r>
          </a:p>
          <a:p>
            <a:pPr>
              <a:lnSpc>
                <a:spcPct val="90000"/>
              </a:lnSpc>
            </a:pPr>
            <a:r>
              <a:rPr lang="en-US" dirty="0" smtClean="0"/>
              <a:t>Managing sources of competitive advantages of value, rarity, costly imitability and organization (VRIO) </a:t>
            </a:r>
            <a:r>
              <a:rPr lang="en-US" dirty="0"/>
              <a:t>to maintain sustainable competitive advantage</a:t>
            </a:r>
          </a:p>
        </p:txBody>
      </p:sp>
      <p:sp>
        <p:nvSpPr>
          <p:cNvPr id="6" name="Slide Number Placeholder 5"/>
          <p:cNvSpPr>
            <a:spLocks noGrp="1"/>
          </p:cNvSpPr>
          <p:nvPr>
            <p:ph type="sldNum" sz="quarter" idx="12"/>
          </p:nvPr>
        </p:nvSpPr>
        <p:spPr/>
        <p:txBody>
          <a:bodyPr/>
          <a:lstStyle/>
          <a:p>
            <a:fld id="{3D176CEB-D2AE-4E0C-8D6E-262FBC56D88C}" type="slidenum">
              <a:rPr lang="zh-TW" altLang="en-US"/>
              <a:pPr/>
              <a:t>56</a:t>
            </a:fld>
            <a:endParaRPr lang="en-US" altLang="zh-TW"/>
          </a:p>
        </p:txBody>
      </p:sp>
    </p:spTree>
    <p:extLst>
      <p:ext uri="{BB962C8B-B14F-4D97-AF65-F5344CB8AC3E}">
        <p14:creationId xmlns:p14="http://schemas.microsoft.com/office/powerpoint/2010/main" val="4126556822"/>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8992" y="0"/>
            <a:ext cx="10003536" cy="621792"/>
          </a:xfrm>
        </p:spPr>
        <p:txBody>
          <a:bodyPr>
            <a:normAutofit/>
          </a:bodyPr>
          <a:lstStyle/>
          <a:p>
            <a:pPr algn="ctr"/>
            <a:r>
              <a:rPr lang="en-HK" sz="2800" dirty="0" smtClean="0"/>
              <a:t>Core Competence </a:t>
            </a:r>
            <a:r>
              <a:rPr lang="en-HK" sz="2800" dirty="0"/>
              <a:t>Identification and Creation </a:t>
            </a:r>
          </a:p>
        </p:txBody>
      </p:sp>
      <p:sp>
        <p:nvSpPr>
          <p:cNvPr id="3" name="Content Placeholder 2"/>
          <p:cNvSpPr>
            <a:spLocks noGrp="1"/>
          </p:cNvSpPr>
          <p:nvPr>
            <p:ph idx="1"/>
          </p:nvPr>
        </p:nvSpPr>
        <p:spPr>
          <a:xfrm>
            <a:off x="758952" y="621792"/>
            <a:ext cx="10469880" cy="6236208"/>
          </a:xfrm>
        </p:spPr>
        <p:txBody>
          <a:bodyPr>
            <a:normAutofit fontScale="62500" lnSpcReduction="20000"/>
          </a:bodyPr>
          <a:lstStyle/>
          <a:p>
            <a:pPr marL="0" indent="0">
              <a:buNone/>
            </a:pPr>
            <a:r>
              <a:rPr lang="en-US" sz="3600" dirty="0"/>
              <a:t>Core competence is created with structural process to coordinate/integrate with diverse, organizational resources and capabilities (functional skills, e.g., R&amp;D, programming, operations, marketing) and supported by organizational infrastructure guided by  to drive the business model of a firm.</a:t>
            </a:r>
          </a:p>
          <a:p>
            <a:pPr marL="0" indent="0">
              <a:buNone/>
            </a:pPr>
            <a:r>
              <a:rPr lang="en-US" sz="3300" dirty="0" smtClean="0"/>
              <a:t>Examples </a:t>
            </a:r>
            <a:r>
              <a:rPr lang="en-US" sz="3300" dirty="0"/>
              <a:t>of organizational </a:t>
            </a:r>
            <a:r>
              <a:rPr lang="en-US" sz="3300" b="1" dirty="0"/>
              <a:t>resources</a:t>
            </a:r>
            <a:r>
              <a:rPr lang="en-US" sz="3300" dirty="0"/>
              <a:t>: </a:t>
            </a:r>
          </a:p>
          <a:p>
            <a:pPr marL="0" indent="0">
              <a:buNone/>
            </a:pPr>
            <a:r>
              <a:rPr lang="en-US" sz="3300" dirty="0"/>
              <a:t>1.	Leadership</a:t>
            </a:r>
          </a:p>
          <a:p>
            <a:pPr marL="0" indent="0">
              <a:buNone/>
            </a:pPr>
            <a:r>
              <a:rPr lang="en-US" sz="3300" dirty="0"/>
              <a:t>2.	Entrepreneurship</a:t>
            </a:r>
          </a:p>
          <a:p>
            <a:pPr marL="0" indent="0">
              <a:buNone/>
            </a:pPr>
            <a:r>
              <a:rPr lang="en-US" sz="3300" dirty="0"/>
              <a:t>3.	Strategic intent, vision  </a:t>
            </a:r>
          </a:p>
          <a:p>
            <a:pPr marL="0" indent="0">
              <a:buNone/>
            </a:pPr>
            <a:r>
              <a:rPr lang="en-US" sz="3300" dirty="0"/>
              <a:t>4.	Culture</a:t>
            </a:r>
          </a:p>
          <a:p>
            <a:pPr marL="0" indent="0">
              <a:buNone/>
            </a:pPr>
            <a:r>
              <a:rPr lang="en-US" sz="3300" dirty="0"/>
              <a:t>5.	Training, coaching, mentoring</a:t>
            </a:r>
          </a:p>
          <a:p>
            <a:pPr marL="0" indent="0">
              <a:buNone/>
            </a:pPr>
            <a:r>
              <a:rPr lang="en-US" sz="3300" dirty="0"/>
              <a:t>6.	Operating manual and policy</a:t>
            </a:r>
          </a:p>
          <a:p>
            <a:pPr marL="0" indent="0">
              <a:buNone/>
            </a:pPr>
            <a:r>
              <a:rPr lang="en-US" sz="3300" dirty="0"/>
              <a:t>Organizational </a:t>
            </a:r>
            <a:r>
              <a:rPr lang="en-US" sz="3300" b="1" dirty="0"/>
              <a:t>infrastructure</a:t>
            </a:r>
            <a:r>
              <a:rPr lang="en-US" sz="3300" dirty="0"/>
              <a:t>:</a:t>
            </a:r>
          </a:p>
          <a:p>
            <a:pPr marL="0" indent="0">
              <a:buNone/>
            </a:pPr>
            <a:r>
              <a:rPr lang="en-US" sz="3300" dirty="0"/>
              <a:t>1.	HRM policy and performance evaluation systems</a:t>
            </a:r>
          </a:p>
          <a:p>
            <a:pPr marL="0" indent="0">
              <a:buNone/>
            </a:pPr>
            <a:r>
              <a:rPr lang="en-US" sz="3300" dirty="0"/>
              <a:t>2.	Learning IT systems for archiving, retrieving and disseminating staff 	experience, </a:t>
            </a:r>
            <a:r>
              <a:rPr lang="en-US" sz="3300" dirty="0" smtClean="0"/>
              <a:t>	expertise </a:t>
            </a:r>
            <a:r>
              <a:rPr lang="en-US" sz="3300" dirty="0"/>
              <a:t>best practices </a:t>
            </a:r>
          </a:p>
          <a:p>
            <a:pPr marL="0" indent="0">
              <a:buNone/>
            </a:pPr>
            <a:r>
              <a:rPr lang="en-US" sz="3300" dirty="0"/>
              <a:t>3.	Technologies, R&amp; D engineering</a:t>
            </a:r>
          </a:p>
          <a:p>
            <a:pPr marL="0" indent="0">
              <a:buNone/>
            </a:pPr>
            <a:r>
              <a:rPr lang="en-US" sz="3300" dirty="0"/>
              <a:t>4.	Marketing systems</a:t>
            </a:r>
          </a:p>
          <a:p>
            <a:pPr marL="0" indent="0">
              <a:buNone/>
            </a:pPr>
            <a:r>
              <a:rPr lang="en-US" sz="3300" dirty="0"/>
              <a:t>5.	Operations and production</a:t>
            </a:r>
          </a:p>
          <a:p>
            <a:pPr marL="0" indent="0">
              <a:buNone/>
            </a:pPr>
            <a:r>
              <a:rPr lang="en-US" sz="3300" dirty="0"/>
              <a:t>6.	Logistics systems </a:t>
            </a:r>
          </a:p>
          <a:p>
            <a:pPr marL="0" indent="0">
              <a:buNone/>
            </a:pPr>
            <a:endParaRPr lang="en-HK" sz="2500" dirty="0"/>
          </a:p>
        </p:txBody>
      </p:sp>
      <p:sp>
        <p:nvSpPr>
          <p:cNvPr id="4" name="Slide Number Placeholder 3"/>
          <p:cNvSpPr>
            <a:spLocks noGrp="1"/>
          </p:cNvSpPr>
          <p:nvPr>
            <p:ph type="sldNum" sz="quarter" idx="12"/>
          </p:nvPr>
        </p:nvSpPr>
        <p:spPr/>
        <p:txBody>
          <a:bodyPr/>
          <a:lstStyle/>
          <a:p>
            <a:fld id="{348EFBDC-BB53-4A7C-A94D-EC7D67878992}" type="slidenum">
              <a:rPr lang="en-HK" smtClean="0"/>
              <a:t>57</a:t>
            </a:fld>
            <a:endParaRPr lang="en-HK"/>
          </a:p>
        </p:txBody>
      </p:sp>
    </p:spTree>
    <p:extLst>
      <p:ext uri="{BB962C8B-B14F-4D97-AF65-F5344CB8AC3E}">
        <p14:creationId xmlns:p14="http://schemas.microsoft.com/office/powerpoint/2010/main" val="2963834671"/>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28800" y="274638"/>
            <a:ext cx="8839200" cy="1143000"/>
          </a:xfrm>
        </p:spPr>
        <p:txBody>
          <a:bodyPr>
            <a:noAutofit/>
          </a:bodyPr>
          <a:lstStyle/>
          <a:p>
            <a:r>
              <a:rPr lang="en-HK" sz="3600" dirty="0"/>
              <a:t>Core Competence and Competitive Advantage</a:t>
            </a:r>
          </a:p>
        </p:txBody>
      </p:sp>
      <p:sp>
        <p:nvSpPr>
          <p:cNvPr id="3" name="Content Placeholder 2"/>
          <p:cNvSpPr>
            <a:spLocks noGrp="1"/>
          </p:cNvSpPr>
          <p:nvPr>
            <p:ph idx="1"/>
          </p:nvPr>
        </p:nvSpPr>
        <p:spPr>
          <a:xfrm>
            <a:off x="838200" y="1476462"/>
            <a:ext cx="10515600" cy="4700501"/>
          </a:xfrm>
        </p:spPr>
        <p:txBody>
          <a:bodyPr>
            <a:normAutofit fontScale="92500" lnSpcReduction="10000"/>
          </a:bodyPr>
          <a:lstStyle/>
          <a:p>
            <a:pPr marL="0" indent="0">
              <a:buNone/>
            </a:pPr>
            <a:r>
              <a:rPr lang="en-HK" dirty="0" smtClean="0"/>
              <a:t>Core competence can be considered as a mother and competitive advantages are her children. </a:t>
            </a:r>
          </a:p>
          <a:p>
            <a:pPr marL="0" indent="0">
              <a:buNone/>
            </a:pPr>
            <a:r>
              <a:rPr lang="en-HK" dirty="0"/>
              <a:t>For example, Li &amp; Fung’s core competence in driving its total global supply chain system to provide CRIQES </a:t>
            </a:r>
            <a:r>
              <a:rPr lang="en-HK" dirty="0" smtClean="0"/>
              <a:t>(customer responsiveness, innovation, quality, efficiency &amp; speed) competitive </a:t>
            </a:r>
            <a:r>
              <a:rPr lang="en-HK" dirty="0"/>
              <a:t>advantages to its buyers.</a:t>
            </a:r>
          </a:p>
          <a:p>
            <a:pPr marL="0" indent="0">
              <a:buNone/>
            </a:pPr>
            <a:r>
              <a:rPr lang="en-HK" dirty="0" smtClean="0"/>
              <a:t>Core competence has seldom created by a single resource or capability, rather it is typically bundled with a series of key resources (e.g., SHK’s core competence in building high quality properties has been created by its organisational resources of quality culture, abilities to recruit, retain and develop high-calibre professionals, quality assurance systems).</a:t>
            </a:r>
          </a:p>
          <a:p>
            <a:pPr marL="0" indent="0">
              <a:buNone/>
            </a:pPr>
            <a:r>
              <a:rPr lang="en-HK" dirty="0" smtClean="0"/>
              <a:t>Owing to emergence of new technologies (e.g., digital, broadband </a:t>
            </a:r>
            <a:r>
              <a:rPr lang="en-HK" dirty="0" err="1" smtClean="0"/>
              <a:t>wifi</a:t>
            </a:r>
            <a:r>
              <a:rPr lang="en-HK" dirty="0" smtClean="0"/>
              <a:t>) existing core competence (e.g., Kodak’s film-based photography) can turn into core rigidity, which can stifle the firm’s transformation.   </a:t>
            </a:r>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58</a:t>
            </a:fld>
            <a:endParaRPr lang="en-HK"/>
          </a:p>
        </p:txBody>
      </p:sp>
    </p:spTree>
    <p:extLst>
      <p:ext uri="{BB962C8B-B14F-4D97-AF65-F5344CB8AC3E}">
        <p14:creationId xmlns:p14="http://schemas.microsoft.com/office/powerpoint/2010/main" val="1152672818"/>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Slide Number Placeholder 3"/>
          <p:cNvSpPr>
            <a:spLocks noGrp="1"/>
          </p:cNvSpPr>
          <p:nvPr>
            <p:ph type="sldNum" sz="quarter" idx="12"/>
          </p:nvPr>
        </p:nvSpPr>
        <p:spPr/>
        <p:txBody>
          <a:bodyPr/>
          <a:lstStyle/>
          <a:p>
            <a:fld id="{7417B161-87F4-4EC8-B2CC-7770331C047C}" type="slidenum">
              <a:rPr lang="zh-TW" altLang="en-US"/>
              <a:pPr/>
              <a:t>59</a:t>
            </a:fld>
            <a:endParaRPr lang="en-US" altLang="zh-TW"/>
          </a:p>
        </p:txBody>
      </p:sp>
      <p:sp>
        <p:nvSpPr>
          <p:cNvPr id="59394" name="Text Box 2"/>
          <p:cNvSpPr txBox="1">
            <a:spLocks noChangeArrowheads="1"/>
          </p:cNvSpPr>
          <p:nvPr/>
        </p:nvSpPr>
        <p:spPr bwMode="auto">
          <a:xfrm>
            <a:off x="1371600" y="241291"/>
            <a:ext cx="9525000" cy="885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kumimoji="1" lang="en-US" altLang="zh-CN" sz="2600" b="1" dirty="0">
                <a:solidFill>
                  <a:srgbClr val="990033"/>
                </a:solidFill>
                <a:ea typeface="宋体" pitchFamily="2" charset="-122"/>
              </a:rPr>
              <a:t>The Roots of Competitive Advantage and</a:t>
            </a:r>
          </a:p>
          <a:p>
            <a:pPr algn="ctr"/>
            <a:r>
              <a:rPr kumimoji="1" lang="en-US" altLang="zh-CN" sz="2600" b="1" dirty="0">
                <a:solidFill>
                  <a:srgbClr val="990033"/>
                </a:solidFill>
                <a:ea typeface="宋体" pitchFamily="2" charset="-122"/>
              </a:rPr>
              <a:t>Creating Above Average Profit</a:t>
            </a:r>
          </a:p>
        </p:txBody>
      </p:sp>
      <p:sp>
        <p:nvSpPr>
          <p:cNvPr id="59395" name="Text Box 3"/>
          <p:cNvSpPr txBox="1">
            <a:spLocks noChangeArrowheads="1"/>
          </p:cNvSpPr>
          <p:nvPr/>
        </p:nvSpPr>
        <p:spPr bwMode="auto">
          <a:xfrm>
            <a:off x="6858000" y="1238250"/>
            <a:ext cx="1676400" cy="338554"/>
          </a:xfrm>
          <a:prstGeom prst="rect">
            <a:avLst/>
          </a:prstGeom>
          <a:solidFill>
            <a:srgbClr val="FFFF99"/>
          </a:solidFill>
          <a:ln w="57150" cmpd="thickThin">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r>
              <a:rPr kumimoji="1" lang="en-US" altLang="zh-TW" sz="1600" b="1"/>
              <a:t>Sustainable CA</a:t>
            </a:r>
          </a:p>
        </p:txBody>
      </p:sp>
      <p:sp>
        <p:nvSpPr>
          <p:cNvPr id="59396" name="Text Box 4"/>
          <p:cNvSpPr txBox="1">
            <a:spLocks noChangeArrowheads="1"/>
          </p:cNvSpPr>
          <p:nvPr/>
        </p:nvSpPr>
        <p:spPr bwMode="auto">
          <a:xfrm>
            <a:off x="5791200" y="2152651"/>
            <a:ext cx="3200400" cy="584775"/>
          </a:xfrm>
          <a:prstGeom prst="rect">
            <a:avLst/>
          </a:prstGeom>
          <a:solidFill>
            <a:srgbClr val="FFFF99"/>
          </a:solidFill>
          <a:ln w="57150" cmpd="thickThin">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r>
              <a:rPr kumimoji="1" lang="en-US" altLang="zh-TW" sz="1600" b="1"/>
              <a:t>Competitive Advantage (CA)</a:t>
            </a:r>
          </a:p>
          <a:p>
            <a:pPr algn="ctr"/>
            <a:r>
              <a:rPr kumimoji="1" lang="en-US" altLang="zh-TW" sz="1600"/>
              <a:t>to earn above average profit</a:t>
            </a:r>
          </a:p>
        </p:txBody>
      </p:sp>
      <p:sp>
        <p:nvSpPr>
          <p:cNvPr id="59397" name="Text Box 5"/>
          <p:cNvSpPr txBox="1">
            <a:spLocks noChangeArrowheads="1"/>
          </p:cNvSpPr>
          <p:nvPr/>
        </p:nvSpPr>
        <p:spPr bwMode="auto">
          <a:xfrm>
            <a:off x="2514600" y="1137275"/>
            <a:ext cx="2057400" cy="1446550"/>
          </a:xfrm>
          <a:prstGeom prst="rect">
            <a:avLst/>
          </a:prstGeom>
          <a:solidFill>
            <a:srgbClr val="FFFF99"/>
          </a:solidFill>
          <a:ln w="57150" cmpd="thickThin">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kumimoji="1" lang="en-US" altLang="zh-TW" sz="1400" b="1" u="sng" dirty="0" err="1"/>
              <a:t>Substainability</a:t>
            </a:r>
            <a:r>
              <a:rPr kumimoji="1" lang="en-US" altLang="zh-TW" sz="1400" b="1" u="sng" dirty="0"/>
              <a:t> Test</a:t>
            </a:r>
          </a:p>
          <a:p>
            <a:r>
              <a:rPr kumimoji="1" lang="en-US" altLang="zh-CN" b="1" dirty="0">
                <a:solidFill>
                  <a:srgbClr val="FF0000"/>
                </a:solidFill>
              </a:rPr>
              <a:t>V</a:t>
            </a:r>
            <a:r>
              <a:rPr kumimoji="1" lang="en-US" altLang="zh-CN" sz="1600" dirty="0"/>
              <a:t>alue</a:t>
            </a:r>
          </a:p>
          <a:p>
            <a:r>
              <a:rPr kumimoji="1" lang="en-US" altLang="zh-CN" b="1" dirty="0">
                <a:solidFill>
                  <a:srgbClr val="FF0000"/>
                </a:solidFill>
              </a:rPr>
              <a:t>R</a:t>
            </a:r>
            <a:r>
              <a:rPr kumimoji="1" lang="en-US" altLang="zh-CN" sz="1600" dirty="0"/>
              <a:t>arity  </a:t>
            </a:r>
          </a:p>
          <a:p>
            <a:r>
              <a:rPr kumimoji="1" lang="en-US" altLang="zh-CN" b="1" dirty="0">
                <a:solidFill>
                  <a:srgbClr val="FF0000"/>
                </a:solidFill>
              </a:rPr>
              <a:t>I</a:t>
            </a:r>
            <a:r>
              <a:rPr kumimoji="1" lang="en-US" altLang="zh-CN" sz="1600" dirty="0"/>
              <a:t>mitability </a:t>
            </a:r>
          </a:p>
          <a:p>
            <a:r>
              <a:rPr kumimoji="1" lang="en-US" altLang="zh-CN" b="1" dirty="0">
                <a:solidFill>
                  <a:srgbClr val="FF0000"/>
                </a:solidFill>
              </a:rPr>
              <a:t>O</a:t>
            </a:r>
            <a:r>
              <a:rPr kumimoji="1" lang="en-US" altLang="zh-CN" sz="1600" dirty="0"/>
              <a:t>rganization</a:t>
            </a:r>
            <a:endParaRPr kumimoji="1" lang="en-US" altLang="zh-CN" b="1" dirty="0"/>
          </a:p>
        </p:txBody>
      </p:sp>
      <p:sp>
        <p:nvSpPr>
          <p:cNvPr id="59398" name="Text Box 6"/>
          <p:cNvSpPr txBox="1">
            <a:spLocks noChangeArrowheads="1"/>
          </p:cNvSpPr>
          <p:nvPr/>
        </p:nvSpPr>
        <p:spPr bwMode="auto">
          <a:xfrm>
            <a:off x="2133600" y="2838451"/>
            <a:ext cx="2819400" cy="584775"/>
          </a:xfrm>
          <a:prstGeom prst="rect">
            <a:avLst/>
          </a:prstGeom>
          <a:solidFill>
            <a:srgbClr val="FFFF99"/>
          </a:solidFill>
          <a:ln w="57150" cmpd="thickThin">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r>
              <a:rPr kumimoji="1" lang="en-US" altLang="zh-TW" sz="1600"/>
              <a:t>Industry Key Success Factors &amp; Standards</a:t>
            </a:r>
          </a:p>
        </p:txBody>
      </p:sp>
      <p:sp>
        <p:nvSpPr>
          <p:cNvPr id="59399" name="Text Box 7"/>
          <p:cNvSpPr txBox="1">
            <a:spLocks noChangeArrowheads="1"/>
          </p:cNvSpPr>
          <p:nvPr/>
        </p:nvSpPr>
        <p:spPr bwMode="auto">
          <a:xfrm>
            <a:off x="6324600" y="3752851"/>
            <a:ext cx="1676400" cy="584775"/>
          </a:xfrm>
          <a:prstGeom prst="rect">
            <a:avLst/>
          </a:prstGeom>
          <a:solidFill>
            <a:srgbClr val="FFFF99"/>
          </a:solidFill>
          <a:ln w="57150" cmpd="thickThin">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r>
              <a:rPr kumimoji="1" lang="en-US" altLang="zh-TW" sz="1600"/>
              <a:t>Production Competence</a:t>
            </a:r>
          </a:p>
        </p:txBody>
      </p:sp>
      <p:sp>
        <p:nvSpPr>
          <p:cNvPr id="59400" name="Text Box 8"/>
          <p:cNvSpPr txBox="1">
            <a:spLocks noChangeArrowheads="1"/>
          </p:cNvSpPr>
          <p:nvPr/>
        </p:nvSpPr>
        <p:spPr bwMode="auto">
          <a:xfrm>
            <a:off x="8305800" y="3752851"/>
            <a:ext cx="1676400" cy="584775"/>
          </a:xfrm>
          <a:prstGeom prst="rect">
            <a:avLst/>
          </a:prstGeom>
          <a:solidFill>
            <a:srgbClr val="FFFF99"/>
          </a:solidFill>
          <a:ln w="57150" cmpd="thickThin">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r>
              <a:rPr kumimoji="1" lang="en-US" altLang="zh-TW" sz="1600"/>
              <a:t>Marketing Competence</a:t>
            </a:r>
          </a:p>
        </p:txBody>
      </p:sp>
      <p:sp>
        <p:nvSpPr>
          <p:cNvPr id="59401" name="Text Box 9"/>
          <p:cNvSpPr txBox="1">
            <a:spLocks noChangeArrowheads="1"/>
          </p:cNvSpPr>
          <p:nvPr/>
        </p:nvSpPr>
        <p:spPr bwMode="auto">
          <a:xfrm>
            <a:off x="4267200" y="3752851"/>
            <a:ext cx="1676400" cy="584775"/>
          </a:xfrm>
          <a:prstGeom prst="rect">
            <a:avLst/>
          </a:prstGeom>
          <a:solidFill>
            <a:srgbClr val="FFFF99"/>
          </a:solidFill>
          <a:ln w="57150" cmpd="thickThin">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r>
              <a:rPr kumimoji="1" lang="en-US" altLang="zh-TW" sz="1600"/>
              <a:t>Innovation Competence</a:t>
            </a:r>
          </a:p>
        </p:txBody>
      </p:sp>
      <p:sp>
        <p:nvSpPr>
          <p:cNvPr id="59402" name="Text Box 10"/>
          <p:cNvSpPr txBox="1">
            <a:spLocks noChangeArrowheads="1"/>
          </p:cNvSpPr>
          <p:nvPr/>
        </p:nvSpPr>
        <p:spPr bwMode="auto">
          <a:xfrm>
            <a:off x="4648200" y="4743450"/>
            <a:ext cx="5181600" cy="336550"/>
          </a:xfrm>
          <a:prstGeom prst="rect">
            <a:avLst/>
          </a:prstGeom>
          <a:solidFill>
            <a:srgbClr val="CCFFCC"/>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r>
              <a:rPr kumimoji="1" lang="en-US" altLang="zh-TW" sz="1600" i="1"/>
              <a:t>Synthesizing (Bundling) Process to Create Competence</a:t>
            </a:r>
          </a:p>
        </p:txBody>
      </p:sp>
      <p:sp>
        <p:nvSpPr>
          <p:cNvPr id="59403" name="Text Box 11"/>
          <p:cNvSpPr txBox="1">
            <a:spLocks noChangeArrowheads="1"/>
          </p:cNvSpPr>
          <p:nvPr/>
        </p:nvSpPr>
        <p:spPr bwMode="auto">
          <a:xfrm>
            <a:off x="4648200" y="5429250"/>
            <a:ext cx="5181600" cy="338554"/>
          </a:xfrm>
          <a:prstGeom prst="rect">
            <a:avLst/>
          </a:prstGeom>
          <a:solidFill>
            <a:srgbClr val="FFFF99"/>
          </a:solidFill>
          <a:ln w="57150" cmpd="thickThin">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r>
              <a:rPr kumimoji="1" lang="en-US" altLang="zh-TW" sz="1600"/>
              <a:t>Building Critical Resources &amp; Capabilities</a:t>
            </a:r>
          </a:p>
        </p:txBody>
      </p:sp>
      <p:sp>
        <p:nvSpPr>
          <p:cNvPr id="59404" name="Text Box 12"/>
          <p:cNvSpPr txBox="1">
            <a:spLocks noChangeArrowheads="1"/>
          </p:cNvSpPr>
          <p:nvPr/>
        </p:nvSpPr>
        <p:spPr bwMode="auto">
          <a:xfrm>
            <a:off x="4648200" y="6115050"/>
            <a:ext cx="5181600" cy="338554"/>
          </a:xfrm>
          <a:prstGeom prst="rect">
            <a:avLst/>
          </a:prstGeom>
          <a:solidFill>
            <a:srgbClr val="FFFF99"/>
          </a:solidFill>
          <a:ln w="57150" cmpd="thickThin">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r>
              <a:rPr kumimoji="1" lang="en-US" altLang="zh-TW" sz="1600"/>
              <a:t>Strategic Intent and Strategy</a:t>
            </a:r>
          </a:p>
        </p:txBody>
      </p:sp>
      <p:sp>
        <p:nvSpPr>
          <p:cNvPr id="59405" name="Line 13"/>
          <p:cNvSpPr>
            <a:spLocks noChangeShapeType="1"/>
          </p:cNvSpPr>
          <p:nvPr/>
        </p:nvSpPr>
        <p:spPr bwMode="auto">
          <a:xfrm flipV="1">
            <a:off x="7696200" y="1593850"/>
            <a:ext cx="0" cy="533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9406" name="Line 14"/>
          <p:cNvSpPr>
            <a:spLocks noChangeShapeType="1"/>
          </p:cNvSpPr>
          <p:nvPr/>
        </p:nvSpPr>
        <p:spPr bwMode="auto">
          <a:xfrm>
            <a:off x="4572000" y="1771650"/>
            <a:ext cx="31242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9407" name="Line 15"/>
          <p:cNvSpPr>
            <a:spLocks noChangeShapeType="1"/>
          </p:cNvSpPr>
          <p:nvPr/>
        </p:nvSpPr>
        <p:spPr bwMode="auto">
          <a:xfrm>
            <a:off x="7162800" y="2762250"/>
            <a:ext cx="0" cy="9906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9408" name="Line 16"/>
          <p:cNvSpPr>
            <a:spLocks noChangeShapeType="1"/>
          </p:cNvSpPr>
          <p:nvPr/>
        </p:nvSpPr>
        <p:spPr bwMode="auto">
          <a:xfrm>
            <a:off x="4953000" y="3524250"/>
            <a:ext cx="0" cy="2286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9409" name="Line 17"/>
          <p:cNvSpPr>
            <a:spLocks noChangeShapeType="1"/>
          </p:cNvSpPr>
          <p:nvPr/>
        </p:nvSpPr>
        <p:spPr bwMode="auto">
          <a:xfrm>
            <a:off x="4953000" y="3524250"/>
            <a:ext cx="44196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9410" name="Line 18"/>
          <p:cNvSpPr>
            <a:spLocks noChangeShapeType="1"/>
          </p:cNvSpPr>
          <p:nvPr/>
        </p:nvSpPr>
        <p:spPr bwMode="auto">
          <a:xfrm>
            <a:off x="9372600" y="3524250"/>
            <a:ext cx="0" cy="2286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9411" name="Line 19"/>
          <p:cNvSpPr>
            <a:spLocks noChangeShapeType="1"/>
          </p:cNvSpPr>
          <p:nvPr/>
        </p:nvSpPr>
        <p:spPr bwMode="auto">
          <a:xfrm>
            <a:off x="4953000" y="3143250"/>
            <a:ext cx="22098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9412" name="Line 20"/>
          <p:cNvSpPr>
            <a:spLocks noChangeShapeType="1"/>
          </p:cNvSpPr>
          <p:nvPr/>
        </p:nvSpPr>
        <p:spPr bwMode="auto">
          <a:xfrm>
            <a:off x="5257800" y="4362450"/>
            <a:ext cx="0" cy="3810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9413" name="Line 21"/>
          <p:cNvSpPr>
            <a:spLocks noChangeShapeType="1"/>
          </p:cNvSpPr>
          <p:nvPr/>
        </p:nvSpPr>
        <p:spPr bwMode="auto">
          <a:xfrm flipV="1">
            <a:off x="5257800" y="5111750"/>
            <a:ext cx="0" cy="3048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9414" name="Line 22"/>
          <p:cNvSpPr>
            <a:spLocks noChangeShapeType="1"/>
          </p:cNvSpPr>
          <p:nvPr/>
        </p:nvSpPr>
        <p:spPr bwMode="auto">
          <a:xfrm>
            <a:off x="7162800" y="4362450"/>
            <a:ext cx="0" cy="3810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9415" name="Line 23"/>
          <p:cNvSpPr>
            <a:spLocks noChangeShapeType="1"/>
          </p:cNvSpPr>
          <p:nvPr/>
        </p:nvSpPr>
        <p:spPr bwMode="auto">
          <a:xfrm>
            <a:off x="9067800" y="4362450"/>
            <a:ext cx="0" cy="3810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9416" name="Line 24"/>
          <p:cNvSpPr>
            <a:spLocks noChangeShapeType="1"/>
          </p:cNvSpPr>
          <p:nvPr/>
        </p:nvSpPr>
        <p:spPr bwMode="auto">
          <a:xfrm flipV="1">
            <a:off x="7162800" y="5111750"/>
            <a:ext cx="0" cy="3048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9417" name="Line 25"/>
          <p:cNvSpPr>
            <a:spLocks noChangeShapeType="1"/>
          </p:cNvSpPr>
          <p:nvPr/>
        </p:nvSpPr>
        <p:spPr bwMode="auto">
          <a:xfrm flipV="1">
            <a:off x="9067800" y="5111750"/>
            <a:ext cx="0" cy="3048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9418" name="Line 26"/>
          <p:cNvSpPr>
            <a:spLocks noChangeShapeType="1"/>
          </p:cNvSpPr>
          <p:nvPr/>
        </p:nvSpPr>
        <p:spPr bwMode="auto">
          <a:xfrm>
            <a:off x="7162800" y="5797550"/>
            <a:ext cx="0" cy="3048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Tree>
    <p:extLst>
      <p:ext uri="{BB962C8B-B14F-4D97-AF65-F5344CB8AC3E}">
        <p14:creationId xmlns:p14="http://schemas.microsoft.com/office/powerpoint/2010/main" val="951898856"/>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HK" dirty="0" smtClean="0"/>
              <a:t>In-Class Discussion </a:t>
            </a:r>
            <a:endParaRPr lang="en-HK" dirty="0"/>
          </a:p>
        </p:txBody>
      </p:sp>
      <p:sp>
        <p:nvSpPr>
          <p:cNvPr id="3" name="Content Placeholder 2"/>
          <p:cNvSpPr>
            <a:spLocks noGrp="1"/>
          </p:cNvSpPr>
          <p:nvPr>
            <p:ph idx="1"/>
          </p:nvPr>
        </p:nvSpPr>
        <p:spPr>
          <a:xfrm>
            <a:off x="680545" y="1583887"/>
            <a:ext cx="10515600" cy="4351338"/>
          </a:xfrm>
        </p:spPr>
        <p:txBody>
          <a:bodyPr/>
          <a:lstStyle/>
          <a:p>
            <a:pPr marL="0" indent="0">
              <a:buNone/>
            </a:pPr>
            <a:r>
              <a:rPr lang="en-HK" sz="4000" dirty="0">
                <a:solidFill>
                  <a:prstClr val="black"/>
                </a:solidFill>
                <a:ea typeface="+mj-ea"/>
                <a:cs typeface="+mj-cs"/>
              </a:rPr>
              <a:t>Cathay Pacific enjoys highest safety rating for years. Safety and arrival on time flight operations can be a core competence for an airliner.  Apply </a:t>
            </a:r>
            <a:r>
              <a:rPr lang="en-HK" sz="4000" dirty="0" smtClean="0">
                <a:solidFill>
                  <a:prstClr val="black"/>
                </a:solidFill>
                <a:ea typeface="+mj-ea"/>
                <a:cs typeface="+mj-cs"/>
              </a:rPr>
              <a:t>resource-based theory </a:t>
            </a:r>
            <a:r>
              <a:rPr lang="en-HK" sz="4000" dirty="0">
                <a:solidFill>
                  <a:prstClr val="black"/>
                </a:solidFill>
                <a:ea typeface="+mj-ea"/>
                <a:cs typeface="+mj-cs"/>
              </a:rPr>
              <a:t>to illustrate how this competence can be created?</a:t>
            </a:r>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60</a:t>
            </a:fld>
            <a:endParaRPr lang="en-HK" dirty="0"/>
          </a:p>
        </p:txBody>
      </p:sp>
      <p:pic>
        <p:nvPicPr>
          <p:cNvPr id="5" name="Picture 4"/>
          <p:cNvPicPr>
            <a:picLocks noChangeAspect="1"/>
          </p:cNvPicPr>
          <p:nvPr/>
        </p:nvPicPr>
        <p:blipFill>
          <a:blip r:embed="rId2"/>
          <a:stretch>
            <a:fillRect/>
          </a:stretch>
        </p:blipFill>
        <p:spPr>
          <a:xfrm>
            <a:off x="7052441" y="3988674"/>
            <a:ext cx="4656083" cy="2869326"/>
          </a:xfrm>
          <a:prstGeom prst="rect">
            <a:avLst/>
          </a:prstGeom>
        </p:spPr>
      </p:pic>
    </p:spTree>
    <p:extLst>
      <p:ext uri="{BB962C8B-B14F-4D97-AF65-F5344CB8AC3E}">
        <p14:creationId xmlns:p14="http://schemas.microsoft.com/office/powerpoint/2010/main" val="3282965970"/>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HK" sz="3600" dirty="0" smtClean="0"/>
              <a:t>VRIO and Sustainability of Competitive Advantage </a:t>
            </a:r>
            <a:endParaRPr lang="en-HK" sz="3600" dirty="0"/>
          </a:p>
        </p:txBody>
      </p:sp>
      <p:sp>
        <p:nvSpPr>
          <p:cNvPr id="3" name="Content Placeholder 2"/>
          <p:cNvSpPr>
            <a:spLocks noGrp="1"/>
          </p:cNvSpPr>
          <p:nvPr>
            <p:ph idx="1"/>
          </p:nvPr>
        </p:nvSpPr>
        <p:spPr/>
        <p:txBody>
          <a:bodyPr>
            <a:normAutofit fontScale="92500"/>
          </a:bodyPr>
          <a:lstStyle/>
          <a:p>
            <a:pPr lvl="0"/>
            <a:r>
              <a:rPr lang="en-HK" sz="2600" dirty="0" smtClean="0">
                <a:solidFill>
                  <a:prstClr val="black"/>
                </a:solidFill>
              </a:rPr>
              <a:t>Few competitive advantages can be sustained forever.  </a:t>
            </a:r>
          </a:p>
          <a:p>
            <a:pPr lvl="0"/>
            <a:r>
              <a:rPr lang="en-HK" sz="2600" dirty="0" smtClean="0">
                <a:solidFill>
                  <a:prstClr val="black"/>
                </a:solidFill>
              </a:rPr>
              <a:t>The </a:t>
            </a:r>
            <a:r>
              <a:rPr lang="en-HK" sz="2600" dirty="0">
                <a:solidFill>
                  <a:prstClr val="black"/>
                </a:solidFill>
              </a:rPr>
              <a:t>VRIO </a:t>
            </a:r>
            <a:r>
              <a:rPr lang="en-HK" sz="2600" dirty="0" smtClean="0">
                <a:solidFill>
                  <a:prstClr val="black"/>
                </a:solidFill>
              </a:rPr>
              <a:t>analysis (</a:t>
            </a:r>
            <a:r>
              <a:rPr lang="en-HK" sz="2600" dirty="0">
                <a:solidFill>
                  <a:prstClr val="black"/>
                </a:solidFill>
              </a:rPr>
              <a:t>Barney &amp; </a:t>
            </a:r>
            <a:r>
              <a:rPr lang="en-HK" sz="2600" dirty="0" err="1">
                <a:solidFill>
                  <a:prstClr val="black"/>
                </a:solidFill>
              </a:rPr>
              <a:t>Hesterly</a:t>
            </a:r>
            <a:r>
              <a:rPr lang="en-HK" sz="2600" dirty="0">
                <a:solidFill>
                  <a:prstClr val="black"/>
                </a:solidFill>
              </a:rPr>
              <a:t> 2006</a:t>
            </a:r>
            <a:r>
              <a:rPr lang="en-HK" sz="2600" dirty="0" smtClean="0">
                <a:solidFill>
                  <a:prstClr val="black"/>
                </a:solidFill>
              </a:rPr>
              <a:t>) is a </a:t>
            </a:r>
            <a:r>
              <a:rPr lang="en-HK" sz="2600" dirty="0">
                <a:solidFill>
                  <a:prstClr val="black"/>
                </a:solidFill>
              </a:rPr>
              <a:t>competitive advantage sustainability test </a:t>
            </a:r>
            <a:r>
              <a:rPr lang="en-HK" sz="2600" dirty="0" smtClean="0">
                <a:solidFill>
                  <a:prstClr val="black"/>
                </a:solidFill>
              </a:rPr>
              <a:t>framework. </a:t>
            </a:r>
            <a:r>
              <a:rPr lang="en-HK" sz="2600" dirty="0">
                <a:solidFill>
                  <a:prstClr val="black"/>
                </a:solidFill>
              </a:rPr>
              <a:t>The certainty of a sustainable competitive advantage hinges on the level of confidence in answering the four key questions </a:t>
            </a:r>
            <a:r>
              <a:rPr lang="en-HK" sz="2600" dirty="0" smtClean="0">
                <a:solidFill>
                  <a:prstClr val="black"/>
                </a:solidFill>
              </a:rPr>
              <a:t>below</a:t>
            </a:r>
            <a:r>
              <a:rPr lang="en-HK" sz="2600" dirty="0">
                <a:solidFill>
                  <a:prstClr val="black"/>
                </a:solidFill>
              </a:rPr>
              <a:t>:</a:t>
            </a:r>
            <a:endParaRPr lang="en-US" sz="2600" dirty="0" smtClean="0">
              <a:solidFill>
                <a:prstClr val="black"/>
              </a:solidFill>
            </a:endParaRPr>
          </a:p>
          <a:p>
            <a:pPr lvl="0"/>
            <a:r>
              <a:rPr lang="en-HK" sz="2600" dirty="0" smtClean="0">
                <a:solidFill>
                  <a:prstClr val="black"/>
                </a:solidFill>
              </a:rPr>
              <a:t>The </a:t>
            </a:r>
            <a:r>
              <a:rPr lang="en-HK" sz="2600" dirty="0">
                <a:solidFill>
                  <a:prstClr val="black"/>
                </a:solidFill>
              </a:rPr>
              <a:t>Question of Value: "Is the firm able to help capitalise on an opportunity or neutralize an external threat with the competitive advantage?"</a:t>
            </a:r>
            <a:endParaRPr lang="en-US" sz="2600" dirty="0">
              <a:solidFill>
                <a:prstClr val="black"/>
              </a:solidFill>
            </a:endParaRPr>
          </a:p>
          <a:p>
            <a:pPr lvl="0"/>
            <a:r>
              <a:rPr lang="en-HK" sz="2600" dirty="0" smtClean="0">
                <a:solidFill>
                  <a:prstClr val="black"/>
                </a:solidFill>
              </a:rPr>
              <a:t>the </a:t>
            </a:r>
            <a:r>
              <a:rPr lang="en-HK" sz="2600" dirty="0">
                <a:solidFill>
                  <a:prstClr val="black"/>
                </a:solidFill>
              </a:rPr>
              <a:t>Question of Rarity: "Is the competitive advantage is rare among the rivalry?“</a:t>
            </a:r>
          </a:p>
          <a:p>
            <a:pPr lvl="0"/>
            <a:r>
              <a:rPr lang="en-HK" sz="2600" dirty="0">
                <a:solidFill>
                  <a:prstClr val="black"/>
                </a:solidFill>
              </a:rPr>
              <a:t>the question of Imitability (Ease/Difficulty to Imitate), and </a:t>
            </a:r>
            <a:endParaRPr lang="en-HK" sz="2600" dirty="0" smtClean="0">
              <a:solidFill>
                <a:prstClr val="black"/>
              </a:solidFill>
            </a:endParaRPr>
          </a:p>
          <a:p>
            <a:pPr lvl="0"/>
            <a:r>
              <a:rPr lang="en-HK" sz="2600" dirty="0" smtClean="0">
                <a:solidFill>
                  <a:prstClr val="black"/>
                </a:solidFill>
              </a:rPr>
              <a:t>the </a:t>
            </a:r>
            <a:r>
              <a:rPr lang="en-HK" sz="2600" dirty="0">
                <a:solidFill>
                  <a:prstClr val="black"/>
                </a:solidFill>
              </a:rPr>
              <a:t>question of Organization (ability to exploit the incumbent competitive advantage).</a:t>
            </a:r>
            <a:endParaRPr lang="en-US" sz="2600" dirty="0">
              <a:solidFill>
                <a:prstClr val="black"/>
              </a:solidFill>
            </a:endParaRPr>
          </a:p>
        </p:txBody>
      </p:sp>
      <p:sp>
        <p:nvSpPr>
          <p:cNvPr id="4" name="Slide Number Placeholder 3"/>
          <p:cNvSpPr>
            <a:spLocks noGrp="1"/>
          </p:cNvSpPr>
          <p:nvPr>
            <p:ph type="sldNum" sz="quarter" idx="12"/>
          </p:nvPr>
        </p:nvSpPr>
        <p:spPr/>
        <p:txBody>
          <a:bodyPr/>
          <a:lstStyle/>
          <a:p>
            <a:fld id="{348EFBDC-BB53-4A7C-A94D-EC7D67878992}" type="slidenum">
              <a:rPr lang="en-HK" smtClean="0"/>
              <a:t>61</a:t>
            </a:fld>
            <a:endParaRPr lang="en-HK" dirty="0"/>
          </a:p>
        </p:txBody>
      </p:sp>
    </p:spTree>
    <p:extLst>
      <p:ext uri="{BB962C8B-B14F-4D97-AF65-F5344CB8AC3E}">
        <p14:creationId xmlns:p14="http://schemas.microsoft.com/office/powerpoint/2010/main" val="1484928885"/>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HK"/>
          </a:p>
        </p:txBody>
      </p:sp>
      <p:sp>
        <p:nvSpPr>
          <p:cNvPr id="3" name="Content Placeholder 2"/>
          <p:cNvSpPr>
            <a:spLocks noGrp="1"/>
          </p:cNvSpPr>
          <p:nvPr>
            <p:ph idx="1"/>
          </p:nvPr>
        </p:nvSpPr>
        <p:spPr>
          <a:xfrm>
            <a:off x="838200" y="199697"/>
            <a:ext cx="10985938" cy="6950911"/>
          </a:xfrm>
        </p:spPr>
        <p:txBody>
          <a:bodyPr>
            <a:normAutofit/>
          </a:bodyPr>
          <a:lstStyle/>
          <a:p>
            <a:pPr marL="0" indent="0">
              <a:buNone/>
            </a:pPr>
            <a:r>
              <a:rPr lang="en-HK" b="1" dirty="0" smtClean="0"/>
              <a:t>The </a:t>
            </a:r>
            <a:r>
              <a:rPr lang="en-HK" b="1" dirty="0"/>
              <a:t>Question of Imitability: "Is it difficult to imitate, even if it can be replicated would it be too costly, too time consuming and too risky for a copycat firm?"  The following are the inhibiting factors for replication and imitation attempts</a:t>
            </a:r>
            <a:r>
              <a:rPr lang="en-HK" b="1" dirty="0" smtClean="0"/>
              <a:t>:</a:t>
            </a:r>
          </a:p>
          <a:p>
            <a:pPr lvl="0"/>
            <a:endParaRPr lang="en-HK" dirty="0" smtClean="0"/>
          </a:p>
          <a:p>
            <a:pPr lvl="0"/>
            <a:r>
              <a:rPr lang="en-HK" sz="2600" dirty="0" smtClean="0"/>
              <a:t>Causal </a:t>
            </a:r>
            <a:r>
              <a:rPr lang="en-HK" sz="2600" dirty="0"/>
              <a:t>Ambiguity – input and output factors may be exposed to imitators but the ‘</a:t>
            </a:r>
            <a:r>
              <a:rPr lang="en-HK" sz="2600" dirty="0" err="1"/>
              <a:t>blackbox</a:t>
            </a:r>
            <a:r>
              <a:rPr lang="en-HK" sz="2600" dirty="0"/>
              <a:t>’ processing has been well-covered up by the firm thus an imitating firm cannot copy the process for replicating a product or service,</a:t>
            </a:r>
            <a:endParaRPr lang="en-US" sz="2600" dirty="0"/>
          </a:p>
          <a:p>
            <a:pPr lvl="0"/>
            <a:r>
              <a:rPr lang="en-HK" sz="2600" dirty="0"/>
              <a:t>Social Complexity - when at least partial creation process of a competitive advantage is intertwined with socialisation and exchanges of ideas and insights among members of, e.g., new product development team, R&amp;D team and other cross-functional teams, such social interactions are tacit therefore very difficult to describe let alone to imitate.  Another example is a strong service culture-driven organisation, its staff tend to serve customer from their hearts, whereas an organisation without service culture </a:t>
            </a:r>
            <a:r>
              <a:rPr lang="en-HK" sz="2600" dirty="0" smtClean="0"/>
              <a:t>tends to be mechanical and lack of sincerity.</a:t>
            </a:r>
            <a:endParaRPr lang="en-US" sz="2600" dirty="0"/>
          </a:p>
        </p:txBody>
      </p:sp>
      <p:sp>
        <p:nvSpPr>
          <p:cNvPr id="4" name="Slide Number Placeholder 3"/>
          <p:cNvSpPr>
            <a:spLocks noGrp="1"/>
          </p:cNvSpPr>
          <p:nvPr>
            <p:ph type="sldNum" sz="quarter" idx="12"/>
          </p:nvPr>
        </p:nvSpPr>
        <p:spPr/>
        <p:txBody>
          <a:bodyPr/>
          <a:lstStyle/>
          <a:p>
            <a:fld id="{348EFBDC-BB53-4A7C-A94D-EC7D67878992}" type="slidenum">
              <a:rPr lang="en-HK" smtClean="0"/>
              <a:t>62</a:t>
            </a:fld>
            <a:endParaRPr lang="en-HK"/>
          </a:p>
        </p:txBody>
      </p:sp>
    </p:spTree>
    <p:extLst>
      <p:ext uri="{BB962C8B-B14F-4D97-AF65-F5344CB8AC3E}">
        <p14:creationId xmlns:p14="http://schemas.microsoft.com/office/powerpoint/2010/main" val="2583410746"/>
      </p:ext>
    </p:extLst>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280827"/>
          </a:xfrm>
        </p:spPr>
        <p:txBody>
          <a:bodyPr>
            <a:normAutofit fontScale="90000"/>
          </a:bodyPr>
          <a:lstStyle/>
          <a:p>
            <a:endParaRPr lang="en-HK" dirty="0"/>
          </a:p>
        </p:txBody>
      </p:sp>
      <p:sp>
        <p:nvSpPr>
          <p:cNvPr id="3" name="Content Placeholder 2"/>
          <p:cNvSpPr>
            <a:spLocks noGrp="1"/>
          </p:cNvSpPr>
          <p:nvPr>
            <p:ph idx="1"/>
          </p:nvPr>
        </p:nvSpPr>
        <p:spPr>
          <a:xfrm>
            <a:off x="838200" y="1124712"/>
            <a:ext cx="10515600" cy="5577840"/>
          </a:xfrm>
        </p:spPr>
        <p:txBody>
          <a:bodyPr>
            <a:normAutofit lnSpcReduction="10000"/>
          </a:bodyPr>
          <a:lstStyle/>
          <a:p>
            <a:pPr lvl="0"/>
            <a:r>
              <a:rPr lang="en-HK" dirty="0" smtClean="0"/>
              <a:t>Patents and other legal registrations - a source of long-term competitive advantage certificated by authority. As a case in point, Philips claims patent infringements from unauthorised CD manufacturers is more profitable than the profit from selling its CD players! </a:t>
            </a:r>
            <a:endParaRPr lang="en-US" dirty="0" smtClean="0"/>
          </a:p>
          <a:p>
            <a:pPr lvl="0"/>
            <a:r>
              <a:rPr lang="en-HK" dirty="0" smtClean="0"/>
              <a:t>Unique Historical Conditions – for decades or even centuries, a cluster of firms well-established in a city, which products or services, due to accumulated effects of learning and experience curves, are of unique quality in the world, e.g., watches in Geneva, fashions and perfumes in Paris, leather goods in Milan.</a:t>
            </a:r>
            <a:endParaRPr lang="en-US" dirty="0" smtClean="0"/>
          </a:p>
          <a:p>
            <a:pPr lvl="0"/>
            <a:r>
              <a:rPr lang="en-HK" dirty="0" smtClean="0"/>
              <a:t>Natural endowments – a geological location for centuries endowed with valuable reserves, e.g., oil fields in Saudi Arabia, Gold mines in South Africa, or the soil and climate are best for growing certain precious plantations, e.g., vineyards in Bordeaux, ginsengs grow in </a:t>
            </a:r>
            <a:r>
              <a:rPr lang="en-HK" dirty="0" err="1" smtClean="0"/>
              <a:t>Hamyang</a:t>
            </a:r>
            <a:r>
              <a:rPr lang="en-HK" dirty="0" smtClean="0"/>
              <a:t>, South Korea.  </a:t>
            </a:r>
            <a:endParaRPr lang="en-US" dirty="0" smtClean="0"/>
          </a:p>
          <a:p>
            <a:endParaRPr lang="en-HK" dirty="0" smtClean="0"/>
          </a:p>
          <a:p>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63</a:t>
            </a:fld>
            <a:endParaRPr lang="en-HK"/>
          </a:p>
        </p:txBody>
      </p:sp>
    </p:spTree>
    <p:extLst>
      <p:ext uri="{BB962C8B-B14F-4D97-AF65-F5344CB8AC3E}">
        <p14:creationId xmlns:p14="http://schemas.microsoft.com/office/powerpoint/2010/main" val="4159481393"/>
      </p:ext>
    </p:extLst>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Business-Level/Competitive Strategy</a:t>
            </a:r>
            <a:endParaRPr lang="en-GB" dirty="0"/>
          </a:p>
        </p:txBody>
      </p:sp>
      <p:sp>
        <p:nvSpPr>
          <p:cNvPr id="3" name="Content Placeholder 2"/>
          <p:cNvSpPr>
            <a:spLocks noGrp="1"/>
          </p:cNvSpPr>
          <p:nvPr>
            <p:ph idx="1"/>
          </p:nvPr>
        </p:nvSpPr>
        <p:spPr>
          <a:xfrm>
            <a:off x="1991544" y="2420888"/>
            <a:ext cx="8229600" cy="4876800"/>
          </a:xfrm>
        </p:spPr>
        <p:txBody>
          <a:bodyPr>
            <a:normAutofit/>
          </a:bodyPr>
          <a:lstStyle/>
          <a:p>
            <a:r>
              <a:rPr lang="en-GB" sz="3600" dirty="0"/>
              <a:t>Porter’s 4 Generic Strategies</a:t>
            </a:r>
          </a:p>
          <a:p>
            <a:r>
              <a:rPr lang="en-GB" sz="3600" dirty="0"/>
              <a:t>The emerging 5</a:t>
            </a:r>
            <a:r>
              <a:rPr lang="en-GB" sz="3600" baseline="30000" dirty="0"/>
              <a:t>th</a:t>
            </a:r>
            <a:r>
              <a:rPr lang="en-GB" sz="3600" dirty="0"/>
              <a:t> Strategy </a:t>
            </a:r>
          </a:p>
          <a:p>
            <a:pPr marL="0" indent="0">
              <a:buNone/>
            </a:pPr>
            <a:r>
              <a:rPr lang="en-US" sz="3600" dirty="0"/>
              <a:t>	Real or “stuck in the middle”?</a:t>
            </a:r>
          </a:p>
          <a:p>
            <a:pPr marL="0" indent="0">
              <a:buNone/>
            </a:pPr>
            <a:endParaRPr lang="en-US" sz="3600" dirty="0"/>
          </a:p>
          <a:p>
            <a:pPr marL="0" indent="0">
              <a:buNone/>
            </a:pPr>
            <a:endParaRPr lang="en-GB" sz="3600" dirty="0"/>
          </a:p>
        </p:txBody>
      </p:sp>
      <p:sp>
        <p:nvSpPr>
          <p:cNvPr id="4" name="Slide Number Placeholder 3"/>
          <p:cNvSpPr>
            <a:spLocks noGrp="1"/>
          </p:cNvSpPr>
          <p:nvPr>
            <p:ph type="sldNum" sz="quarter" idx="12"/>
          </p:nvPr>
        </p:nvSpPr>
        <p:spPr/>
        <p:txBody>
          <a:bodyPr/>
          <a:lstStyle/>
          <a:p>
            <a:fld id="{A52453F2-A80B-4F44-BDD0-E22D5271D7B1}" type="slidenum">
              <a:rPr lang="en-GB" smtClean="0"/>
              <a:t>64</a:t>
            </a:fld>
            <a:endParaRPr lang="en-GB"/>
          </a:p>
        </p:txBody>
      </p:sp>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92308" y="4581129"/>
            <a:ext cx="2876550" cy="15906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98143325"/>
      </p:ext>
    </p:extLst>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5618" name="Rectangle 2"/>
          <p:cNvSpPr>
            <a:spLocks noChangeArrowheads="1"/>
          </p:cNvSpPr>
          <p:nvPr/>
        </p:nvSpPr>
        <p:spPr bwMode="auto">
          <a:xfrm rot="16200000">
            <a:off x="613570" y="4093370"/>
            <a:ext cx="2687637" cy="3905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nchor="ctr" anchorCtr="1"/>
          <a:lstStyle/>
          <a:p>
            <a:pPr eaLnBrk="1" hangingPunct="1"/>
            <a:r>
              <a:rPr lang="en-US" sz="2600" b="1">
                <a:solidFill>
                  <a:schemeClr val="bg1"/>
                </a:solidFill>
                <a:latin typeface="Arial" charset="0"/>
              </a:rPr>
              <a:t>Market Target</a:t>
            </a:r>
          </a:p>
        </p:txBody>
      </p:sp>
      <p:sp>
        <p:nvSpPr>
          <p:cNvPr id="495619" name="Rectangle 3"/>
          <p:cNvSpPr>
            <a:spLocks noChangeArrowheads="1"/>
          </p:cNvSpPr>
          <p:nvPr/>
        </p:nvSpPr>
        <p:spPr bwMode="auto">
          <a:xfrm>
            <a:off x="4862514" y="1206500"/>
            <a:ext cx="4365625" cy="4270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p>
            <a:pPr algn="l" eaLnBrk="1" hangingPunct="1">
              <a:lnSpc>
                <a:spcPct val="85000"/>
              </a:lnSpc>
            </a:pPr>
            <a:r>
              <a:rPr lang="en-US" sz="2600" b="1">
                <a:solidFill>
                  <a:schemeClr val="bg1"/>
                </a:solidFill>
                <a:latin typeface="Arial" charset="0"/>
              </a:rPr>
              <a:t>Type of Advantage Sought</a:t>
            </a:r>
          </a:p>
        </p:txBody>
      </p:sp>
      <p:sp>
        <p:nvSpPr>
          <p:cNvPr id="495620" name="Rectangle 4"/>
          <p:cNvSpPr>
            <a:spLocks noChangeArrowheads="1"/>
          </p:cNvSpPr>
          <p:nvPr/>
        </p:nvSpPr>
        <p:spPr bwMode="auto">
          <a:xfrm>
            <a:off x="3694114" y="2195513"/>
            <a:ext cx="3157537" cy="1858962"/>
          </a:xfrm>
          <a:prstGeom prst="rect">
            <a:avLst/>
          </a:prstGeom>
          <a:gradFill rotWithShape="0">
            <a:gsLst>
              <a:gs pos="0">
                <a:srgbClr val="B2B2B2"/>
              </a:gs>
              <a:gs pos="100000">
                <a:srgbClr val="B2B2B2">
                  <a:gamma/>
                  <a:tint val="0"/>
                  <a:invGamma/>
                </a:srgbClr>
              </a:gs>
            </a:gsLst>
            <a:path path="shape">
              <a:fillToRect l="50000" t="50000" r="50000" b="50000"/>
            </a:path>
          </a:gradFill>
          <a:ln w="38100">
            <a:solidFill>
              <a:schemeClr val="accent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lstStyle/>
          <a:p>
            <a:pPr eaLnBrk="1" hangingPunct="1"/>
            <a:r>
              <a:rPr lang="en-US" sz="2400" b="1">
                <a:solidFill>
                  <a:schemeClr val="accent2"/>
                </a:solidFill>
                <a:latin typeface="Arial" charset="0"/>
              </a:rPr>
              <a:t>Overall Low-Cost</a:t>
            </a:r>
          </a:p>
          <a:p>
            <a:pPr eaLnBrk="1" hangingPunct="1"/>
            <a:r>
              <a:rPr lang="en-US" sz="2400" b="1">
                <a:solidFill>
                  <a:schemeClr val="accent2"/>
                </a:solidFill>
                <a:latin typeface="Arial" charset="0"/>
              </a:rPr>
              <a:t>Provider</a:t>
            </a:r>
          </a:p>
          <a:p>
            <a:pPr eaLnBrk="1" hangingPunct="1"/>
            <a:r>
              <a:rPr lang="en-US" sz="2400" b="1">
                <a:solidFill>
                  <a:schemeClr val="accent2"/>
                </a:solidFill>
                <a:latin typeface="Arial" charset="0"/>
              </a:rPr>
              <a:t>Strategy</a:t>
            </a:r>
          </a:p>
        </p:txBody>
      </p:sp>
      <p:sp>
        <p:nvSpPr>
          <p:cNvPr id="495621" name="Rectangle 5"/>
          <p:cNvSpPr>
            <a:spLocks noChangeArrowheads="1"/>
          </p:cNvSpPr>
          <p:nvPr/>
        </p:nvSpPr>
        <p:spPr bwMode="auto">
          <a:xfrm>
            <a:off x="7245350" y="2195513"/>
            <a:ext cx="3187700" cy="1858962"/>
          </a:xfrm>
          <a:prstGeom prst="rect">
            <a:avLst/>
          </a:prstGeom>
          <a:gradFill rotWithShape="0">
            <a:gsLst>
              <a:gs pos="0">
                <a:srgbClr val="B2B2B2"/>
              </a:gs>
              <a:gs pos="100000">
                <a:srgbClr val="B2B2B2">
                  <a:gamma/>
                  <a:tint val="0"/>
                  <a:invGamma/>
                </a:srgbClr>
              </a:gs>
            </a:gsLst>
            <a:path path="shape">
              <a:fillToRect l="50000" t="50000" r="50000" b="50000"/>
            </a:path>
          </a:gradFill>
          <a:ln w="38100">
            <a:solidFill>
              <a:schemeClr val="accent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lstStyle/>
          <a:p>
            <a:pPr eaLnBrk="1" hangingPunct="1"/>
            <a:r>
              <a:rPr lang="en-US" sz="2400" b="1" dirty="0">
                <a:solidFill>
                  <a:schemeClr val="accent2"/>
                </a:solidFill>
                <a:latin typeface="Arial" charset="0"/>
              </a:rPr>
              <a:t>Broad</a:t>
            </a:r>
          </a:p>
          <a:p>
            <a:pPr eaLnBrk="1" hangingPunct="1"/>
            <a:r>
              <a:rPr lang="en-US" sz="2400" b="1" dirty="0">
                <a:solidFill>
                  <a:schemeClr val="accent2"/>
                </a:solidFill>
                <a:latin typeface="Arial" charset="0"/>
              </a:rPr>
              <a:t>Differentiation</a:t>
            </a:r>
          </a:p>
          <a:p>
            <a:pPr eaLnBrk="1" hangingPunct="1"/>
            <a:r>
              <a:rPr lang="en-US" sz="2400" b="1" dirty="0">
                <a:solidFill>
                  <a:schemeClr val="accent2"/>
                </a:solidFill>
                <a:latin typeface="Arial" charset="0"/>
              </a:rPr>
              <a:t>Strategy</a:t>
            </a:r>
          </a:p>
        </p:txBody>
      </p:sp>
      <p:sp>
        <p:nvSpPr>
          <p:cNvPr id="495622" name="Rectangle 6"/>
          <p:cNvSpPr>
            <a:spLocks noChangeArrowheads="1"/>
          </p:cNvSpPr>
          <p:nvPr/>
        </p:nvSpPr>
        <p:spPr bwMode="auto">
          <a:xfrm>
            <a:off x="3694114" y="4457700"/>
            <a:ext cx="3157537" cy="1860550"/>
          </a:xfrm>
          <a:prstGeom prst="rect">
            <a:avLst/>
          </a:prstGeom>
          <a:gradFill rotWithShape="0">
            <a:gsLst>
              <a:gs pos="0">
                <a:srgbClr val="B2B2B2"/>
              </a:gs>
              <a:gs pos="100000">
                <a:srgbClr val="B2B2B2">
                  <a:gamma/>
                  <a:tint val="0"/>
                  <a:invGamma/>
                </a:srgbClr>
              </a:gs>
            </a:gsLst>
            <a:path path="shape">
              <a:fillToRect l="50000" t="50000" r="50000" b="50000"/>
            </a:path>
          </a:gradFill>
          <a:ln w="38100">
            <a:solidFill>
              <a:schemeClr val="accent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lstStyle/>
          <a:p>
            <a:pPr eaLnBrk="1" hangingPunct="1"/>
            <a:r>
              <a:rPr lang="en-US" sz="2400" b="1" dirty="0">
                <a:solidFill>
                  <a:schemeClr val="accent2"/>
                </a:solidFill>
                <a:latin typeface="Arial" charset="0"/>
              </a:rPr>
              <a:t>Focused</a:t>
            </a:r>
          </a:p>
          <a:p>
            <a:pPr eaLnBrk="1" hangingPunct="1"/>
            <a:r>
              <a:rPr lang="en-US" sz="2400" b="1" dirty="0">
                <a:solidFill>
                  <a:schemeClr val="accent2"/>
                </a:solidFill>
                <a:latin typeface="Arial" charset="0"/>
              </a:rPr>
              <a:t>Low-Cost</a:t>
            </a:r>
          </a:p>
          <a:p>
            <a:pPr eaLnBrk="1" hangingPunct="1"/>
            <a:r>
              <a:rPr lang="en-US" sz="2400" b="1" dirty="0">
                <a:solidFill>
                  <a:schemeClr val="accent2"/>
                </a:solidFill>
                <a:latin typeface="Arial" charset="0"/>
              </a:rPr>
              <a:t>Strategy</a:t>
            </a:r>
          </a:p>
        </p:txBody>
      </p:sp>
      <p:sp>
        <p:nvSpPr>
          <p:cNvPr id="495623" name="Rectangle 7"/>
          <p:cNvSpPr>
            <a:spLocks noChangeArrowheads="1"/>
          </p:cNvSpPr>
          <p:nvPr/>
        </p:nvSpPr>
        <p:spPr bwMode="auto">
          <a:xfrm>
            <a:off x="7245350" y="4457700"/>
            <a:ext cx="3187700" cy="1860550"/>
          </a:xfrm>
          <a:prstGeom prst="rect">
            <a:avLst/>
          </a:prstGeom>
          <a:gradFill rotWithShape="0">
            <a:gsLst>
              <a:gs pos="0">
                <a:srgbClr val="B2B2B2"/>
              </a:gs>
              <a:gs pos="100000">
                <a:srgbClr val="B2B2B2">
                  <a:gamma/>
                  <a:tint val="0"/>
                  <a:invGamma/>
                </a:srgbClr>
              </a:gs>
            </a:gsLst>
            <a:path path="shape">
              <a:fillToRect l="50000" t="50000" r="50000" b="50000"/>
            </a:path>
          </a:gradFill>
          <a:ln w="38100">
            <a:solidFill>
              <a:schemeClr val="accent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lstStyle/>
          <a:p>
            <a:pPr eaLnBrk="1" hangingPunct="1"/>
            <a:r>
              <a:rPr lang="en-US" sz="2400" b="1">
                <a:solidFill>
                  <a:schemeClr val="accent2"/>
                </a:solidFill>
                <a:latin typeface="Arial" charset="0"/>
              </a:rPr>
              <a:t>Focused</a:t>
            </a:r>
          </a:p>
          <a:p>
            <a:pPr eaLnBrk="1" hangingPunct="1"/>
            <a:r>
              <a:rPr lang="en-US" sz="2400" b="1">
                <a:solidFill>
                  <a:schemeClr val="accent2"/>
                </a:solidFill>
                <a:latin typeface="Arial" charset="0"/>
              </a:rPr>
              <a:t>Differentiation</a:t>
            </a:r>
          </a:p>
          <a:p>
            <a:pPr eaLnBrk="1" hangingPunct="1"/>
            <a:r>
              <a:rPr lang="en-US" sz="2400" b="1">
                <a:solidFill>
                  <a:schemeClr val="accent2"/>
                </a:solidFill>
                <a:latin typeface="Arial" charset="0"/>
              </a:rPr>
              <a:t>Strategy</a:t>
            </a:r>
          </a:p>
        </p:txBody>
      </p:sp>
      <p:sp>
        <p:nvSpPr>
          <p:cNvPr id="495624" name="Oval 8"/>
          <p:cNvSpPr>
            <a:spLocks noChangeArrowheads="1"/>
          </p:cNvSpPr>
          <p:nvPr/>
        </p:nvSpPr>
        <p:spPr bwMode="auto">
          <a:xfrm>
            <a:off x="5578476" y="3522664"/>
            <a:ext cx="2892425" cy="1546225"/>
          </a:xfrm>
          <a:prstGeom prst="ellipse">
            <a:avLst/>
          </a:prstGeom>
          <a:gradFill rotWithShape="0">
            <a:gsLst>
              <a:gs pos="0">
                <a:srgbClr val="B2B2B2"/>
              </a:gs>
              <a:gs pos="100000">
                <a:srgbClr val="B2B2B2">
                  <a:gamma/>
                  <a:tint val="0"/>
                  <a:invGamma/>
                </a:srgbClr>
              </a:gs>
            </a:gsLst>
            <a:path path="shape">
              <a:fillToRect l="50000" t="50000" r="50000" b="50000"/>
            </a:path>
          </a:gradFill>
          <a:ln w="38100">
            <a:solidFill>
              <a:schemeClr val="accent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lstStyle/>
          <a:p>
            <a:pPr eaLnBrk="1" hangingPunct="1"/>
            <a:r>
              <a:rPr lang="en-US" sz="2400" b="1">
                <a:solidFill>
                  <a:srgbClr val="FF0066"/>
                </a:solidFill>
                <a:latin typeface="Arial" charset="0"/>
              </a:rPr>
              <a:t>Best-Cost</a:t>
            </a:r>
          </a:p>
          <a:p>
            <a:pPr eaLnBrk="1" hangingPunct="1"/>
            <a:r>
              <a:rPr lang="en-US" sz="2400" b="1">
                <a:solidFill>
                  <a:srgbClr val="FF0066"/>
                </a:solidFill>
                <a:latin typeface="Arial" charset="0"/>
              </a:rPr>
              <a:t>Provider</a:t>
            </a:r>
          </a:p>
          <a:p>
            <a:pPr eaLnBrk="1" hangingPunct="1"/>
            <a:r>
              <a:rPr lang="en-US" sz="2400" b="1">
                <a:solidFill>
                  <a:srgbClr val="FF0066"/>
                </a:solidFill>
                <a:latin typeface="Arial" charset="0"/>
              </a:rPr>
              <a:t>Strategy</a:t>
            </a:r>
          </a:p>
        </p:txBody>
      </p:sp>
      <p:sp>
        <p:nvSpPr>
          <p:cNvPr id="495625" name="Rectangle 9"/>
          <p:cNvSpPr>
            <a:spLocks noChangeArrowheads="1"/>
          </p:cNvSpPr>
          <p:nvPr/>
        </p:nvSpPr>
        <p:spPr bwMode="auto">
          <a:xfrm>
            <a:off x="4491039" y="1658939"/>
            <a:ext cx="1578959" cy="3975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p>
            <a:pPr eaLnBrk="1" hangingPunct="1"/>
            <a:r>
              <a:rPr lang="en-US" sz="2000" b="1">
                <a:latin typeface="Arial" charset="0"/>
              </a:rPr>
              <a:t>Lower Cost</a:t>
            </a:r>
          </a:p>
        </p:txBody>
      </p:sp>
      <p:sp>
        <p:nvSpPr>
          <p:cNvPr id="495626" name="Rectangle 10"/>
          <p:cNvSpPr>
            <a:spLocks noChangeArrowheads="1"/>
          </p:cNvSpPr>
          <p:nvPr/>
        </p:nvSpPr>
        <p:spPr bwMode="auto">
          <a:xfrm>
            <a:off x="7888288" y="1658939"/>
            <a:ext cx="1918796" cy="3975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p>
            <a:pPr algn="l" eaLnBrk="1" hangingPunct="1"/>
            <a:r>
              <a:rPr lang="en-US" sz="2000" b="1">
                <a:latin typeface="Arial" charset="0"/>
              </a:rPr>
              <a:t>Differentiation</a:t>
            </a:r>
          </a:p>
        </p:txBody>
      </p:sp>
      <p:sp>
        <p:nvSpPr>
          <p:cNvPr id="495627" name="Rectangle 11"/>
          <p:cNvSpPr>
            <a:spLocks noChangeArrowheads="1"/>
          </p:cNvSpPr>
          <p:nvPr/>
        </p:nvSpPr>
        <p:spPr bwMode="auto">
          <a:xfrm>
            <a:off x="2039939" y="2622550"/>
            <a:ext cx="1787525" cy="1003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p>
            <a:pPr eaLnBrk="1" hangingPunct="1"/>
            <a:r>
              <a:rPr lang="en-US" sz="2000" b="1">
                <a:latin typeface="Arial" charset="0"/>
              </a:rPr>
              <a:t>Broad</a:t>
            </a:r>
          </a:p>
          <a:p>
            <a:pPr eaLnBrk="1" hangingPunct="1"/>
            <a:r>
              <a:rPr lang="en-US" sz="2000" b="1">
                <a:latin typeface="Arial" charset="0"/>
              </a:rPr>
              <a:t>Range of Buyers</a:t>
            </a:r>
          </a:p>
        </p:txBody>
      </p:sp>
      <p:sp>
        <p:nvSpPr>
          <p:cNvPr id="495628" name="Rectangle 12"/>
          <p:cNvSpPr>
            <a:spLocks noChangeArrowheads="1"/>
          </p:cNvSpPr>
          <p:nvPr/>
        </p:nvSpPr>
        <p:spPr bwMode="auto">
          <a:xfrm>
            <a:off x="2306639" y="4733925"/>
            <a:ext cx="1266373" cy="132087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p>
            <a:pPr eaLnBrk="1" hangingPunct="1"/>
            <a:r>
              <a:rPr lang="en-US" sz="2000" b="1">
                <a:latin typeface="Arial" charset="0"/>
              </a:rPr>
              <a:t>Narrow </a:t>
            </a:r>
          </a:p>
          <a:p>
            <a:pPr eaLnBrk="1" hangingPunct="1"/>
            <a:r>
              <a:rPr lang="en-US" sz="2000" b="1">
                <a:latin typeface="Arial" charset="0"/>
              </a:rPr>
              <a:t>Buyer </a:t>
            </a:r>
          </a:p>
          <a:p>
            <a:pPr eaLnBrk="1" hangingPunct="1"/>
            <a:r>
              <a:rPr lang="en-US" sz="2000" b="1">
                <a:latin typeface="Arial" charset="0"/>
              </a:rPr>
              <a:t>Segment</a:t>
            </a:r>
          </a:p>
          <a:p>
            <a:pPr eaLnBrk="1" hangingPunct="1"/>
            <a:r>
              <a:rPr lang="en-US" sz="2000" b="1">
                <a:latin typeface="Arial" charset="0"/>
              </a:rPr>
              <a:t>or Niche</a:t>
            </a:r>
          </a:p>
        </p:txBody>
      </p:sp>
      <p:sp>
        <p:nvSpPr>
          <p:cNvPr id="495629" name="Text Box 13"/>
          <p:cNvSpPr txBox="1">
            <a:spLocks noChangeArrowheads="1"/>
          </p:cNvSpPr>
          <p:nvPr/>
        </p:nvSpPr>
        <p:spPr bwMode="auto">
          <a:xfrm>
            <a:off x="2152650" y="896800"/>
            <a:ext cx="8183166"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l">
              <a:spcBef>
                <a:spcPct val="50000"/>
              </a:spcBef>
            </a:pPr>
            <a:r>
              <a:rPr lang="en-GB" sz="3600" b="1" dirty="0">
                <a:latin typeface="Georgia" pitchFamily="18" charset="0"/>
              </a:rPr>
              <a:t>Choices of Competitive Strategy</a:t>
            </a:r>
            <a:endParaRPr lang="en-US" sz="3600" b="1" dirty="0">
              <a:latin typeface="Georgia" pitchFamily="18" charset="0"/>
            </a:endParaRPr>
          </a:p>
        </p:txBody>
      </p:sp>
      <p:sp>
        <p:nvSpPr>
          <p:cNvPr id="2" name="Slide Number Placeholder 1"/>
          <p:cNvSpPr>
            <a:spLocks noGrp="1"/>
          </p:cNvSpPr>
          <p:nvPr>
            <p:ph type="sldNum" sz="quarter" idx="12"/>
          </p:nvPr>
        </p:nvSpPr>
        <p:spPr/>
        <p:txBody>
          <a:bodyPr/>
          <a:lstStyle/>
          <a:p>
            <a:fld id="{A52453F2-A80B-4F44-BDD0-E22D5271D7B1}" type="slidenum">
              <a:rPr lang="en-GB" smtClean="0"/>
              <a:t>65</a:t>
            </a:fld>
            <a:endParaRPr lang="en-GB"/>
          </a:p>
        </p:txBody>
      </p:sp>
    </p:spTree>
    <p:extLst>
      <p:ext uri="{BB962C8B-B14F-4D97-AF65-F5344CB8AC3E}">
        <p14:creationId xmlns:p14="http://schemas.microsoft.com/office/powerpoint/2010/main" val="20171078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fld id="{EB8F1D4B-B907-4718-ADDF-D20A3CB26E3F}" type="slidenum">
              <a:rPr lang="en-US" altLang="en-US" sz="1200">
                <a:cs typeface="Arial" pitchFamily="34" charset="0"/>
              </a:rPr>
              <a:pPr eaLnBrk="1" hangingPunct="1">
                <a:spcBef>
                  <a:spcPct val="0"/>
                </a:spcBef>
                <a:buFontTx/>
                <a:buNone/>
              </a:pPr>
              <a:t>66</a:t>
            </a:fld>
            <a:endParaRPr lang="en-US" altLang="en-US" sz="1200">
              <a:cs typeface="Arial" pitchFamily="34" charset="0"/>
            </a:endParaRPr>
          </a:p>
        </p:txBody>
      </p:sp>
      <p:sp>
        <p:nvSpPr>
          <p:cNvPr id="56323" name="Rectangle 2"/>
          <p:cNvSpPr>
            <a:spLocks noGrp="1" noChangeArrowheads="1"/>
          </p:cNvSpPr>
          <p:nvPr>
            <p:ph type="title"/>
          </p:nvPr>
        </p:nvSpPr>
        <p:spPr>
          <a:xfrm>
            <a:off x="1439918" y="43051"/>
            <a:ext cx="9144000" cy="754117"/>
          </a:xfrm>
          <a:noFill/>
        </p:spPr>
        <p:txBody>
          <a:bodyPr>
            <a:normAutofit/>
          </a:bodyPr>
          <a:lstStyle/>
          <a:p>
            <a:r>
              <a:rPr lang="en-US" altLang="en-US" sz="2800" dirty="0"/>
              <a:t>Value-Chain Activities: Overall Cost Leadership</a:t>
            </a:r>
          </a:p>
        </p:txBody>
      </p:sp>
      <p:sp>
        <p:nvSpPr>
          <p:cNvPr id="56324" name="Rectangle 3"/>
          <p:cNvSpPr>
            <a:spLocks noChangeArrowheads="1"/>
          </p:cNvSpPr>
          <p:nvPr/>
        </p:nvSpPr>
        <p:spPr bwMode="auto">
          <a:xfrm>
            <a:off x="2286000" y="6172200"/>
            <a:ext cx="7239000" cy="4587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r>
              <a:rPr lang="en-US" altLang="en-US" sz="800">
                <a:latin typeface="Arial" pitchFamily="34" charset="0"/>
              </a:rPr>
              <a:t>Exhibit 5.3 Value-Chain Activities: Examples of Overall Cost Leadership</a:t>
            </a:r>
          </a:p>
          <a:p>
            <a:pPr eaLnBrk="1" hangingPunct="1">
              <a:spcBef>
                <a:spcPct val="0"/>
              </a:spcBef>
              <a:buFontTx/>
              <a:buNone/>
            </a:pPr>
            <a:r>
              <a:rPr lang="en-US" altLang="en-US" sz="800">
                <a:latin typeface="Arial" pitchFamily="34" charset="0"/>
              </a:rPr>
              <a:t>Source: Adapted with the permission of The Free Press, a division of Simon &amp; Schuster, Inc., from </a:t>
            </a:r>
            <a:r>
              <a:rPr lang="en-US" altLang="en-US" sz="800" i="1">
                <a:latin typeface="Arial" pitchFamily="34" charset="0"/>
              </a:rPr>
              <a:t>Competitive Advantage: Creating and Sustaining Superior Performance</a:t>
            </a:r>
            <a:r>
              <a:rPr lang="en-US" altLang="en-US" sz="800">
                <a:latin typeface="Arial" pitchFamily="34" charset="0"/>
              </a:rPr>
              <a:t> by Michael E. Porter. Copyright © 1985 by Michael E. Porter.</a:t>
            </a:r>
          </a:p>
        </p:txBody>
      </p:sp>
      <p:pic>
        <p:nvPicPr>
          <p:cNvPr id="56325" name="Picture 4" descr="des04985_050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4950" y="704193"/>
            <a:ext cx="10858850" cy="61538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02028600"/>
      </p:ext>
    </p:extLst>
  </p:cSld>
  <p:clrMapOvr>
    <a:masterClrMapping/>
  </p:clrMapOvr>
  <p:transition/>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fld id="{26EDBAC8-51A1-4198-ADEB-9A62B258EF84}" type="slidenum">
              <a:rPr lang="en-US" altLang="en-US" sz="1200">
                <a:cs typeface="Arial" pitchFamily="34" charset="0"/>
              </a:rPr>
              <a:pPr eaLnBrk="1" hangingPunct="1">
                <a:spcBef>
                  <a:spcPct val="0"/>
                </a:spcBef>
                <a:buFontTx/>
                <a:buNone/>
              </a:pPr>
              <a:t>67</a:t>
            </a:fld>
            <a:endParaRPr lang="en-US" altLang="en-US" sz="1200">
              <a:cs typeface="Arial" pitchFamily="34" charset="0"/>
            </a:endParaRPr>
          </a:p>
        </p:txBody>
      </p:sp>
      <p:sp>
        <p:nvSpPr>
          <p:cNvPr id="61443" name="Rectangle 2"/>
          <p:cNvSpPr>
            <a:spLocks noGrp="1" noChangeArrowheads="1"/>
          </p:cNvSpPr>
          <p:nvPr>
            <p:ph type="title"/>
          </p:nvPr>
        </p:nvSpPr>
        <p:spPr>
          <a:xfrm>
            <a:off x="1954635" y="10160"/>
            <a:ext cx="8297931" cy="1107232"/>
          </a:xfrm>
          <a:noFill/>
        </p:spPr>
        <p:txBody>
          <a:bodyPr>
            <a:normAutofit/>
          </a:bodyPr>
          <a:lstStyle/>
          <a:p>
            <a:r>
              <a:rPr lang="en-US" altLang="en-US" sz="3600" dirty="0" smtClean="0"/>
              <a:t>Value-Chain Activities: Differentiation</a:t>
            </a:r>
          </a:p>
        </p:txBody>
      </p:sp>
      <p:sp>
        <p:nvSpPr>
          <p:cNvPr id="61444" name="Rectangle 3"/>
          <p:cNvSpPr>
            <a:spLocks noChangeArrowheads="1"/>
          </p:cNvSpPr>
          <p:nvPr/>
        </p:nvSpPr>
        <p:spPr bwMode="auto">
          <a:xfrm>
            <a:off x="2286000" y="6172200"/>
            <a:ext cx="7740650" cy="4587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r>
              <a:rPr lang="en-US" altLang="en-US" sz="800">
                <a:latin typeface="Arial" pitchFamily="34" charset="0"/>
              </a:rPr>
              <a:t>Exhibit 5.5 Value-Chain Activities: Examples of Differentiation</a:t>
            </a:r>
          </a:p>
          <a:p>
            <a:pPr eaLnBrk="1" hangingPunct="1">
              <a:spcBef>
                <a:spcPct val="0"/>
              </a:spcBef>
              <a:buFontTx/>
              <a:buNone/>
            </a:pPr>
            <a:r>
              <a:rPr lang="en-US" altLang="en-US" sz="800">
                <a:latin typeface="Arial" pitchFamily="34" charset="0"/>
              </a:rPr>
              <a:t>Source: Adapted with the permission of The Free Press, a division of Simon &amp; Schuster, Inc., from </a:t>
            </a:r>
            <a:r>
              <a:rPr lang="en-US" altLang="en-US" sz="800" i="1">
                <a:latin typeface="Arial" pitchFamily="34" charset="0"/>
              </a:rPr>
              <a:t>Competitive Advantage: Creating and Sustaining Superior Performance</a:t>
            </a:r>
            <a:r>
              <a:rPr lang="en-US" altLang="en-US" sz="800">
                <a:latin typeface="Arial" pitchFamily="34" charset="0"/>
              </a:rPr>
              <a:t> by Michael E. Porter. Copyright © 1985 by Michael E. Porter.</a:t>
            </a:r>
          </a:p>
        </p:txBody>
      </p:sp>
      <p:pic>
        <p:nvPicPr>
          <p:cNvPr id="61445" name="Picture 4" descr="des04985_050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922789"/>
            <a:ext cx="11846560" cy="571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3395983"/>
      </p:ext>
    </p:extLst>
  </p:cSld>
  <p:clrMapOvr>
    <a:masterClrMapping/>
  </p:clrMapOvr>
  <p:transition/>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HK"/>
          </a:p>
        </p:txBody>
      </p:sp>
      <p:pic>
        <p:nvPicPr>
          <p:cNvPr id="5" name="Content Placeholder 4"/>
          <p:cNvPicPr>
            <a:picLocks noGrp="1" noChangeAspect="1"/>
          </p:cNvPicPr>
          <p:nvPr>
            <p:ph idx="1"/>
          </p:nvPr>
        </p:nvPicPr>
        <p:blipFill>
          <a:blip r:embed="rId2"/>
          <a:stretch>
            <a:fillRect/>
          </a:stretch>
        </p:blipFill>
        <p:spPr>
          <a:xfrm>
            <a:off x="838200" y="375635"/>
            <a:ext cx="10260724" cy="6356350"/>
          </a:xfrm>
          <a:prstGeom prst="rect">
            <a:avLst/>
          </a:prstGeom>
        </p:spPr>
      </p:pic>
      <p:sp>
        <p:nvSpPr>
          <p:cNvPr id="4" name="Slide Number Placeholder 3"/>
          <p:cNvSpPr>
            <a:spLocks noGrp="1"/>
          </p:cNvSpPr>
          <p:nvPr>
            <p:ph type="sldNum" sz="quarter" idx="12"/>
          </p:nvPr>
        </p:nvSpPr>
        <p:spPr/>
        <p:txBody>
          <a:bodyPr/>
          <a:lstStyle/>
          <a:p>
            <a:fld id="{348EFBDC-BB53-4A7C-A94D-EC7D67878992}" type="slidenum">
              <a:rPr lang="en-HK" smtClean="0"/>
              <a:t>68</a:t>
            </a:fld>
            <a:endParaRPr lang="en-HK" dirty="0"/>
          </a:p>
        </p:txBody>
      </p:sp>
    </p:spTree>
    <p:extLst>
      <p:ext uri="{BB962C8B-B14F-4D97-AF65-F5344CB8AC3E}">
        <p14:creationId xmlns:p14="http://schemas.microsoft.com/office/powerpoint/2010/main" val="1278431621"/>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HK" b="1" dirty="0" smtClean="0">
                <a:solidFill>
                  <a:srgbClr val="FF0000"/>
                </a:solidFill>
              </a:rPr>
              <a:t>Total</a:t>
            </a:r>
            <a:r>
              <a:rPr lang="en-HK" dirty="0" smtClean="0"/>
              <a:t> Value Chain System</a:t>
            </a:r>
            <a:endParaRPr lang="en-HK" dirty="0"/>
          </a:p>
        </p:txBody>
      </p:sp>
      <p:sp>
        <p:nvSpPr>
          <p:cNvPr id="3" name="Content Placeholder 2"/>
          <p:cNvSpPr>
            <a:spLocks noGrp="1"/>
          </p:cNvSpPr>
          <p:nvPr>
            <p:ph idx="1"/>
          </p:nvPr>
        </p:nvSpPr>
        <p:spPr>
          <a:xfrm>
            <a:off x="1981200" y="1447801"/>
            <a:ext cx="8229600" cy="4678363"/>
          </a:xfrm>
        </p:spPr>
        <p:txBody>
          <a:bodyPr>
            <a:normAutofit fontScale="85000" lnSpcReduction="10000"/>
          </a:bodyPr>
          <a:lstStyle/>
          <a:p>
            <a:pPr marL="0" indent="0">
              <a:buNone/>
            </a:pPr>
            <a:r>
              <a:rPr lang="en-HK" b="1" dirty="0" smtClean="0"/>
              <a:t>How supplier’s value chain enhances buyer firm’s competence sustainability? </a:t>
            </a:r>
          </a:p>
          <a:p>
            <a:pPr marL="0" indent="0">
              <a:buNone/>
            </a:pPr>
            <a:r>
              <a:rPr lang="en-HK" dirty="0" smtClean="0"/>
              <a:t>Foxconn strengthens Apple </a:t>
            </a:r>
            <a:r>
              <a:rPr lang="en-HK" dirty="0" err="1" smtClean="0"/>
              <a:t>i</a:t>
            </a:r>
            <a:r>
              <a:rPr lang="en-HK" dirty="0" smtClean="0"/>
              <a:t>-product’s functionality via better components integration and boost value to Apple Inc. via better product reliability at competitive production costs.</a:t>
            </a:r>
          </a:p>
          <a:p>
            <a:pPr marL="0" indent="0">
              <a:buNone/>
            </a:pPr>
            <a:endParaRPr lang="en-HK" dirty="0" smtClean="0"/>
          </a:p>
          <a:p>
            <a:pPr marL="0" indent="0">
              <a:buNone/>
            </a:pPr>
            <a:r>
              <a:rPr lang="en-HK" dirty="0" smtClean="0"/>
              <a:t>Li &amp; Fung’s one-stop shop global supply chain system leveraging competences of its strategic partners to satisfy its buyer’s needs.</a:t>
            </a:r>
          </a:p>
          <a:p>
            <a:pPr marL="0" indent="0">
              <a:buNone/>
            </a:pPr>
            <a:r>
              <a:rPr lang="en-HK" dirty="0" smtClean="0"/>
              <a:t>Focus on synergy creation on </a:t>
            </a:r>
            <a:r>
              <a:rPr lang="en-HK" b="1" dirty="0" smtClean="0">
                <a:solidFill>
                  <a:srgbClr val="FF0000"/>
                </a:solidFill>
              </a:rPr>
              <a:t>TOTAL</a:t>
            </a:r>
            <a:r>
              <a:rPr lang="en-HK" dirty="0" smtClean="0"/>
              <a:t> value chain system.  </a:t>
            </a:r>
          </a:p>
          <a:p>
            <a:pPr marL="0" indent="0">
              <a:buNone/>
            </a:pPr>
            <a:endParaRPr lang="en-HK" dirty="0"/>
          </a:p>
          <a:p>
            <a:pPr marL="0" indent="0">
              <a:buNone/>
            </a:pPr>
            <a:r>
              <a:rPr lang="en-HK" dirty="0" smtClean="0"/>
              <a:t>Customize generic value chain to different business model of a firm.  For example, R&amp;D should be a primary activity of Apple Inc.’s value chain. </a:t>
            </a:r>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69</a:t>
            </a:fld>
            <a:endParaRPr lang="en-HK"/>
          </a:p>
        </p:txBody>
      </p:sp>
    </p:spTree>
    <p:extLst>
      <p:ext uri="{BB962C8B-B14F-4D97-AF65-F5344CB8AC3E}">
        <p14:creationId xmlns:p14="http://schemas.microsoft.com/office/powerpoint/2010/main" val="2613904657"/>
      </p:ext>
    </p:extLst>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7365" name="Rectangle 5"/>
          <p:cNvSpPr>
            <a:spLocks noGrp="1" noChangeArrowheads="1"/>
          </p:cNvSpPr>
          <p:nvPr>
            <p:ph type="title"/>
          </p:nvPr>
        </p:nvSpPr>
        <p:spPr bwMode="auto">
          <a:xfrm>
            <a:off x="1981200" y="533400"/>
            <a:ext cx="8686800" cy="884238"/>
          </a:xfrm>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noAutofit/>
          </a:bodyPr>
          <a:lstStyle/>
          <a:p>
            <a:r>
              <a:rPr lang="en-US" sz="2800" b="1" dirty="0"/>
              <a:t>Opposing Pressures and Four International Strategies</a:t>
            </a:r>
          </a:p>
        </p:txBody>
      </p:sp>
      <p:sp>
        <p:nvSpPr>
          <p:cNvPr id="2" name="Slide Number Placeholder 1"/>
          <p:cNvSpPr>
            <a:spLocks noGrp="1"/>
          </p:cNvSpPr>
          <p:nvPr>
            <p:ph type="sldNum" sz="quarter" idx="12"/>
          </p:nvPr>
        </p:nvSpPr>
        <p:spPr/>
        <p:txBody>
          <a:bodyPr/>
          <a:lstStyle/>
          <a:p>
            <a:fld id="{A52453F2-A80B-4F44-BDD0-E22D5271D7B1}" type="slidenum">
              <a:rPr lang="en-GB" smtClean="0"/>
              <a:t>70</a:t>
            </a:fld>
            <a:endParaRPr lang="en-GB"/>
          </a:p>
        </p:txBody>
      </p:sp>
      <p:sp>
        <p:nvSpPr>
          <p:cNvPr id="527367" name="Rectangle 7"/>
          <p:cNvSpPr>
            <a:spLocks noChangeArrowheads="1"/>
          </p:cNvSpPr>
          <p:nvPr/>
        </p:nvSpPr>
        <p:spPr bwMode="auto">
          <a:xfrm>
            <a:off x="2209800" y="6400801"/>
            <a:ext cx="2806700" cy="24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algn="l" eaLnBrk="1" hangingPunct="1"/>
            <a:r>
              <a:rPr lang="en-US" sz="1000"/>
              <a:t>Exhibit 7.4 Opposing Pressures and Four Strategies</a:t>
            </a:r>
          </a:p>
        </p:txBody>
      </p:sp>
      <p:pic>
        <p:nvPicPr>
          <p:cNvPr id="527370" name="Picture 10" descr="des04985_070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29000" y="1124744"/>
            <a:ext cx="6123384" cy="56166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073086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81512" y="250032"/>
            <a:ext cx="9396516" cy="990600"/>
          </a:xfrm>
        </p:spPr>
        <p:txBody>
          <a:bodyPr>
            <a:normAutofit fontScale="90000"/>
          </a:bodyPr>
          <a:lstStyle/>
          <a:p>
            <a:r>
              <a:rPr lang="en-HK" dirty="0" smtClean="0"/>
              <a:t>Issues of Managing Transnational Strategy </a:t>
            </a:r>
            <a:endParaRPr lang="en-HK" dirty="0"/>
          </a:p>
        </p:txBody>
      </p:sp>
      <p:sp>
        <p:nvSpPr>
          <p:cNvPr id="3" name="Content Placeholder 2"/>
          <p:cNvSpPr>
            <a:spLocks noGrp="1"/>
          </p:cNvSpPr>
          <p:nvPr>
            <p:ph idx="1"/>
          </p:nvPr>
        </p:nvSpPr>
        <p:spPr/>
        <p:txBody>
          <a:bodyPr>
            <a:normAutofit/>
          </a:bodyPr>
          <a:lstStyle/>
          <a:p>
            <a:r>
              <a:rPr lang="en-HK" dirty="0" smtClean="0"/>
              <a:t>Transnational strategy is more than think global act local.</a:t>
            </a:r>
          </a:p>
          <a:p>
            <a:r>
              <a:rPr lang="en-HK" dirty="0" smtClean="0"/>
              <a:t>It enjoys global integration advantage thus easier to benefit from economies of scale and scope, e.g., Li &amp; Fung’s global IT system, organisational infrastructure and integrated network</a:t>
            </a:r>
          </a:p>
          <a:p>
            <a:r>
              <a:rPr lang="en-HK" dirty="0" smtClean="0"/>
              <a:t>It responds local customer’s needs thus will be competitive in scrambling local market shares, e.g., Li &amp; Fung developing mainland China’s consumer market through its knowledge on different tier city’s market knowledge and product distribution by its local suppliers and logistic partners. </a:t>
            </a:r>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71</a:t>
            </a:fld>
            <a:endParaRPr lang="en-HK"/>
          </a:p>
        </p:txBody>
      </p:sp>
    </p:spTree>
    <p:extLst>
      <p:ext uri="{BB962C8B-B14F-4D97-AF65-F5344CB8AC3E}">
        <p14:creationId xmlns:p14="http://schemas.microsoft.com/office/powerpoint/2010/main" val="96296767"/>
      </p:ext>
    </p:extLst>
  </p:cSld>
  <p:clrMapOvr>
    <a:masterClrMapping/>
  </p:clrMapOvr>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HK" dirty="0" smtClean="0"/>
              <a:t/>
            </a:r>
            <a:br>
              <a:rPr lang="en-HK" dirty="0" smtClean="0"/>
            </a:br>
            <a:r>
              <a:rPr lang="en-HK" dirty="0" smtClean="0"/>
              <a:t>Issues of Head-Oriented Implementation</a:t>
            </a:r>
            <a:r>
              <a:rPr lang="en-HK" b="1" dirty="0" smtClean="0">
                <a:solidFill>
                  <a:srgbClr val="C00000"/>
                </a:solidFill>
              </a:rPr>
              <a:t> </a:t>
            </a:r>
            <a:br>
              <a:rPr lang="en-HK" b="1" dirty="0" smtClean="0">
                <a:solidFill>
                  <a:srgbClr val="C00000"/>
                </a:solidFill>
              </a:rPr>
            </a:br>
            <a:endParaRPr lang="en-HK" b="1" dirty="0">
              <a:solidFill>
                <a:srgbClr val="C00000"/>
              </a:solidFill>
            </a:endParaRPr>
          </a:p>
        </p:txBody>
      </p:sp>
      <p:sp>
        <p:nvSpPr>
          <p:cNvPr id="3" name="Content Placeholder 2"/>
          <p:cNvSpPr>
            <a:spLocks noGrp="1"/>
          </p:cNvSpPr>
          <p:nvPr>
            <p:ph idx="1"/>
          </p:nvPr>
        </p:nvSpPr>
        <p:spPr/>
        <p:txBody>
          <a:bodyPr>
            <a:normAutofit/>
          </a:bodyPr>
          <a:lstStyle/>
          <a:p>
            <a:r>
              <a:rPr lang="en-US" dirty="0" smtClean="0"/>
              <a:t>Strategy doesn't come from a calendar-driven process; it isn't the product of a systematic search for ways of earning above-average profits; strategy comes from viewing the world in new ways. Strategy starts with an ability to think in new and unconventional ways.” (Gary Hamel)</a:t>
            </a:r>
          </a:p>
          <a:p>
            <a:r>
              <a:rPr lang="en-US" dirty="0" smtClean="0"/>
              <a:t>Addressing 3 key questions to create a business strategy: who are your customers (segmentation), what are their needs (market research findings) and how they can be best satisfied (leveraging existing and or creating new competences) Derek </a:t>
            </a:r>
            <a:r>
              <a:rPr lang="en-US" dirty="0" err="1" smtClean="0"/>
              <a:t>Abell</a:t>
            </a:r>
            <a:r>
              <a:rPr lang="en-US" dirty="0" smtClean="0"/>
              <a:t> (1980)</a:t>
            </a:r>
          </a:p>
          <a:p>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72</a:t>
            </a:fld>
            <a:endParaRPr lang="en-HK"/>
          </a:p>
        </p:txBody>
      </p:sp>
    </p:spTree>
    <p:extLst>
      <p:ext uri="{BB962C8B-B14F-4D97-AF65-F5344CB8AC3E}">
        <p14:creationId xmlns:p14="http://schemas.microsoft.com/office/powerpoint/2010/main" val="1898442546"/>
      </p:ext>
    </p:extLst>
  </p:cSld>
  <p:clrMapOvr>
    <a:masterClrMapping/>
  </p:clrMapOvr>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Image result for abell business definition model"/>
          <p:cNvPicPr/>
          <p:nvPr/>
        </p:nvPicPr>
        <p:blipFill>
          <a:blip r:embed="rId2">
            <a:extLst>
              <a:ext uri="{28A0092B-C50C-407E-A947-70E740481C1C}">
                <a14:useLocalDpi xmlns:a14="http://schemas.microsoft.com/office/drawing/2010/main" val="0"/>
              </a:ext>
            </a:extLst>
          </a:blip>
          <a:srcRect/>
          <a:stretch>
            <a:fillRect/>
          </a:stretch>
        </p:blipFill>
        <p:spPr bwMode="auto">
          <a:xfrm>
            <a:off x="609600" y="915670"/>
            <a:ext cx="10383520" cy="5942330"/>
          </a:xfrm>
          <a:prstGeom prst="rect">
            <a:avLst/>
          </a:prstGeom>
          <a:noFill/>
          <a:ln>
            <a:noFill/>
          </a:ln>
        </p:spPr>
      </p:pic>
      <p:sp>
        <p:nvSpPr>
          <p:cNvPr id="3" name="TextBox 2"/>
          <p:cNvSpPr txBox="1"/>
          <p:nvPr/>
        </p:nvSpPr>
        <p:spPr>
          <a:xfrm>
            <a:off x="367862" y="274320"/>
            <a:ext cx="11824138" cy="400110"/>
          </a:xfrm>
          <a:prstGeom prst="rect">
            <a:avLst/>
          </a:prstGeom>
          <a:noFill/>
        </p:spPr>
        <p:txBody>
          <a:bodyPr wrap="square" rtlCol="0">
            <a:spAutoFit/>
          </a:bodyPr>
          <a:lstStyle/>
          <a:p>
            <a:r>
              <a:rPr lang="en-US" sz="2000" b="1" dirty="0">
                <a:solidFill>
                  <a:srgbClr val="C00000"/>
                </a:solidFill>
              </a:rPr>
              <a:t>Head-Oriented manager needs to regularly review the company’s business model to ensure its relevance.  </a:t>
            </a:r>
            <a:endParaRPr lang="en-US" sz="2000" dirty="0">
              <a:solidFill>
                <a:srgbClr val="C00000"/>
              </a:solidFill>
            </a:endParaRPr>
          </a:p>
        </p:txBody>
      </p:sp>
      <p:sp>
        <p:nvSpPr>
          <p:cNvPr id="4" name="Slide Number Placeholder 3"/>
          <p:cNvSpPr>
            <a:spLocks noGrp="1"/>
          </p:cNvSpPr>
          <p:nvPr>
            <p:ph type="sldNum" sz="quarter" idx="12"/>
          </p:nvPr>
        </p:nvSpPr>
        <p:spPr/>
        <p:txBody>
          <a:bodyPr/>
          <a:lstStyle/>
          <a:p>
            <a:fld id="{348EFBDC-BB53-4A7C-A94D-EC7D67878992}" type="slidenum">
              <a:rPr lang="en-HK" smtClean="0"/>
              <a:t>73</a:t>
            </a:fld>
            <a:endParaRPr lang="en-HK"/>
          </a:p>
        </p:txBody>
      </p:sp>
    </p:spTree>
    <p:extLst>
      <p:ext uri="{BB962C8B-B14F-4D97-AF65-F5344CB8AC3E}">
        <p14:creationId xmlns:p14="http://schemas.microsoft.com/office/powerpoint/2010/main" val="588550543"/>
      </p:ext>
    </p:extLst>
  </p:cSld>
  <p:clrMapOvr>
    <a:masterClrMapping/>
  </p:clrMapOvr>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HK" dirty="0" smtClean="0"/>
              <a:t>In-Class Discussion </a:t>
            </a:r>
            <a:endParaRPr lang="en-HK" dirty="0"/>
          </a:p>
        </p:txBody>
      </p:sp>
      <p:sp>
        <p:nvSpPr>
          <p:cNvPr id="3" name="Content Placeholder 2"/>
          <p:cNvSpPr>
            <a:spLocks noGrp="1"/>
          </p:cNvSpPr>
          <p:nvPr>
            <p:ph idx="1"/>
          </p:nvPr>
        </p:nvSpPr>
        <p:spPr>
          <a:xfrm>
            <a:off x="838200" y="1690688"/>
            <a:ext cx="10515600" cy="4351338"/>
          </a:xfrm>
        </p:spPr>
        <p:txBody>
          <a:bodyPr>
            <a:normAutofit/>
          </a:bodyPr>
          <a:lstStyle/>
          <a:p>
            <a:pPr marL="0" indent="0">
              <a:buNone/>
            </a:pPr>
            <a:r>
              <a:rPr lang="en-HK" sz="3200" b="1" i="1" dirty="0" smtClean="0">
                <a:solidFill>
                  <a:schemeClr val="accent1">
                    <a:lumMod val="50000"/>
                  </a:schemeClr>
                </a:solidFill>
                <a:latin typeface="Book Antiqua" panose="02040602050305030304" pitchFamily="18" charset="0"/>
              </a:rPr>
              <a:t>Applying </a:t>
            </a:r>
            <a:r>
              <a:rPr lang="en-HK" sz="3200" b="1" i="1" dirty="0" err="1" smtClean="0">
                <a:solidFill>
                  <a:schemeClr val="accent1">
                    <a:lumMod val="50000"/>
                  </a:schemeClr>
                </a:solidFill>
                <a:latin typeface="Book Antiqua" panose="02040602050305030304" pitchFamily="18" charset="0"/>
              </a:rPr>
              <a:t>Abell’s</a:t>
            </a:r>
            <a:r>
              <a:rPr lang="en-HK" sz="3200" b="1" i="1" dirty="0" smtClean="0">
                <a:solidFill>
                  <a:schemeClr val="accent1">
                    <a:lumMod val="50000"/>
                  </a:schemeClr>
                </a:solidFill>
                <a:latin typeface="Book Antiqua" panose="02040602050305030304" pitchFamily="18" charset="0"/>
              </a:rPr>
              <a:t> business model contrast the differences in answering the 3 questions between Li &amp; Fung and Alibaba’s businesses. </a:t>
            </a:r>
          </a:p>
        </p:txBody>
      </p:sp>
      <p:sp>
        <p:nvSpPr>
          <p:cNvPr id="4" name="Slide Number Placeholder 3"/>
          <p:cNvSpPr>
            <a:spLocks noGrp="1"/>
          </p:cNvSpPr>
          <p:nvPr>
            <p:ph type="sldNum" sz="quarter" idx="12"/>
          </p:nvPr>
        </p:nvSpPr>
        <p:spPr/>
        <p:txBody>
          <a:bodyPr/>
          <a:lstStyle/>
          <a:p>
            <a:fld id="{348EFBDC-BB53-4A7C-A94D-EC7D67878992}" type="slidenum">
              <a:rPr lang="en-HK" smtClean="0"/>
              <a:t>74</a:t>
            </a:fld>
            <a:endParaRPr lang="en-HK" dirty="0"/>
          </a:p>
        </p:txBody>
      </p:sp>
    </p:spTree>
    <p:extLst>
      <p:ext uri="{BB962C8B-B14F-4D97-AF65-F5344CB8AC3E}">
        <p14:creationId xmlns:p14="http://schemas.microsoft.com/office/powerpoint/2010/main" val="2769328578"/>
      </p:ext>
    </p:extLst>
  </p:cSld>
  <p:clrMapOvr>
    <a:masterClrMapping/>
  </p:clrMapOvr>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HK" dirty="0" smtClean="0"/>
              <a:t>Li &amp; Fung’s Business Model</a:t>
            </a:r>
            <a:endParaRPr lang="en-HK" dirty="0"/>
          </a:p>
        </p:txBody>
      </p:sp>
      <p:pic>
        <p:nvPicPr>
          <p:cNvPr id="5" name="Content Placeholder 4"/>
          <p:cNvPicPr>
            <a:picLocks noGrp="1" noChangeAspect="1"/>
          </p:cNvPicPr>
          <p:nvPr>
            <p:ph idx="1"/>
          </p:nvPr>
        </p:nvPicPr>
        <p:blipFill>
          <a:blip r:embed="rId2"/>
          <a:stretch>
            <a:fillRect/>
          </a:stretch>
        </p:blipFill>
        <p:spPr>
          <a:xfrm>
            <a:off x="630620" y="1418897"/>
            <a:ext cx="10723179" cy="5302578"/>
          </a:xfrm>
          <a:prstGeom prst="rect">
            <a:avLst/>
          </a:prstGeom>
        </p:spPr>
      </p:pic>
      <p:sp>
        <p:nvSpPr>
          <p:cNvPr id="4" name="Slide Number Placeholder 3"/>
          <p:cNvSpPr>
            <a:spLocks noGrp="1"/>
          </p:cNvSpPr>
          <p:nvPr>
            <p:ph type="sldNum" sz="quarter" idx="12"/>
          </p:nvPr>
        </p:nvSpPr>
        <p:spPr/>
        <p:txBody>
          <a:bodyPr/>
          <a:lstStyle/>
          <a:p>
            <a:fld id="{348EFBDC-BB53-4A7C-A94D-EC7D67878992}" type="slidenum">
              <a:rPr lang="en-HK" smtClean="0"/>
              <a:t>75</a:t>
            </a:fld>
            <a:endParaRPr lang="en-HK" dirty="0"/>
          </a:p>
        </p:txBody>
      </p:sp>
    </p:spTree>
    <p:extLst>
      <p:ext uri="{BB962C8B-B14F-4D97-AF65-F5344CB8AC3E}">
        <p14:creationId xmlns:p14="http://schemas.microsoft.com/office/powerpoint/2010/main" val="1506141875"/>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HK" dirty="0" smtClean="0"/>
              <a:t>Alibaba’s Business Model</a:t>
            </a:r>
            <a:endParaRPr lang="en-HK" dirty="0"/>
          </a:p>
        </p:txBody>
      </p:sp>
      <p:pic>
        <p:nvPicPr>
          <p:cNvPr id="5" name="Content Placeholder 4"/>
          <p:cNvPicPr>
            <a:picLocks noGrp="1" noChangeAspect="1"/>
          </p:cNvPicPr>
          <p:nvPr>
            <p:ph idx="1"/>
          </p:nvPr>
        </p:nvPicPr>
        <p:blipFill>
          <a:blip r:embed="rId2"/>
          <a:stretch>
            <a:fillRect/>
          </a:stretch>
        </p:blipFill>
        <p:spPr>
          <a:xfrm>
            <a:off x="336331" y="1524000"/>
            <a:ext cx="11140966" cy="4624552"/>
          </a:xfrm>
          <a:prstGeom prst="rect">
            <a:avLst/>
          </a:prstGeom>
        </p:spPr>
      </p:pic>
      <p:sp>
        <p:nvSpPr>
          <p:cNvPr id="4" name="Slide Number Placeholder 3"/>
          <p:cNvSpPr>
            <a:spLocks noGrp="1"/>
          </p:cNvSpPr>
          <p:nvPr>
            <p:ph type="sldNum" sz="quarter" idx="12"/>
          </p:nvPr>
        </p:nvSpPr>
        <p:spPr/>
        <p:txBody>
          <a:bodyPr/>
          <a:lstStyle/>
          <a:p>
            <a:fld id="{348EFBDC-BB53-4A7C-A94D-EC7D67878992}" type="slidenum">
              <a:rPr lang="en-HK" smtClean="0"/>
              <a:t>76</a:t>
            </a:fld>
            <a:endParaRPr lang="en-HK" dirty="0"/>
          </a:p>
        </p:txBody>
      </p:sp>
      <p:sp>
        <p:nvSpPr>
          <p:cNvPr id="6" name="Rectangle 5"/>
          <p:cNvSpPr/>
          <p:nvPr/>
        </p:nvSpPr>
        <p:spPr>
          <a:xfrm>
            <a:off x="1463020" y="6488668"/>
            <a:ext cx="7008585" cy="369332"/>
          </a:xfrm>
          <a:prstGeom prst="rect">
            <a:avLst/>
          </a:prstGeom>
        </p:spPr>
        <p:txBody>
          <a:bodyPr wrap="none">
            <a:spAutoFit/>
          </a:bodyPr>
          <a:lstStyle/>
          <a:p>
            <a:r>
              <a:rPr lang="en-HK" dirty="0"/>
              <a:t>How Alibaba </a:t>
            </a:r>
            <a:r>
              <a:rPr lang="en-HK" dirty="0" smtClean="0"/>
              <a:t>Works   </a:t>
            </a:r>
            <a:r>
              <a:rPr lang="en-HK" dirty="0">
                <a:hlinkClick r:id="rId3"/>
              </a:rPr>
              <a:t>https://</a:t>
            </a:r>
            <a:r>
              <a:rPr lang="en-HK" dirty="0" smtClean="0">
                <a:hlinkClick r:id="rId3"/>
              </a:rPr>
              <a:t>www.youtube.com/watch?v=gk69hV6LEgI</a:t>
            </a:r>
            <a:endParaRPr lang="en-HK" dirty="0"/>
          </a:p>
        </p:txBody>
      </p:sp>
    </p:spTree>
    <p:extLst>
      <p:ext uri="{BB962C8B-B14F-4D97-AF65-F5344CB8AC3E}">
        <p14:creationId xmlns:p14="http://schemas.microsoft.com/office/powerpoint/2010/main" val="2148284030"/>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HK" dirty="0" smtClean="0"/>
              <a:t>Enacted scope</a:t>
            </a:r>
            <a:br>
              <a:rPr lang="en-HK" dirty="0" smtClean="0"/>
            </a:br>
            <a:endParaRPr lang="en-HK" dirty="0"/>
          </a:p>
        </p:txBody>
      </p:sp>
      <p:sp>
        <p:nvSpPr>
          <p:cNvPr id="3" name="Content Placeholder 2"/>
          <p:cNvSpPr>
            <a:spLocks noGrp="1"/>
          </p:cNvSpPr>
          <p:nvPr>
            <p:ph idx="1"/>
          </p:nvPr>
        </p:nvSpPr>
        <p:spPr/>
        <p:txBody>
          <a:bodyPr>
            <a:normAutofit fontScale="92500" lnSpcReduction="10000"/>
          </a:bodyPr>
          <a:lstStyle/>
          <a:p>
            <a:r>
              <a:rPr lang="en-US" dirty="0" smtClean="0"/>
              <a:t>Formulation of different levels and scope of strategy, e.g., global, corporate, business and functional strategies</a:t>
            </a:r>
          </a:p>
          <a:p>
            <a:r>
              <a:rPr lang="en-US" dirty="0" smtClean="0"/>
              <a:t>Translation of levels of strategy – strategy mapping: strategy design and implementation in a way that ensures sustained value creation--depends on managing four key internal processes: operations, customer relationships, innovation, and regulatory and social processes. By mapping the strategy in such way companies can link those processes to desired outcomes; evaluate, measure, and improve the processes to ensure sustainable success (Kaplan &amp; Norton 2004).</a:t>
            </a:r>
          </a:p>
          <a:p>
            <a:r>
              <a:rPr lang="en-US" dirty="0" smtClean="0"/>
              <a:t>Alignment of </a:t>
            </a:r>
            <a:r>
              <a:rPr lang="en-US" dirty="0" err="1" smtClean="0"/>
              <a:t>organisation</a:t>
            </a:r>
            <a:r>
              <a:rPr lang="en-US" dirty="0" smtClean="0"/>
              <a:t> – using balanced scorecard to create corporate synergies: how the enterprise creates value above that achieved by individual business units operating alone (Kaplan &amp; Norton 2006).</a:t>
            </a:r>
          </a:p>
          <a:p>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77</a:t>
            </a:fld>
            <a:endParaRPr lang="en-HK"/>
          </a:p>
        </p:txBody>
      </p:sp>
    </p:spTree>
    <p:extLst>
      <p:ext uri="{BB962C8B-B14F-4D97-AF65-F5344CB8AC3E}">
        <p14:creationId xmlns:p14="http://schemas.microsoft.com/office/powerpoint/2010/main" val="1356898320"/>
      </p:ext>
    </p:extLst>
  </p:cSld>
  <p:clrMapOvr>
    <a:masterClrMapping/>
  </p:clrMapOvr>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HK"/>
          </a:p>
        </p:txBody>
      </p:sp>
      <p:sp>
        <p:nvSpPr>
          <p:cNvPr id="3" name="Content Placeholder 2"/>
          <p:cNvSpPr>
            <a:spLocks noGrp="1"/>
          </p:cNvSpPr>
          <p:nvPr>
            <p:ph idx="1"/>
          </p:nvPr>
        </p:nvSpPr>
        <p:spPr>
          <a:xfrm>
            <a:off x="838200" y="1179576"/>
            <a:ext cx="10515600" cy="5385816"/>
          </a:xfrm>
        </p:spPr>
        <p:txBody>
          <a:bodyPr>
            <a:normAutofit/>
          </a:bodyPr>
          <a:lstStyle/>
          <a:p>
            <a:pPr marL="0" indent="0">
              <a:buNone/>
            </a:pPr>
            <a:r>
              <a:rPr lang="en-HK" sz="3600" b="1" dirty="0" smtClean="0"/>
              <a:t>Head’s Manifested </a:t>
            </a:r>
            <a:r>
              <a:rPr lang="en-HK" sz="3600" b="1" dirty="0"/>
              <a:t>outcomes </a:t>
            </a:r>
            <a:endParaRPr lang="en-US" sz="3600" dirty="0"/>
          </a:p>
          <a:p>
            <a:r>
              <a:rPr lang="en-HK" dirty="0"/>
              <a:t>Sound strategies and corporate plans developed and able to sustain intended competitive advantages such as CRIQES</a:t>
            </a:r>
            <a:endParaRPr lang="en-US" dirty="0"/>
          </a:p>
          <a:p>
            <a:endParaRPr lang="en-US" dirty="0"/>
          </a:p>
          <a:p>
            <a:pPr marL="0" indent="0">
              <a:buNone/>
            </a:pPr>
            <a:r>
              <a:rPr lang="en-HK" dirty="0" smtClean="0"/>
              <a:t>Customer responsiveness – to their needs and preferences</a:t>
            </a:r>
          </a:p>
          <a:p>
            <a:pPr marL="0" indent="0">
              <a:buNone/>
            </a:pPr>
            <a:r>
              <a:rPr lang="en-HK" dirty="0" smtClean="0"/>
              <a:t>Innovation – in product or process design</a:t>
            </a:r>
          </a:p>
          <a:p>
            <a:pPr marL="0" indent="0">
              <a:buNone/>
            </a:pPr>
            <a:r>
              <a:rPr lang="en-HK" dirty="0" smtClean="0"/>
              <a:t>Quality – delivering customer expected standard of product/service  </a:t>
            </a:r>
          </a:p>
          <a:p>
            <a:pPr marL="0" indent="0">
              <a:buNone/>
            </a:pPr>
            <a:r>
              <a:rPr lang="en-HK" dirty="0" smtClean="0"/>
              <a:t>Efficiency – cost effectiveness </a:t>
            </a:r>
          </a:p>
          <a:p>
            <a:pPr marL="0" indent="0">
              <a:buNone/>
            </a:pPr>
            <a:r>
              <a:rPr lang="en-HK" dirty="0" smtClean="0"/>
              <a:t>Speed – in response and delivery </a:t>
            </a:r>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78</a:t>
            </a:fld>
            <a:endParaRPr lang="en-HK"/>
          </a:p>
        </p:txBody>
      </p:sp>
    </p:spTree>
    <p:extLst>
      <p:ext uri="{BB962C8B-B14F-4D97-AF65-F5344CB8AC3E}">
        <p14:creationId xmlns:p14="http://schemas.microsoft.com/office/powerpoint/2010/main" val="2380901346"/>
      </p:ext>
    </p:extLst>
  </p:cSld>
  <p:clrMapOvr>
    <a:masterClrMapping/>
  </p:clrMapOvr>
  <p:timing>
    <p:tnLst>
      <p:par>
        <p:cTn id="1" dur="indefinite" restart="never" nodeType="tmRoot"/>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1416" y="118237"/>
            <a:ext cx="11530584" cy="1325563"/>
          </a:xfrm>
        </p:spPr>
        <p:txBody>
          <a:bodyPr>
            <a:normAutofit/>
          </a:bodyPr>
          <a:lstStyle/>
          <a:p>
            <a:pPr algn="ctr"/>
            <a:r>
              <a:rPr lang="en-HK" sz="3600" b="1" dirty="0" smtClean="0"/>
              <a:t>From Balanced Scorecard to Strategy Mapping</a:t>
            </a:r>
            <a:endParaRPr lang="en-HK" sz="3600" b="1" dirty="0"/>
          </a:p>
        </p:txBody>
      </p:sp>
      <p:sp>
        <p:nvSpPr>
          <p:cNvPr id="3" name="Content Placeholder 2"/>
          <p:cNvSpPr>
            <a:spLocks noGrp="1"/>
          </p:cNvSpPr>
          <p:nvPr>
            <p:ph idx="1"/>
          </p:nvPr>
        </p:nvSpPr>
        <p:spPr>
          <a:xfrm>
            <a:off x="838200" y="1243584"/>
            <a:ext cx="10515600" cy="5449824"/>
          </a:xfrm>
        </p:spPr>
        <p:txBody>
          <a:bodyPr>
            <a:normAutofit fontScale="92500" lnSpcReduction="20000"/>
          </a:bodyPr>
          <a:lstStyle/>
          <a:p>
            <a:r>
              <a:rPr lang="en-HK" dirty="0"/>
              <a:t>Balanced Scorecard and Strategy Mapping (Kaplan and Norton 1990s to 2000s)</a:t>
            </a:r>
            <a:endParaRPr lang="en-US" dirty="0"/>
          </a:p>
          <a:p>
            <a:r>
              <a:rPr lang="en-HK" dirty="0"/>
              <a:t>A strategy map is a new framework built on traditional balanced scorecard concepts. It is a mapping diagram that shows how an organization's strategy is translated into actionable themes.</a:t>
            </a:r>
            <a:endParaRPr lang="en-US" dirty="0"/>
          </a:p>
          <a:p>
            <a:r>
              <a:rPr lang="en-HK" dirty="0"/>
              <a:t>An underlying framework of horizontal perspectives arranged in a cause and effect relationship, typically Financial Perspective, Customer Satisfaction, Operation Process and Learning &amp; Growth.</a:t>
            </a:r>
            <a:endParaRPr lang="en-US" dirty="0"/>
          </a:p>
          <a:p>
            <a:r>
              <a:rPr lang="en-HK" dirty="0"/>
              <a:t>Objectives within those perspectives. Each objective as text appearing within a shape (usually an oval or rectangle). Relatively few objectives (usually fewer than 20).</a:t>
            </a:r>
            <a:endParaRPr lang="en-US" dirty="0"/>
          </a:p>
          <a:p>
            <a:r>
              <a:rPr lang="en-HK" dirty="0"/>
              <a:t>Vertical sets of linked objectives that span the perspectives. These are called strategic themes.</a:t>
            </a:r>
            <a:endParaRPr lang="en-US" dirty="0"/>
          </a:p>
          <a:p>
            <a:r>
              <a:rPr lang="en-HK" dirty="0"/>
              <a:t>Clear cause-and-effect relationships between these objectives, across the perspectives. The strategic themes represent hypotheses about how the strategy will bring about change to the outcomes of the organisation.</a:t>
            </a:r>
            <a:endParaRPr lang="en-US" dirty="0"/>
          </a:p>
          <a:p>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79</a:t>
            </a:fld>
            <a:endParaRPr lang="en-HK"/>
          </a:p>
        </p:txBody>
      </p:sp>
    </p:spTree>
    <p:extLst>
      <p:ext uri="{BB962C8B-B14F-4D97-AF65-F5344CB8AC3E}">
        <p14:creationId xmlns:p14="http://schemas.microsoft.com/office/powerpoint/2010/main" val="3785650299"/>
      </p:ext>
    </p:extLst>
  </p:cSld>
  <p:clrMapOvr>
    <a:masterClrMapping/>
  </p:clrMapOvr>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HK"/>
          </a:p>
        </p:txBody>
      </p:sp>
      <p:pic>
        <p:nvPicPr>
          <p:cNvPr id="4" name="Content Placeholder 3" descr="Image result for strategy map"/>
          <p:cNvPicPr>
            <a:picLocks noGrp="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74320" y="365124"/>
            <a:ext cx="11475720" cy="6300851"/>
          </a:xfrm>
          <a:prstGeom prst="rect">
            <a:avLst/>
          </a:prstGeom>
          <a:noFill/>
          <a:ln>
            <a:noFill/>
          </a:ln>
        </p:spPr>
      </p:pic>
      <p:sp>
        <p:nvSpPr>
          <p:cNvPr id="5" name="Slide Number Placeholder 4"/>
          <p:cNvSpPr>
            <a:spLocks noGrp="1"/>
          </p:cNvSpPr>
          <p:nvPr>
            <p:ph type="sldNum" sz="quarter" idx="12"/>
          </p:nvPr>
        </p:nvSpPr>
        <p:spPr/>
        <p:txBody>
          <a:bodyPr/>
          <a:lstStyle/>
          <a:p>
            <a:fld id="{348EFBDC-BB53-4A7C-A94D-EC7D67878992}" type="slidenum">
              <a:rPr lang="en-HK" smtClean="0"/>
              <a:t>80</a:t>
            </a:fld>
            <a:endParaRPr lang="en-HK"/>
          </a:p>
        </p:txBody>
      </p:sp>
    </p:spTree>
    <p:extLst>
      <p:ext uri="{BB962C8B-B14F-4D97-AF65-F5344CB8AC3E}">
        <p14:creationId xmlns:p14="http://schemas.microsoft.com/office/powerpoint/2010/main" val="2221740597"/>
      </p:ext>
    </p:extLst>
  </p:cSld>
  <p:clrMapOvr>
    <a:masterClrMapping/>
  </p:clrMapOvr>
  <p:timing>
    <p:tnLst>
      <p:par>
        <p:cTn id="1" dur="indefinite" restart="never" nodeType="tmRoot"/>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9879232" y="0"/>
            <a:ext cx="2276475" cy="2009775"/>
          </a:xfrm>
          <a:prstGeom prst="rect">
            <a:avLst/>
          </a:prstGeom>
        </p:spPr>
      </p:pic>
      <p:sp>
        <p:nvSpPr>
          <p:cNvPr id="2" name="Title 1"/>
          <p:cNvSpPr>
            <a:spLocks noGrp="1"/>
          </p:cNvSpPr>
          <p:nvPr>
            <p:ph type="title"/>
          </p:nvPr>
        </p:nvSpPr>
        <p:spPr>
          <a:xfrm>
            <a:off x="459828" y="0"/>
            <a:ext cx="10515600" cy="1325563"/>
          </a:xfrm>
        </p:spPr>
        <p:txBody>
          <a:bodyPr>
            <a:normAutofit/>
          </a:bodyPr>
          <a:lstStyle/>
          <a:p>
            <a:r>
              <a:rPr lang="en-HK" sz="4000" dirty="0" smtClean="0"/>
              <a:t>H2 Head Interaction with Heart &amp; Hand</a:t>
            </a:r>
            <a:endParaRPr lang="en-GB" sz="4000" dirty="0"/>
          </a:p>
        </p:txBody>
      </p:sp>
      <p:sp>
        <p:nvSpPr>
          <p:cNvPr id="3" name="Content Placeholder 2"/>
          <p:cNvSpPr>
            <a:spLocks noGrp="1"/>
          </p:cNvSpPr>
          <p:nvPr>
            <p:ph idx="1"/>
          </p:nvPr>
        </p:nvSpPr>
        <p:spPr>
          <a:xfrm>
            <a:off x="754117" y="2009775"/>
            <a:ext cx="10515600" cy="5200322"/>
          </a:xfrm>
        </p:spPr>
        <p:txBody>
          <a:bodyPr>
            <a:normAutofit lnSpcReduction="10000"/>
          </a:bodyPr>
          <a:lstStyle/>
          <a:p>
            <a:pPr lvl="0"/>
            <a:r>
              <a:rPr lang="en-HK" sz="2400" dirty="0" smtClean="0">
                <a:solidFill>
                  <a:prstClr val="black"/>
                </a:solidFill>
              </a:rPr>
              <a:t>When </a:t>
            </a:r>
            <a:r>
              <a:rPr lang="en-HK" sz="2400" dirty="0">
                <a:solidFill>
                  <a:prstClr val="black"/>
                </a:solidFill>
              </a:rPr>
              <a:t>the ‘soft’ side of H1 Heart is duly considered in the strategic planning process, the workforce </a:t>
            </a:r>
            <a:r>
              <a:rPr lang="en-HK" sz="2400" dirty="0" smtClean="0">
                <a:solidFill>
                  <a:prstClr val="black"/>
                </a:solidFill>
              </a:rPr>
              <a:t>will </a:t>
            </a:r>
            <a:r>
              <a:rPr lang="en-HK" sz="2400" dirty="0">
                <a:solidFill>
                  <a:prstClr val="black"/>
                </a:solidFill>
              </a:rPr>
              <a:t>be more motivated to implement the strategy.</a:t>
            </a:r>
          </a:p>
          <a:p>
            <a:pPr lvl="0"/>
            <a:r>
              <a:rPr lang="en-HK" sz="2400" dirty="0">
                <a:solidFill>
                  <a:prstClr val="black"/>
                </a:solidFill>
              </a:rPr>
              <a:t>When the entire operation system and H3 Hand issues have been well planned and organised, the workforce will be more likely to efficiently achieve operational goals. </a:t>
            </a:r>
            <a:endParaRPr lang="en-US" sz="2400" dirty="0" smtClean="0">
              <a:solidFill>
                <a:prstClr val="black"/>
              </a:solidFill>
            </a:endParaRPr>
          </a:p>
          <a:p>
            <a:pPr lvl="0"/>
            <a:r>
              <a:rPr lang="en-US" sz="2400" dirty="0" smtClean="0">
                <a:solidFill>
                  <a:prstClr val="black"/>
                </a:solidFill>
              </a:rPr>
              <a:t>On the other hand, even a sound strategic plan developed if the H1 Heart dimension issues have not been addressed, employees may not be committed to achieve its goals; if lack of H3 Hand competence, implementation of the strategy will be slow and erroneous.  </a:t>
            </a:r>
            <a:endParaRPr lang="en-US" sz="2400" dirty="0">
              <a:solidFill>
                <a:prstClr val="black"/>
              </a:solidFill>
            </a:endParaRPr>
          </a:p>
          <a:p>
            <a:pPr marL="0" lvl="0" indent="0">
              <a:buNone/>
            </a:pPr>
            <a:r>
              <a:rPr lang="en-HK" sz="2400" b="1" dirty="0">
                <a:solidFill>
                  <a:prstClr val="black"/>
                </a:solidFill>
              </a:rPr>
              <a:t>Pitfalls  </a:t>
            </a:r>
            <a:endParaRPr lang="en-US" sz="2400" dirty="0">
              <a:solidFill>
                <a:prstClr val="black"/>
              </a:solidFill>
            </a:endParaRPr>
          </a:p>
          <a:p>
            <a:pPr lvl="0"/>
            <a:r>
              <a:rPr lang="en-HK" sz="2400" dirty="0">
                <a:solidFill>
                  <a:prstClr val="black"/>
                </a:solidFill>
              </a:rPr>
              <a:t>Logic obsession so much that may stifle creative and innovative thinking and attempts. Engineering or technology obsession ignores human factors.</a:t>
            </a:r>
            <a:endParaRPr lang="en-US" sz="2400" dirty="0">
              <a:solidFill>
                <a:prstClr val="black"/>
              </a:solidFill>
            </a:endParaRPr>
          </a:p>
          <a:p>
            <a:pPr lvl="0"/>
            <a:r>
              <a:rPr lang="en-HK" sz="2400" dirty="0">
                <a:solidFill>
                  <a:prstClr val="black"/>
                </a:solidFill>
              </a:rPr>
              <a:t>Be aware of logic/rational trap lose sight of human factors in strategic planning (K </a:t>
            </a:r>
            <a:r>
              <a:rPr lang="en-HK" sz="2400" dirty="0" err="1">
                <a:solidFill>
                  <a:prstClr val="black"/>
                </a:solidFill>
              </a:rPr>
              <a:t>Ohmae</a:t>
            </a:r>
            <a:r>
              <a:rPr lang="en-HK" sz="2400" dirty="0">
                <a:solidFill>
                  <a:prstClr val="black"/>
                </a:solidFill>
              </a:rPr>
              <a:t>, The mind of the </a:t>
            </a:r>
            <a:r>
              <a:rPr lang="en-HK" sz="2400" dirty="0" smtClean="0">
                <a:solidFill>
                  <a:prstClr val="black"/>
                </a:solidFill>
              </a:rPr>
              <a:t>strategist, </a:t>
            </a:r>
            <a:r>
              <a:rPr lang="en-HK" sz="2400" dirty="0">
                <a:solidFill>
                  <a:prstClr val="black"/>
                </a:solidFill>
              </a:rPr>
              <a:t>1991)</a:t>
            </a:r>
            <a:endParaRPr lang="en-US" sz="2400" dirty="0">
              <a:solidFill>
                <a:prstClr val="black"/>
              </a:solidFill>
            </a:endParaRPr>
          </a:p>
          <a:p>
            <a:endParaRPr lang="en-GB" dirty="0"/>
          </a:p>
        </p:txBody>
      </p:sp>
      <p:sp>
        <p:nvSpPr>
          <p:cNvPr id="4" name="Slide Number Placeholder 3"/>
          <p:cNvSpPr>
            <a:spLocks noGrp="1"/>
          </p:cNvSpPr>
          <p:nvPr>
            <p:ph type="sldNum" sz="quarter" idx="12"/>
          </p:nvPr>
        </p:nvSpPr>
        <p:spPr/>
        <p:txBody>
          <a:bodyPr/>
          <a:lstStyle/>
          <a:p>
            <a:fld id="{348EFBDC-BB53-4A7C-A94D-EC7D67878992}" type="slidenum">
              <a:rPr lang="en-HK" smtClean="0"/>
              <a:t>81</a:t>
            </a:fld>
            <a:endParaRPr lang="en-HK" dirty="0"/>
          </a:p>
        </p:txBody>
      </p:sp>
    </p:spTree>
    <p:extLst>
      <p:ext uri="{BB962C8B-B14F-4D97-AF65-F5344CB8AC3E}">
        <p14:creationId xmlns:p14="http://schemas.microsoft.com/office/powerpoint/2010/main" val="375577106"/>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HK" b="1" dirty="0" smtClean="0"/>
              <a:t>Prospecting for the future </a:t>
            </a:r>
            <a:r>
              <a:rPr lang="en-US" dirty="0" smtClean="0"/>
              <a:t/>
            </a:r>
            <a:br>
              <a:rPr lang="en-US" dirty="0" smtClean="0"/>
            </a:br>
            <a:endParaRPr lang="en-HK" dirty="0"/>
          </a:p>
        </p:txBody>
      </p:sp>
      <p:sp>
        <p:nvSpPr>
          <p:cNvPr id="3" name="Content Placeholder 2"/>
          <p:cNvSpPr>
            <a:spLocks noGrp="1"/>
          </p:cNvSpPr>
          <p:nvPr>
            <p:ph idx="1"/>
          </p:nvPr>
        </p:nvSpPr>
        <p:spPr/>
        <p:txBody>
          <a:bodyPr/>
          <a:lstStyle/>
          <a:p>
            <a:r>
              <a:rPr lang="en-HK" dirty="0" smtClean="0"/>
              <a:t>Technologies </a:t>
            </a:r>
            <a:r>
              <a:rPr lang="en-HK" dirty="0"/>
              <a:t>will continue to create and destroy industries in faster pace and larger scale.  Competent strategist, who can envisage the business trends, identify opportunities, foresee challenges and threats </a:t>
            </a:r>
            <a:r>
              <a:rPr lang="en-HK" dirty="0" smtClean="0"/>
              <a:t>and effectively respond them faster </a:t>
            </a:r>
            <a:r>
              <a:rPr lang="en-HK" dirty="0"/>
              <a:t>than others would be well-sought after. </a:t>
            </a:r>
            <a:endParaRPr lang="en-HK" dirty="0" smtClean="0"/>
          </a:p>
          <a:p>
            <a:r>
              <a:rPr lang="en-HK" dirty="0" smtClean="0"/>
              <a:t>Given the pace of change and complexity of the operating environment, head-oriented approach should be driven by a biological rather than a mechanical thinking process.</a:t>
            </a:r>
            <a:endParaRPr lang="en-US" dirty="0"/>
          </a:p>
          <a:p>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82</a:t>
            </a:fld>
            <a:endParaRPr lang="en-HK"/>
          </a:p>
        </p:txBody>
      </p:sp>
    </p:spTree>
    <p:extLst>
      <p:ext uri="{BB962C8B-B14F-4D97-AF65-F5344CB8AC3E}">
        <p14:creationId xmlns:p14="http://schemas.microsoft.com/office/powerpoint/2010/main" val="865591721"/>
      </p:ext>
    </p:extLst>
  </p:cSld>
  <p:clrMapOvr>
    <a:masterClrMapping/>
  </p:clrMapOvr>
  <p:timing>
    <p:tnLst>
      <p:par>
        <p:cTn id="1" dur="indefinite" restart="never" nodeType="tmRoot"/>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HK" sz="4000" b="1" dirty="0" smtClean="0">
                <a:solidFill>
                  <a:srgbClr val="FF0000"/>
                </a:solidFill>
              </a:rPr>
              <a:t>H3 </a:t>
            </a:r>
            <a:r>
              <a:rPr lang="en-HK" sz="4000" b="1" dirty="0">
                <a:solidFill>
                  <a:srgbClr val="FF0000"/>
                </a:solidFill>
              </a:rPr>
              <a:t>– </a:t>
            </a:r>
            <a:r>
              <a:rPr lang="en-HK" sz="4800" b="1" dirty="0" smtClean="0">
                <a:solidFill>
                  <a:srgbClr val="FF0000"/>
                </a:solidFill>
              </a:rPr>
              <a:t>HAND</a:t>
            </a:r>
            <a:r>
              <a:rPr lang="en-HK" sz="4000" b="1" dirty="0" smtClean="0">
                <a:solidFill>
                  <a:srgbClr val="FF0000"/>
                </a:solidFill>
              </a:rPr>
              <a:t> </a:t>
            </a:r>
            <a:r>
              <a:rPr lang="en-HK" sz="4000" b="1" dirty="0">
                <a:solidFill>
                  <a:srgbClr val="FF0000"/>
                </a:solidFill>
              </a:rPr>
              <a:t>Dimension of the 3-H </a:t>
            </a:r>
            <a:r>
              <a:rPr lang="en-HK" sz="4000" b="1" dirty="0" smtClean="0">
                <a:solidFill>
                  <a:srgbClr val="FF0000"/>
                </a:solidFill>
              </a:rPr>
              <a:t>Framework</a:t>
            </a:r>
            <a:endParaRPr lang="en-GB" dirty="0"/>
          </a:p>
        </p:txBody>
      </p:sp>
      <p:sp>
        <p:nvSpPr>
          <p:cNvPr id="4" name="Slide Number Placeholder 3"/>
          <p:cNvSpPr>
            <a:spLocks noGrp="1"/>
          </p:cNvSpPr>
          <p:nvPr>
            <p:ph type="sldNum" sz="quarter" idx="12"/>
          </p:nvPr>
        </p:nvSpPr>
        <p:spPr/>
        <p:txBody>
          <a:bodyPr/>
          <a:lstStyle/>
          <a:p>
            <a:fld id="{348EFBDC-BB53-4A7C-A94D-EC7D67878992}" type="slidenum">
              <a:rPr lang="en-HK" smtClean="0"/>
              <a:t>83</a:t>
            </a:fld>
            <a:endParaRPr lang="en-HK" dirty="0"/>
          </a:p>
        </p:txBody>
      </p:sp>
      <p:pic>
        <p:nvPicPr>
          <p:cNvPr id="5" name="Picture 4"/>
          <p:cNvPicPr>
            <a:picLocks noChangeAspect="1"/>
          </p:cNvPicPr>
          <p:nvPr/>
        </p:nvPicPr>
        <p:blipFill>
          <a:blip r:embed="rId2"/>
          <a:stretch>
            <a:fillRect/>
          </a:stretch>
        </p:blipFill>
        <p:spPr>
          <a:xfrm>
            <a:off x="3331778" y="2590800"/>
            <a:ext cx="5076497" cy="3936124"/>
          </a:xfrm>
          <a:prstGeom prst="rect">
            <a:avLst/>
          </a:prstGeom>
        </p:spPr>
      </p:pic>
    </p:spTree>
    <p:extLst>
      <p:ext uri="{BB962C8B-B14F-4D97-AF65-F5344CB8AC3E}">
        <p14:creationId xmlns:p14="http://schemas.microsoft.com/office/powerpoint/2010/main" val="1590584981"/>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HK" b="1" dirty="0">
                <a:solidFill>
                  <a:srgbClr val="C00000"/>
                </a:solidFill>
                <a:latin typeface="Calibri" panose="020F0502020204030204" pitchFamily="34" charset="0"/>
                <a:ea typeface="PMingLiU" panose="02020500000000000000" pitchFamily="18" charset="-120"/>
                <a:cs typeface="Times New Roman" panose="02020603050405020304" pitchFamily="18" charset="0"/>
              </a:rPr>
              <a:t>The Hand-Oriented Approach</a:t>
            </a:r>
            <a:r>
              <a:rPr lang="en-US" dirty="0" smtClean="0">
                <a:solidFill>
                  <a:srgbClr val="C00000"/>
                </a:solidFill>
                <a:latin typeface="Calibri" panose="020F0502020204030204" pitchFamily="34" charset="0"/>
                <a:ea typeface="PMingLiU" panose="02020500000000000000" pitchFamily="18" charset="-120"/>
                <a:cs typeface="Times New Roman" panose="02020603050405020304" pitchFamily="18" charset="0"/>
              </a:rPr>
              <a:t/>
            </a:r>
            <a:br>
              <a:rPr lang="en-US" dirty="0" smtClean="0">
                <a:solidFill>
                  <a:srgbClr val="C00000"/>
                </a:solidFill>
                <a:latin typeface="Calibri" panose="020F0502020204030204" pitchFamily="34" charset="0"/>
                <a:ea typeface="PMingLiU" panose="02020500000000000000" pitchFamily="18" charset="-120"/>
                <a:cs typeface="Times New Roman" panose="02020603050405020304" pitchFamily="18" charset="0"/>
              </a:rPr>
            </a:br>
            <a:endParaRPr lang="en-HK" dirty="0">
              <a:solidFill>
                <a:srgbClr val="C00000"/>
              </a:solidFill>
            </a:endParaRPr>
          </a:p>
        </p:txBody>
      </p:sp>
      <p:sp>
        <p:nvSpPr>
          <p:cNvPr id="3" name="Content Placeholder 2"/>
          <p:cNvSpPr>
            <a:spLocks noGrp="1"/>
          </p:cNvSpPr>
          <p:nvPr>
            <p:ph idx="1"/>
          </p:nvPr>
        </p:nvSpPr>
        <p:spPr>
          <a:xfrm>
            <a:off x="838200" y="1426464"/>
            <a:ext cx="10515600" cy="5111496"/>
          </a:xfrm>
        </p:spPr>
        <p:txBody>
          <a:bodyPr>
            <a:normAutofit fontScale="85000" lnSpcReduction="20000"/>
          </a:bodyPr>
          <a:lstStyle/>
          <a:p>
            <a:pPr marL="0" indent="0">
              <a:lnSpc>
                <a:spcPct val="107000"/>
              </a:lnSpc>
              <a:spcAft>
                <a:spcPts val="800"/>
              </a:spcAft>
              <a:buNone/>
            </a:pPr>
            <a:r>
              <a:rPr lang="en-HK" b="1" dirty="0" smtClean="0">
                <a:latin typeface="Calibri" panose="020F0502020204030204" pitchFamily="34" charset="0"/>
                <a:ea typeface="PMingLiU" panose="02020500000000000000" pitchFamily="18" charset="-120"/>
                <a:cs typeface="Times New Roman" panose="02020603050405020304" pitchFamily="18" charset="0"/>
              </a:rPr>
              <a:t>Introduction </a:t>
            </a:r>
            <a:endParaRPr lang="en-US" dirty="0">
              <a:latin typeface="Calibri" panose="020F0502020204030204" pitchFamily="34" charset="0"/>
              <a:ea typeface="PMingLiU" panose="02020500000000000000" pitchFamily="18" charset="-120"/>
              <a:cs typeface="Times New Roman" panose="02020603050405020304" pitchFamily="18" charset="0"/>
            </a:endParaRPr>
          </a:p>
          <a:p>
            <a:pPr>
              <a:lnSpc>
                <a:spcPct val="107000"/>
              </a:lnSpc>
              <a:spcAft>
                <a:spcPts val="800"/>
              </a:spcAft>
            </a:pPr>
            <a:r>
              <a:rPr lang="en-HK" dirty="0">
                <a:latin typeface="Calibri" panose="020F0502020204030204" pitchFamily="34" charset="0"/>
                <a:ea typeface="PMingLiU" panose="02020500000000000000" pitchFamily="18" charset="-120"/>
                <a:cs typeface="Times New Roman" panose="02020603050405020304" pitchFamily="18" charset="0"/>
              </a:rPr>
              <a:t>The metaphor of ‘Hand’ means the operatives, technicians, workers, typically work at frontline equipped with occupational skills (e.g., selling, accounting, processing, IT, etc.).  No matter how great the strategy or plan, at the end it is the frontline workforce to have them implemented.</a:t>
            </a:r>
            <a:endParaRPr lang="en-US" dirty="0">
              <a:latin typeface="Calibri" panose="020F0502020204030204" pitchFamily="34" charset="0"/>
              <a:ea typeface="PMingLiU" panose="02020500000000000000" pitchFamily="18" charset="-120"/>
              <a:cs typeface="Times New Roman" panose="02020603050405020304" pitchFamily="18" charset="0"/>
            </a:endParaRPr>
          </a:p>
          <a:p>
            <a:pPr>
              <a:lnSpc>
                <a:spcPct val="107000"/>
              </a:lnSpc>
              <a:spcAft>
                <a:spcPts val="800"/>
              </a:spcAft>
            </a:pPr>
            <a:endParaRPr lang="en-US" dirty="0">
              <a:latin typeface="Calibri" panose="020F0502020204030204" pitchFamily="34" charset="0"/>
              <a:ea typeface="PMingLiU" panose="02020500000000000000" pitchFamily="18" charset="-120"/>
              <a:cs typeface="Times New Roman" panose="02020603050405020304" pitchFamily="18" charset="0"/>
            </a:endParaRPr>
          </a:p>
          <a:p>
            <a:pPr marL="0" indent="0">
              <a:lnSpc>
                <a:spcPct val="107000"/>
              </a:lnSpc>
              <a:spcAft>
                <a:spcPts val="800"/>
              </a:spcAft>
              <a:buNone/>
            </a:pPr>
            <a:r>
              <a:rPr lang="en-HK" b="1" dirty="0">
                <a:latin typeface="Calibri" panose="020F0502020204030204" pitchFamily="34" charset="0"/>
                <a:ea typeface="PMingLiU" panose="02020500000000000000" pitchFamily="18" charset="-120"/>
                <a:cs typeface="Times New Roman" panose="02020603050405020304" pitchFamily="18" charset="0"/>
              </a:rPr>
              <a:t>Required competences </a:t>
            </a:r>
            <a:endParaRPr lang="en-US" dirty="0">
              <a:latin typeface="Calibri" panose="020F0502020204030204" pitchFamily="34" charset="0"/>
              <a:ea typeface="PMingLiU" panose="02020500000000000000" pitchFamily="18" charset="-120"/>
              <a:cs typeface="Times New Roman" panose="02020603050405020304" pitchFamily="18" charset="0"/>
            </a:endParaRPr>
          </a:p>
          <a:p>
            <a:pPr>
              <a:lnSpc>
                <a:spcPct val="107000"/>
              </a:lnSpc>
              <a:spcAft>
                <a:spcPts val="800"/>
              </a:spcAft>
            </a:pPr>
            <a:r>
              <a:rPr lang="en-HK" dirty="0">
                <a:latin typeface="Calibri" panose="020F0502020204030204" pitchFamily="34" charset="0"/>
                <a:ea typeface="PMingLiU" panose="02020500000000000000" pitchFamily="18" charset="-120"/>
                <a:cs typeface="Times New Roman" panose="02020603050405020304" pitchFamily="18" charset="0"/>
              </a:rPr>
              <a:t>Knowhow, skillset, technical/operation skills, competence</a:t>
            </a:r>
            <a:endParaRPr lang="en-US" dirty="0">
              <a:latin typeface="Calibri" panose="020F0502020204030204" pitchFamily="34" charset="0"/>
              <a:ea typeface="PMingLiU" panose="02020500000000000000" pitchFamily="18" charset="-120"/>
              <a:cs typeface="Times New Roman" panose="02020603050405020304" pitchFamily="18" charset="0"/>
            </a:endParaRPr>
          </a:p>
          <a:p>
            <a:pPr>
              <a:lnSpc>
                <a:spcPct val="107000"/>
              </a:lnSpc>
              <a:spcAft>
                <a:spcPts val="800"/>
              </a:spcAft>
            </a:pPr>
            <a:r>
              <a:rPr lang="en-HK" dirty="0">
                <a:latin typeface="Calibri" panose="020F0502020204030204" pitchFamily="34" charset="0"/>
                <a:ea typeface="PMingLiU" panose="02020500000000000000" pitchFamily="18" charset="-120"/>
                <a:cs typeface="Times New Roman" panose="02020603050405020304" pitchFamily="18" charset="0"/>
              </a:rPr>
              <a:t>Professional/functional/occupational knowledge and technique, e.g., Accounting &amp; Finance, IT, Marketing, HRM, Manufacturing, Operations, Logistics, Legal, etc.</a:t>
            </a:r>
            <a:endParaRPr lang="en-US" dirty="0">
              <a:latin typeface="Calibri" panose="020F0502020204030204" pitchFamily="34" charset="0"/>
              <a:ea typeface="PMingLiU" panose="02020500000000000000" pitchFamily="18" charset="-120"/>
              <a:cs typeface="Times New Roman" panose="02020603050405020304" pitchFamily="18" charset="0"/>
            </a:endParaRPr>
          </a:p>
          <a:p>
            <a:pPr>
              <a:lnSpc>
                <a:spcPct val="107000"/>
              </a:lnSpc>
              <a:spcAft>
                <a:spcPts val="800"/>
              </a:spcAft>
            </a:pPr>
            <a:r>
              <a:rPr lang="en-HK" dirty="0">
                <a:latin typeface="Calibri" panose="020F0502020204030204" pitchFamily="34" charset="0"/>
                <a:ea typeface="PMingLiU" panose="02020500000000000000" pitchFamily="18" charset="-120"/>
                <a:cs typeface="Times New Roman" panose="02020603050405020304" pitchFamily="18" charset="0"/>
              </a:rPr>
              <a:t>Strong problem-solving skills </a:t>
            </a:r>
            <a:endParaRPr lang="en-US" dirty="0">
              <a:latin typeface="Calibri" panose="020F0502020204030204" pitchFamily="34" charset="0"/>
              <a:ea typeface="PMingLiU" panose="02020500000000000000" pitchFamily="18" charset="-120"/>
              <a:cs typeface="Times New Roman" panose="02020603050405020304" pitchFamily="18" charset="0"/>
            </a:endParaRPr>
          </a:p>
          <a:p>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84</a:t>
            </a:fld>
            <a:endParaRPr lang="en-HK"/>
          </a:p>
        </p:txBody>
      </p:sp>
    </p:spTree>
    <p:extLst>
      <p:ext uri="{BB962C8B-B14F-4D97-AF65-F5344CB8AC3E}">
        <p14:creationId xmlns:p14="http://schemas.microsoft.com/office/powerpoint/2010/main" val="1804502763"/>
      </p:ext>
    </p:extLst>
  </p:cSld>
  <p:clrMapOvr>
    <a:masterClrMapping/>
  </p:clrMapOvr>
  <p:timing>
    <p:tnLst>
      <p:par>
        <p:cTn id="1" dur="indefinite" restart="never" nodeType="tmRoot"/>
      </p:par>
    </p:tn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HK"/>
          </a:p>
        </p:txBody>
      </p:sp>
      <p:sp>
        <p:nvSpPr>
          <p:cNvPr id="3" name="Content Placeholder 2"/>
          <p:cNvSpPr>
            <a:spLocks noGrp="1"/>
          </p:cNvSpPr>
          <p:nvPr>
            <p:ph idx="1"/>
          </p:nvPr>
        </p:nvSpPr>
        <p:spPr>
          <a:xfrm>
            <a:off x="838200" y="365125"/>
            <a:ext cx="10515600" cy="5811838"/>
          </a:xfrm>
        </p:spPr>
        <p:txBody>
          <a:bodyPr>
            <a:normAutofit fontScale="85000" lnSpcReduction="20000"/>
          </a:bodyPr>
          <a:lstStyle/>
          <a:p>
            <a:pPr marL="0" indent="0">
              <a:buNone/>
            </a:pPr>
            <a:r>
              <a:rPr lang="en-HK" b="1" dirty="0"/>
              <a:t>Core functions </a:t>
            </a:r>
            <a:endParaRPr lang="en-US" dirty="0"/>
          </a:p>
          <a:p>
            <a:r>
              <a:rPr lang="en-HK" dirty="0"/>
              <a:t>Implementing business and functional programs and plans to achieve respective strategic goals</a:t>
            </a:r>
            <a:endParaRPr lang="en-US" dirty="0"/>
          </a:p>
          <a:p>
            <a:r>
              <a:rPr lang="en-HK" dirty="0"/>
              <a:t>Enacted scope</a:t>
            </a:r>
            <a:endParaRPr lang="en-US" dirty="0"/>
          </a:p>
          <a:p>
            <a:r>
              <a:rPr lang="en-HK" dirty="0"/>
              <a:t>Typically explicit and well-defined scope, duties and responsibilities </a:t>
            </a:r>
            <a:endParaRPr lang="en-US" dirty="0"/>
          </a:p>
          <a:p>
            <a:r>
              <a:rPr lang="en-HK" dirty="0"/>
              <a:t>Addressing How to ______________ efficiently and effectively.</a:t>
            </a:r>
            <a:endParaRPr lang="en-US" dirty="0"/>
          </a:p>
          <a:p>
            <a:endParaRPr lang="en-US" dirty="0"/>
          </a:p>
          <a:p>
            <a:pPr marL="0" indent="0">
              <a:buNone/>
            </a:pPr>
            <a:r>
              <a:rPr lang="en-HK" b="1" dirty="0"/>
              <a:t>Manifested outcomes</a:t>
            </a:r>
            <a:endParaRPr lang="en-US" dirty="0"/>
          </a:p>
          <a:p>
            <a:r>
              <a:rPr lang="en-HK" dirty="0"/>
              <a:t>The moment of truth whether Heart and Head approaches are effective.</a:t>
            </a:r>
            <a:endParaRPr lang="en-US" dirty="0"/>
          </a:p>
          <a:p>
            <a:r>
              <a:rPr lang="en-HK" dirty="0"/>
              <a:t>Know how to get the right job done right at the first time </a:t>
            </a:r>
            <a:endParaRPr lang="en-US" dirty="0"/>
          </a:p>
          <a:p>
            <a:r>
              <a:rPr lang="en-HK" dirty="0"/>
              <a:t>Do more with less</a:t>
            </a:r>
            <a:endParaRPr lang="en-US" dirty="0"/>
          </a:p>
          <a:p>
            <a:r>
              <a:rPr lang="en-HK" dirty="0"/>
              <a:t>Seamlessly connected the total value chain system </a:t>
            </a:r>
            <a:endParaRPr lang="en-US" dirty="0"/>
          </a:p>
          <a:p>
            <a:r>
              <a:rPr lang="en-HK" dirty="0"/>
              <a:t>Recruit, develop, motivate and retain high calibre staff  </a:t>
            </a:r>
            <a:endParaRPr lang="en-US" dirty="0"/>
          </a:p>
          <a:p>
            <a:r>
              <a:rPr lang="en-HK" dirty="0"/>
              <a:t>Source and employ capital </a:t>
            </a:r>
            <a:endParaRPr lang="en-US" dirty="0"/>
          </a:p>
          <a:p>
            <a:r>
              <a:rPr lang="en-HK" dirty="0"/>
              <a:t>Manage zero-defect quality control </a:t>
            </a:r>
            <a:endParaRPr lang="en-US" dirty="0"/>
          </a:p>
          <a:p>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85</a:t>
            </a:fld>
            <a:endParaRPr lang="en-HK"/>
          </a:p>
        </p:txBody>
      </p:sp>
    </p:spTree>
    <p:extLst>
      <p:ext uri="{BB962C8B-B14F-4D97-AF65-F5344CB8AC3E}">
        <p14:creationId xmlns:p14="http://schemas.microsoft.com/office/powerpoint/2010/main" val="1471756692"/>
      </p:ext>
    </p:extLst>
  </p:cSld>
  <p:clrMapOvr>
    <a:masterClrMapping/>
  </p:clrMapOvr>
  <p:timing>
    <p:tnLst>
      <p:par>
        <p:cTn id="1" dur="indefinite" restart="never" nodeType="tmRoot"/>
      </p:par>
    </p:tn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7276" y="0"/>
            <a:ext cx="10515600" cy="1206091"/>
          </a:xfrm>
        </p:spPr>
        <p:txBody>
          <a:bodyPr>
            <a:normAutofit/>
          </a:bodyPr>
          <a:lstStyle/>
          <a:p>
            <a:r>
              <a:rPr lang="en-US" sz="4000" dirty="0"/>
              <a:t>H1 </a:t>
            </a:r>
            <a:r>
              <a:rPr lang="en-US" sz="4000" dirty="0" smtClean="0"/>
              <a:t>Hand </a:t>
            </a:r>
            <a:r>
              <a:rPr lang="en-US" sz="4000" dirty="0"/>
              <a:t>interactions with </a:t>
            </a:r>
            <a:r>
              <a:rPr lang="en-US" sz="4000" dirty="0" smtClean="0"/>
              <a:t>Heart </a:t>
            </a:r>
            <a:r>
              <a:rPr lang="en-US" sz="4000" dirty="0"/>
              <a:t>&amp; </a:t>
            </a:r>
            <a:r>
              <a:rPr lang="en-US" sz="4000" dirty="0" smtClean="0"/>
              <a:t>Head</a:t>
            </a:r>
            <a:endParaRPr lang="en-HK" sz="4000" dirty="0"/>
          </a:p>
        </p:txBody>
      </p:sp>
      <p:sp>
        <p:nvSpPr>
          <p:cNvPr id="3" name="Content Placeholder 2"/>
          <p:cNvSpPr>
            <a:spLocks noGrp="1"/>
          </p:cNvSpPr>
          <p:nvPr>
            <p:ph idx="1"/>
          </p:nvPr>
        </p:nvSpPr>
        <p:spPr>
          <a:xfrm>
            <a:off x="522890" y="1460937"/>
            <a:ext cx="10515600" cy="6607887"/>
          </a:xfrm>
        </p:spPr>
        <p:txBody>
          <a:bodyPr>
            <a:normAutofit/>
          </a:bodyPr>
          <a:lstStyle/>
          <a:p>
            <a:pPr marL="0" indent="0">
              <a:buNone/>
            </a:pPr>
            <a:r>
              <a:rPr lang="en-HK" dirty="0" smtClean="0"/>
              <a:t>Even a heartily committed sound strategic plan requires a set of competence to implement it, if lack of such competence, its goals cannot be achieved.  </a:t>
            </a:r>
            <a:endParaRPr lang="en-US" dirty="0"/>
          </a:p>
          <a:p>
            <a:pPr marL="0" indent="0">
              <a:buNone/>
            </a:pPr>
            <a:r>
              <a:rPr lang="en-HK" b="1" dirty="0"/>
              <a:t> </a:t>
            </a:r>
            <a:r>
              <a:rPr lang="en-HK" b="1" dirty="0" smtClean="0"/>
              <a:t>Pitfalls  </a:t>
            </a:r>
            <a:endParaRPr lang="en-US" dirty="0"/>
          </a:p>
          <a:p>
            <a:r>
              <a:rPr lang="en-HK" dirty="0"/>
              <a:t>Efficiency obsession at the expense of effectiveness. (Calling centre story)</a:t>
            </a:r>
            <a:endParaRPr lang="en-US" dirty="0"/>
          </a:p>
          <a:p>
            <a:r>
              <a:rPr lang="en-HK" dirty="0"/>
              <a:t>Compliance (cat &amp; mouse mentality) vs commitment</a:t>
            </a:r>
            <a:endParaRPr lang="en-US" dirty="0"/>
          </a:p>
          <a:p>
            <a:endParaRPr lang="en-US" dirty="0"/>
          </a:p>
          <a:p>
            <a:pPr marL="0" indent="0">
              <a:buNone/>
            </a:pPr>
            <a:r>
              <a:rPr lang="en-HK" b="1" dirty="0"/>
              <a:t>Relevant literature or body of knowledge  </a:t>
            </a:r>
            <a:endParaRPr lang="en-US" dirty="0"/>
          </a:p>
          <a:p>
            <a:r>
              <a:rPr lang="en-HK" dirty="0"/>
              <a:t>Business function, subject based textbooks, professional operation manuals, software guidebooks, TQM, 6-Sigma,etc.</a:t>
            </a:r>
            <a:endParaRPr lang="en-US" dirty="0"/>
          </a:p>
          <a:p>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86</a:t>
            </a:fld>
            <a:endParaRPr lang="en-HK"/>
          </a:p>
        </p:txBody>
      </p:sp>
      <p:pic>
        <p:nvPicPr>
          <p:cNvPr id="5" name="Picture 4"/>
          <p:cNvPicPr>
            <a:picLocks noChangeAspect="1"/>
          </p:cNvPicPr>
          <p:nvPr/>
        </p:nvPicPr>
        <p:blipFill>
          <a:blip r:embed="rId2"/>
          <a:stretch>
            <a:fillRect/>
          </a:stretch>
        </p:blipFill>
        <p:spPr>
          <a:xfrm>
            <a:off x="9982200" y="-72696"/>
            <a:ext cx="2274005" cy="2011854"/>
          </a:xfrm>
          <a:prstGeom prst="rect">
            <a:avLst/>
          </a:prstGeom>
        </p:spPr>
      </p:pic>
    </p:spTree>
    <p:extLst>
      <p:ext uri="{BB962C8B-B14F-4D97-AF65-F5344CB8AC3E}">
        <p14:creationId xmlns:p14="http://schemas.microsoft.com/office/powerpoint/2010/main" val="2717271107"/>
      </p:ext>
    </p:extLst>
  </p:cSld>
  <p:clrMapOvr>
    <a:masterClrMapping/>
  </p:clrMapOvr>
  <p:timing>
    <p:tnLst>
      <p:par>
        <p:cTn id="1" dur="indefinite" restart="never" nodeType="tmRoot"/>
      </p:par>
    </p:tn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HK" sz="4000" dirty="0"/>
              <a:t>Prospecting for the future</a:t>
            </a:r>
          </a:p>
        </p:txBody>
      </p:sp>
      <p:sp>
        <p:nvSpPr>
          <p:cNvPr id="3" name="Content Placeholder 2"/>
          <p:cNvSpPr>
            <a:spLocks noGrp="1"/>
          </p:cNvSpPr>
          <p:nvPr>
            <p:ph idx="1"/>
          </p:nvPr>
        </p:nvSpPr>
        <p:spPr>
          <a:xfrm>
            <a:off x="838200" y="1690688"/>
            <a:ext cx="10515600" cy="5427155"/>
          </a:xfrm>
        </p:spPr>
        <p:txBody>
          <a:bodyPr>
            <a:normAutofit/>
          </a:bodyPr>
          <a:lstStyle/>
          <a:p>
            <a:r>
              <a:rPr lang="en-HK" dirty="0" smtClean="0"/>
              <a:t>Knowledge </a:t>
            </a:r>
            <a:r>
              <a:rPr lang="en-HK" dirty="0"/>
              <a:t>worker is well sought after.  Knowledge worker (KW), is a person who is proficient in leveraging latest technologies to search, capture, archive and distribute useful knowledge, knowhow and experiences around an organisation.  KW can also make use of these resources to tackle problems and to capitalise on opportunities identified.  KW also possesses Improvising skills.  KWs develop tacit knowledge on top of their occupational knowledge.  </a:t>
            </a:r>
            <a:endParaRPr lang="en-US" dirty="0"/>
          </a:p>
          <a:p>
            <a:r>
              <a:rPr lang="en-HK" dirty="0"/>
              <a:t>Many professional jobs, such as auditing, legal, medical consultation, market research will be handled by AI-driven robots in foreseeable future.  Generally, the routine with no or little requirement of tacit knowledge tasks will be easier placed.  </a:t>
            </a:r>
            <a:endParaRPr lang="en-US" dirty="0"/>
          </a:p>
          <a:p>
            <a:pPr marL="0" indent="0">
              <a:buNone/>
            </a:pPr>
            <a:r>
              <a:rPr lang="en-HK" dirty="0"/>
              <a:t/>
            </a:r>
            <a:br>
              <a:rPr lang="en-HK" dirty="0"/>
            </a:br>
            <a:r>
              <a:rPr lang="en-HK" dirty="0"/>
              <a:t> </a:t>
            </a:r>
            <a:endParaRPr lang="en-US" dirty="0"/>
          </a:p>
          <a:p>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87</a:t>
            </a:fld>
            <a:endParaRPr lang="en-HK"/>
          </a:p>
        </p:txBody>
      </p:sp>
    </p:spTree>
    <p:extLst>
      <p:ext uri="{BB962C8B-B14F-4D97-AF65-F5344CB8AC3E}">
        <p14:creationId xmlns:p14="http://schemas.microsoft.com/office/powerpoint/2010/main" val="117524705"/>
      </p:ext>
    </p:extLst>
  </p:cSld>
  <p:clrMapOvr>
    <a:masterClrMapping/>
  </p:clrMapOvr>
  <p:timing>
    <p:tnLst>
      <p:par>
        <p:cTn id="1" dur="indefinite" restart="never" nodeType="tmRoot"/>
      </p:par>
    </p:tn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Number Placeholder 5"/>
          <p:cNvSpPr>
            <a:spLocks noGrp="1"/>
          </p:cNvSpPr>
          <p:nvPr>
            <p:ph type="sldNum" sz="quarter" idx="12"/>
          </p:nvPr>
        </p:nvSpPr>
        <p:spPr>
          <a:noFill/>
        </p:spPr>
        <p:txBody>
          <a:bodyP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a:spcBef>
                <a:spcPct val="0"/>
              </a:spcBef>
              <a:buClrTx/>
              <a:buSzTx/>
              <a:buFontTx/>
              <a:buNone/>
            </a:pPr>
            <a:fld id="{B7BE56AF-CA21-45F4-B546-64CF1DFF8A2D}" type="slidenum">
              <a:rPr lang="zh-CN" altLang="en-US" sz="1400"/>
              <a:pPr>
                <a:spcBef>
                  <a:spcPct val="0"/>
                </a:spcBef>
                <a:buClrTx/>
                <a:buSzTx/>
                <a:buFontTx/>
                <a:buNone/>
              </a:pPr>
              <a:t>88</a:t>
            </a:fld>
            <a:endParaRPr lang="en-US" altLang="zh-CN" sz="1400"/>
          </a:p>
        </p:txBody>
      </p:sp>
      <p:sp>
        <p:nvSpPr>
          <p:cNvPr id="20483" name="Text Box 3"/>
          <p:cNvSpPr txBox="1">
            <a:spLocks noChangeArrowheads="1"/>
          </p:cNvSpPr>
          <p:nvPr/>
        </p:nvSpPr>
        <p:spPr bwMode="auto">
          <a:xfrm>
            <a:off x="1600200" y="-33338"/>
            <a:ext cx="7384842" cy="5539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1" hangingPunct="1">
              <a:defRPr/>
            </a:pPr>
            <a:r>
              <a:rPr lang="en-US" altLang="zh-CN" sz="3000" b="1" u="sng" dirty="0">
                <a:solidFill>
                  <a:srgbClr val="FF0000"/>
                </a:solidFill>
                <a:effectLst>
                  <a:outerShdw blurRad="38100" dist="38100" dir="2700000" algn="tl">
                    <a:srgbClr val="000000"/>
                  </a:outerShdw>
                </a:effectLst>
                <a:latin typeface="Times New Roman" pitchFamily="18" charset="0"/>
              </a:rPr>
              <a:t>3 – H </a:t>
            </a:r>
            <a:r>
              <a:rPr lang="en-US" altLang="zh-CN" sz="3000" b="1" u="sng" dirty="0" smtClean="0">
                <a:solidFill>
                  <a:srgbClr val="FF0000"/>
                </a:solidFill>
                <a:effectLst>
                  <a:outerShdw blurRad="38100" dist="38100" dir="2700000" algn="tl">
                    <a:srgbClr val="000000"/>
                  </a:outerShdw>
                </a:effectLst>
                <a:latin typeface="Times New Roman" pitchFamily="18" charset="0"/>
              </a:rPr>
              <a:t>framework for </a:t>
            </a:r>
            <a:r>
              <a:rPr lang="en-US" altLang="zh-CN" sz="3000" b="1" u="sng" dirty="0">
                <a:solidFill>
                  <a:srgbClr val="FF0000"/>
                </a:solidFill>
                <a:effectLst>
                  <a:outerShdw blurRad="38100" dist="38100" dir="2700000" algn="tl">
                    <a:srgbClr val="000000"/>
                  </a:outerShdw>
                </a:effectLst>
                <a:latin typeface="Times New Roman" pitchFamily="18" charset="0"/>
              </a:rPr>
              <a:t>Effective </a:t>
            </a:r>
            <a:r>
              <a:rPr lang="en-US" altLang="zh-CN" sz="3000" b="1" u="sng" dirty="0" smtClean="0">
                <a:solidFill>
                  <a:srgbClr val="FF0000"/>
                </a:solidFill>
                <a:effectLst>
                  <a:outerShdw blurRad="38100" dist="38100" dir="2700000" algn="tl">
                    <a:srgbClr val="000000"/>
                  </a:outerShdw>
                </a:effectLst>
                <a:latin typeface="Times New Roman" pitchFamily="18" charset="0"/>
              </a:rPr>
              <a:t>Management</a:t>
            </a:r>
            <a:endParaRPr lang="en-US" altLang="zh-CN" sz="3000" b="1" u="sng" dirty="0">
              <a:solidFill>
                <a:srgbClr val="FF0000"/>
              </a:solidFill>
              <a:effectLst>
                <a:outerShdw blurRad="38100" dist="38100" dir="2700000" algn="tl">
                  <a:srgbClr val="000000"/>
                </a:outerShdw>
              </a:effectLst>
              <a:latin typeface="Times New Roman" pitchFamily="18" charset="0"/>
            </a:endParaRPr>
          </a:p>
        </p:txBody>
      </p:sp>
      <p:grpSp>
        <p:nvGrpSpPr>
          <p:cNvPr id="20484" name="Group 4"/>
          <p:cNvGrpSpPr>
            <a:grpSpLocks/>
          </p:cNvGrpSpPr>
          <p:nvPr/>
        </p:nvGrpSpPr>
        <p:grpSpPr bwMode="auto">
          <a:xfrm>
            <a:off x="1495425" y="1758951"/>
            <a:ext cx="4953000" cy="3967163"/>
            <a:chOff x="672" y="748"/>
            <a:chExt cx="3120" cy="2499"/>
          </a:xfrm>
        </p:grpSpPr>
        <p:grpSp>
          <p:nvGrpSpPr>
            <p:cNvPr id="9239" name="Group 5"/>
            <p:cNvGrpSpPr>
              <a:grpSpLocks/>
            </p:cNvGrpSpPr>
            <p:nvPr/>
          </p:nvGrpSpPr>
          <p:grpSpPr bwMode="auto">
            <a:xfrm>
              <a:off x="864" y="912"/>
              <a:ext cx="2640" cy="2064"/>
              <a:chOff x="864" y="912"/>
              <a:chExt cx="2640" cy="2064"/>
            </a:xfrm>
          </p:grpSpPr>
          <p:sp>
            <p:nvSpPr>
              <p:cNvPr id="20486" name="Oval 6"/>
              <p:cNvSpPr>
                <a:spLocks noChangeArrowheads="1"/>
              </p:cNvSpPr>
              <p:nvPr/>
            </p:nvSpPr>
            <p:spPr bwMode="auto">
              <a:xfrm>
                <a:off x="1920" y="1584"/>
                <a:ext cx="1584" cy="1392"/>
              </a:xfrm>
              <a:prstGeom prst="ellipse">
                <a:avLst/>
              </a:prstGeom>
              <a:gradFill rotWithShape="0">
                <a:gsLst>
                  <a:gs pos="0">
                    <a:srgbClr val="9FBFFF">
                      <a:gamma/>
                      <a:tint val="0"/>
                      <a:invGamma/>
                    </a:srgbClr>
                  </a:gs>
                  <a:gs pos="100000">
                    <a:srgbClr val="9FBFFF"/>
                  </a:gs>
                </a:gsLst>
                <a:path path="shape">
                  <a:fillToRect l="50000" t="50000" r="50000" b="50000"/>
                </a:path>
              </a:gradFill>
              <a:ln w="9525">
                <a:solidFill>
                  <a:schemeClr val="tx1"/>
                </a:solidFill>
                <a:round/>
                <a:headEnd/>
                <a:tailEnd/>
              </a:ln>
              <a:effectLst>
                <a:prstShdw prst="shdw17" dist="17961" dir="2700000">
                  <a:schemeClr val="tx1">
                    <a:gamma/>
                    <a:shade val="60000"/>
                    <a:invGamma/>
                  </a:schemeClr>
                </a:prstShdw>
              </a:effectLst>
            </p:spPr>
            <p:txBody>
              <a:bodyPr wrap="none" anchor="ctr"/>
              <a:lstStyle/>
              <a:p>
                <a:pPr eaLnBrk="1" hangingPunct="1">
                  <a:defRPr/>
                </a:pPr>
                <a:endParaRPr lang="en-GB"/>
              </a:p>
            </p:txBody>
          </p:sp>
          <p:sp>
            <p:nvSpPr>
              <p:cNvPr id="20487" name="Oval 7"/>
              <p:cNvSpPr>
                <a:spLocks noChangeArrowheads="1"/>
              </p:cNvSpPr>
              <p:nvPr/>
            </p:nvSpPr>
            <p:spPr bwMode="auto">
              <a:xfrm>
                <a:off x="864" y="1584"/>
                <a:ext cx="1584" cy="1392"/>
              </a:xfrm>
              <a:prstGeom prst="ellipse">
                <a:avLst/>
              </a:prstGeom>
              <a:gradFill rotWithShape="0">
                <a:gsLst>
                  <a:gs pos="0">
                    <a:srgbClr val="9FBFFF">
                      <a:gamma/>
                      <a:tint val="0"/>
                      <a:invGamma/>
                    </a:srgbClr>
                  </a:gs>
                  <a:gs pos="100000">
                    <a:srgbClr val="9FBFFF"/>
                  </a:gs>
                </a:gsLst>
                <a:path path="shape">
                  <a:fillToRect l="50000" t="50000" r="50000" b="50000"/>
                </a:path>
              </a:gradFill>
              <a:ln w="9525">
                <a:solidFill>
                  <a:schemeClr val="tx1"/>
                </a:solidFill>
                <a:round/>
                <a:headEnd/>
                <a:tailEnd/>
              </a:ln>
              <a:effectLst>
                <a:prstShdw prst="shdw17" dist="17961" dir="2700000">
                  <a:schemeClr val="tx1">
                    <a:gamma/>
                    <a:shade val="60000"/>
                    <a:invGamma/>
                  </a:schemeClr>
                </a:prstShdw>
              </a:effectLst>
            </p:spPr>
            <p:txBody>
              <a:bodyPr wrap="none" anchor="ctr"/>
              <a:lstStyle/>
              <a:p>
                <a:pPr eaLnBrk="1" hangingPunct="1">
                  <a:defRPr/>
                </a:pPr>
                <a:endParaRPr lang="en-GB"/>
              </a:p>
            </p:txBody>
          </p:sp>
          <p:sp>
            <p:nvSpPr>
              <p:cNvPr id="20488" name="Oval 8"/>
              <p:cNvSpPr>
                <a:spLocks noChangeArrowheads="1"/>
              </p:cNvSpPr>
              <p:nvPr/>
            </p:nvSpPr>
            <p:spPr bwMode="auto">
              <a:xfrm>
                <a:off x="1440" y="912"/>
                <a:ext cx="1584" cy="1392"/>
              </a:xfrm>
              <a:prstGeom prst="ellipse">
                <a:avLst/>
              </a:prstGeom>
              <a:gradFill rotWithShape="0">
                <a:gsLst>
                  <a:gs pos="0">
                    <a:srgbClr val="9FBFFF">
                      <a:gamma/>
                      <a:tint val="0"/>
                      <a:invGamma/>
                    </a:srgbClr>
                  </a:gs>
                  <a:gs pos="100000">
                    <a:srgbClr val="9FBFFF"/>
                  </a:gs>
                </a:gsLst>
                <a:path path="shape">
                  <a:fillToRect l="50000" t="50000" r="50000" b="50000"/>
                </a:path>
              </a:gradFill>
              <a:ln w="9525">
                <a:solidFill>
                  <a:schemeClr val="tx1"/>
                </a:solidFill>
                <a:round/>
                <a:headEnd/>
                <a:tailEnd/>
              </a:ln>
              <a:effectLst>
                <a:prstShdw prst="shdw17" dist="17961" dir="2700000">
                  <a:schemeClr val="tx1">
                    <a:gamma/>
                    <a:shade val="60000"/>
                    <a:invGamma/>
                  </a:schemeClr>
                </a:prstShdw>
              </a:effectLst>
            </p:spPr>
            <p:txBody>
              <a:bodyPr wrap="none" anchor="ctr"/>
              <a:lstStyle/>
              <a:p>
                <a:pPr eaLnBrk="1" hangingPunct="1">
                  <a:defRPr/>
                </a:pPr>
                <a:endParaRPr lang="en-GB"/>
              </a:p>
            </p:txBody>
          </p:sp>
        </p:grpSp>
        <p:graphicFrame>
          <p:nvGraphicFramePr>
            <p:cNvPr id="9240" name="Object 9"/>
            <p:cNvGraphicFramePr>
              <a:graphicFrameLocks noChangeAspect="1"/>
            </p:cNvGraphicFramePr>
            <p:nvPr/>
          </p:nvGraphicFramePr>
          <p:xfrm>
            <a:off x="672" y="748"/>
            <a:ext cx="3120" cy="2499"/>
          </p:xfrm>
          <a:graphic>
            <a:graphicData uri="http://schemas.openxmlformats.org/presentationml/2006/ole">
              <mc:AlternateContent xmlns:mc="http://schemas.openxmlformats.org/markup-compatibility/2006">
                <mc:Choice xmlns:v="urn:schemas-microsoft-com:vml" Requires="v">
                  <p:oleObj spid="_x0000_s6173" name="Bitmap Image" r:id="rId4" imgW="0" imgH="0" progId="Paint.Picture">
                    <p:embed/>
                  </p:oleObj>
                </mc:Choice>
                <mc:Fallback>
                  <p:oleObj name="Bitmap Image" r:id="rId4" imgW="0" imgH="0" progId="Paint.Picture">
                    <p:embed/>
                    <p:pic>
                      <p:nvPicPr>
                        <p:cNvPr id="9240" name="Object 9"/>
                        <p:cNvPicPr>
                          <a:picLocks noChangeAspect="1" noChangeArrowheads="1"/>
                        </p:cNvPicPr>
                        <p:nvPr/>
                      </p:nvPicPr>
                      <p:blipFill>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672" y="748"/>
                          <a:ext cx="3120" cy="24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20490" name="Text Box 10"/>
            <p:cNvSpPr txBox="1">
              <a:spLocks noChangeArrowheads="1"/>
            </p:cNvSpPr>
            <p:nvPr/>
          </p:nvSpPr>
          <p:spPr bwMode="auto">
            <a:xfrm>
              <a:off x="1776" y="1219"/>
              <a:ext cx="912" cy="2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defRPr/>
              </a:pPr>
              <a:r>
                <a:rPr lang="en-US" altLang="zh-CN" sz="2200" b="1">
                  <a:effectLst>
                    <a:outerShdw blurRad="38100" dist="38100" dir="2700000" algn="tl">
                      <a:srgbClr val="000000"/>
                    </a:outerShdw>
                  </a:effectLst>
                </a:rPr>
                <a:t>HEART</a:t>
              </a:r>
              <a:endParaRPr lang="en-US" altLang="zh-CN" sz="2400" b="1">
                <a:effectLst>
                  <a:outerShdw blurRad="38100" dist="38100" dir="2700000" algn="tl">
                    <a:srgbClr val="000000"/>
                  </a:outerShdw>
                </a:effectLst>
              </a:endParaRPr>
            </a:p>
          </p:txBody>
        </p:sp>
        <p:sp>
          <p:nvSpPr>
            <p:cNvPr id="20491" name="Text Box 11"/>
            <p:cNvSpPr txBox="1">
              <a:spLocks noChangeArrowheads="1"/>
            </p:cNvSpPr>
            <p:nvPr/>
          </p:nvSpPr>
          <p:spPr bwMode="auto">
            <a:xfrm>
              <a:off x="1008" y="2256"/>
              <a:ext cx="864" cy="2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defRPr/>
              </a:pPr>
              <a:r>
                <a:rPr lang="en-US" altLang="zh-CN" sz="2200" b="1" dirty="0">
                  <a:effectLst>
                    <a:outerShdw blurRad="38100" dist="38100" dir="2700000" algn="tl">
                      <a:srgbClr val="000000"/>
                    </a:outerShdw>
                  </a:effectLst>
                </a:rPr>
                <a:t>HEAD</a:t>
              </a:r>
              <a:endParaRPr lang="en-US" altLang="zh-CN" sz="2400" b="1" dirty="0">
                <a:effectLst>
                  <a:outerShdw blurRad="38100" dist="38100" dir="2700000" algn="tl">
                    <a:srgbClr val="000000"/>
                  </a:outerShdw>
                </a:effectLst>
              </a:endParaRPr>
            </a:p>
          </p:txBody>
        </p:sp>
        <p:sp>
          <p:nvSpPr>
            <p:cNvPr id="20492" name="Text Box 12"/>
            <p:cNvSpPr txBox="1">
              <a:spLocks noChangeArrowheads="1"/>
            </p:cNvSpPr>
            <p:nvPr/>
          </p:nvSpPr>
          <p:spPr bwMode="auto">
            <a:xfrm>
              <a:off x="2496" y="2256"/>
              <a:ext cx="816" cy="2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defRPr/>
              </a:pPr>
              <a:r>
                <a:rPr lang="en-US" altLang="zh-CN" sz="2200" b="1">
                  <a:effectLst>
                    <a:outerShdw blurRad="38100" dist="38100" dir="2700000" algn="tl">
                      <a:srgbClr val="000000"/>
                    </a:outerShdw>
                  </a:effectLst>
                </a:rPr>
                <a:t>HAND</a:t>
              </a:r>
              <a:endParaRPr lang="en-US" altLang="zh-CN" sz="2400" b="1">
                <a:effectLst>
                  <a:outerShdw blurRad="38100" dist="38100" dir="2700000" algn="tl">
                    <a:srgbClr val="000000"/>
                  </a:outerShdw>
                </a:effectLst>
              </a:endParaRPr>
            </a:p>
          </p:txBody>
        </p:sp>
      </p:grpSp>
      <p:grpSp>
        <p:nvGrpSpPr>
          <p:cNvPr id="20504" name="Group 24"/>
          <p:cNvGrpSpPr>
            <a:grpSpLocks/>
          </p:cNvGrpSpPr>
          <p:nvPr/>
        </p:nvGrpSpPr>
        <p:grpSpPr bwMode="auto">
          <a:xfrm>
            <a:off x="5943600" y="914401"/>
            <a:ext cx="4572000" cy="5495925"/>
            <a:chOff x="2784" y="576"/>
            <a:chExt cx="2880" cy="3462"/>
          </a:xfrm>
        </p:grpSpPr>
        <p:sp>
          <p:nvSpPr>
            <p:cNvPr id="20493" name="Text Box 13"/>
            <p:cNvSpPr txBox="1">
              <a:spLocks noChangeArrowheads="1"/>
            </p:cNvSpPr>
            <p:nvPr/>
          </p:nvSpPr>
          <p:spPr bwMode="auto">
            <a:xfrm>
              <a:off x="2784" y="576"/>
              <a:ext cx="2880" cy="538"/>
            </a:xfrm>
            <a:prstGeom prst="rect">
              <a:avLst/>
            </a:prstGeom>
            <a:noFill/>
            <a:ln>
              <a:noFill/>
            </a:ln>
            <a:effectLst>
              <a:outerShdw dist="35921" dir="2700000" algn="ctr" rotWithShape="0">
                <a:schemeClr val="tx1"/>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a:spAutoFit/>
            </a:bodyPr>
            <a:lstStyle/>
            <a:p>
              <a:pPr>
                <a:spcBef>
                  <a:spcPct val="50000"/>
                </a:spcBef>
                <a:defRPr/>
              </a:pPr>
              <a:r>
                <a:rPr lang="en-US" altLang="zh-CN" sz="2500" dirty="0">
                  <a:solidFill>
                    <a:schemeClr val="tx2"/>
                  </a:solidFill>
                  <a:effectLst>
                    <a:outerShdw blurRad="38100" dist="38100" dir="2700000" algn="tl">
                      <a:srgbClr val="000000"/>
                    </a:outerShdw>
                  </a:effectLst>
                </a:rPr>
                <a:t>Scenarios resulting from different H factors' </a:t>
              </a:r>
              <a:r>
                <a:rPr lang="en-US" altLang="zh-CN" sz="2500" dirty="0" smtClean="0">
                  <a:solidFill>
                    <a:schemeClr val="tx2"/>
                  </a:solidFill>
                  <a:effectLst>
                    <a:outerShdw blurRad="38100" dist="38100" dir="2700000" algn="tl">
                      <a:srgbClr val="000000"/>
                    </a:outerShdw>
                  </a:effectLst>
                </a:rPr>
                <a:t>interceptions</a:t>
              </a:r>
              <a:endParaRPr lang="en-US" altLang="zh-CN" sz="2500" dirty="0">
                <a:solidFill>
                  <a:schemeClr val="tx2"/>
                </a:solidFill>
                <a:effectLst>
                  <a:outerShdw blurRad="38100" dist="38100" dir="2700000" algn="tl">
                    <a:srgbClr val="000000"/>
                  </a:outerShdw>
                </a:effectLst>
                <a:latin typeface="Times New Roman" pitchFamily="18" charset="0"/>
              </a:endParaRPr>
            </a:p>
          </p:txBody>
        </p:sp>
        <p:grpSp>
          <p:nvGrpSpPr>
            <p:cNvPr id="9228" name="Group 23"/>
            <p:cNvGrpSpPr>
              <a:grpSpLocks/>
            </p:cNvGrpSpPr>
            <p:nvPr/>
          </p:nvGrpSpPr>
          <p:grpSpPr bwMode="auto">
            <a:xfrm>
              <a:off x="2832" y="1195"/>
              <a:ext cx="2784" cy="2843"/>
              <a:chOff x="2832" y="1195"/>
              <a:chExt cx="2784" cy="2843"/>
            </a:xfrm>
          </p:grpSpPr>
          <p:sp>
            <p:nvSpPr>
              <p:cNvPr id="20482" name="AutoShape 2"/>
              <p:cNvSpPr>
                <a:spLocks noChangeArrowheads="1"/>
              </p:cNvSpPr>
              <p:nvPr/>
            </p:nvSpPr>
            <p:spPr bwMode="auto">
              <a:xfrm>
                <a:off x="2832" y="1195"/>
                <a:ext cx="2784" cy="2640"/>
              </a:xfrm>
              <a:prstGeom prst="roundRect">
                <a:avLst>
                  <a:gd name="adj" fmla="val 16667"/>
                </a:avLst>
              </a:prstGeom>
              <a:gradFill rotWithShape="0">
                <a:gsLst>
                  <a:gs pos="0">
                    <a:schemeClr val="bg1">
                      <a:gamma/>
                      <a:shade val="62745"/>
                      <a:invGamma/>
                    </a:schemeClr>
                  </a:gs>
                  <a:gs pos="100000">
                    <a:schemeClr val="bg1"/>
                  </a:gs>
                </a:gsLst>
                <a:lin ang="18900000" scaled="1"/>
              </a:gradFill>
              <a:ln>
                <a:noFill/>
              </a:ln>
              <a:effectLst>
                <a:prstShdw prst="shdw17" dist="17961" dir="2700000">
                  <a:schemeClr val="bg1">
                    <a:gamma/>
                    <a:shade val="60000"/>
                    <a:invGamma/>
                  </a:schemeClr>
                </a:prstShdw>
              </a:effectLst>
              <a:extLst>
                <a:ext uri="{91240B29-F687-4F45-9708-019B960494DF}">
                  <a14:hiddenLine xmlns:a14="http://schemas.microsoft.com/office/drawing/2010/main" w="9525">
                    <a:solidFill>
                      <a:schemeClr val="tx1"/>
                    </a:solidFill>
                    <a:round/>
                    <a:headEnd/>
                    <a:tailEnd/>
                  </a14:hiddenLine>
                </a:ext>
              </a:extLst>
            </p:spPr>
            <p:txBody>
              <a:bodyPr wrap="none" anchor="ctr"/>
              <a:lstStyle/>
              <a:p>
                <a:pPr eaLnBrk="1" hangingPunct="1">
                  <a:defRPr/>
                </a:pPr>
                <a:endParaRPr lang="en-GB"/>
              </a:p>
            </p:txBody>
          </p:sp>
          <p:grpSp>
            <p:nvGrpSpPr>
              <p:cNvPr id="9230" name="Group 22"/>
              <p:cNvGrpSpPr>
                <a:grpSpLocks/>
              </p:cNvGrpSpPr>
              <p:nvPr/>
            </p:nvGrpSpPr>
            <p:grpSpPr bwMode="auto">
              <a:xfrm>
                <a:off x="3006" y="1428"/>
                <a:ext cx="2562" cy="2610"/>
                <a:chOff x="3006" y="1428"/>
                <a:chExt cx="2562" cy="2610"/>
              </a:xfrm>
            </p:grpSpPr>
            <p:sp>
              <p:nvSpPr>
                <p:cNvPr id="9231" name="Rectangle 14"/>
                <p:cNvSpPr>
                  <a:spLocks noChangeArrowheads="1"/>
                </p:cNvSpPr>
                <p:nvPr/>
              </p:nvSpPr>
              <p:spPr bwMode="auto">
                <a:xfrm>
                  <a:off x="3006" y="1474"/>
                  <a:ext cx="393" cy="192"/>
                </a:xfrm>
                <a:prstGeom prst="rect">
                  <a:avLst/>
                </a:prstGeom>
                <a:solidFill>
                  <a:srgbClr val="3366FF"/>
                </a:solidFill>
                <a:ln>
                  <a:noFill/>
                </a:ln>
                <a:effectLst>
                  <a:prstShdw prst="shdw17" dist="17961" dir="2700000">
                    <a:srgbClr val="1F3D99"/>
                  </a:prstShdw>
                </a:effectLst>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eaLnBrk="1" hangingPunct="1">
                    <a:spcBef>
                      <a:spcPct val="0"/>
                    </a:spcBef>
                    <a:buClrTx/>
                    <a:buSzTx/>
                    <a:buFontTx/>
                    <a:buNone/>
                  </a:pPr>
                  <a:endParaRPr lang="en-GB" altLang="en-US" sz="1800"/>
                </a:p>
              </p:txBody>
            </p:sp>
            <p:sp>
              <p:nvSpPr>
                <p:cNvPr id="9232" name="Rectangle 15"/>
                <p:cNvSpPr>
                  <a:spLocks noChangeArrowheads="1"/>
                </p:cNvSpPr>
                <p:nvPr/>
              </p:nvSpPr>
              <p:spPr bwMode="auto">
                <a:xfrm>
                  <a:off x="3024" y="2101"/>
                  <a:ext cx="393" cy="192"/>
                </a:xfrm>
                <a:prstGeom prst="rect">
                  <a:avLst/>
                </a:prstGeom>
                <a:solidFill>
                  <a:srgbClr val="FFFF00"/>
                </a:solidFill>
                <a:ln>
                  <a:noFill/>
                </a:ln>
                <a:effectLst>
                  <a:prstShdw prst="shdw17" dist="17961" dir="2700000">
                    <a:srgbClr val="999900"/>
                  </a:prstShdw>
                </a:effectLst>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eaLnBrk="1" hangingPunct="1">
                    <a:spcBef>
                      <a:spcPct val="0"/>
                    </a:spcBef>
                    <a:buClrTx/>
                    <a:buSzTx/>
                    <a:buFontTx/>
                    <a:buNone/>
                  </a:pPr>
                  <a:endParaRPr lang="en-GB" altLang="en-US" sz="1800"/>
                </a:p>
              </p:txBody>
            </p:sp>
            <p:sp>
              <p:nvSpPr>
                <p:cNvPr id="9233" name="Rectangle 16"/>
                <p:cNvSpPr>
                  <a:spLocks noChangeArrowheads="1"/>
                </p:cNvSpPr>
                <p:nvPr/>
              </p:nvSpPr>
              <p:spPr bwMode="auto">
                <a:xfrm>
                  <a:off x="3024" y="2629"/>
                  <a:ext cx="393" cy="192"/>
                </a:xfrm>
                <a:prstGeom prst="rect">
                  <a:avLst/>
                </a:prstGeom>
                <a:solidFill>
                  <a:srgbClr val="FF6600"/>
                </a:solidFill>
                <a:ln>
                  <a:noFill/>
                </a:ln>
                <a:effectLst>
                  <a:prstShdw prst="shdw17" dist="17961" dir="2700000">
                    <a:srgbClr val="993D00"/>
                  </a:prstShdw>
                </a:effectLst>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eaLnBrk="1" hangingPunct="1">
                    <a:spcBef>
                      <a:spcPct val="0"/>
                    </a:spcBef>
                    <a:buClrTx/>
                    <a:buSzTx/>
                    <a:buFontTx/>
                    <a:buNone/>
                  </a:pPr>
                  <a:endParaRPr lang="en-GB" altLang="en-US" sz="1800"/>
                </a:p>
              </p:txBody>
            </p:sp>
            <p:sp>
              <p:nvSpPr>
                <p:cNvPr id="9234" name="Rectangle 17"/>
                <p:cNvSpPr>
                  <a:spLocks noChangeArrowheads="1"/>
                </p:cNvSpPr>
                <p:nvPr/>
              </p:nvSpPr>
              <p:spPr bwMode="auto">
                <a:xfrm>
                  <a:off x="3024" y="3253"/>
                  <a:ext cx="393" cy="192"/>
                </a:xfrm>
                <a:prstGeom prst="rect">
                  <a:avLst/>
                </a:prstGeom>
                <a:solidFill>
                  <a:srgbClr val="00FF00"/>
                </a:solidFill>
                <a:ln>
                  <a:noFill/>
                </a:ln>
                <a:effectLst>
                  <a:prstShdw prst="shdw17" dist="17961" dir="2700000">
                    <a:srgbClr val="009900"/>
                  </a:prstShdw>
                </a:effectLst>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eaLnBrk="1" hangingPunct="1">
                    <a:spcBef>
                      <a:spcPct val="0"/>
                    </a:spcBef>
                    <a:buClrTx/>
                    <a:buSzTx/>
                    <a:buFontTx/>
                    <a:buNone/>
                  </a:pPr>
                  <a:endParaRPr lang="en-GB" altLang="en-US" sz="1800"/>
                </a:p>
              </p:txBody>
            </p:sp>
            <p:sp>
              <p:nvSpPr>
                <p:cNvPr id="20498" name="Text Box 18"/>
                <p:cNvSpPr txBox="1">
                  <a:spLocks noChangeArrowheads="1"/>
                </p:cNvSpPr>
                <p:nvPr/>
              </p:nvSpPr>
              <p:spPr bwMode="auto">
                <a:xfrm>
                  <a:off x="3473" y="1428"/>
                  <a:ext cx="2095" cy="4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defRPr/>
                  </a:pPr>
                  <a:r>
                    <a:rPr lang="en-US" altLang="zh-CN" dirty="0">
                      <a:effectLst>
                        <a:outerShdw blurRad="38100" dist="38100" dir="2700000" algn="tl">
                          <a:srgbClr val="000000"/>
                        </a:outerShdw>
                      </a:effectLst>
                    </a:rPr>
                    <a:t>Case 1- Committed &amp; </a:t>
                  </a:r>
                  <a:r>
                    <a:rPr lang="en-US" altLang="zh-CN" dirty="0" smtClean="0">
                      <a:effectLst>
                        <a:outerShdw blurRad="38100" dist="38100" dir="2700000" algn="tl">
                          <a:srgbClr val="000000"/>
                        </a:outerShdw>
                      </a:effectLst>
                    </a:rPr>
                    <a:t>capable of managing the right thing</a:t>
                  </a:r>
                  <a:endParaRPr lang="en-US" altLang="zh-CN" dirty="0">
                    <a:effectLst>
                      <a:outerShdw blurRad="38100" dist="38100" dir="2700000" algn="tl">
                        <a:srgbClr val="000000"/>
                      </a:outerShdw>
                    </a:effectLst>
                  </a:endParaRPr>
                </a:p>
              </p:txBody>
            </p:sp>
            <p:sp>
              <p:nvSpPr>
                <p:cNvPr id="20499" name="Text Box 19"/>
                <p:cNvSpPr txBox="1">
                  <a:spLocks noChangeArrowheads="1"/>
                </p:cNvSpPr>
                <p:nvPr/>
              </p:nvSpPr>
              <p:spPr bwMode="auto">
                <a:xfrm>
                  <a:off x="3473" y="1919"/>
                  <a:ext cx="2062" cy="58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defRPr/>
                  </a:pPr>
                  <a:r>
                    <a:rPr lang="en-US" altLang="zh-CN" dirty="0">
                      <a:effectLst>
                        <a:outerShdw blurRad="38100" dist="38100" dir="2700000" algn="tl">
                          <a:srgbClr val="000000"/>
                        </a:outerShdw>
                      </a:effectLst>
                    </a:rPr>
                    <a:t>Case 2 – </a:t>
                  </a:r>
                  <a:r>
                    <a:rPr lang="en-US" altLang="zh-CN" dirty="0" smtClean="0">
                      <a:effectLst>
                        <a:outerShdw blurRad="38100" dist="38100" dir="2700000" algn="tl">
                          <a:srgbClr val="000000"/>
                        </a:outerShdw>
                      </a:effectLst>
                    </a:rPr>
                    <a:t>Uncommitted but capable of managing the right thing </a:t>
                  </a:r>
                  <a:endParaRPr lang="en-US" altLang="zh-CN" dirty="0">
                    <a:effectLst>
                      <a:outerShdw blurRad="38100" dist="38100" dir="2700000" algn="tl">
                        <a:srgbClr val="000000"/>
                      </a:outerShdw>
                    </a:effectLst>
                    <a:latin typeface="Times New Roman" pitchFamily="18" charset="0"/>
                  </a:endParaRPr>
                </a:p>
              </p:txBody>
            </p:sp>
            <p:sp>
              <p:nvSpPr>
                <p:cNvPr id="20500" name="Text Box 20"/>
                <p:cNvSpPr txBox="1">
                  <a:spLocks noChangeArrowheads="1"/>
                </p:cNvSpPr>
                <p:nvPr/>
              </p:nvSpPr>
              <p:spPr bwMode="auto">
                <a:xfrm>
                  <a:off x="3467" y="2492"/>
                  <a:ext cx="2062" cy="5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defRPr/>
                  </a:pPr>
                  <a:r>
                    <a:rPr lang="en-US" altLang="zh-CN" dirty="0">
                      <a:effectLst>
                        <a:outerShdw blurRad="38100" dist="38100" dir="2700000" algn="tl">
                          <a:srgbClr val="000000"/>
                        </a:outerShdw>
                      </a:effectLst>
                    </a:rPr>
                    <a:t>Case 3 - Committed &amp; capable, but not sure </a:t>
                  </a:r>
                  <a:r>
                    <a:rPr lang="en-US" altLang="zh-CN" dirty="0" smtClean="0">
                      <a:effectLst>
                        <a:outerShdw blurRad="38100" dist="38100" dir="2700000" algn="tl">
                          <a:srgbClr val="000000"/>
                        </a:outerShdw>
                      </a:effectLst>
                    </a:rPr>
                    <a:t>managing the </a:t>
                  </a:r>
                  <a:r>
                    <a:rPr lang="en-US" altLang="zh-CN" dirty="0">
                      <a:effectLst>
                        <a:outerShdw blurRad="38100" dist="38100" dir="2700000" algn="tl">
                          <a:srgbClr val="000000"/>
                        </a:outerShdw>
                      </a:effectLst>
                    </a:rPr>
                    <a:t>right </a:t>
                  </a:r>
                  <a:r>
                    <a:rPr lang="en-US" altLang="zh-CN" dirty="0" smtClean="0">
                      <a:effectLst>
                        <a:outerShdw blurRad="38100" dist="38100" dir="2700000" algn="tl">
                          <a:srgbClr val="000000"/>
                        </a:outerShdw>
                      </a:effectLst>
                    </a:rPr>
                    <a:t>thing</a:t>
                  </a:r>
                  <a:endParaRPr lang="en-US" altLang="zh-CN" dirty="0">
                    <a:effectLst>
                      <a:outerShdw blurRad="38100" dist="38100" dir="2700000" algn="tl">
                        <a:srgbClr val="000000"/>
                      </a:outerShdw>
                    </a:effectLst>
                  </a:endParaRPr>
                </a:p>
              </p:txBody>
            </p:sp>
            <p:sp>
              <p:nvSpPr>
                <p:cNvPr id="20501" name="Text Box 21"/>
                <p:cNvSpPr txBox="1">
                  <a:spLocks noChangeArrowheads="1"/>
                </p:cNvSpPr>
                <p:nvPr/>
              </p:nvSpPr>
              <p:spPr bwMode="auto">
                <a:xfrm>
                  <a:off x="3467" y="3195"/>
                  <a:ext cx="2062" cy="8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defRPr/>
                  </a:pPr>
                  <a:r>
                    <a:rPr lang="en-US" altLang="zh-CN" dirty="0">
                      <a:effectLst>
                        <a:outerShdw blurRad="38100" dist="38100" dir="2700000" algn="tl">
                          <a:srgbClr val="000000"/>
                        </a:outerShdw>
                      </a:effectLst>
                    </a:rPr>
                    <a:t>Case 4 - Committed and well planned </a:t>
                  </a:r>
                  <a:r>
                    <a:rPr lang="en-US" altLang="zh-CN" dirty="0" smtClean="0">
                      <a:effectLst>
                        <a:outerShdw blurRad="38100" dist="38100" dir="2700000" algn="tl">
                          <a:srgbClr val="000000"/>
                        </a:outerShdw>
                      </a:effectLst>
                    </a:rPr>
                    <a:t>but </a:t>
                  </a:r>
                  <a:r>
                    <a:rPr lang="en-US" altLang="zh-CN" dirty="0">
                      <a:effectLst>
                        <a:outerShdw blurRad="38100" dist="38100" dir="2700000" algn="tl">
                          <a:srgbClr val="000000"/>
                        </a:outerShdw>
                      </a:effectLst>
                    </a:rPr>
                    <a:t>don't know how to execute it right</a:t>
                  </a:r>
                </a:p>
                <a:p>
                  <a:pPr algn="r">
                    <a:spcBef>
                      <a:spcPct val="50000"/>
                    </a:spcBef>
                    <a:defRPr/>
                  </a:pPr>
                  <a:endParaRPr lang="zh-CN" altLang="en-US" dirty="0">
                    <a:effectLst>
                      <a:outerShdw blurRad="38100" dist="38100" dir="2700000" algn="tl">
                        <a:srgbClr val="000000"/>
                      </a:outerShdw>
                    </a:effectLst>
                  </a:endParaRPr>
                </a:p>
              </p:txBody>
            </p:sp>
          </p:grpSp>
        </p:grpSp>
      </p:grpSp>
      <p:sp>
        <p:nvSpPr>
          <p:cNvPr id="9222" name="TextBox 27"/>
          <p:cNvSpPr txBox="1">
            <a:spLocks noChangeArrowheads="1"/>
          </p:cNvSpPr>
          <p:nvPr/>
        </p:nvSpPr>
        <p:spPr bwMode="auto">
          <a:xfrm>
            <a:off x="3814764" y="3649664"/>
            <a:ext cx="31273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eaLnBrk="1" hangingPunct="1">
              <a:spcBef>
                <a:spcPct val="0"/>
              </a:spcBef>
              <a:buClrTx/>
              <a:buSzTx/>
              <a:buFontTx/>
              <a:buNone/>
            </a:pPr>
            <a:r>
              <a:rPr lang="en-GB" altLang="en-US" sz="1800">
                <a:solidFill>
                  <a:srgbClr val="FFFF00"/>
                </a:solidFill>
              </a:rPr>
              <a:t>1</a:t>
            </a:r>
          </a:p>
        </p:txBody>
      </p:sp>
      <p:sp>
        <p:nvSpPr>
          <p:cNvPr id="9223" name="TextBox 29"/>
          <p:cNvSpPr txBox="1">
            <a:spLocks noChangeArrowheads="1"/>
          </p:cNvSpPr>
          <p:nvPr/>
        </p:nvSpPr>
        <p:spPr bwMode="auto">
          <a:xfrm>
            <a:off x="4337050" y="3335339"/>
            <a:ext cx="5461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eaLnBrk="1" hangingPunct="1">
              <a:spcBef>
                <a:spcPct val="0"/>
              </a:spcBef>
              <a:buClrTx/>
              <a:buSzTx/>
              <a:buFontTx/>
              <a:buNone/>
            </a:pPr>
            <a:r>
              <a:rPr lang="en-GB" altLang="en-US" sz="1800"/>
              <a:t>3</a:t>
            </a:r>
          </a:p>
        </p:txBody>
      </p:sp>
      <p:sp>
        <p:nvSpPr>
          <p:cNvPr id="9224" name="Rectangle 1"/>
          <p:cNvSpPr>
            <a:spLocks noChangeArrowheads="1"/>
          </p:cNvSpPr>
          <p:nvPr/>
        </p:nvSpPr>
        <p:spPr bwMode="auto">
          <a:xfrm>
            <a:off x="5938839" y="3244850"/>
            <a:ext cx="249237"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eaLnBrk="1" hangingPunct="1">
              <a:spcBef>
                <a:spcPct val="0"/>
              </a:spcBef>
              <a:buClrTx/>
              <a:buSzTx/>
              <a:buFontTx/>
              <a:buNone/>
            </a:pPr>
            <a:r>
              <a:rPr lang="en-GB" altLang="en-US" sz="1800"/>
              <a:t> </a:t>
            </a:r>
          </a:p>
        </p:txBody>
      </p:sp>
      <p:sp>
        <p:nvSpPr>
          <p:cNvPr id="9225" name="TextBox 3"/>
          <p:cNvSpPr txBox="1">
            <a:spLocks noChangeArrowheads="1"/>
          </p:cNvSpPr>
          <p:nvPr/>
        </p:nvSpPr>
        <p:spPr bwMode="auto">
          <a:xfrm>
            <a:off x="2933700" y="3335339"/>
            <a:ext cx="3429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eaLnBrk="1" hangingPunct="1">
              <a:spcBef>
                <a:spcPct val="0"/>
              </a:spcBef>
              <a:buClrTx/>
              <a:buSzTx/>
              <a:buFontTx/>
              <a:buNone/>
            </a:pPr>
            <a:r>
              <a:rPr lang="en-GB" altLang="en-US" sz="1800"/>
              <a:t>4</a:t>
            </a:r>
          </a:p>
        </p:txBody>
      </p:sp>
      <p:sp>
        <p:nvSpPr>
          <p:cNvPr id="9226" name="TextBox 4"/>
          <p:cNvSpPr txBox="1">
            <a:spLocks noChangeArrowheads="1"/>
          </p:cNvSpPr>
          <p:nvPr/>
        </p:nvSpPr>
        <p:spPr bwMode="auto">
          <a:xfrm>
            <a:off x="3735389" y="4498975"/>
            <a:ext cx="579437"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eaLnBrk="1" hangingPunct="1">
              <a:spcBef>
                <a:spcPct val="0"/>
              </a:spcBef>
              <a:buClrTx/>
              <a:buSzTx/>
              <a:buFontTx/>
              <a:buNone/>
            </a:pPr>
            <a:r>
              <a:rPr lang="en-GB" altLang="en-US" sz="1800"/>
              <a:t>  2</a:t>
            </a:r>
          </a:p>
        </p:txBody>
      </p:sp>
    </p:spTree>
    <p:extLst>
      <p:ext uri="{BB962C8B-B14F-4D97-AF65-F5344CB8AC3E}">
        <p14:creationId xmlns:p14="http://schemas.microsoft.com/office/powerpoint/2010/main" val="403335759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3" presetClass="entr" presetSubtype="528" fill="hold" nodeType="clickEffect">
                                  <p:stCondLst>
                                    <p:cond delay="0"/>
                                  </p:stCondLst>
                                  <p:childTnLst>
                                    <p:set>
                                      <p:cBhvr>
                                        <p:cTn id="6" dur="1" fill="hold">
                                          <p:stCondLst>
                                            <p:cond delay="0"/>
                                          </p:stCondLst>
                                        </p:cTn>
                                        <p:tgtEl>
                                          <p:spTgt spid="20484"/>
                                        </p:tgtEl>
                                        <p:attrNameLst>
                                          <p:attrName>style.visibility</p:attrName>
                                        </p:attrNameLst>
                                      </p:cBhvr>
                                      <p:to>
                                        <p:strVal val="visible"/>
                                      </p:to>
                                    </p:set>
                                    <p:anim calcmode="lin" valueType="num">
                                      <p:cBhvr>
                                        <p:cTn id="7" dur="500" fill="hold"/>
                                        <p:tgtEl>
                                          <p:spTgt spid="20484"/>
                                        </p:tgtEl>
                                        <p:attrNameLst>
                                          <p:attrName>ppt_w</p:attrName>
                                        </p:attrNameLst>
                                      </p:cBhvr>
                                      <p:tavLst>
                                        <p:tav tm="0">
                                          <p:val>
                                            <p:fltVal val="0"/>
                                          </p:val>
                                        </p:tav>
                                        <p:tav tm="100000">
                                          <p:val>
                                            <p:strVal val="#ppt_w"/>
                                          </p:val>
                                        </p:tav>
                                      </p:tavLst>
                                    </p:anim>
                                    <p:anim calcmode="lin" valueType="num">
                                      <p:cBhvr>
                                        <p:cTn id="8" dur="500" fill="hold"/>
                                        <p:tgtEl>
                                          <p:spTgt spid="20484"/>
                                        </p:tgtEl>
                                        <p:attrNameLst>
                                          <p:attrName>ppt_h</p:attrName>
                                        </p:attrNameLst>
                                      </p:cBhvr>
                                      <p:tavLst>
                                        <p:tav tm="0">
                                          <p:val>
                                            <p:fltVal val="0"/>
                                          </p:val>
                                        </p:tav>
                                        <p:tav tm="100000">
                                          <p:val>
                                            <p:strVal val="#ppt_h"/>
                                          </p:val>
                                        </p:tav>
                                      </p:tavLst>
                                    </p:anim>
                                    <p:anim calcmode="lin" valueType="num">
                                      <p:cBhvr>
                                        <p:cTn id="9" dur="500" fill="hold"/>
                                        <p:tgtEl>
                                          <p:spTgt spid="20484"/>
                                        </p:tgtEl>
                                        <p:attrNameLst>
                                          <p:attrName>ppt_x</p:attrName>
                                        </p:attrNameLst>
                                      </p:cBhvr>
                                      <p:tavLst>
                                        <p:tav tm="0">
                                          <p:val>
                                            <p:fltVal val="0.5"/>
                                          </p:val>
                                        </p:tav>
                                        <p:tav tm="100000">
                                          <p:val>
                                            <p:strVal val="#ppt_x"/>
                                          </p:val>
                                        </p:tav>
                                      </p:tavLst>
                                    </p:anim>
                                    <p:anim calcmode="lin" valueType="num">
                                      <p:cBhvr>
                                        <p:cTn id="10" dur="500" fill="hold"/>
                                        <p:tgtEl>
                                          <p:spTgt spid="20484"/>
                                        </p:tgtEl>
                                        <p:attrNameLst>
                                          <p:attrName>ppt_y</p:attrName>
                                        </p:attrNameLst>
                                      </p:cBhvr>
                                      <p:tavLst>
                                        <p:tav tm="0">
                                          <p:val>
                                            <p:fltVal val="0.5"/>
                                          </p:val>
                                        </p:tav>
                                        <p:tav tm="100000">
                                          <p:val>
                                            <p:strVal val="#ppt_y"/>
                                          </p:val>
                                        </p:tav>
                                      </p:tavLst>
                                    </p:anim>
                                  </p:childTnLst>
                                </p:cTn>
                              </p:par>
                            </p:childTnLst>
                          </p:cTn>
                        </p:par>
                      </p:childTnLst>
                    </p:cTn>
                  </p:par>
                  <p:par>
                    <p:cTn id="11" fill="hold" nodeType="clickPar">
                      <p:stCondLst>
                        <p:cond delay="indefinite"/>
                      </p:stCondLst>
                      <p:childTnLst>
                        <p:par>
                          <p:cTn id="12" fill="hold" nodeType="withGroup">
                            <p:stCondLst>
                              <p:cond delay="0"/>
                            </p:stCondLst>
                            <p:childTnLst>
                              <p:par>
                                <p:cTn id="13" presetID="12" presetClass="entr" presetSubtype="2" fill="hold" nodeType="clickEffect">
                                  <p:stCondLst>
                                    <p:cond delay="0"/>
                                  </p:stCondLst>
                                  <p:childTnLst>
                                    <p:set>
                                      <p:cBhvr>
                                        <p:cTn id="14" dur="1" fill="hold">
                                          <p:stCondLst>
                                            <p:cond delay="0"/>
                                          </p:stCondLst>
                                        </p:cTn>
                                        <p:tgtEl>
                                          <p:spTgt spid="20504"/>
                                        </p:tgtEl>
                                        <p:attrNameLst>
                                          <p:attrName>style.visibility</p:attrName>
                                        </p:attrNameLst>
                                      </p:cBhvr>
                                      <p:to>
                                        <p:strVal val="visible"/>
                                      </p:to>
                                    </p:set>
                                    <p:animEffect transition="in" filter="slide(fromRight)">
                                      <p:cBhvr>
                                        <p:cTn id="15" dur="500"/>
                                        <p:tgtEl>
                                          <p:spTgt spid="2050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HK" dirty="0" smtClean="0"/>
              <a:t>Putting 3-H Framework in Practice </a:t>
            </a:r>
            <a:endParaRPr lang="en-GB" dirty="0"/>
          </a:p>
        </p:txBody>
      </p:sp>
      <p:pic>
        <p:nvPicPr>
          <p:cNvPr id="5" name="Content Placeholder 4"/>
          <p:cNvPicPr>
            <a:picLocks noGrp="1" noChangeAspect="1"/>
          </p:cNvPicPr>
          <p:nvPr>
            <p:ph idx="1"/>
          </p:nvPr>
        </p:nvPicPr>
        <p:blipFill>
          <a:blip r:embed="rId2"/>
          <a:stretch>
            <a:fillRect/>
          </a:stretch>
        </p:blipFill>
        <p:spPr>
          <a:xfrm>
            <a:off x="3815256" y="2480798"/>
            <a:ext cx="4949838" cy="3299892"/>
          </a:xfrm>
          <a:prstGeom prst="rect">
            <a:avLst/>
          </a:prstGeom>
        </p:spPr>
      </p:pic>
      <p:sp>
        <p:nvSpPr>
          <p:cNvPr id="4" name="Slide Number Placeholder 3"/>
          <p:cNvSpPr>
            <a:spLocks noGrp="1"/>
          </p:cNvSpPr>
          <p:nvPr>
            <p:ph type="sldNum" sz="quarter" idx="12"/>
          </p:nvPr>
        </p:nvSpPr>
        <p:spPr/>
        <p:txBody>
          <a:bodyPr/>
          <a:lstStyle/>
          <a:p>
            <a:fld id="{348EFBDC-BB53-4A7C-A94D-EC7D67878992}" type="slidenum">
              <a:rPr lang="en-HK" smtClean="0"/>
              <a:t>89</a:t>
            </a:fld>
            <a:endParaRPr lang="en-HK" dirty="0"/>
          </a:p>
        </p:txBody>
      </p:sp>
    </p:spTree>
    <p:extLst>
      <p:ext uri="{BB962C8B-B14F-4D97-AF65-F5344CB8AC3E}">
        <p14:creationId xmlns:p14="http://schemas.microsoft.com/office/powerpoint/2010/main" val="1539394100"/>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HK" dirty="0"/>
          </a:p>
        </p:txBody>
      </p:sp>
      <p:pic>
        <p:nvPicPr>
          <p:cNvPr id="6" name="Content Placeholder 5"/>
          <p:cNvPicPr>
            <a:picLocks noGrp="1" noChangeAspect="1"/>
          </p:cNvPicPr>
          <p:nvPr>
            <p:ph idx="1"/>
          </p:nvPr>
        </p:nvPicPr>
        <p:blipFill>
          <a:blip r:embed="rId2"/>
          <a:stretch>
            <a:fillRect/>
          </a:stretch>
        </p:blipFill>
        <p:spPr>
          <a:xfrm>
            <a:off x="1024128" y="228917"/>
            <a:ext cx="10329672" cy="6309995"/>
          </a:xfrm>
          <a:prstGeom prst="rect">
            <a:avLst/>
          </a:prstGeom>
        </p:spPr>
      </p:pic>
      <p:sp>
        <p:nvSpPr>
          <p:cNvPr id="7" name="Slide Number Placeholder 6"/>
          <p:cNvSpPr>
            <a:spLocks noGrp="1"/>
          </p:cNvSpPr>
          <p:nvPr>
            <p:ph type="sldNum" sz="quarter" idx="12"/>
          </p:nvPr>
        </p:nvSpPr>
        <p:spPr/>
        <p:txBody>
          <a:bodyPr/>
          <a:lstStyle/>
          <a:p>
            <a:fld id="{348EFBDC-BB53-4A7C-A94D-EC7D67878992}" type="slidenum">
              <a:rPr lang="en-HK" smtClean="0"/>
              <a:t>90</a:t>
            </a:fld>
            <a:endParaRPr lang="en-HK"/>
          </a:p>
        </p:txBody>
      </p:sp>
    </p:spTree>
    <p:extLst>
      <p:ext uri="{BB962C8B-B14F-4D97-AF65-F5344CB8AC3E}">
        <p14:creationId xmlns:p14="http://schemas.microsoft.com/office/powerpoint/2010/main" val="1701859704"/>
      </p:ext>
    </p:extLst>
  </p:cSld>
  <p:clrMapOvr>
    <a:masterClrMapping/>
  </p:clrMapOvr>
  <p:timing>
    <p:tnLst>
      <p:par>
        <p:cTn id="1" dur="indefinite" restart="never" nodeType="tmRoot"/>
      </p:par>
    </p:tn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35581"/>
            <a:ext cx="10515600" cy="579124"/>
          </a:xfrm>
        </p:spPr>
        <p:txBody>
          <a:bodyPr>
            <a:normAutofit fontScale="90000"/>
          </a:bodyPr>
          <a:lstStyle/>
          <a:p>
            <a:pPr algn="ctr"/>
            <a:r>
              <a:rPr lang="en-HK" sz="2800" b="1" dirty="0" smtClean="0">
                <a:solidFill>
                  <a:srgbClr val="FF0000"/>
                </a:solidFill>
              </a:rPr>
              <a:t>Assessing 3-H Functionality in your Organisation</a:t>
            </a:r>
            <a:r>
              <a:rPr lang="en-US" sz="2800" b="1" dirty="0" smtClean="0">
                <a:solidFill>
                  <a:srgbClr val="FF0000"/>
                </a:solidFill>
              </a:rPr>
              <a:t/>
            </a:r>
            <a:br>
              <a:rPr lang="en-US" sz="2800" b="1" dirty="0" smtClean="0">
                <a:solidFill>
                  <a:srgbClr val="FF0000"/>
                </a:solidFill>
              </a:rPr>
            </a:br>
            <a:endParaRPr lang="en-HK" sz="2800" b="1" dirty="0">
              <a:solidFill>
                <a:srgbClr val="FF0000"/>
              </a:solidFill>
            </a:endParaRPr>
          </a:p>
        </p:txBody>
      </p:sp>
      <p:sp>
        <p:nvSpPr>
          <p:cNvPr id="3" name="Content Placeholder 2"/>
          <p:cNvSpPr>
            <a:spLocks noGrp="1"/>
          </p:cNvSpPr>
          <p:nvPr>
            <p:ph idx="1"/>
          </p:nvPr>
        </p:nvSpPr>
        <p:spPr>
          <a:xfrm>
            <a:off x="838200" y="504497"/>
            <a:ext cx="10515600" cy="5525321"/>
          </a:xfrm>
        </p:spPr>
        <p:txBody>
          <a:bodyPr>
            <a:noAutofit/>
          </a:bodyPr>
          <a:lstStyle/>
          <a:p>
            <a:pPr marL="457200" indent="-457200">
              <a:buFont typeface="+mj-lt"/>
              <a:buAutoNum type="arabicPeriod"/>
            </a:pPr>
            <a:r>
              <a:rPr lang="en-HK" sz="2000" dirty="0" smtClean="0"/>
              <a:t>Do your CEO and other key top management truly believe in and practise 3-H framework in managing their organisation?</a:t>
            </a:r>
            <a:endParaRPr lang="en-HK" sz="2000" dirty="0"/>
          </a:p>
          <a:p>
            <a:pPr marL="457200" indent="-457200">
              <a:buFont typeface="+mj-lt"/>
              <a:buAutoNum type="arabicPeriod"/>
            </a:pPr>
            <a:r>
              <a:rPr lang="en-HK" sz="2000" dirty="0" smtClean="0">
                <a:effectLst/>
              </a:rPr>
              <a:t>Does your organisation factor 3-H attributes into the HR (recruiting, selection, training &amp; development) process?</a:t>
            </a:r>
            <a:endParaRPr lang="en-US" sz="2000" dirty="0" smtClean="0">
              <a:effectLst/>
            </a:endParaRPr>
          </a:p>
          <a:p>
            <a:pPr marL="457200" indent="-457200">
              <a:buFont typeface="+mj-lt"/>
              <a:buAutoNum type="arabicPeriod"/>
            </a:pPr>
            <a:r>
              <a:rPr lang="en-HK" sz="2000" dirty="0" smtClean="0">
                <a:effectLst/>
              </a:rPr>
              <a:t>Does the performance review process, especially the reward and promotion decisions, incorporate 3-H criteria?</a:t>
            </a:r>
            <a:endParaRPr lang="en-US" sz="2000" dirty="0" smtClean="0">
              <a:effectLst/>
            </a:endParaRPr>
          </a:p>
          <a:p>
            <a:pPr marL="457200" indent="-457200">
              <a:buFont typeface="+mj-lt"/>
              <a:buAutoNum type="arabicPeriod"/>
            </a:pPr>
            <a:r>
              <a:rPr lang="en-HK" sz="2000" dirty="0" smtClean="0">
                <a:effectLst/>
              </a:rPr>
              <a:t>How often the following adjectives are usually used to describe a manager?   For instance:</a:t>
            </a:r>
            <a:endParaRPr lang="en-US" sz="2000" dirty="0" smtClean="0">
              <a:effectLst/>
            </a:endParaRPr>
          </a:p>
          <a:p>
            <a:pPr marL="0" indent="0">
              <a:buNone/>
            </a:pPr>
            <a:r>
              <a:rPr lang="en-HK" sz="2000" dirty="0" smtClean="0">
                <a:effectLst/>
              </a:rPr>
              <a:t>	All- or well-rounded </a:t>
            </a:r>
            <a:endParaRPr lang="en-US" sz="2000" dirty="0" smtClean="0">
              <a:effectLst/>
            </a:endParaRPr>
          </a:p>
          <a:p>
            <a:pPr marL="0" indent="0">
              <a:buNone/>
            </a:pPr>
            <a:r>
              <a:rPr lang="en-HK" sz="2000" dirty="0" smtClean="0">
                <a:effectLst/>
              </a:rPr>
              <a:t>	Head – superior strategist, analyst, organiser</a:t>
            </a:r>
            <a:endParaRPr lang="en-US" sz="2000" dirty="0" smtClean="0">
              <a:effectLst/>
            </a:endParaRPr>
          </a:p>
          <a:p>
            <a:pPr marL="0" indent="0">
              <a:buNone/>
            </a:pPr>
            <a:r>
              <a:rPr lang="en-HK" sz="2000" dirty="0" smtClean="0">
                <a:effectLst/>
              </a:rPr>
              <a:t>	Heart – compassionate, empathetic, caring, motivational, sensitive, people-oriented and 	high EQ leader</a:t>
            </a:r>
            <a:endParaRPr lang="en-US" sz="2000" dirty="0" smtClean="0">
              <a:effectLst/>
            </a:endParaRPr>
          </a:p>
          <a:p>
            <a:pPr marL="0" indent="0">
              <a:buNone/>
            </a:pPr>
            <a:r>
              <a:rPr lang="en-HK" sz="2000" dirty="0" smtClean="0">
                <a:effectLst/>
              </a:rPr>
              <a:t>	Hand – outstanding executor, doer, facilitator, controller.</a:t>
            </a:r>
            <a:endParaRPr lang="en-US" sz="2000" dirty="0" smtClean="0">
              <a:effectLst/>
            </a:endParaRPr>
          </a:p>
          <a:p>
            <a:pPr marL="0" indent="0">
              <a:buNone/>
            </a:pPr>
            <a:r>
              <a:rPr lang="en-HK" sz="2000" dirty="0" smtClean="0">
                <a:effectLst/>
              </a:rPr>
              <a:t>4.  Does the 3-H perspective has been woven into organisation’s mission and other management policy statements, which were notably published and periodically distributed to employees through corporate newsletters? </a:t>
            </a:r>
            <a:endParaRPr lang="en-US" sz="2000" dirty="0" smtClean="0">
              <a:effectLst/>
            </a:endParaRPr>
          </a:p>
          <a:p>
            <a:pPr marL="0" indent="0">
              <a:buNone/>
            </a:pPr>
            <a:r>
              <a:rPr lang="en-HK" sz="2000" dirty="0" smtClean="0"/>
              <a:t>5. </a:t>
            </a:r>
            <a:r>
              <a:rPr lang="en-HK" sz="2000" dirty="0" smtClean="0">
                <a:effectLst/>
              </a:rPr>
              <a:t>Does the purposes and significance of 3-H perspective have been preached and discussed in major corporate events such as strategic plan, annual management review meetings?</a:t>
            </a:r>
            <a:endParaRPr lang="en-US" sz="2000" dirty="0" smtClean="0">
              <a:effectLst/>
            </a:endParaRPr>
          </a:p>
          <a:p>
            <a:pPr marL="0" indent="0">
              <a:buNone/>
            </a:pPr>
            <a:r>
              <a:rPr lang="en-HK" sz="2000" dirty="0" smtClean="0"/>
              <a:t>6. </a:t>
            </a:r>
            <a:r>
              <a:rPr lang="en-HK" sz="2000" dirty="0" smtClean="0">
                <a:effectLst/>
              </a:rPr>
              <a:t>Does the corporate culture support the development of 3-H indoctrination in the organisation? </a:t>
            </a:r>
            <a:endParaRPr lang="en-US" sz="2000" dirty="0" smtClean="0">
              <a:effectLst/>
            </a:endParaRPr>
          </a:p>
          <a:p>
            <a:endParaRPr lang="en-US" sz="2000" dirty="0"/>
          </a:p>
          <a:p>
            <a:endParaRPr lang="en-HK" sz="2000" dirty="0"/>
          </a:p>
        </p:txBody>
      </p:sp>
      <p:sp>
        <p:nvSpPr>
          <p:cNvPr id="4" name="Slide Number Placeholder 3"/>
          <p:cNvSpPr>
            <a:spLocks noGrp="1"/>
          </p:cNvSpPr>
          <p:nvPr>
            <p:ph type="sldNum" sz="quarter" idx="12"/>
          </p:nvPr>
        </p:nvSpPr>
        <p:spPr/>
        <p:txBody>
          <a:bodyPr/>
          <a:lstStyle/>
          <a:p>
            <a:fld id="{348EFBDC-BB53-4A7C-A94D-EC7D67878992}" type="slidenum">
              <a:rPr lang="en-HK" smtClean="0"/>
              <a:t>91</a:t>
            </a:fld>
            <a:endParaRPr lang="en-HK"/>
          </a:p>
        </p:txBody>
      </p:sp>
    </p:spTree>
    <p:extLst>
      <p:ext uri="{BB962C8B-B14F-4D97-AF65-F5344CB8AC3E}">
        <p14:creationId xmlns:p14="http://schemas.microsoft.com/office/powerpoint/2010/main" val="2751430185"/>
      </p:ext>
    </p:extLst>
  </p:cSld>
  <p:clrMapOvr>
    <a:masterClrMapping/>
  </p:clrMapOvr>
  <p:timing>
    <p:tnLst>
      <p:par>
        <p:cTn id="1" dur="indefinite" restart="never" nodeType="tmRoot"/>
      </p:par>
    </p:tn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4632" y="365125"/>
            <a:ext cx="10869168" cy="1325563"/>
          </a:xfrm>
        </p:spPr>
        <p:txBody>
          <a:bodyPr>
            <a:normAutofit/>
          </a:bodyPr>
          <a:lstStyle/>
          <a:p>
            <a:r>
              <a:rPr lang="en-HK" sz="4000" dirty="0" smtClean="0"/>
              <a:t>Key Success Factors of Implementing  3-H framework</a:t>
            </a:r>
            <a:endParaRPr lang="en-HK" sz="4000" dirty="0"/>
          </a:p>
        </p:txBody>
      </p:sp>
      <p:sp>
        <p:nvSpPr>
          <p:cNvPr id="3" name="Content Placeholder 2"/>
          <p:cNvSpPr>
            <a:spLocks noGrp="1"/>
          </p:cNvSpPr>
          <p:nvPr>
            <p:ph idx="1"/>
          </p:nvPr>
        </p:nvSpPr>
        <p:spPr/>
        <p:txBody>
          <a:bodyPr>
            <a:normAutofit fontScale="85000" lnSpcReduction="20000"/>
          </a:bodyPr>
          <a:lstStyle/>
          <a:p>
            <a:pPr marL="514350" indent="-514350">
              <a:buFont typeface="+mj-lt"/>
              <a:buAutoNum type="arabicPeriod"/>
            </a:pPr>
            <a:r>
              <a:rPr lang="en-HK" dirty="0" smtClean="0"/>
              <a:t>Top management’s genuine commitment and support to build a 3-H driven organisation.</a:t>
            </a:r>
          </a:p>
          <a:p>
            <a:pPr marL="514350" indent="-514350">
              <a:buFont typeface="+mj-lt"/>
              <a:buAutoNum type="arabicPeriod"/>
            </a:pPr>
            <a:r>
              <a:rPr lang="en-HK" dirty="0" smtClean="0"/>
              <a:t>A sound vision and strategic goals, which inspire employees and other key stakeholders.</a:t>
            </a:r>
          </a:p>
          <a:p>
            <a:pPr marL="514350" indent="-514350">
              <a:buFont typeface="+mj-lt"/>
              <a:buAutoNum type="arabicPeriod"/>
            </a:pPr>
            <a:r>
              <a:rPr lang="en-HK" dirty="0" smtClean="0"/>
              <a:t>A performance management system developed to evaluate and reward employee’s performance, which supported 3-H framework for achieving strategic goals.</a:t>
            </a:r>
          </a:p>
          <a:p>
            <a:pPr marL="514350" indent="-514350">
              <a:buFont typeface="+mj-lt"/>
              <a:buAutoNum type="arabicPeriod"/>
            </a:pPr>
            <a:r>
              <a:rPr lang="en-HK" dirty="0" smtClean="0"/>
              <a:t>An effective communication and other buy-in strategies, which yield people’s ‘want to’ and know ‘how to’ support the 3-H transformation.</a:t>
            </a:r>
          </a:p>
          <a:p>
            <a:pPr marL="514350" indent="-514350">
              <a:buFont typeface="+mj-lt"/>
              <a:buAutoNum type="arabicPeriod"/>
            </a:pPr>
            <a:r>
              <a:rPr lang="en-HK" dirty="0" smtClean="0"/>
              <a:t>A 3-H conductive culture became prevailing</a:t>
            </a:r>
          </a:p>
          <a:p>
            <a:pPr marL="514350" indent="-514350">
              <a:buFont typeface="+mj-lt"/>
              <a:buAutoNum type="arabicPeriod"/>
            </a:pPr>
            <a:r>
              <a:rPr lang="en-HK" dirty="0" smtClean="0"/>
              <a:t>Trust bonding between management and frontline staff</a:t>
            </a:r>
          </a:p>
          <a:p>
            <a:pPr marL="514350" indent="-514350">
              <a:buFont typeface="+mj-lt"/>
              <a:buAutoNum type="arabicPeriod"/>
            </a:pPr>
            <a:r>
              <a:rPr lang="en-HK" dirty="0" smtClean="0"/>
              <a:t>Effective alignment among 3-H driven strategy-structure-system-skill dimensions.</a:t>
            </a:r>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92</a:t>
            </a:fld>
            <a:endParaRPr lang="en-HK"/>
          </a:p>
        </p:txBody>
      </p:sp>
    </p:spTree>
    <p:extLst>
      <p:ext uri="{BB962C8B-B14F-4D97-AF65-F5344CB8AC3E}">
        <p14:creationId xmlns:p14="http://schemas.microsoft.com/office/powerpoint/2010/main" val="2568007231"/>
      </p:ext>
    </p:extLst>
  </p:cSld>
  <p:clrMapOvr>
    <a:masterClrMapping/>
  </p:clrMapOvr>
  <p:timing>
    <p:tnLst>
      <p:par>
        <p:cTn id="1" dur="indefinite" restart="never" nodeType="tmRoot"/>
      </p:par>
    </p:tn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HK" dirty="0"/>
          </a:p>
        </p:txBody>
      </p:sp>
      <p:sp>
        <p:nvSpPr>
          <p:cNvPr id="3" name="Content Placeholder 2"/>
          <p:cNvSpPr>
            <a:spLocks noGrp="1"/>
          </p:cNvSpPr>
          <p:nvPr>
            <p:ph idx="1"/>
          </p:nvPr>
        </p:nvSpPr>
        <p:spPr>
          <a:xfrm>
            <a:off x="943304" y="1690688"/>
            <a:ext cx="10515600" cy="4351338"/>
          </a:xfrm>
        </p:spPr>
        <p:txBody>
          <a:bodyPr/>
          <a:lstStyle/>
          <a:p>
            <a:pPr marL="0" indent="0" algn="ctr">
              <a:buNone/>
            </a:pPr>
            <a:endParaRPr lang="en-HK" dirty="0" smtClean="0"/>
          </a:p>
          <a:p>
            <a:pPr marL="0" indent="0" algn="ctr">
              <a:buNone/>
            </a:pPr>
            <a:r>
              <a:rPr lang="en-HK" sz="5400" i="1" dirty="0" smtClean="0">
                <a:latin typeface="Book Antiqua" panose="02040602050305030304" pitchFamily="18" charset="0"/>
              </a:rPr>
              <a:t>End of Lecture </a:t>
            </a:r>
          </a:p>
          <a:p>
            <a:pPr marL="0" indent="0" algn="ctr">
              <a:buNone/>
            </a:pPr>
            <a:r>
              <a:rPr lang="en-HK" sz="5400" i="1" dirty="0" smtClean="0">
                <a:latin typeface="Book Antiqua" panose="02040602050305030304" pitchFamily="18" charset="0"/>
              </a:rPr>
              <a:t>Recap key lessons</a:t>
            </a:r>
          </a:p>
          <a:p>
            <a:pPr marL="0" indent="0" algn="ctr">
              <a:buNone/>
            </a:pPr>
            <a:r>
              <a:rPr lang="en-HK" sz="5400" i="1" dirty="0" smtClean="0">
                <a:latin typeface="Book Antiqua" panose="02040602050305030304" pitchFamily="18" charset="0"/>
              </a:rPr>
              <a:t>Q&amp;A</a:t>
            </a:r>
            <a:endParaRPr lang="en-HK" sz="5400" i="1" dirty="0">
              <a:latin typeface="Book Antiqua" panose="02040602050305030304" pitchFamily="18" charset="0"/>
            </a:endParaRPr>
          </a:p>
        </p:txBody>
      </p:sp>
      <p:sp>
        <p:nvSpPr>
          <p:cNvPr id="4" name="Slide Number Placeholder 3"/>
          <p:cNvSpPr>
            <a:spLocks noGrp="1"/>
          </p:cNvSpPr>
          <p:nvPr>
            <p:ph type="sldNum" sz="quarter" idx="12"/>
          </p:nvPr>
        </p:nvSpPr>
        <p:spPr/>
        <p:txBody>
          <a:bodyPr/>
          <a:lstStyle/>
          <a:p>
            <a:fld id="{348EFBDC-BB53-4A7C-A94D-EC7D67878992}" type="slidenum">
              <a:rPr lang="en-HK" smtClean="0"/>
              <a:t>93</a:t>
            </a:fld>
            <a:endParaRPr lang="en-HK" dirty="0"/>
          </a:p>
        </p:txBody>
      </p:sp>
    </p:spTree>
    <p:extLst>
      <p:ext uri="{BB962C8B-B14F-4D97-AF65-F5344CB8AC3E}">
        <p14:creationId xmlns:p14="http://schemas.microsoft.com/office/powerpoint/2010/main" val="3421844341"/>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Calibri">
      <a:maj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2209</TotalTime>
  <Words>6823</Words>
  <Application>Microsoft Office PowerPoint</Application>
  <PresentationFormat>Widescreen</PresentationFormat>
  <Paragraphs>684</Paragraphs>
  <Slides>93</Slides>
  <Notes>8</Notes>
  <HiddenSlides>0</HiddenSlides>
  <MMClips>0</MMClips>
  <ScaleCrop>false</ScaleCrop>
  <HeadingPairs>
    <vt:vector size="8" baseType="variant">
      <vt:variant>
        <vt:lpstr>Fonts Used</vt:lpstr>
      </vt:variant>
      <vt:variant>
        <vt:i4>15</vt:i4>
      </vt:variant>
      <vt:variant>
        <vt:lpstr>Theme</vt:lpstr>
      </vt:variant>
      <vt:variant>
        <vt:i4>1</vt:i4>
      </vt:variant>
      <vt:variant>
        <vt:lpstr>Embedded OLE Servers</vt:lpstr>
      </vt:variant>
      <vt:variant>
        <vt:i4>1</vt:i4>
      </vt:variant>
      <vt:variant>
        <vt:lpstr>Slide Titles</vt:lpstr>
      </vt:variant>
      <vt:variant>
        <vt:i4>93</vt:i4>
      </vt:variant>
    </vt:vector>
  </HeadingPairs>
  <TitlesOfParts>
    <vt:vector size="110" baseType="lpstr">
      <vt:lpstr>PMingLiU</vt:lpstr>
      <vt:lpstr>PMingLiU</vt:lpstr>
      <vt:lpstr>宋体</vt:lpstr>
      <vt:lpstr>宋体</vt:lpstr>
      <vt:lpstr>Arial</vt:lpstr>
      <vt:lpstr>Arial Narrow</vt:lpstr>
      <vt:lpstr>Book Antiqua</vt:lpstr>
      <vt:lpstr>Calibri</vt:lpstr>
      <vt:lpstr>Century Schoolbook</vt:lpstr>
      <vt:lpstr>Georgia</vt:lpstr>
      <vt:lpstr>Impact</vt:lpstr>
      <vt:lpstr>Tahoma</vt:lpstr>
      <vt:lpstr>Times New Roman</vt:lpstr>
      <vt:lpstr>Verdana</vt:lpstr>
      <vt:lpstr>Wingdings 2</vt:lpstr>
      <vt:lpstr>Office Theme</vt:lpstr>
      <vt:lpstr>Bitmap Image</vt:lpstr>
      <vt:lpstr>     Visions for the Future: Theoretical Perspectives on Management SBPD7004  </vt:lpstr>
      <vt:lpstr>Course Aims</vt:lpstr>
      <vt:lpstr>Seminar Outline</vt:lpstr>
      <vt:lpstr>Introducing Contemporary Management with a 3-H framework </vt:lpstr>
      <vt:lpstr>3-H related management theories and concepts  </vt:lpstr>
      <vt:lpstr>PowerPoint Presentation</vt:lpstr>
      <vt:lpstr>So What is a good Management? </vt:lpstr>
      <vt:lpstr>The Concept of:</vt:lpstr>
      <vt:lpstr>PowerPoint Presentation</vt:lpstr>
      <vt:lpstr>PowerPoint Presentation</vt:lpstr>
      <vt:lpstr>Lao Tzu (6th Century BC)</vt:lpstr>
      <vt:lpstr>Lao Tzu’s Key Philosophical Ideas</vt:lpstr>
      <vt:lpstr>老子管理哲學之現代意義： </vt:lpstr>
      <vt:lpstr>Sun Tzu (545-470 BC)</vt:lpstr>
      <vt:lpstr>PowerPoint Presentation</vt:lpstr>
      <vt:lpstr>PowerPoint Presentation</vt:lpstr>
      <vt:lpstr>PowerPoint Presentation</vt:lpstr>
      <vt:lpstr>PowerPoint Presentation</vt:lpstr>
      <vt:lpstr>Introducing Contemporary Management with 3-H framework</vt:lpstr>
      <vt:lpstr>Why 3-H framework?</vt:lpstr>
      <vt:lpstr>3-H related theories and concepts  </vt:lpstr>
      <vt:lpstr>Heart oriented leaders believe human nature has its good and bad elements, regardless, leaders should strive to develop and expose people’s good elements instead of coercively suppressing their bad elements.  The assumption is that if people can work happily to earn a living in an ambient work environment with fair opportunities to grow and advance, they will control themselves and not to risk their careers. </vt:lpstr>
      <vt:lpstr>The underlying assumptions of 3-H framework</vt:lpstr>
      <vt:lpstr>PowerPoint Presentation</vt:lpstr>
      <vt:lpstr>H Factor’s Manifested Effects因素的界定</vt:lpstr>
      <vt:lpstr>PowerPoint Presentation</vt:lpstr>
      <vt:lpstr>The Heart-Oriented Approach </vt:lpstr>
      <vt:lpstr>Understanding motivation theories and new insights on these theories are crucial for developing and practising 3-H framework.</vt:lpstr>
      <vt:lpstr>PowerPoint Presentation</vt:lpstr>
      <vt:lpstr> Applying classic motivation theories with care</vt:lpstr>
      <vt:lpstr>A Heart-Driven Organisational Culture is a Key Success Factor for 3-H framework  </vt:lpstr>
      <vt:lpstr>Leadership as a management topic</vt:lpstr>
      <vt:lpstr>PowerPoint Presentation</vt:lpstr>
      <vt:lpstr>Heart vs Head-Oriented Leadership</vt:lpstr>
      <vt:lpstr>The Heart-Driven Heroes in SARS Outbreak of 2003  </vt:lpstr>
      <vt:lpstr>Examples of Head- and Heart-Oriented Leader’s Appeals</vt:lpstr>
      <vt:lpstr>Heart-driven Heroes Who Volunteered to Risk Their Lives to Rescue 13 Kids in a Thai Cave</vt:lpstr>
      <vt:lpstr>So, leadership is:</vt:lpstr>
      <vt:lpstr>Heart-to-Heart Communication</vt:lpstr>
      <vt:lpstr>Planning a Heart-to-Heart Communication </vt:lpstr>
      <vt:lpstr>PowerPoint Presentation</vt:lpstr>
      <vt:lpstr>Required Competences for Heart-Oriented Function</vt:lpstr>
      <vt:lpstr>Issues of Implementation  </vt:lpstr>
      <vt:lpstr>Enacted scope </vt:lpstr>
      <vt:lpstr>Manifested outcomes  </vt:lpstr>
      <vt:lpstr>H1 Heart interactions with Head &amp; Hand</vt:lpstr>
      <vt:lpstr>Prospecting for the Future</vt:lpstr>
      <vt:lpstr>PowerPoint Presentation</vt:lpstr>
      <vt:lpstr>The Head-Oriented Approach </vt:lpstr>
      <vt:lpstr>Head-related theories and concepts</vt:lpstr>
      <vt:lpstr>PowerPoint Presentation</vt:lpstr>
      <vt:lpstr>PowerPoint Presentation</vt:lpstr>
      <vt:lpstr>STEEP Macro/General Environment Analysis  </vt:lpstr>
      <vt:lpstr>Common misconceptions on the 5-Force Model </vt:lpstr>
      <vt:lpstr>PowerPoint Presentation</vt:lpstr>
      <vt:lpstr>Resource-Based View (RBV)/Theory</vt:lpstr>
      <vt:lpstr>Core Competence Identification and Creation </vt:lpstr>
      <vt:lpstr>Core Competence and Competitive Advantage</vt:lpstr>
      <vt:lpstr>PowerPoint Presentation</vt:lpstr>
      <vt:lpstr>In-Class Discussion </vt:lpstr>
      <vt:lpstr>VRIO and Sustainability of Competitive Advantage </vt:lpstr>
      <vt:lpstr>PowerPoint Presentation</vt:lpstr>
      <vt:lpstr>PowerPoint Presentation</vt:lpstr>
      <vt:lpstr>Business-Level/Competitive Strategy</vt:lpstr>
      <vt:lpstr>PowerPoint Presentation</vt:lpstr>
      <vt:lpstr>Value-Chain Activities: Overall Cost Leadership</vt:lpstr>
      <vt:lpstr>Value-Chain Activities: Differentiation</vt:lpstr>
      <vt:lpstr>PowerPoint Presentation</vt:lpstr>
      <vt:lpstr>Total Value Chain System</vt:lpstr>
      <vt:lpstr>Opposing Pressures and Four International Strategies</vt:lpstr>
      <vt:lpstr>Issues of Managing Transnational Strategy </vt:lpstr>
      <vt:lpstr> Issues of Head-Oriented Implementation  </vt:lpstr>
      <vt:lpstr>PowerPoint Presentation</vt:lpstr>
      <vt:lpstr>In-Class Discussion </vt:lpstr>
      <vt:lpstr>Li &amp; Fung’s Business Model</vt:lpstr>
      <vt:lpstr>Alibaba’s Business Model</vt:lpstr>
      <vt:lpstr>Enacted scope </vt:lpstr>
      <vt:lpstr>PowerPoint Presentation</vt:lpstr>
      <vt:lpstr>From Balanced Scorecard to Strategy Mapping</vt:lpstr>
      <vt:lpstr>PowerPoint Presentation</vt:lpstr>
      <vt:lpstr>H2 Head Interaction with Heart &amp; Hand</vt:lpstr>
      <vt:lpstr>Prospecting for the future  </vt:lpstr>
      <vt:lpstr>PowerPoint Presentation</vt:lpstr>
      <vt:lpstr>The Hand-Oriented Approach </vt:lpstr>
      <vt:lpstr>PowerPoint Presentation</vt:lpstr>
      <vt:lpstr>H1 Hand interactions with Heart &amp; Head</vt:lpstr>
      <vt:lpstr>Prospecting for the future</vt:lpstr>
      <vt:lpstr>PowerPoint Presentation</vt:lpstr>
      <vt:lpstr>Putting 3-H Framework in Practice </vt:lpstr>
      <vt:lpstr>PowerPoint Presentation</vt:lpstr>
      <vt:lpstr>Assessing 3-H Functionality in your Organisation </vt:lpstr>
      <vt:lpstr>Key Success Factors of Implementing  3-H framework</vt:lpstr>
      <vt:lpstr>PowerPoint Presentation</vt:lpstr>
    </vt:vector>
  </TitlesOfParts>
  <Company>City University of Hong Kong</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Visions for the Future: Theoretical Perspectives on Management SBPD7004</dc:title>
  <dc:creator>Ed Yu</dc:creator>
  <cp:lastModifiedBy>Ed Yu</cp:lastModifiedBy>
  <cp:revision>173</cp:revision>
  <dcterms:created xsi:type="dcterms:W3CDTF">2018-06-01T14:13:52Z</dcterms:created>
  <dcterms:modified xsi:type="dcterms:W3CDTF">2019-06-07T11:51:12Z</dcterms:modified>
</cp:coreProperties>
</file>