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5" r:id="rId2"/>
    <p:sldId id="258" r:id="rId3"/>
    <p:sldId id="262" r:id="rId4"/>
    <p:sldId id="260" r:id="rId5"/>
    <p:sldId id="267" r:id="rId6"/>
    <p:sldId id="261" r:id="rId7"/>
    <p:sldId id="263" r:id="rId8"/>
    <p:sldId id="266" r:id="rId9"/>
    <p:sldId id="268"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3396" autoAdjust="0"/>
    <p:restoredTop sz="94660"/>
  </p:normalViewPr>
  <p:slideViewPr>
    <p:cSldViewPr snapToGrid="0">
      <p:cViewPr varScale="1">
        <p:scale>
          <a:sx n="116" d="100"/>
          <a:sy n="116" d="100"/>
        </p:scale>
        <p:origin x="113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BFF728-64A6-4F0C-B843-505341E371A3}" type="datetimeFigureOut">
              <a:rPr lang="en-GB" smtClean="0"/>
              <a:t>05/11/2021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75EA87-08C4-4307-A92C-773D05924770}" type="slidenum">
              <a:rPr lang="en-GB" smtClean="0"/>
              <a:t>‹#›</a:t>
            </a:fld>
            <a:endParaRPr lang="en-GB"/>
          </a:p>
        </p:txBody>
      </p:sp>
    </p:spTree>
    <p:extLst>
      <p:ext uri="{BB962C8B-B14F-4D97-AF65-F5344CB8AC3E}">
        <p14:creationId xmlns:p14="http://schemas.microsoft.com/office/powerpoint/2010/main" val="1366827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272841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475EA87-08C4-4307-A92C-773D05924770}" type="slidenum">
              <a:rPr lang="en-GB" smtClean="0"/>
              <a:t>7</a:t>
            </a:fld>
            <a:endParaRPr lang="en-GB"/>
          </a:p>
        </p:txBody>
      </p:sp>
    </p:spTree>
    <p:extLst>
      <p:ext uri="{BB962C8B-B14F-4D97-AF65-F5344CB8AC3E}">
        <p14:creationId xmlns:p14="http://schemas.microsoft.com/office/powerpoint/2010/main" val="39636356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D9630BE-F889-4A26-BF79-C1E92A703C8C}" type="datetime1">
              <a:rPr lang="en-GB" smtClean="0"/>
              <a:t>05/11/2021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970965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1F5096-D428-43FC-8301-880F05BF50A9}" type="datetime1">
              <a:rPr lang="en-GB" smtClean="0"/>
              <a:t>05/11/2021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2145536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FC613E3-55F8-4331-9395-B4F93BB136ED}" type="datetime1">
              <a:rPr lang="en-GB" smtClean="0"/>
              <a:t>05/11/2021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4188347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4FD52BF-22CC-4BDF-B325-69B05235F917}" type="datetime1">
              <a:rPr lang="en-GB" smtClean="0"/>
              <a:t>05/11/2021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1455773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A1825E9-BBB6-46E5-9876-A37D73F8F1FD}" type="datetime1">
              <a:rPr lang="en-GB" smtClean="0"/>
              <a:t>05/11/2021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52785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DC9F3D1-22C5-4295-AFAD-5DD85241ED4B}" type="datetime1">
              <a:rPr lang="en-GB" smtClean="0"/>
              <a:t>05/11/2021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3989529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FC5335-E369-4AF3-9566-428C34D8FD9A}" type="datetime1">
              <a:rPr lang="en-GB" smtClean="0"/>
              <a:t>05/11/2021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1057611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5B30589-ACA6-4B12-88E3-82DB009EB9BE}" type="datetime1">
              <a:rPr lang="en-GB" smtClean="0"/>
              <a:t>05/11/2021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693457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140492-74C3-475F-B708-6CAB66722979}" type="datetime1">
              <a:rPr lang="en-GB" smtClean="0"/>
              <a:t>05/11/2021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655551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472E0A5-7DC0-4C86-A89C-8A5FC0111E04}" type="datetime1">
              <a:rPr lang="en-GB" smtClean="0"/>
              <a:t>05/11/2021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2307257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2F5306C-7C85-4D85-A151-F59E54D85EE5}" type="datetime1">
              <a:rPr lang="en-GB" smtClean="0"/>
              <a:t>05/11/2021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273218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4C8F9D-3BC3-4122-9AF1-63467C27F65E}" type="datetime1">
              <a:rPr lang="en-GB" smtClean="0"/>
              <a:t>05/11/2021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9BECA4-A46D-4BE4-9DAD-F069FF92DF4C}" type="slidenum">
              <a:rPr lang="en-GB" smtClean="0"/>
              <a:t>‹#›</a:t>
            </a:fld>
            <a:endParaRPr lang="en-GB"/>
          </a:p>
        </p:txBody>
      </p:sp>
    </p:spTree>
    <p:extLst>
      <p:ext uri="{BB962C8B-B14F-4D97-AF65-F5344CB8AC3E}">
        <p14:creationId xmlns:p14="http://schemas.microsoft.com/office/powerpoint/2010/main" val="3997788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Topic and Supporting sentences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32674249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lstStyle/>
          <a:p>
            <a:r>
              <a:rPr lang="en-GB" dirty="0" smtClean="0"/>
              <a:t>What is a topic sentence?</a:t>
            </a:r>
          </a:p>
          <a:p>
            <a:r>
              <a:rPr lang="en-GB" dirty="0" smtClean="0"/>
              <a:t>Examples of topic sentences</a:t>
            </a:r>
          </a:p>
          <a:p>
            <a:r>
              <a:rPr lang="en-GB" dirty="0" smtClean="0"/>
              <a:t>What are supporting sentences?</a:t>
            </a:r>
          </a:p>
          <a:p>
            <a:r>
              <a:rPr lang="en-GB" dirty="0" smtClean="0"/>
              <a:t>Examples of supporting sentences</a:t>
            </a:r>
            <a:endParaRPr lang="en-GB" dirty="0"/>
          </a:p>
        </p:txBody>
      </p:sp>
      <p:sp>
        <p:nvSpPr>
          <p:cNvPr id="4" name="Slide Number Placeholder 3"/>
          <p:cNvSpPr>
            <a:spLocks noGrp="1"/>
          </p:cNvSpPr>
          <p:nvPr>
            <p:ph type="sldNum" sz="quarter" idx="12"/>
          </p:nvPr>
        </p:nvSpPr>
        <p:spPr/>
        <p:txBody>
          <a:bodyPr/>
          <a:lstStyle/>
          <a:p>
            <a:fld id="{929BECA4-A46D-4BE4-9DAD-F069FF92DF4C}" type="slidenum">
              <a:rPr lang="en-GB" smtClean="0"/>
              <a:t>2</a:t>
            </a:fld>
            <a:endParaRPr lang="en-GB"/>
          </a:p>
        </p:txBody>
      </p:sp>
    </p:spTree>
    <p:extLst>
      <p:ext uri="{BB962C8B-B14F-4D97-AF65-F5344CB8AC3E}">
        <p14:creationId xmlns:p14="http://schemas.microsoft.com/office/powerpoint/2010/main" val="11257424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topic sentence?</a:t>
            </a:r>
            <a:endParaRPr lang="en-GB" dirty="0"/>
          </a:p>
        </p:txBody>
      </p:sp>
      <p:sp>
        <p:nvSpPr>
          <p:cNvPr id="3" name="Content Placeholder 2"/>
          <p:cNvSpPr>
            <a:spLocks noGrp="1"/>
          </p:cNvSpPr>
          <p:nvPr>
            <p:ph idx="1"/>
          </p:nvPr>
        </p:nvSpPr>
        <p:spPr/>
        <p:txBody>
          <a:bodyPr/>
          <a:lstStyle/>
          <a:p>
            <a:r>
              <a:rPr lang="en-GB" dirty="0"/>
              <a:t>A good paragraph often starts with a topic </a:t>
            </a:r>
            <a:r>
              <a:rPr lang="en-GB" dirty="0" smtClean="0"/>
              <a:t>sentence</a:t>
            </a:r>
          </a:p>
          <a:p>
            <a:r>
              <a:rPr lang="en-GB" dirty="0" smtClean="0"/>
              <a:t>It summarises </a:t>
            </a:r>
            <a:r>
              <a:rPr lang="en-GB" dirty="0"/>
              <a:t>the main idea of the </a:t>
            </a:r>
            <a:r>
              <a:rPr lang="en-GB" dirty="0" smtClean="0"/>
              <a:t>paragraph</a:t>
            </a:r>
          </a:p>
          <a:p>
            <a:r>
              <a:rPr lang="en-GB" dirty="0" smtClean="0"/>
              <a:t>It sets the tone for the paragraph</a:t>
            </a:r>
          </a:p>
          <a:p>
            <a:r>
              <a:rPr lang="en-GB" dirty="0" smtClean="0"/>
              <a:t>It sometimes </a:t>
            </a:r>
            <a:r>
              <a:rPr lang="en-GB" dirty="0"/>
              <a:t>includes linking words and phrases to show how it is connected to the paragraphs before it in the text, e.g. As a result/In addition/However etc…</a:t>
            </a:r>
          </a:p>
          <a:p>
            <a:endParaRPr lang="en-GB" dirty="0"/>
          </a:p>
        </p:txBody>
      </p:sp>
      <p:sp>
        <p:nvSpPr>
          <p:cNvPr id="4" name="Slide Number Placeholder 3"/>
          <p:cNvSpPr>
            <a:spLocks noGrp="1"/>
          </p:cNvSpPr>
          <p:nvPr>
            <p:ph type="sldNum" sz="quarter" idx="12"/>
          </p:nvPr>
        </p:nvSpPr>
        <p:spPr/>
        <p:txBody>
          <a:bodyPr/>
          <a:lstStyle/>
          <a:p>
            <a:fld id="{929BECA4-A46D-4BE4-9DAD-F069FF92DF4C}" type="slidenum">
              <a:rPr lang="en-GB" smtClean="0"/>
              <a:t>3</a:t>
            </a:fld>
            <a:endParaRPr lang="en-GB"/>
          </a:p>
        </p:txBody>
      </p:sp>
    </p:spTree>
    <p:extLst>
      <p:ext uri="{BB962C8B-B14F-4D97-AF65-F5344CB8AC3E}">
        <p14:creationId xmlns:p14="http://schemas.microsoft.com/office/powerpoint/2010/main" val="38355694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topic sentences</a:t>
            </a:r>
            <a:endParaRPr lang="en-GB" dirty="0"/>
          </a:p>
        </p:txBody>
      </p:sp>
      <p:sp>
        <p:nvSpPr>
          <p:cNvPr id="3" name="Content Placeholder 2"/>
          <p:cNvSpPr>
            <a:spLocks noGrp="1"/>
          </p:cNvSpPr>
          <p:nvPr>
            <p:ph idx="1"/>
          </p:nvPr>
        </p:nvSpPr>
        <p:spPr/>
        <p:txBody>
          <a:bodyPr/>
          <a:lstStyle/>
          <a:p>
            <a:r>
              <a:rPr lang="en-GB" dirty="0"/>
              <a:t>1. Before this question can be addressed, definitions of the terms ‘educational leader’ and ‘institutional change’ must be established.</a:t>
            </a:r>
          </a:p>
          <a:p>
            <a:r>
              <a:rPr lang="en-GB" dirty="0"/>
              <a:t>2. When change is imminent, it is necessary for </a:t>
            </a:r>
            <a:r>
              <a:rPr lang="en-GB" dirty="0" smtClean="0"/>
              <a:t>industrial leaders </a:t>
            </a:r>
            <a:r>
              <a:rPr lang="en-GB" dirty="0"/>
              <a:t>to make appropriate preparations </a:t>
            </a:r>
            <a:r>
              <a:rPr lang="en-GB" dirty="0" smtClean="0"/>
              <a:t>(Cosgrove, 2010).</a:t>
            </a:r>
            <a:endParaRPr lang="en-GB" dirty="0"/>
          </a:p>
          <a:p>
            <a:r>
              <a:rPr lang="en-GB" dirty="0"/>
              <a:t>3. According to Zimmerman (2004) there are four basic types of educational </a:t>
            </a:r>
            <a:r>
              <a:rPr lang="en-GB" dirty="0" smtClean="0"/>
              <a:t>change.</a:t>
            </a:r>
            <a:endParaRPr lang="en-GB" dirty="0"/>
          </a:p>
          <a:p>
            <a:endParaRPr lang="en-GB" dirty="0"/>
          </a:p>
        </p:txBody>
      </p:sp>
      <p:sp>
        <p:nvSpPr>
          <p:cNvPr id="4" name="Slide Number Placeholder 3"/>
          <p:cNvSpPr>
            <a:spLocks noGrp="1"/>
          </p:cNvSpPr>
          <p:nvPr>
            <p:ph type="sldNum" sz="quarter" idx="12"/>
          </p:nvPr>
        </p:nvSpPr>
        <p:spPr/>
        <p:txBody>
          <a:bodyPr/>
          <a:lstStyle/>
          <a:p>
            <a:fld id="{929BECA4-A46D-4BE4-9DAD-F069FF92DF4C}" type="slidenum">
              <a:rPr lang="en-GB" smtClean="0"/>
              <a:t>4</a:t>
            </a:fld>
            <a:endParaRPr lang="en-GB"/>
          </a:p>
        </p:txBody>
      </p:sp>
    </p:spTree>
    <p:extLst>
      <p:ext uri="{BB962C8B-B14F-4D97-AF65-F5344CB8AC3E}">
        <p14:creationId xmlns:p14="http://schemas.microsoft.com/office/powerpoint/2010/main" val="407930940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200" dirty="0" smtClean="0"/>
              <a:t/>
            </a:r>
            <a:br>
              <a:rPr lang="en-GB" sz="2200" dirty="0" smtClean="0"/>
            </a:br>
            <a:r>
              <a:rPr lang="en-GB" sz="2200" dirty="0"/>
              <a:t/>
            </a:r>
            <a:br>
              <a:rPr lang="en-GB" sz="2200" dirty="0"/>
            </a:br>
            <a:r>
              <a:rPr lang="en-GB" sz="2700" dirty="0" smtClean="0"/>
              <a:t>Below </a:t>
            </a:r>
            <a:r>
              <a:rPr lang="en-GB" sz="2700" dirty="0"/>
              <a:t>is a paragraph from an assignment from an education management course. Read the assignment title below and the topic sentences that follow. </a:t>
            </a:r>
            <a:r>
              <a:rPr lang="en-GB" sz="2700" dirty="0" smtClean="0"/>
              <a:t>Now read </a:t>
            </a:r>
            <a:r>
              <a:rPr lang="en-GB" sz="2700" dirty="0"/>
              <a:t>the paragraph and </a:t>
            </a:r>
            <a:r>
              <a:rPr lang="en-GB" sz="2700" dirty="0" smtClean="0"/>
              <a:t>decide which </a:t>
            </a:r>
            <a:r>
              <a:rPr lang="en-GB" sz="2700" dirty="0"/>
              <a:t>topic sentence is the most </a:t>
            </a:r>
            <a:r>
              <a:rPr lang="en-GB" sz="2700" dirty="0" smtClean="0"/>
              <a:t>appropriate.</a:t>
            </a:r>
            <a:r>
              <a:rPr lang="en-GB" sz="2700" dirty="0"/>
              <a:t/>
            </a:r>
            <a:br>
              <a:rPr lang="en-GB" sz="2700" dirty="0"/>
            </a:br>
            <a:endParaRPr lang="en-GB" sz="2700" dirty="0"/>
          </a:p>
        </p:txBody>
      </p:sp>
      <p:sp>
        <p:nvSpPr>
          <p:cNvPr id="3" name="Content Placeholder 2"/>
          <p:cNvSpPr>
            <a:spLocks noGrp="1"/>
          </p:cNvSpPr>
          <p:nvPr>
            <p:ph idx="1"/>
          </p:nvPr>
        </p:nvSpPr>
        <p:spPr/>
        <p:txBody>
          <a:bodyPr>
            <a:normAutofit fontScale="55000" lnSpcReduction="20000"/>
          </a:bodyPr>
          <a:lstStyle/>
          <a:p>
            <a:r>
              <a:rPr lang="en-GB" sz="3600" b="1" dirty="0" smtClean="0">
                <a:solidFill>
                  <a:srgbClr val="FF0000"/>
                </a:solidFill>
              </a:rPr>
              <a:t>What </a:t>
            </a:r>
            <a:r>
              <a:rPr lang="en-GB" sz="3600" b="1" dirty="0">
                <a:solidFill>
                  <a:srgbClr val="FF0000"/>
                </a:solidFill>
              </a:rPr>
              <a:t>strategies are available to educational leaders for managing institutional change?</a:t>
            </a:r>
          </a:p>
          <a:p>
            <a:r>
              <a:rPr lang="en-GB" sz="3600" dirty="0"/>
              <a:t>Possible topic sentences:-</a:t>
            </a:r>
          </a:p>
          <a:p>
            <a:pPr lvl="1"/>
            <a:r>
              <a:rPr lang="en-GB" sz="3200" dirty="0"/>
              <a:t>1. Before this question can be addressed, definitions of the terms ‘educational leader’ and ‘institutional change’ must be established.</a:t>
            </a:r>
          </a:p>
          <a:p>
            <a:pPr lvl="1"/>
            <a:r>
              <a:rPr lang="en-GB" sz="3200" dirty="0"/>
              <a:t>2. When change is imminent, it is necessary for educational leaders to make appropriate preparations (Zimmerman, 2004).</a:t>
            </a:r>
          </a:p>
          <a:p>
            <a:pPr lvl="1"/>
            <a:r>
              <a:rPr lang="en-GB" sz="3200" dirty="0"/>
              <a:t>3. According to Zimmerman (2004) there are four basic types of educational change</a:t>
            </a:r>
            <a:r>
              <a:rPr lang="en-GB" sz="3200" dirty="0" smtClean="0"/>
              <a:t>.</a:t>
            </a:r>
          </a:p>
          <a:p>
            <a:r>
              <a:rPr lang="en-GB" sz="3600" b="1" dirty="0"/>
              <a:t> </a:t>
            </a:r>
            <a:r>
              <a:rPr lang="en-GB" sz="3600" b="1" dirty="0">
                <a:solidFill>
                  <a:srgbClr val="FF0000"/>
                </a:solidFill>
              </a:rPr>
              <a:t>Which topic sentence is best for this paragraph?</a:t>
            </a:r>
          </a:p>
          <a:p>
            <a:pPr algn="just"/>
            <a:r>
              <a:rPr lang="en-GB" sz="3600" b="1" dirty="0"/>
              <a:t>[Topic sentence needs to be here</a:t>
            </a:r>
            <a:r>
              <a:rPr lang="en-GB" sz="3600" dirty="0"/>
              <a:t>] Firstly, leaders must ensure that their own understanding of the change process is clear and complete before they begin to implement change (Calabrese 2002). In particular, leaders must recognise that change almost inevitably results in some degree of resistance on the part of school staff, and must identify any issues which are likely to cause particular resistance. Having done this, leaders need to design communication strategies and any related CPD in order to minimize the effect of this resistance. Badely (2013) recommends that in any situation of major institutional change, educational leaders should always design and implement a series of dedicated training sessions</a:t>
            </a:r>
            <a:r>
              <a:rPr lang="en-GB" sz="3600" dirty="0" smtClean="0"/>
              <a:t>.</a:t>
            </a:r>
            <a:endParaRPr lang="en-GB" sz="3600" dirty="0"/>
          </a:p>
          <a:p>
            <a:endParaRPr lang="en-GB" dirty="0"/>
          </a:p>
          <a:p>
            <a:endParaRPr lang="en-GB" dirty="0"/>
          </a:p>
        </p:txBody>
      </p:sp>
      <p:sp>
        <p:nvSpPr>
          <p:cNvPr id="4" name="Slide Number Placeholder 3"/>
          <p:cNvSpPr>
            <a:spLocks noGrp="1"/>
          </p:cNvSpPr>
          <p:nvPr>
            <p:ph type="sldNum" sz="quarter" idx="12"/>
          </p:nvPr>
        </p:nvSpPr>
        <p:spPr/>
        <p:txBody>
          <a:bodyPr/>
          <a:lstStyle/>
          <a:p>
            <a:fld id="{929BECA4-A46D-4BE4-9DAD-F069FF92DF4C}" type="slidenum">
              <a:rPr lang="en-GB" smtClean="0"/>
              <a:t>5</a:t>
            </a:fld>
            <a:endParaRPr lang="en-GB"/>
          </a:p>
        </p:txBody>
      </p:sp>
    </p:spTree>
    <p:extLst>
      <p:ext uri="{BB962C8B-B14F-4D97-AF65-F5344CB8AC3E}">
        <p14:creationId xmlns:p14="http://schemas.microsoft.com/office/powerpoint/2010/main" val="2638423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supporting sentences?</a:t>
            </a:r>
            <a:endParaRPr lang="en-GB" dirty="0"/>
          </a:p>
        </p:txBody>
      </p:sp>
      <p:sp>
        <p:nvSpPr>
          <p:cNvPr id="3" name="Content Placeholder 2"/>
          <p:cNvSpPr>
            <a:spLocks noGrp="1"/>
          </p:cNvSpPr>
          <p:nvPr>
            <p:ph idx="1"/>
          </p:nvPr>
        </p:nvSpPr>
        <p:spPr/>
        <p:txBody>
          <a:bodyPr>
            <a:normAutofit/>
          </a:bodyPr>
          <a:lstStyle/>
          <a:p>
            <a:r>
              <a:rPr lang="en-GB" dirty="0"/>
              <a:t>In addition to the topic sentence, good paragraphs contain one or more ‘supporting sentences’ </a:t>
            </a:r>
            <a:endParaRPr lang="en-GB" dirty="0" smtClean="0"/>
          </a:p>
          <a:p>
            <a:r>
              <a:rPr lang="en-GB" dirty="0" smtClean="0"/>
              <a:t>They follow the topic sentence and explain it in </a:t>
            </a:r>
            <a:r>
              <a:rPr lang="en-GB" dirty="0"/>
              <a:t>more detail. </a:t>
            </a:r>
            <a:endParaRPr lang="en-GB" dirty="0" smtClean="0"/>
          </a:p>
          <a:p>
            <a:r>
              <a:rPr lang="en-GB" dirty="0" smtClean="0"/>
              <a:t>They might </a:t>
            </a:r>
            <a:r>
              <a:rPr lang="en-GB" dirty="0"/>
              <a:t>include reasons for the reader to agree with </a:t>
            </a:r>
            <a:r>
              <a:rPr lang="en-GB" dirty="0" smtClean="0"/>
              <a:t>the topic sentence </a:t>
            </a:r>
          </a:p>
          <a:p>
            <a:r>
              <a:rPr lang="en-GB" dirty="0" smtClean="0"/>
              <a:t>They </a:t>
            </a:r>
            <a:r>
              <a:rPr lang="en-GB" dirty="0"/>
              <a:t>might provide examples that explain or develop the topic sentence. </a:t>
            </a:r>
            <a:endParaRPr lang="en-GB" dirty="0" smtClean="0"/>
          </a:p>
          <a:p>
            <a:r>
              <a:rPr lang="en-GB" dirty="0" smtClean="0"/>
              <a:t>They </a:t>
            </a:r>
            <a:r>
              <a:rPr lang="en-GB" dirty="0"/>
              <a:t>often include linking words, to show the relationship between the ideas in the paragraph. </a:t>
            </a:r>
          </a:p>
          <a:p>
            <a:endParaRPr lang="en-GB" dirty="0"/>
          </a:p>
        </p:txBody>
      </p:sp>
      <p:sp>
        <p:nvSpPr>
          <p:cNvPr id="4" name="Slide Number Placeholder 3"/>
          <p:cNvSpPr>
            <a:spLocks noGrp="1"/>
          </p:cNvSpPr>
          <p:nvPr>
            <p:ph type="sldNum" sz="quarter" idx="12"/>
          </p:nvPr>
        </p:nvSpPr>
        <p:spPr/>
        <p:txBody>
          <a:bodyPr/>
          <a:lstStyle/>
          <a:p>
            <a:fld id="{929BECA4-A46D-4BE4-9DAD-F069FF92DF4C}" type="slidenum">
              <a:rPr lang="en-GB" smtClean="0"/>
              <a:t>6</a:t>
            </a:fld>
            <a:endParaRPr lang="en-GB"/>
          </a:p>
        </p:txBody>
      </p:sp>
    </p:spTree>
    <p:extLst>
      <p:ext uri="{BB962C8B-B14F-4D97-AF65-F5344CB8AC3E}">
        <p14:creationId xmlns:p14="http://schemas.microsoft.com/office/powerpoint/2010/main" val="170393187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supporting sentences</a:t>
            </a:r>
            <a:endParaRPr lang="en-GB" dirty="0"/>
          </a:p>
        </p:txBody>
      </p:sp>
      <p:sp>
        <p:nvSpPr>
          <p:cNvPr id="3" name="Content Placeholder 2"/>
          <p:cNvSpPr>
            <a:spLocks noGrp="1"/>
          </p:cNvSpPr>
          <p:nvPr>
            <p:ph idx="1"/>
          </p:nvPr>
        </p:nvSpPr>
        <p:spPr/>
        <p:txBody>
          <a:bodyPr>
            <a:normAutofit lnSpcReduction="10000"/>
          </a:bodyPr>
          <a:lstStyle/>
          <a:p>
            <a:pPr algn="just"/>
            <a:r>
              <a:rPr lang="en-GB" sz="2000" dirty="0" smtClean="0">
                <a:solidFill>
                  <a:srgbClr val="FF0000"/>
                </a:solidFill>
              </a:rPr>
              <a:t>Topic sentences in red font </a:t>
            </a:r>
          </a:p>
          <a:p>
            <a:pPr algn="just"/>
            <a:r>
              <a:rPr lang="en-GB" sz="2000" dirty="0" smtClean="0">
                <a:solidFill>
                  <a:srgbClr val="0070C0"/>
                </a:solidFill>
              </a:rPr>
              <a:t>Supporting sentences in blue font</a:t>
            </a:r>
            <a:endParaRPr lang="en-GB" sz="2000" dirty="0">
              <a:solidFill>
                <a:srgbClr val="0070C0"/>
              </a:solidFill>
            </a:endParaRPr>
          </a:p>
          <a:p>
            <a:pPr algn="just"/>
            <a:r>
              <a:rPr lang="en-GB" sz="2000" dirty="0" smtClean="0">
                <a:solidFill>
                  <a:srgbClr val="FF0000"/>
                </a:solidFill>
              </a:rPr>
              <a:t>(A) Nevertheless</a:t>
            </a:r>
            <a:r>
              <a:rPr lang="en-GB" sz="2000" dirty="0">
                <a:solidFill>
                  <a:srgbClr val="FF0000"/>
                </a:solidFill>
              </a:rPr>
              <a:t>, many people believe that powerful nations and their governments need to focus their attention on more important problems here on our planet. </a:t>
            </a:r>
            <a:r>
              <a:rPr lang="en-GB" sz="2000" dirty="0">
                <a:solidFill>
                  <a:srgbClr val="0070C0"/>
                </a:solidFill>
              </a:rPr>
              <a:t>For example the twin spectres of hunger and poverty. Many parts of the globe, such as Africa and South America desperately need financial assistance in order to cope with these problems. So far, the outcomes of space research have yielded very little when compared with the billions of dollars spent. However, for the same financial outlay, many poorer nations could have had many of their problems eradicated.</a:t>
            </a:r>
          </a:p>
          <a:p>
            <a:pPr algn="just"/>
            <a:r>
              <a:rPr lang="en-GB" sz="2000" dirty="0" smtClean="0">
                <a:solidFill>
                  <a:srgbClr val="FF0000"/>
                </a:solidFill>
              </a:rPr>
              <a:t>(B) However</a:t>
            </a:r>
            <a:r>
              <a:rPr lang="en-GB" sz="2000" dirty="0">
                <a:solidFill>
                  <a:srgbClr val="FF0000"/>
                </a:solidFill>
              </a:rPr>
              <a:t>, there are many types of music that are deliberately composed to create a disturbing effect.</a:t>
            </a:r>
            <a:r>
              <a:rPr lang="en-GB" sz="2000" dirty="0"/>
              <a:t> </a:t>
            </a:r>
            <a:r>
              <a:rPr lang="en-GB" sz="2000" dirty="0">
                <a:solidFill>
                  <a:srgbClr val="0070C0"/>
                </a:solidFill>
              </a:rPr>
              <a:t>It is very difficult to forget the shower scene in the classic Hitchcock movie, “Psycho” or not shudder or when the multi-tracked cellos are bowed to create the unforgettable “Jaws” theme. In contrast, film composer John Barry would use strings to </a:t>
            </a:r>
            <a:r>
              <a:rPr lang="en-GB" sz="2000" dirty="0" smtClean="0">
                <a:solidFill>
                  <a:srgbClr val="0070C0"/>
                </a:solidFill>
              </a:rPr>
              <a:t>fashion </a:t>
            </a:r>
            <a:r>
              <a:rPr lang="en-GB" sz="2000" dirty="0">
                <a:solidFill>
                  <a:srgbClr val="0070C0"/>
                </a:solidFill>
              </a:rPr>
              <a:t>a beautiful aural landscape that </a:t>
            </a:r>
            <a:r>
              <a:rPr lang="en-GB" sz="2000" dirty="0" smtClean="0">
                <a:solidFill>
                  <a:srgbClr val="0070C0"/>
                </a:solidFill>
              </a:rPr>
              <a:t>created </a:t>
            </a:r>
            <a:r>
              <a:rPr lang="en-GB" sz="2000" dirty="0">
                <a:solidFill>
                  <a:srgbClr val="0070C0"/>
                </a:solidFill>
              </a:rPr>
              <a:t>a synthesis of international jet-setting life-style, danger and underlying sadness for each of the James Bond movies that he contributed to.</a:t>
            </a:r>
          </a:p>
          <a:p>
            <a:pPr algn="just"/>
            <a:endParaRPr lang="en-GB" sz="2000" dirty="0"/>
          </a:p>
        </p:txBody>
      </p:sp>
      <p:sp>
        <p:nvSpPr>
          <p:cNvPr id="4" name="Slide Number Placeholder 3"/>
          <p:cNvSpPr>
            <a:spLocks noGrp="1"/>
          </p:cNvSpPr>
          <p:nvPr>
            <p:ph type="sldNum" sz="quarter" idx="12"/>
          </p:nvPr>
        </p:nvSpPr>
        <p:spPr/>
        <p:txBody>
          <a:bodyPr/>
          <a:lstStyle/>
          <a:p>
            <a:fld id="{929BECA4-A46D-4BE4-9DAD-F069FF92DF4C}" type="slidenum">
              <a:rPr lang="en-GB" smtClean="0"/>
              <a:t>7</a:t>
            </a:fld>
            <a:endParaRPr lang="en-GB"/>
          </a:p>
        </p:txBody>
      </p:sp>
    </p:spTree>
    <p:extLst>
      <p:ext uri="{BB962C8B-B14F-4D97-AF65-F5344CB8AC3E}">
        <p14:creationId xmlns:p14="http://schemas.microsoft.com/office/powerpoint/2010/main" val="13263685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topic and supporting sentences from essay on music</a:t>
            </a:r>
            <a:endParaRPr lang="en-GB" dirty="0"/>
          </a:p>
        </p:txBody>
      </p:sp>
      <p:sp>
        <p:nvSpPr>
          <p:cNvPr id="3" name="Content Placeholder 2"/>
          <p:cNvSpPr>
            <a:spLocks noGrp="1"/>
          </p:cNvSpPr>
          <p:nvPr>
            <p:ph idx="1"/>
          </p:nvPr>
        </p:nvSpPr>
        <p:spPr/>
        <p:txBody>
          <a:bodyPr>
            <a:normAutofit lnSpcReduction="10000"/>
          </a:bodyPr>
          <a:lstStyle/>
          <a:p>
            <a:pPr algn="just"/>
            <a:r>
              <a:rPr lang="en-GB" b="1" dirty="0">
                <a:solidFill>
                  <a:srgbClr val="FF0000"/>
                </a:solidFill>
              </a:rPr>
              <a:t>Music has been part of our lives for thousands of years</a:t>
            </a:r>
            <a:r>
              <a:rPr lang="en-GB" dirty="0"/>
              <a:t>. </a:t>
            </a:r>
            <a:r>
              <a:rPr lang="en-GB" dirty="0" smtClean="0">
                <a:solidFill>
                  <a:srgbClr val="0070C0"/>
                </a:solidFill>
              </a:rPr>
              <a:t>No </a:t>
            </a:r>
            <a:r>
              <a:rPr lang="en-GB" dirty="0">
                <a:solidFill>
                  <a:srgbClr val="0070C0"/>
                </a:solidFill>
              </a:rPr>
              <a:t>matter what culture we belong to, we all share the universal language of music. Some may have different instruments or even different musical scales (Grout and Palisca, 1988). However, despite the thousands of languages all over the world, there is no linguistic barrier to the enjoyment of music.</a:t>
            </a:r>
            <a:r>
              <a:rPr lang="en-GB" dirty="0"/>
              <a:t> </a:t>
            </a:r>
            <a:r>
              <a:rPr lang="en-GB" b="1" dirty="0">
                <a:solidFill>
                  <a:srgbClr val="00B050"/>
                </a:solidFill>
              </a:rPr>
              <a:t>This essay looks at the positive as well as the negative aspects of music, in order to provide the reader with a simple critique. </a:t>
            </a:r>
            <a:endParaRPr lang="en-GB" b="1" dirty="0" smtClean="0">
              <a:solidFill>
                <a:srgbClr val="00B050"/>
              </a:solidFill>
            </a:endParaRPr>
          </a:p>
          <a:p>
            <a:pPr algn="just"/>
            <a:r>
              <a:rPr lang="en-GB" b="1" dirty="0" smtClean="0">
                <a:solidFill>
                  <a:srgbClr val="FF0000"/>
                </a:solidFill>
              </a:rPr>
              <a:t>The first sentence = The TOPIC sentence</a:t>
            </a:r>
          </a:p>
          <a:p>
            <a:pPr algn="just"/>
            <a:r>
              <a:rPr lang="en-GB" dirty="0" smtClean="0">
                <a:solidFill>
                  <a:srgbClr val="00B050"/>
                </a:solidFill>
              </a:rPr>
              <a:t>The last sentence = The THESIS statement (The purpose of the essay)</a:t>
            </a:r>
          </a:p>
          <a:p>
            <a:pPr algn="just"/>
            <a:r>
              <a:rPr lang="en-GB" dirty="0">
                <a:solidFill>
                  <a:srgbClr val="0070C0"/>
                </a:solidFill>
              </a:rPr>
              <a:t>The sentences in between are the SUPPORTING sentences</a:t>
            </a:r>
          </a:p>
          <a:p>
            <a:pPr algn="just"/>
            <a:endParaRPr lang="en-GB" dirty="0"/>
          </a:p>
          <a:p>
            <a:endParaRPr lang="en-GB" dirty="0"/>
          </a:p>
        </p:txBody>
      </p:sp>
      <p:sp>
        <p:nvSpPr>
          <p:cNvPr id="4" name="Slide Number Placeholder 3"/>
          <p:cNvSpPr>
            <a:spLocks noGrp="1"/>
          </p:cNvSpPr>
          <p:nvPr>
            <p:ph type="sldNum" sz="quarter" idx="12"/>
          </p:nvPr>
        </p:nvSpPr>
        <p:spPr/>
        <p:txBody>
          <a:bodyPr/>
          <a:lstStyle/>
          <a:p>
            <a:fld id="{929BECA4-A46D-4BE4-9DAD-F069FF92DF4C}" type="slidenum">
              <a:rPr lang="en-GB" smtClean="0"/>
              <a:t>8</a:t>
            </a:fld>
            <a:endParaRPr lang="en-GB"/>
          </a:p>
        </p:txBody>
      </p:sp>
    </p:spTree>
    <p:extLst>
      <p:ext uri="{BB962C8B-B14F-4D97-AF65-F5344CB8AC3E}">
        <p14:creationId xmlns:p14="http://schemas.microsoft.com/office/powerpoint/2010/main" val="3961027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fontAlgn="t"/>
            <a:r>
              <a:rPr lang="en-GB" sz="2200" b="1" dirty="0"/>
              <a:t>Read the assignment title below from a course about music and culture. </a:t>
            </a:r>
            <a:r>
              <a:rPr lang="en-GB" sz="2200" dirty="0"/>
              <a:t/>
            </a:r>
            <a:br>
              <a:rPr lang="en-GB" sz="2200" dirty="0"/>
            </a:br>
            <a:r>
              <a:rPr lang="en-GB" sz="2200" dirty="0" smtClean="0"/>
              <a:t/>
            </a:r>
            <a:br>
              <a:rPr lang="en-GB" sz="2200" dirty="0" smtClean="0"/>
            </a:br>
            <a:r>
              <a:rPr lang="en-GB" sz="2200" b="1" dirty="0" smtClean="0">
                <a:solidFill>
                  <a:srgbClr val="FF0000"/>
                </a:solidFill>
              </a:rPr>
              <a:t>Choose </a:t>
            </a:r>
            <a:r>
              <a:rPr lang="en-GB" sz="2200" b="1" dirty="0">
                <a:solidFill>
                  <a:srgbClr val="FF0000"/>
                </a:solidFill>
              </a:rPr>
              <a:t>a musical instrument which has moved beyond its original geographical location. Who has adopted this instrument, how have they done so, and why?</a:t>
            </a:r>
            <a:br>
              <a:rPr lang="en-GB" sz="2200" b="1" dirty="0">
                <a:solidFill>
                  <a:srgbClr val="FF0000"/>
                </a:solidFill>
              </a:rPr>
            </a:br>
            <a:endParaRPr lang="en-GB" sz="2200" b="1" dirty="0">
              <a:solidFill>
                <a:srgbClr val="FF0000"/>
              </a:solidFill>
            </a:endParaRPr>
          </a:p>
        </p:txBody>
      </p:sp>
      <p:sp>
        <p:nvSpPr>
          <p:cNvPr id="3" name="Content Placeholder 2"/>
          <p:cNvSpPr>
            <a:spLocks noGrp="1"/>
          </p:cNvSpPr>
          <p:nvPr>
            <p:ph idx="1"/>
          </p:nvPr>
        </p:nvSpPr>
        <p:spPr/>
        <p:txBody>
          <a:bodyPr>
            <a:normAutofit fontScale="92500" lnSpcReduction="10000"/>
          </a:bodyPr>
          <a:lstStyle/>
          <a:p>
            <a:pPr lvl="0" fontAlgn="t"/>
            <a:r>
              <a:rPr lang="en-GB" b="1" dirty="0" smtClean="0"/>
              <a:t>Now </a:t>
            </a:r>
            <a:r>
              <a:rPr lang="en-GB" b="1" dirty="0"/>
              <a:t>look at the following paragraph, from the assignment, and see if you can find the supporting sentence that SHOULD NOT be there.</a:t>
            </a:r>
            <a:endParaRPr lang="en-GB" dirty="0"/>
          </a:p>
          <a:p>
            <a:pPr algn="just" fontAlgn="t"/>
            <a:r>
              <a:rPr lang="en-GB" dirty="0"/>
              <a:t>The three-stringed harp has also had a role in popular protests aimed at defending the indigenous peoples’ equality. One example is the single ‘</a:t>
            </a:r>
            <a:r>
              <a:rPr lang="en-GB" dirty="0" err="1"/>
              <a:t>Meim</a:t>
            </a:r>
            <a:r>
              <a:rPr lang="en-GB" dirty="0"/>
              <a:t> </a:t>
            </a:r>
            <a:r>
              <a:rPr lang="en-GB" dirty="0" err="1"/>
              <a:t>Yet’tu</a:t>
            </a:r>
            <a:r>
              <a:rPr lang="en-GB" dirty="0"/>
              <a:t>’, released in 1993 in support of the Five Rivers land rights movement. This pushed the Five Rivers movement to the front of the international stage, dramatically raising awareness of the harp as a symbol of the indigenous peoples’ tradition, and their stance in the nation’s land-rights politics (Gardise and Warhust, 2011). It is very common for musical instruments to be adopted by different cultures, and used for different purposes. The instrument has since taken on a clear role as a symbol of the indigenous political struggle.</a:t>
            </a:r>
          </a:p>
          <a:p>
            <a:endParaRPr lang="en-GB" dirty="0"/>
          </a:p>
        </p:txBody>
      </p:sp>
      <p:sp>
        <p:nvSpPr>
          <p:cNvPr id="4" name="Slide Number Placeholder 3"/>
          <p:cNvSpPr>
            <a:spLocks noGrp="1"/>
          </p:cNvSpPr>
          <p:nvPr>
            <p:ph type="sldNum" sz="quarter" idx="12"/>
          </p:nvPr>
        </p:nvSpPr>
        <p:spPr/>
        <p:txBody>
          <a:bodyPr/>
          <a:lstStyle/>
          <a:p>
            <a:fld id="{929BECA4-A46D-4BE4-9DAD-F069FF92DF4C}" type="slidenum">
              <a:rPr lang="en-GB" smtClean="0"/>
              <a:t>9</a:t>
            </a:fld>
            <a:endParaRPr lang="en-GB"/>
          </a:p>
        </p:txBody>
      </p:sp>
    </p:spTree>
    <p:extLst>
      <p:ext uri="{BB962C8B-B14F-4D97-AF65-F5344CB8AC3E}">
        <p14:creationId xmlns:p14="http://schemas.microsoft.com/office/powerpoint/2010/main" val="3215979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 keys</a:t>
            </a:r>
            <a:endParaRPr lang="en-GB" dirty="0"/>
          </a:p>
        </p:txBody>
      </p:sp>
      <p:sp>
        <p:nvSpPr>
          <p:cNvPr id="3" name="Content Placeholder 2"/>
          <p:cNvSpPr>
            <a:spLocks noGrp="1"/>
          </p:cNvSpPr>
          <p:nvPr>
            <p:ph idx="1"/>
          </p:nvPr>
        </p:nvSpPr>
        <p:spPr/>
        <p:txBody>
          <a:bodyPr>
            <a:normAutofit fontScale="92500" lnSpcReduction="10000"/>
          </a:bodyPr>
          <a:lstStyle/>
          <a:p>
            <a:r>
              <a:rPr lang="en-GB" sz="2200" b="1" dirty="0">
                <a:solidFill>
                  <a:srgbClr val="FF0000"/>
                </a:solidFill>
              </a:rPr>
              <a:t>Possible topic sentences:-</a:t>
            </a:r>
          </a:p>
          <a:p>
            <a:pPr lvl="1"/>
            <a:r>
              <a:rPr lang="en-GB" sz="2000" dirty="0"/>
              <a:t>1. Before this question can be addressed, definitions of the terms ‘educational leader’ and ‘institutional change’ must be established.</a:t>
            </a:r>
          </a:p>
          <a:p>
            <a:pPr lvl="1"/>
            <a:r>
              <a:rPr lang="en-GB" sz="2000" b="1" dirty="0">
                <a:solidFill>
                  <a:srgbClr val="FF0000"/>
                </a:solidFill>
              </a:rPr>
              <a:t>2. When change is imminent, it is necessary for educational leaders to make appropriate preparations (Zimmerman, 2004).</a:t>
            </a:r>
          </a:p>
          <a:p>
            <a:pPr lvl="1"/>
            <a:r>
              <a:rPr lang="en-GB" sz="2000" dirty="0"/>
              <a:t>3. According to Zimmerman (2004) there are four basic types of educational change.</a:t>
            </a:r>
          </a:p>
          <a:p>
            <a:pPr lvl="0" fontAlgn="t"/>
            <a:r>
              <a:rPr lang="en-GB" sz="2200" b="1" dirty="0">
                <a:solidFill>
                  <a:srgbClr val="FF0000"/>
                </a:solidFill>
              </a:rPr>
              <a:t>Now look at the following paragraph, from the assignment, and see if you can find the supporting sentence that SHOULD NOT be there.</a:t>
            </a:r>
          </a:p>
          <a:p>
            <a:pPr lvl="1" algn="just" fontAlgn="t"/>
            <a:r>
              <a:rPr lang="en-GB" sz="2200" dirty="0"/>
              <a:t>The three-stringed harp has also had a role in popular protests aimed at defending the indigenous peoples’ equality. One example is the single ‘Meim </a:t>
            </a:r>
            <a:r>
              <a:rPr lang="en-GB" sz="2200" dirty="0" err="1"/>
              <a:t>Yet’tu</a:t>
            </a:r>
            <a:r>
              <a:rPr lang="en-GB" sz="2200" dirty="0"/>
              <a:t>’, released in 1993 in support of the Five Rivers land rights movement. This pushed the Five Rivers movement to the front of the international stage, dramatically raising awareness of the harp as a symbol of the indigenous peoples’ tradition, and their stance in the nation’s land-rights politics (Gardise and Warhust, 2011). </a:t>
            </a:r>
            <a:r>
              <a:rPr lang="en-GB" sz="2200" b="1" dirty="0">
                <a:solidFill>
                  <a:srgbClr val="FF0000"/>
                </a:solidFill>
              </a:rPr>
              <a:t>It is very common for musical instruments to be adopted by different cultures, and used for different purposes</a:t>
            </a:r>
            <a:r>
              <a:rPr lang="en-GB" sz="2200" dirty="0"/>
              <a:t>. The instrument has since taken on a clear role as a symbol of the indigenous political struggle.</a:t>
            </a:r>
          </a:p>
          <a:p>
            <a:endParaRPr lang="en-GB" sz="2600" dirty="0"/>
          </a:p>
        </p:txBody>
      </p:sp>
      <p:sp>
        <p:nvSpPr>
          <p:cNvPr id="4" name="Slide Number Placeholder 3"/>
          <p:cNvSpPr>
            <a:spLocks noGrp="1"/>
          </p:cNvSpPr>
          <p:nvPr>
            <p:ph type="sldNum" sz="quarter" idx="12"/>
          </p:nvPr>
        </p:nvSpPr>
        <p:spPr/>
        <p:txBody>
          <a:bodyPr/>
          <a:lstStyle/>
          <a:p>
            <a:fld id="{929BECA4-A46D-4BE4-9DAD-F069FF92DF4C}" type="slidenum">
              <a:rPr lang="en-GB" smtClean="0"/>
              <a:t>10</a:t>
            </a:fld>
            <a:endParaRPr lang="en-GB"/>
          </a:p>
        </p:txBody>
      </p:sp>
    </p:spTree>
    <p:extLst>
      <p:ext uri="{BB962C8B-B14F-4D97-AF65-F5344CB8AC3E}">
        <p14:creationId xmlns:p14="http://schemas.microsoft.com/office/powerpoint/2010/main" val="41569290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1086</Words>
  <Application>Microsoft Office PowerPoint</Application>
  <PresentationFormat>Widescreen</PresentationFormat>
  <Paragraphs>66</Paragraphs>
  <Slides>10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           </vt:lpstr>
      <vt:lpstr>Structure of presentation</vt:lpstr>
      <vt:lpstr>What is a topic sentence?</vt:lpstr>
      <vt:lpstr>Examples of topic sentences</vt:lpstr>
      <vt:lpstr>  Below is a paragraph from an assignment from an education management course. Read the assignment title below and the topic sentences that follow. Now read the paragraph and decide which topic sentence is the most appropriate. </vt:lpstr>
      <vt:lpstr>What are supporting sentences?</vt:lpstr>
      <vt:lpstr>Examples of supporting sentences</vt:lpstr>
      <vt:lpstr>Example of topic and supporting sentences from essay on music</vt:lpstr>
      <vt:lpstr>Read the assignment title below from a course about music and culture.   Choose a musical instrument which has moved beyond its original geographical location. Who has adopted this instrument, how have they done so, and why? </vt:lpstr>
      <vt:lpstr>Answer keys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32</cp:revision>
  <dcterms:created xsi:type="dcterms:W3CDTF">2020-05-04T07:28:06Z</dcterms:created>
  <dcterms:modified xsi:type="dcterms:W3CDTF">2021-11-05T09:33:50Z</dcterms:modified>
</cp:coreProperties>
</file>