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0" r:id="rId4"/>
  </p:sldMasterIdLst>
  <p:sldIdLst>
    <p:sldId id="266" r:id="rId5"/>
    <p:sldId id="321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18" r:id="rId16"/>
    <p:sldId id="319" r:id="rId17"/>
    <p:sldId id="320" r:id="rId18"/>
    <p:sldId id="32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>
        <p:scale>
          <a:sx n="88" d="100"/>
          <a:sy n="88" d="100"/>
        </p:scale>
        <p:origin x="-1424" y="-6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905001"/>
            <a:ext cx="100584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572000"/>
            <a:ext cx="861568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5" y="5486400"/>
            <a:ext cx="10212916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5" y="3852863"/>
            <a:ext cx="8180916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536192"/>
            <a:ext cx="48768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92800" y="1536192"/>
            <a:ext cx="48768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48768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4876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92800" y="1535113"/>
            <a:ext cx="48768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92800" y="2174875"/>
            <a:ext cx="4876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1" y="5495544"/>
            <a:ext cx="103632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" y="6096000"/>
            <a:ext cx="103632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06400" y="381000"/>
            <a:ext cx="103632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336" y="5495278"/>
            <a:ext cx="103632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112776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2336" y="6096000"/>
            <a:ext cx="103632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l"/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3368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09/08/22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16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16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1277600" y="5486400"/>
            <a:ext cx="9144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75717" y="5648960"/>
            <a:ext cx="73152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10510428" y="3987800"/>
            <a:ext cx="2367281" cy="4876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474869" y="1584960"/>
            <a:ext cx="2438399" cy="4876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2D6E202-B606-4609-B914-27C9371A1F6D}" type="datetime1">
              <a:rPr lang="en-US" smtClean="0"/>
              <a:t>09/08/22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about:blan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="" xmlns:a16="http://schemas.microsoft.com/office/drawing/2014/main" id="{F452A527-3631-41ED-858D-3777A7D1496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1"/>
            <a:ext cx="11543072" cy="183264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9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                My Career Goal:</a:t>
            </a:r>
            <a:br>
              <a:rPr lang="en-GB" sz="49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49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                </a:t>
            </a:r>
            <a:r>
              <a:rPr lang="en-GB" sz="4900" u="sng" dirty="0" smtClean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Becoming an </a:t>
            </a:r>
            <a:r>
              <a:rPr lang="en-GB" sz="4900" u="sng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Oracle </a:t>
            </a:r>
            <a:r>
              <a:rPr lang="en-GB" sz="4900" u="sng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Developer</a:t>
            </a:r>
            <a:endParaRPr lang="en-US" sz="4900" u="sng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4630" y="2150115"/>
            <a:ext cx="5321282" cy="1437298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CADMIEL </a:t>
            </a: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OPRESCU</a:t>
            </a:r>
          </a:p>
          <a:p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Module Name: Academic and Employability Skills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BMSW4001_LON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Student Number </a:t>
            </a: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2133523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1b4a1252-2b98-4fe3-a3f3-cbb1ab77828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49854"/>
            <a:ext cx="12192000" cy="340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87CB788-62ED-4338-A80C-048A38613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C20AC29-03B8-4BEB-A154-477B6FC88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267227"/>
            <a:ext cx="10463917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1. Database Concept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Oracle Developer: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Job Profile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3. Qualifications Required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4. Skills Required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5. My SWOT Analysis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 My SWOT Conclusion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7. References 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36971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637B87A-9A3E-488E-9A2B-B2F705EF9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4472C4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Database Concept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E05E4E2-FA03-4933-A0CE-EE517AFC5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645055"/>
            <a:ext cx="4848981" cy="422403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Databases are a mechanism for storing data in a logical form using computers. Oracle is a relational database management system (RDBMS)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According to Codd (June,1970, p377) the data is stored in two-dimensional tables.</a:t>
            </a:r>
            <a:endParaRPr lang="en-US" sz="2000" dirty="0">
              <a:latin typeface="Georgia Pro Cond Light" panose="02040306050405020303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 extract data from a Database, you will need to know two computer languages. These are Structured Query Language ( SQL ) and the Oracle Procedural Language (PL/SQL).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4" name="Picture 3" descr="Graphical user interface, application, table&#10;&#10;Description automatically generated">
            <a:extLst>
              <a:ext uri="{FF2B5EF4-FFF2-40B4-BE49-F238E27FC236}">
                <a16:creationId xmlns="" xmlns:a16="http://schemas.microsoft.com/office/drawing/2014/main" id="{855E7BB1-F1A5-4364-9780-CE5278399A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456" y="1168854"/>
            <a:ext cx="3419917" cy="3448842"/>
          </a:xfrm>
          <a:prstGeom prst="rect">
            <a:avLst/>
          </a:prstGeom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="" xmlns:a16="http://schemas.microsoft.com/office/drawing/2014/main" id="{12968DAD-145A-413B-9C78-F742FEA6093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9983" y="4632127"/>
            <a:ext cx="2788635" cy="188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486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94992"/>
            <a:ext cx="10058400" cy="1450757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Database concept: Oracle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325" y="2276137"/>
            <a:ext cx="10058400" cy="3760891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is a multinational computer technology Corporation founded by Larry Ellison.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Larry Ellison is the Executive Chairman of the company, and he owns 36% of Oracle.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is more than a relational database management system providing a large product family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such as: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University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Consulting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E-Business Suite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3D1E951C-2549-481F-B150-1B71F4062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0910" y="4063116"/>
            <a:ext cx="1973912" cy="1973912"/>
          </a:xfrm>
          <a:prstGeom prst="rect">
            <a:avLst/>
          </a:prstGeom>
          <a:ln w="38100">
            <a:noFill/>
          </a:ln>
        </p:spPr>
      </p:pic>
      <p:pic>
        <p:nvPicPr>
          <p:cNvPr id="1026" name="Picture 2" descr="See the source image">
            <a:extLst>
              <a:ext uri="{FF2B5EF4-FFF2-40B4-BE49-F238E27FC236}">
                <a16:creationId xmlns="" xmlns:a16="http://schemas.microsoft.com/office/drawing/2014/main" id="{960F9083-4108-464C-B541-41D7785CC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3996" y="4160397"/>
            <a:ext cx="1923541" cy="184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="" xmlns:a16="http://schemas.microsoft.com/office/drawing/2014/main" id="{DB45277B-9C23-48CC-A092-EB9EDD6A02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751" y="4242508"/>
            <a:ext cx="1973912" cy="159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261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solidFill>
                  <a:srgbClr val="4472C4"/>
                </a:solidFill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Developer</a:t>
            </a:r>
            <a:r>
              <a:rPr lang="en-GB" sz="4800" dirty="0" smtClean="0">
                <a:solidFill>
                  <a:srgbClr val="4472C4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4800" dirty="0">
                <a:solidFill>
                  <a:srgbClr val="4472C4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Job Profile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06000"/>
              </a:lnSpc>
              <a:buClrTx/>
              <a:buFont typeface="Arial" panose="020B0604020202020204" pitchFamily="34" charset="0"/>
              <a:buChar char="•"/>
            </a:pPr>
            <a:r>
              <a:rPr lang="en-GB" sz="3200" b="1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Technical Tasks for </a:t>
            </a:r>
            <a:r>
              <a:rPr lang="en-GB" sz="3200" b="1" dirty="0" smtClean="0"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Developer</a:t>
            </a:r>
            <a:r>
              <a:rPr lang="en-GB" sz="3200" b="1" dirty="0" smtClean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Creating databases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 know the Oracle Programming Language such as SQL and PL/SQL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 manage database availability and consistency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 manage security of the Database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Network administration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Backup and recovery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"/>
            </a:pPr>
            <a:r>
              <a:rPr lang="en-US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Database tuning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23772912-084a-4cf5-9e7c-15976f39851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502" y="3708588"/>
            <a:ext cx="4632888" cy="194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446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24399"/>
            <a:ext cx="10058400" cy="1450757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schemeClr val="tx1"/>
                </a:solidFill>
              </a:rPr>
              <a:t>Qualifications Required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2000" b="1" dirty="0">
                <a:solidFill>
                  <a:srgbClr val="485D65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You can enter this career with a degree in any subject but the following may be particularly useful</a:t>
            </a:r>
            <a:r>
              <a:rPr lang="en-GB" sz="2000" dirty="0">
                <a:solidFill>
                  <a:srgbClr val="485D65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dirty="0">
                <a:solidFill>
                  <a:srgbClr val="485D65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Computer Science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dirty="0">
                <a:solidFill>
                  <a:srgbClr val="485D65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Information Technology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508" lvl="1" indent="-3429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"/>
            </a:pPr>
            <a:r>
              <a:rPr lang="en-GB" dirty="0">
                <a:solidFill>
                  <a:srgbClr val="485D65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Computer Software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360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Skills Required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14" y="2050480"/>
            <a:ext cx="10184357" cy="3760891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excellent problem-solving and analytical skills</a:t>
            </a:r>
            <a:endParaRPr lang="en-GB" sz="2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good communication, teamwork and negotiation skills</a:t>
            </a:r>
            <a:endParaRPr lang="en-GB" sz="2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familiarity with the main data manipulation languages </a:t>
            </a:r>
            <a:r>
              <a:rPr lang="en-GB" sz="2100" dirty="0">
                <a:solidFill>
                  <a:srgbClr val="485D65"/>
                </a:solidFill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SQL PL/SQL</a:t>
            </a:r>
            <a:endParaRPr lang="en-GB" sz="2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the ability to work to tight deadlines under pressure</a:t>
            </a:r>
            <a:endParaRPr lang="en-GB" sz="2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flexibility and adaptability</a:t>
            </a:r>
            <a:endParaRPr lang="en-GB" sz="2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100" dirty="0">
                <a:solidFill>
                  <a:srgbClr val="485D65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business awareness and understanding of business requirements of IT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dirty="0">
                <a:solidFill>
                  <a:srgbClr val="485D65"/>
                </a:solidFill>
                <a:latin typeface="Georgia Pro Cond Light" panose="02040306050405020303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The determination</a:t>
            </a:r>
            <a:r>
              <a:rPr lang="en-GB" sz="2000" dirty="0">
                <a:solidFill>
                  <a:srgbClr val="485D65"/>
                </a:solidFill>
                <a:effectLst/>
                <a:latin typeface="Georgia Pro Cond Light" panose="02040306050405020303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to continue the professional development (CPD)</a:t>
            </a:r>
          </a:p>
          <a:p>
            <a:pPr marL="0" indent="0">
              <a:lnSpc>
                <a:spcPct val="106000"/>
              </a:lnSpc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6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="" xmlns:a16="http://schemas.microsoft.com/office/drawing/2014/main" id="{CA4E2AF7-ED9D-4150-91DB-474E69A03769}"/>
              </a:ext>
            </a:extLst>
          </p:cNvPr>
          <p:cNvSpPr txBox="1">
            <a:spLocks/>
          </p:cNvSpPr>
          <p:nvPr/>
        </p:nvSpPr>
        <p:spPr>
          <a:xfrm>
            <a:off x="6126480" y="2108201"/>
            <a:ext cx="4638215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6000"/>
              </a:lnSpc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556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solidFill>
                  <a:srgbClr val="4472C4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Personal SWOT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893" y="1921470"/>
            <a:ext cx="5250231" cy="3760891"/>
          </a:xfrm>
        </p:spPr>
        <p:txBody>
          <a:bodyPr>
            <a:noAutofit/>
          </a:bodyPr>
          <a:lstStyle/>
          <a:p>
            <a:pPr marL="0" lvl="0" indent="0">
              <a:lnSpc>
                <a:spcPct val="106000"/>
              </a:lnSpc>
              <a:spcAft>
                <a:spcPts val="1000"/>
              </a:spcAft>
              <a:buNone/>
            </a:pPr>
            <a:r>
              <a:rPr lang="en-GB" sz="2800" b="1" dirty="0">
                <a:solidFill>
                  <a:srgbClr val="00B050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1.Strengths</a:t>
            </a:r>
            <a:r>
              <a:rPr lang="en-GB" sz="2000" b="1" dirty="0">
                <a:solidFill>
                  <a:srgbClr val="00B050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2000" b="1" dirty="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6000"/>
              </a:lnSpc>
              <a:spcAft>
                <a:spcPts val="1000"/>
              </a:spcAft>
              <a:buNone/>
            </a:pPr>
            <a:r>
              <a:rPr lang="en-GB" sz="2000" b="1" dirty="0">
                <a:solidFill>
                  <a:schemeClr val="accent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Professional Qualifications: </a:t>
            </a:r>
          </a:p>
          <a:p>
            <a:pPr lvl="0">
              <a:lnSpc>
                <a:spcPct val="106000"/>
              </a:lnSpc>
              <a:spcAft>
                <a:spcPts val="1000"/>
              </a:spcAft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Oracle Database Administrator 10g Certified    Associate (</a:t>
            </a:r>
            <a:r>
              <a:rPr lang="en-GB" sz="1800" dirty="0" smtClean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2012)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lvl="0">
              <a:lnSpc>
                <a:spcPct val="106000"/>
              </a:lnSpc>
              <a:spcAft>
                <a:spcPts val="1000"/>
              </a:spcAft>
              <a:buClrTx/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Oracle Developer Certified Associate with PL/SQL</a:t>
            </a:r>
            <a:endParaRPr lang="en-GB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2000" b="1" dirty="0">
                <a:solidFill>
                  <a:schemeClr val="accent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Work experience</a:t>
            </a:r>
            <a:r>
              <a:rPr lang="en-GB" sz="1800" dirty="0">
                <a:solidFill>
                  <a:schemeClr val="accent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en-GB" sz="1800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Employed as Test Technician </a:t>
            </a:r>
            <a:r>
              <a:rPr lang="en-GB" sz="1800" dirty="0" smtClean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at IT </a:t>
            </a:r>
            <a:r>
              <a:rPr lang="mr-IN" sz="1800" dirty="0" smtClean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–</a:t>
            </a:r>
            <a:r>
              <a:rPr lang="en-GB" sz="1800" dirty="0" smtClean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COM Services, Bucharest -Romania </a:t>
            </a:r>
            <a:r>
              <a:rPr lang="en-GB" sz="1800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for </a:t>
            </a:r>
            <a:r>
              <a:rPr lang="en-GB" sz="1800" dirty="0" smtClean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dirty="0" smtClean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years</a:t>
            </a:r>
            <a:endParaRPr lang="en-GB" sz="20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9A7E6079-E526-432B-8AB5-4C9467D673ED}"/>
              </a:ext>
            </a:extLst>
          </p:cNvPr>
          <p:cNvSpPr txBox="1"/>
          <p:nvPr/>
        </p:nvSpPr>
        <p:spPr>
          <a:xfrm>
            <a:off x="5713273" y="1921470"/>
            <a:ext cx="5250231" cy="4159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solidFill>
                  <a:schemeClr val="accent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Transferable Skills: </a:t>
            </a:r>
            <a:endParaRPr lang="en-GB" sz="1600" b="1" dirty="0">
              <a:solidFill>
                <a:schemeClr val="accent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Good Communication,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Adaptability, 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Analytical Spirit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Reflective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Critical Analysing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Good Memory.  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</a:pPr>
            <a:r>
              <a:rPr lang="en-GB" sz="1600" b="1" dirty="0">
                <a:solidFill>
                  <a:schemeClr val="accent1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Personal Skills:</a:t>
            </a:r>
            <a:endParaRPr lang="en-GB" sz="1600" b="1" dirty="0">
              <a:solidFill>
                <a:schemeClr val="accent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Good Team Working capabilities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The Quick Learning and my personal serious approach about  studying upgrading permanently my knowledge level </a:t>
            </a:r>
            <a:r>
              <a:rPr lang="en-GB" sz="1600" b="1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will bring a plus to the company.    </a:t>
            </a:r>
            <a:endParaRPr lang="en-GB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dirty="0"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the ability to create and maintain strong working relationships with colleagues 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38809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Personal 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6000"/>
              </a:lnSpc>
              <a:buClrTx/>
              <a:buNone/>
            </a:pPr>
            <a:r>
              <a:rPr lang="en-GB" sz="2400" b="1" dirty="0">
                <a:solidFill>
                  <a:srgbClr val="D60093"/>
                </a:solidFill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b="1" dirty="0">
                <a:solidFill>
                  <a:srgbClr val="D60093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2800" b="1" dirty="0">
                <a:solidFill>
                  <a:srgbClr val="D60093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Weakness:</a:t>
            </a:r>
            <a:endParaRPr lang="en-GB" sz="2800" b="1" dirty="0">
              <a:solidFill>
                <a:srgbClr val="D6009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Not very good networking contact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Need to improve my Java script level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Not updated to the last versions of Oracle Databases and Cloud Technology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Sometimes </a:t>
            </a:r>
            <a:r>
              <a:rPr lang="en-GB" sz="2000" dirty="0" smtClean="0"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sz="2000" dirty="0" smtClean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complete </a:t>
            </a: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the tasks very close to the deadline term.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080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Personal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lnSpc>
                <a:spcPct val="106000"/>
              </a:lnSpc>
              <a:buClrTx/>
              <a:buNone/>
            </a:pPr>
            <a:r>
              <a:rPr lang="en-GB" sz="24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800" b="1" dirty="0">
                <a:solidFill>
                  <a:srgbClr val="FF0000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.Opportunities:</a:t>
            </a:r>
            <a:endParaRPr lang="en-GB" sz="28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Oracle University Programs will help me to improve my Java Script skills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 get Oracle Java Certifications for the latest Java versions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 can work remotely but I am geographical mobile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 can combine the skills achieved during this course with the skills I have from my previous Oracle Certifications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Developing a large network of contacts, using </a:t>
            </a:r>
            <a:r>
              <a:rPr lang="en-GB" sz="2000" dirty="0" err="1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Linkedin</a:t>
            </a: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and other sites employability oriented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743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Personal 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9637597" cy="4800600"/>
          </a:xfrm>
        </p:spPr>
        <p:txBody>
          <a:bodyPr/>
          <a:lstStyle/>
          <a:p>
            <a:pPr>
              <a:lnSpc>
                <a:spcPct val="106000"/>
              </a:lnSpc>
            </a:pPr>
            <a:r>
              <a:rPr lang="en-GB" sz="2000" b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4.Threats</a:t>
            </a: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The concurrence has more experience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The global job market shrinks due to the pandemic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Wingdings" panose="05000000000000000000" pitchFamily="2" charset="2"/>
              <a:buChar char="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Continuous Evolution of the Software and Technology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Having the knowledge keeping up to date permanently with the new technologies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394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24399"/>
            <a:ext cx="10058400" cy="1450757"/>
          </a:xfrm>
        </p:spPr>
        <p:txBody>
          <a:bodyPr/>
          <a:lstStyle/>
          <a:p>
            <a:r>
              <a:rPr lang="en-GB" sz="4800" dirty="0" smtClean="0">
                <a:solidFill>
                  <a:srgbClr val="4472C4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My </a:t>
            </a:r>
            <a:r>
              <a:rPr lang="en-GB" sz="4800" dirty="0">
                <a:solidFill>
                  <a:srgbClr val="4472C4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SWOT 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70406"/>
            <a:ext cx="10058400" cy="3760891"/>
          </a:xfrm>
        </p:spPr>
        <p:txBody>
          <a:bodyPr/>
          <a:lstStyle/>
          <a:p>
            <a:pPr marL="0" lvl="0" indent="0">
              <a:lnSpc>
                <a:spcPct val="106000"/>
              </a:lnSpc>
              <a:buClrTx/>
              <a:buNone/>
            </a:pPr>
            <a:r>
              <a:rPr lang="en-GB" b="1" dirty="0">
                <a:solidFill>
                  <a:srgbClr val="00B050"/>
                </a:solidFill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My</a:t>
            </a:r>
            <a:r>
              <a:rPr lang="en-GB" sz="2400" b="1" dirty="0">
                <a:solidFill>
                  <a:srgbClr val="00B050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Strong </a:t>
            </a:r>
            <a:r>
              <a:rPr lang="en-GB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Ski</a:t>
            </a:r>
            <a:r>
              <a:rPr lang="en-GB" dirty="0">
                <a:effectLst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lls look like they are able to cover the core of the Oracle job profile</a:t>
            </a:r>
            <a:r>
              <a:rPr lang="en-GB" sz="1800" dirty="0"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1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b="1" dirty="0">
                <a:effectLst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My professional Qualifications : Oracle developer programming with  Pl/SQL and Oracle Database Administrator 10g Database </a:t>
            </a:r>
            <a:endParaRPr lang="en-GB" b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b="1" dirty="0">
                <a:effectLst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My Transferable Skills such as Good Communication , Teamwork, Adaptability, Flexibility, Critical analysing are good, they are matching in a good proportion the Job required Skills</a:t>
            </a:r>
            <a:endParaRPr lang="en-GB" b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ClrTx/>
              <a:buFont typeface="Wingdings" panose="05000000000000000000" pitchFamily="2" charset="2"/>
              <a:buChar char="ü"/>
            </a:pPr>
            <a:r>
              <a:rPr lang="en-GB" b="1" dirty="0">
                <a:effectLst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My Personal Skills like Quick  Learner will help me and the Employer to act fast not loosing time</a:t>
            </a:r>
            <a:r>
              <a:rPr lang="en-GB" dirty="0">
                <a:effectLst/>
                <a:latin typeface="+mj-lt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27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My SWOT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0359231" cy="5052168"/>
          </a:xfrm>
        </p:spPr>
        <p:txBody>
          <a:bodyPr>
            <a:normAutofit/>
          </a:bodyPr>
          <a:lstStyle/>
          <a:p>
            <a:pPr lvl="0">
              <a:lnSpc>
                <a:spcPct val="106000"/>
              </a:lnSpc>
              <a:buClrTx/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D60093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The Weakness</a:t>
            </a:r>
            <a:r>
              <a:rPr lang="en-GB" sz="2000" b="1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can be adjust making them strong skills as following 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 will build a strong contacts network trough LinkedIn Learning Courses , getting familiar with </a:t>
            </a:r>
            <a:r>
              <a:rPr lang="en-GB" sz="2000" dirty="0" err="1"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thr</a:t>
            </a:r>
            <a:r>
              <a:rPr lang="en-GB" sz="2000" dirty="0"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market place latest requirements, </a:t>
            </a: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also I will open a professional account on LinkedIn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My Java medium level will become higher attending the Java Certification path of Oracle University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 will keep myself updated with the latest Oracle Technologies, allocating few hours weekly for reading the Oracle Corporation Reports and News</a:t>
            </a:r>
            <a:r>
              <a:rPr lang="en-GB" sz="2000" dirty="0"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, Workshops, Training Courses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 will finish my tasks in time, managing my time more efficiently, applying from now the new skills that I just achieved, during the Academic and Employability Skills module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250130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6E5504-C005-4700-9AB3-47BEEC9A3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My SWOT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83706C-4E8A-4566-AC5F-FDB349890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  <a:buClrTx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D60093"/>
                </a:solidFill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The Threats</a:t>
            </a: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, such as more experienced candidates on the job </a:t>
            </a:r>
            <a:r>
              <a:rPr lang="en-GB" sz="2000" dirty="0" smtClean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market, </a:t>
            </a:r>
            <a:r>
              <a:rPr lang="en-GB" sz="2000" dirty="0">
                <a:effectLst/>
                <a:latin typeface="Georgia Pro Cond Light" panose="02040306050405020303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is acceptable as I do have work experience in the Oracle Databases field, hence is not like I will just start to study the Oracle Databases but my level of experience and knowledge is already at Oracle DBA Junior Level.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324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6A7E62C-6C60-4839-B7BC-AF24DB6C6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3FA984-7209-4CD0-881F-33F72A675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9320079" cy="4085338"/>
          </a:xfrm>
        </p:spPr>
        <p:txBody>
          <a:bodyPr/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Codd, F. (1970)  ‘A Relational Model of Data for Large Shared Data Banks ‘, in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Communication of ACM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https://www.seas.upenn.edu/~zives/03f/cis550/codd.pdf (Accessed: 2/12/2021)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Goal Inspired Carrier Coaching. (2020)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Personal Swot Analysis Examples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[video]. Available at: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https://www.youtube.com/watch?v=NIkGWi9eviA&amp;t=10s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(Acceseed:2/12/2021).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PROSPECTS (2021)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Job Profile DATABASE ADMINISTRATOR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Available at: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https://www.prospects.ac.uk/job-profiles/database-administrator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(Accessed: 2/12/2021).</a:t>
            </a: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016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459</TotalTime>
  <Words>979</Words>
  <Application>Microsoft Macintosh PowerPoint</Application>
  <PresentationFormat>Custom</PresentationFormat>
  <Paragraphs>103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Adjacency</vt:lpstr>
      <vt:lpstr>                 My Career Goal:                  Becoming an Oracle Developer</vt:lpstr>
      <vt:lpstr>Contents </vt:lpstr>
      <vt:lpstr>Database Concept</vt:lpstr>
      <vt:lpstr>Database concept: Oracle </vt:lpstr>
      <vt:lpstr>Oracle Developer: Job Profile</vt:lpstr>
      <vt:lpstr>Qualifications Required </vt:lpstr>
      <vt:lpstr>Skills Required</vt:lpstr>
      <vt:lpstr>Personal SWOT Analysis</vt:lpstr>
      <vt:lpstr>Personal SWOT Analysis </vt:lpstr>
      <vt:lpstr>Personal SWOT Analysis</vt:lpstr>
      <vt:lpstr>Personal SWOT Analysis </vt:lpstr>
      <vt:lpstr>My SWOT Conclusion</vt:lpstr>
      <vt:lpstr>My SWOT Conclusion</vt:lpstr>
      <vt:lpstr>My SWOT Conclusion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.   My Career Goal: Becoming an Oracle Database Administrator</dc:title>
  <dc:creator>Laurentiu Marius Dan (2111460)</dc:creator>
  <cp:lastModifiedBy>Cadmiel Oprescu</cp:lastModifiedBy>
  <cp:revision>23</cp:revision>
  <dcterms:created xsi:type="dcterms:W3CDTF">2021-12-01T22:57:11Z</dcterms:created>
  <dcterms:modified xsi:type="dcterms:W3CDTF">2022-08-09T08:42:10Z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