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25"/>
  </p:notesMasterIdLst>
  <p:sldIdLst>
    <p:sldId id="262" r:id="rId2"/>
    <p:sldId id="274" r:id="rId3"/>
    <p:sldId id="279" r:id="rId4"/>
    <p:sldId id="275" r:id="rId5"/>
    <p:sldId id="291" r:id="rId6"/>
    <p:sldId id="287" r:id="rId7"/>
    <p:sldId id="264" r:id="rId8"/>
    <p:sldId id="290" r:id="rId9"/>
    <p:sldId id="289" r:id="rId10"/>
    <p:sldId id="272" r:id="rId11"/>
    <p:sldId id="288" r:id="rId12"/>
    <p:sldId id="267" r:id="rId13"/>
    <p:sldId id="276" r:id="rId14"/>
    <p:sldId id="269" r:id="rId15"/>
    <p:sldId id="270" r:id="rId16"/>
    <p:sldId id="271" r:id="rId17"/>
    <p:sldId id="280" r:id="rId18"/>
    <p:sldId id="277" r:id="rId19"/>
    <p:sldId id="282" r:id="rId20"/>
    <p:sldId id="283" r:id="rId21"/>
    <p:sldId id="284" r:id="rId22"/>
    <p:sldId id="285" r:id="rId23"/>
    <p:sldId id="286" r:id="rId24"/>
  </p:sldIdLst>
  <p:sldSz cx="12192000" cy="6858000"/>
  <p:notesSz cx="6858000" cy="9144000"/>
  <p:custDataLst>
    <p:tags r:id="rId2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8A30"/>
    <a:srgbClr val="985614"/>
    <a:srgbClr val="EEB77E"/>
    <a:srgbClr val="AE2121"/>
    <a:srgbClr val="03173C"/>
    <a:srgbClr val="464241"/>
    <a:srgbClr val="9E84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92" y="232"/>
      </p:cViewPr>
      <p:guideLst/>
    </p:cSldViewPr>
  </p:slideViewPr>
  <p:notesTextViewPr>
    <p:cViewPr>
      <p:scale>
        <a:sx n="1" d="1"/>
        <a:sy n="1" d="1"/>
      </p:scale>
      <p:origin x="0" y="0"/>
    </p:cViewPr>
  </p:notesTextViewPr>
  <p:notesViewPr>
    <p:cSldViewPr snapToGrid="0" showGuides="1">
      <p:cViewPr varScale="1">
        <p:scale>
          <a:sx n="87" d="100"/>
          <a:sy n="87" d="100"/>
        </p:scale>
        <p:origin x="170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E755C7-8D4A-4897-A8D0-99BFA1A46FFC}" type="datetimeFigureOut">
              <a:rPr lang="zh-CN" altLang="en-US" smtClean="0"/>
              <a:t>2021/5/22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0477AD-F554-4B9D-A17B-9916D1DE5E20}" type="slidenum">
              <a:rPr lang="zh-CN" altLang="en-US" smtClean="0"/>
              <a:t>‹#›</a:t>
            </a:fld>
            <a:endParaRPr lang="zh-CN" altLang="en-US"/>
          </a:p>
        </p:txBody>
      </p:sp>
    </p:spTree>
    <p:extLst>
      <p:ext uri="{BB962C8B-B14F-4D97-AF65-F5344CB8AC3E}">
        <p14:creationId xmlns:p14="http://schemas.microsoft.com/office/powerpoint/2010/main" val="2518699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a:t>
            </a:fld>
            <a:endParaRPr lang="zh-CN" altLang="en-US"/>
          </a:p>
        </p:txBody>
      </p:sp>
    </p:spTree>
    <p:extLst>
      <p:ext uri="{BB962C8B-B14F-4D97-AF65-F5344CB8AC3E}">
        <p14:creationId xmlns:p14="http://schemas.microsoft.com/office/powerpoint/2010/main" val="4270927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2</a:t>
            </a:fld>
            <a:endParaRPr lang="zh-CN" altLang="en-US"/>
          </a:p>
        </p:txBody>
      </p:sp>
    </p:spTree>
    <p:extLst>
      <p:ext uri="{BB962C8B-B14F-4D97-AF65-F5344CB8AC3E}">
        <p14:creationId xmlns:p14="http://schemas.microsoft.com/office/powerpoint/2010/main" val="940572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3</a:t>
            </a:fld>
            <a:endParaRPr lang="zh-CN" altLang="en-US"/>
          </a:p>
        </p:txBody>
      </p:sp>
    </p:spTree>
    <p:extLst>
      <p:ext uri="{BB962C8B-B14F-4D97-AF65-F5344CB8AC3E}">
        <p14:creationId xmlns:p14="http://schemas.microsoft.com/office/powerpoint/2010/main" val="701775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4</a:t>
            </a:fld>
            <a:endParaRPr lang="zh-CN" altLang="en-US"/>
          </a:p>
        </p:txBody>
      </p:sp>
    </p:spTree>
    <p:extLst>
      <p:ext uri="{BB962C8B-B14F-4D97-AF65-F5344CB8AC3E}">
        <p14:creationId xmlns:p14="http://schemas.microsoft.com/office/powerpoint/2010/main" val="226480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5</a:t>
            </a:fld>
            <a:endParaRPr lang="zh-CN" altLang="en-US"/>
          </a:p>
        </p:txBody>
      </p:sp>
    </p:spTree>
    <p:extLst>
      <p:ext uri="{BB962C8B-B14F-4D97-AF65-F5344CB8AC3E}">
        <p14:creationId xmlns:p14="http://schemas.microsoft.com/office/powerpoint/2010/main" val="867022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7</a:t>
            </a:fld>
            <a:endParaRPr lang="zh-CN" altLang="en-US"/>
          </a:p>
        </p:txBody>
      </p:sp>
    </p:spTree>
    <p:extLst>
      <p:ext uri="{BB962C8B-B14F-4D97-AF65-F5344CB8AC3E}">
        <p14:creationId xmlns:p14="http://schemas.microsoft.com/office/powerpoint/2010/main" val="2037965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8</a:t>
            </a:fld>
            <a:endParaRPr lang="zh-CN" altLang="en-US"/>
          </a:p>
        </p:txBody>
      </p:sp>
    </p:spTree>
    <p:extLst>
      <p:ext uri="{BB962C8B-B14F-4D97-AF65-F5344CB8AC3E}">
        <p14:creationId xmlns:p14="http://schemas.microsoft.com/office/powerpoint/2010/main" val="3213965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9</a:t>
            </a:fld>
            <a:endParaRPr lang="zh-CN" altLang="en-US"/>
          </a:p>
        </p:txBody>
      </p:sp>
    </p:spTree>
    <p:extLst>
      <p:ext uri="{BB962C8B-B14F-4D97-AF65-F5344CB8AC3E}">
        <p14:creationId xmlns:p14="http://schemas.microsoft.com/office/powerpoint/2010/main" val="440758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10</a:t>
            </a:fld>
            <a:endParaRPr lang="zh-CN" altLang="en-US"/>
          </a:p>
        </p:txBody>
      </p:sp>
    </p:spTree>
    <p:extLst>
      <p:ext uri="{BB962C8B-B14F-4D97-AF65-F5344CB8AC3E}">
        <p14:creationId xmlns:p14="http://schemas.microsoft.com/office/powerpoint/2010/main" val="2579628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11</a:t>
            </a:fld>
            <a:endParaRPr lang="zh-CN" altLang="en-US"/>
          </a:p>
        </p:txBody>
      </p:sp>
    </p:spTree>
    <p:extLst>
      <p:ext uri="{BB962C8B-B14F-4D97-AF65-F5344CB8AC3E}">
        <p14:creationId xmlns:p14="http://schemas.microsoft.com/office/powerpoint/2010/main" val="260975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12</a:t>
            </a:fld>
            <a:endParaRPr lang="zh-CN" altLang="en-US"/>
          </a:p>
        </p:txBody>
      </p:sp>
    </p:spTree>
    <p:extLst>
      <p:ext uri="{BB962C8B-B14F-4D97-AF65-F5344CB8AC3E}">
        <p14:creationId xmlns:p14="http://schemas.microsoft.com/office/powerpoint/2010/main" val="2331228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13</a:t>
            </a:fld>
            <a:endParaRPr lang="zh-CN" altLang="en-US"/>
          </a:p>
        </p:txBody>
      </p:sp>
    </p:spTree>
    <p:extLst>
      <p:ext uri="{BB962C8B-B14F-4D97-AF65-F5344CB8AC3E}">
        <p14:creationId xmlns:p14="http://schemas.microsoft.com/office/powerpoint/2010/main" val="1749187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14</a:t>
            </a:fld>
            <a:endParaRPr lang="zh-CN" altLang="en-US"/>
          </a:p>
        </p:txBody>
      </p:sp>
    </p:spTree>
    <p:extLst>
      <p:ext uri="{BB962C8B-B14F-4D97-AF65-F5344CB8AC3E}">
        <p14:creationId xmlns:p14="http://schemas.microsoft.com/office/powerpoint/2010/main" val="3044873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15</a:t>
            </a:fld>
            <a:endParaRPr lang="zh-CN" altLang="en-US"/>
          </a:p>
        </p:txBody>
      </p:sp>
    </p:spTree>
    <p:extLst>
      <p:ext uri="{BB962C8B-B14F-4D97-AF65-F5344CB8AC3E}">
        <p14:creationId xmlns:p14="http://schemas.microsoft.com/office/powerpoint/2010/main" val="307652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16</a:t>
            </a:fld>
            <a:endParaRPr lang="zh-CN" altLang="en-US"/>
          </a:p>
        </p:txBody>
      </p:sp>
    </p:spTree>
    <p:extLst>
      <p:ext uri="{BB962C8B-B14F-4D97-AF65-F5344CB8AC3E}">
        <p14:creationId xmlns:p14="http://schemas.microsoft.com/office/powerpoint/2010/main" val="2467196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17</a:t>
            </a:fld>
            <a:endParaRPr lang="zh-CN" altLang="en-US"/>
          </a:p>
        </p:txBody>
      </p:sp>
    </p:spTree>
    <p:extLst>
      <p:ext uri="{BB962C8B-B14F-4D97-AF65-F5344CB8AC3E}">
        <p14:creationId xmlns:p14="http://schemas.microsoft.com/office/powerpoint/2010/main" val="1176437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18</a:t>
            </a:fld>
            <a:endParaRPr lang="zh-CN" altLang="en-US"/>
          </a:p>
        </p:txBody>
      </p:sp>
    </p:spTree>
    <p:extLst>
      <p:ext uri="{BB962C8B-B14F-4D97-AF65-F5344CB8AC3E}">
        <p14:creationId xmlns:p14="http://schemas.microsoft.com/office/powerpoint/2010/main" val="1787178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19</a:t>
            </a:fld>
            <a:endParaRPr lang="zh-CN" altLang="en-US"/>
          </a:p>
        </p:txBody>
      </p:sp>
    </p:spTree>
    <p:extLst>
      <p:ext uri="{BB962C8B-B14F-4D97-AF65-F5344CB8AC3E}">
        <p14:creationId xmlns:p14="http://schemas.microsoft.com/office/powerpoint/2010/main" val="4583920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20</a:t>
            </a:fld>
            <a:endParaRPr lang="zh-CN" altLang="en-US"/>
          </a:p>
        </p:txBody>
      </p:sp>
    </p:spTree>
    <p:extLst>
      <p:ext uri="{BB962C8B-B14F-4D97-AF65-F5344CB8AC3E}">
        <p14:creationId xmlns:p14="http://schemas.microsoft.com/office/powerpoint/2010/main" val="29477901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21</a:t>
            </a:fld>
            <a:endParaRPr lang="zh-CN" altLang="en-US"/>
          </a:p>
        </p:txBody>
      </p:sp>
    </p:spTree>
    <p:extLst>
      <p:ext uri="{BB962C8B-B14F-4D97-AF65-F5344CB8AC3E}">
        <p14:creationId xmlns:p14="http://schemas.microsoft.com/office/powerpoint/2010/main" val="468252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22</a:t>
            </a:fld>
            <a:endParaRPr lang="zh-CN" altLang="en-US"/>
          </a:p>
        </p:txBody>
      </p:sp>
    </p:spTree>
    <p:extLst>
      <p:ext uri="{BB962C8B-B14F-4D97-AF65-F5344CB8AC3E}">
        <p14:creationId xmlns:p14="http://schemas.microsoft.com/office/powerpoint/2010/main" val="14157589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C0477AD-F554-4B9D-A17B-9916D1DE5E20}" type="slidenum">
              <a:rPr lang="zh-CN" altLang="en-US" smtClean="0"/>
              <a:t>23</a:t>
            </a:fld>
            <a:endParaRPr lang="zh-CN" altLang="en-US"/>
          </a:p>
        </p:txBody>
      </p:sp>
    </p:spTree>
    <p:extLst>
      <p:ext uri="{BB962C8B-B14F-4D97-AF65-F5344CB8AC3E}">
        <p14:creationId xmlns:p14="http://schemas.microsoft.com/office/powerpoint/2010/main" val="200696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962396EB-3559-4FFB-A4F0-C42978C26429}" type="datetimeFigureOut">
              <a:rPr lang="zh-CN" altLang="en-US" smtClean="0">
                <a:solidFill>
                  <a:prstClr val="black">
                    <a:tint val="75000"/>
                  </a:prstClr>
                </a:solidFill>
              </a:rPr>
              <a:pPr/>
              <a:t>2021/5/22</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4AFC984C-9F3D-4CF2-B699-7EBDB3BE25EB}"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590314752"/>
      </p:ext>
    </p:extLst>
  </p:cSld>
  <p:clrMapOvr>
    <a:masterClrMapping/>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62396EB-3559-4FFB-A4F0-C42978C26429}" type="datetimeFigureOut">
              <a:rPr lang="zh-CN" altLang="en-US" smtClean="0">
                <a:solidFill>
                  <a:prstClr val="black">
                    <a:tint val="75000"/>
                  </a:prstClr>
                </a:solidFill>
              </a:rPr>
              <a:pPr/>
              <a:t>2021/5/22</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4AFC984C-9F3D-4CF2-B699-7EBDB3BE25EB}"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14007651"/>
      </p:ext>
    </p:extLst>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2396EB-3559-4FFB-A4F0-C42978C26429}" type="datetimeFigureOut">
              <a:rPr lang="zh-CN" altLang="en-US" smtClean="0">
                <a:solidFill>
                  <a:prstClr val="black">
                    <a:tint val="75000"/>
                  </a:prstClr>
                </a:solidFill>
              </a:rPr>
              <a:pPr/>
              <a:t>2021/5/22</a:t>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FC984C-9F3D-4CF2-B699-7EBDB3BE25EB}" type="slidenum">
              <a:rPr lang="zh-CN" altLang="en-US" smtClean="0">
                <a:solidFill>
                  <a:prstClr val="black">
                    <a:tint val="75000"/>
                  </a:prstClr>
                </a:solidFill>
              </a:rPr>
              <a:pPr/>
              <a:t>‹#›</a:t>
            </a:fld>
            <a:endParaRPr lang="zh-CN" altLang="en-US">
              <a:solidFill>
                <a:prstClr val="black">
                  <a:tint val="75000"/>
                </a:prstClr>
              </a:solidFill>
            </a:endParaRPr>
          </a:p>
        </p:txBody>
      </p:sp>
      <p:pic>
        <p:nvPicPr>
          <p:cNvPr id="9" name="图片 8">
            <a:extLst>
              <a:ext uri="{FF2B5EF4-FFF2-40B4-BE49-F238E27FC236}">
                <a16:creationId xmlns:a16="http://schemas.microsoft.com/office/drawing/2014/main" id="{D2ED2B59-E627-40AD-8258-071487407D77}"/>
              </a:ext>
            </a:extLst>
          </p:cNvPr>
          <p:cNvPicPr>
            <a:picLocks noChangeAspect="1"/>
          </p:cNvPicPr>
          <p:nvPr userDrawn="1"/>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86987015"/>
      </p:ext>
    </p:extLst>
  </p:cSld>
  <p:clrMap bg1="lt1" tx1="dk1" bg2="lt2" tx2="dk2" accent1="accent1" accent2="accent2" accent3="accent3" accent4="accent4" accent5="accent5" accent6="accent6" hlink="hlink" folHlink="folHlink"/>
  <p:sldLayoutIdLst>
    <p:sldLayoutId id="2147483673" r:id="rId1"/>
    <p:sldLayoutId id="2147483674" r:id="rId2"/>
  </p:sldLayoutIdLst>
  <p:transition spd="slow">
    <p:cover/>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video" Target="../media/media2.mp4"/><Relationship Id="rId1" Type="http://schemas.microsoft.com/office/2007/relationships/media" Target="../media/media2.mp4"/><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6.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klgates.com/Trump-Administration-Significantly-Enhances-Export-Control-Supply-Chain-Restrictions-on-Huawei-9-2-2020"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hyperlink" Target="https://www.dlapiper.com/en/us/insights/publications/2020/05/commerce-department-targets-huawei-with-additional-export-control-restrictions/"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hyperlink" Target="https://www.scribbr.com/methodology/content-analysi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hyperlink" Target="http://digital.sandiego.edu/lwps_public/art2" TargetMode="External"/><Relationship Id="rId4" Type="http://schemas.openxmlformats.org/officeDocument/2006/relationships/hyperlink" Target="https://pressbooks.bccampus.ca/jibcresearchmethods/"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5EBF7B3F-9057-41D2-A17D-B8CFAB0FD313}"/>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pic>
        <p:nvPicPr>
          <p:cNvPr id="4" name="图片 3">
            <a:extLst>
              <a:ext uri="{FF2B5EF4-FFF2-40B4-BE49-F238E27FC236}">
                <a16:creationId xmlns:a16="http://schemas.microsoft.com/office/drawing/2014/main" id="{48903695-A068-4796-A310-E3D267B9AA55}"/>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1825274" y="-163623"/>
            <a:ext cx="4309516" cy="6858014"/>
          </a:xfrm>
          <a:prstGeom prst="rect">
            <a:avLst/>
          </a:prstGeom>
        </p:spPr>
      </p:pic>
      <p:sp>
        <p:nvSpPr>
          <p:cNvPr id="16" name="文本框 15">
            <a:extLst>
              <a:ext uri="{FF2B5EF4-FFF2-40B4-BE49-F238E27FC236}">
                <a16:creationId xmlns:a16="http://schemas.microsoft.com/office/drawing/2014/main" id="{C2F95783-9BE6-4945-97F2-6AF45A9F2071}"/>
              </a:ext>
            </a:extLst>
          </p:cNvPr>
          <p:cNvSpPr txBox="1"/>
          <p:nvPr/>
        </p:nvSpPr>
        <p:spPr>
          <a:xfrm>
            <a:off x="2555118" y="2054003"/>
            <a:ext cx="2082865" cy="6309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3500" dirty="0">
                <a:solidFill>
                  <a:srgbClr val="EEB77E"/>
                </a:solidFill>
                <a:latin typeface="字魂96号-虎啸手书" panose="00000500000000000000" pitchFamily="2" charset="-122"/>
                <a:ea typeface="字魂96号-虎啸手书" panose="00000500000000000000" pitchFamily="2" charset="-122"/>
              </a:rPr>
              <a:t>Research</a:t>
            </a:r>
            <a:endParaRPr kumimoji="0" lang="zh-CN" altLang="en-US" sz="3500" b="0" i="0" u="none" strike="noStrike" kern="1200" cap="none" spc="0" normalizeH="0" baseline="0" noProof="0" dirty="0">
              <a:ln>
                <a:noFill/>
              </a:ln>
              <a:solidFill>
                <a:srgbClr val="EEB77E"/>
              </a:solidFill>
              <a:effectLst/>
              <a:uLnTx/>
              <a:uFillTx/>
              <a:latin typeface="字魂96号-虎啸手书" panose="00000500000000000000" pitchFamily="2" charset="-122"/>
              <a:ea typeface="字魂96号-虎啸手书" panose="00000500000000000000" pitchFamily="2" charset="-122"/>
            </a:endParaRPr>
          </a:p>
        </p:txBody>
      </p:sp>
      <p:sp>
        <p:nvSpPr>
          <p:cNvPr id="17" name="文本框 16">
            <a:extLst>
              <a:ext uri="{FF2B5EF4-FFF2-40B4-BE49-F238E27FC236}">
                <a16:creationId xmlns:a16="http://schemas.microsoft.com/office/drawing/2014/main" id="{E09E01EC-FC49-45EC-8E95-6CDBD424BBF1}"/>
              </a:ext>
            </a:extLst>
          </p:cNvPr>
          <p:cNvSpPr txBox="1"/>
          <p:nvPr/>
        </p:nvSpPr>
        <p:spPr>
          <a:xfrm>
            <a:off x="3815897" y="2941729"/>
            <a:ext cx="2483029" cy="6309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3500" dirty="0">
                <a:solidFill>
                  <a:srgbClr val="EEB77E"/>
                </a:solidFill>
                <a:latin typeface="字魂96号-虎啸手书" panose="00000500000000000000" pitchFamily="2" charset="-122"/>
                <a:ea typeface="字魂96号-虎啸手书" panose="00000500000000000000" pitchFamily="2" charset="-122"/>
              </a:rPr>
              <a:t>R</a:t>
            </a:r>
            <a:r>
              <a:rPr kumimoji="0" lang="en-US" altLang="zh-CN" sz="3500" b="0" i="0" u="none" strike="noStrike" kern="1200" cap="none" spc="0" normalizeH="0" baseline="0" noProof="0" dirty="0" err="1">
                <a:ln>
                  <a:noFill/>
                </a:ln>
                <a:solidFill>
                  <a:srgbClr val="EEB77E"/>
                </a:solidFill>
                <a:effectLst/>
                <a:uLnTx/>
                <a:uFillTx/>
                <a:latin typeface="字魂96号-虎啸手书" panose="00000500000000000000" pitchFamily="2" charset="-122"/>
                <a:ea typeface="字魂96号-虎啸手书" panose="00000500000000000000" pitchFamily="2" charset="-122"/>
                <a:cs typeface="+mn-cs"/>
              </a:rPr>
              <a:t>eport</a:t>
            </a:r>
            <a:endParaRPr kumimoji="0" lang="zh-CN" altLang="en-US" sz="3500" b="0" i="0" u="none" strike="noStrike" kern="1200" cap="none" spc="0" normalizeH="0" baseline="0" noProof="0" dirty="0">
              <a:ln>
                <a:noFill/>
              </a:ln>
              <a:solidFill>
                <a:srgbClr val="EEB77E"/>
              </a:solidFill>
              <a:effectLst/>
              <a:uLnTx/>
              <a:uFillTx/>
              <a:latin typeface="字魂96号-虎啸手书" panose="00000500000000000000" pitchFamily="2" charset="-122"/>
              <a:ea typeface="字魂96号-虎啸手书" panose="00000500000000000000" pitchFamily="2" charset="-122"/>
              <a:cs typeface="+mn-cs"/>
            </a:endParaRPr>
          </a:p>
        </p:txBody>
      </p:sp>
      <p:cxnSp>
        <p:nvCxnSpPr>
          <p:cNvPr id="18" name="直接连接符 17">
            <a:extLst>
              <a:ext uri="{FF2B5EF4-FFF2-40B4-BE49-F238E27FC236}">
                <a16:creationId xmlns:a16="http://schemas.microsoft.com/office/drawing/2014/main" id="{84C8E17D-5D96-4CF8-8C69-31B5B95E36BD}"/>
              </a:ext>
            </a:extLst>
          </p:cNvPr>
          <p:cNvCxnSpPr>
            <a:cxnSpLocks/>
          </p:cNvCxnSpPr>
          <p:nvPr/>
        </p:nvCxnSpPr>
        <p:spPr>
          <a:xfrm flipH="1">
            <a:off x="3794327" y="2256569"/>
            <a:ext cx="953148" cy="752236"/>
          </a:xfrm>
          <a:prstGeom prst="line">
            <a:avLst/>
          </a:prstGeom>
          <a:ln w="31750">
            <a:solidFill>
              <a:srgbClr val="EEB77E"/>
            </a:solidFill>
          </a:ln>
        </p:spPr>
        <p:style>
          <a:lnRef idx="1">
            <a:schemeClr val="accent1"/>
          </a:lnRef>
          <a:fillRef idx="0">
            <a:schemeClr val="accent1"/>
          </a:fillRef>
          <a:effectRef idx="0">
            <a:schemeClr val="accent1"/>
          </a:effectRef>
          <a:fontRef idx="minor">
            <a:schemeClr val="tx1"/>
          </a:fontRef>
        </p:style>
      </p:cxnSp>
      <p:cxnSp>
        <p:nvCxnSpPr>
          <p:cNvPr id="20" name="直接连接符 19">
            <a:extLst>
              <a:ext uri="{FF2B5EF4-FFF2-40B4-BE49-F238E27FC236}">
                <a16:creationId xmlns:a16="http://schemas.microsoft.com/office/drawing/2014/main" id="{8DA0104B-82E8-4E63-8D32-3D9AEB36DEAB}"/>
              </a:ext>
            </a:extLst>
          </p:cNvPr>
          <p:cNvCxnSpPr>
            <a:cxnSpLocks/>
          </p:cNvCxnSpPr>
          <p:nvPr/>
        </p:nvCxnSpPr>
        <p:spPr>
          <a:xfrm flipH="1">
            <a:off x="3026884" y="3008805"/>
            <a:ext cx="953148" cy="752236"/>
          </a:xfrm>
          <a:prstGeom prst="line">
            <a:avLst/>
          </a:prstGeom>
          <a:ln w="31750">
            <a:solidFill>
              <a:srgbClr val="EEB77E"/>
            </a:solidFill>
          </a:ln>
        </p:spPr>
        <p:style>
          <a:lnRef idx="1">
            <a:schemeClr val="accent1"/>
          </a:lnRef>
          <a:fillRef idx="0">
            <a:schemeClr val="accent1"/>
          </a:fillRef>
          <a:effectRef idx="0">
            <a:schemeClr val="accent1"/>
          </a:effectRef>
          <a:fontRef idx="minor">
            <a:schemeClr val="tx1"/>
          </a:fontRef>
        </p:style>
      </p:cxnSp>
      <p:cxnSp>
        <p:nvCxnSpPr>
          <p:cNvPr id="21" name="直接连接符 20">
            <a:extLst>
              <a:ext uri="{FF2B5EF4-FFF2-40B4-BE49-F238E27FC236}">
                <a16:creationId xmlns:a16="http://schemas.microsoft.com/office/drawing/2014/main" id="{B482BE90-8C79-4CA5-8793-A86A9250B004}"/>
              </a:ext>
            </a:extLst>
          </p:cNvPr>
          <p:cNvCxnSpPr>
            <a:cxnSpLocks/>
          </p:cNvCxnSpPr>
          <p:nvPr/>
        </p:nvCxnSpPr>
        <p:spPr>
          <a:xfrm flipH="1">
            <a:off x="4419494" y="1598493"/>
            <a:ext cx="953148" cy="752236"/>
          </a:xfrm>
          <a:prstGeom prst="line">
            <a:avLst/>
          </a:prstGeom>
          <a:ln w="31750">
            <a:solidFill>
              <a:srgbClr val="EEB77E"/>
            </a:solidFill>
          </a:ln>
        </p:spPr>
        <p:style>
          <a:lnRef idx="1">
            <a:schemeClr val="accent1"/>
          </a:lnRef>
          <a:fillRef idx="0">
            <a:schemeClr val="accent1"/>
          </a:fillRef>
          <a:effectRef idx="0">
            <a:schemeClr val="accent1"/>
          </a:effectRef>
          <a:fontRef idx="minor">
            <a:schemeClr val="tx1"/>
          </a:fontRef>
        </p:style>
      </p:cxnSp>
      <p:sp>
        <p:nvSpPr>
          <p:cNvPr id="22" name="椭圆 21">
            <a:extLst>
              <a:ext uri="{FF2B5EF4-FFF2-40B4-BE49-F238E27FC236}">
                <a16:creationId xmlns:a16="http://schemas.microsoft.com/office/drawing/2014/main" id="{BB12AB9B-10E9-4645-BAE8-8862112C673D}"/>
              </a:ext>
            </a:extLst>
          </p:cNvPr>
          <p:cNvSpPr/>
          <p:nvPr/>
        </p:nvSpPr>
        <p:spPr>
          <a:xfrm>
            <a:off x="2939363" y="3664135"/>
            <a:ext cx="215972" cy="193812"/>
          </a:xfrm>
          <a:prstGeom prst="ellipse">
            <a:avLst/>
          </a:prstGeom>
          <a:noFill/>
          <a:ln w="31750">
            <a:solidFill>
              <a:srgbClr val="EEB77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微软雅黑" panose="020B0503020204020204" pitchFamily="34" charset="-122"/>
              <a:cs typeface="+mn-cs"/>
            </a:endParaRPr>
          </a:p>
        </p:txBody>
      </p:sp>
      <p:sp>
        <p:nvSpPr>
          <p:cNvPr id="23" name="椭圆 22">
            <a:extLst>
              <a:ext uri="{FF2B5EF4-FFF2-40B4-BE49-F238E27FC236}">
                <a16:creationId xmlns:a16="http://schemas.microsoft.com/office/drawing/2014/main" id="{4D1A8919-379D-4275-845F-4252F3878A87}"/>
              </a:ext>
            </a:extLst>
          </p:cNvPr>
          <p:cNvSpPr/>
          <p:nvPr/>
        </p:nvSpPr>
        <p:spPr>
          <a:xfrm>
            <a:off x="4509187" y="1848357"/>
            <a:ext cx="512826" cy="502372"/>
          </a:xfrm>
          <a:prstGeom prst="ellipse">
            <a:avLst/>
          </a:prstGeom>
          <a:noFill/>
          <a:ln w="31750">
            <a:solidFill>
              <a:srgbClr val="EEB77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Calibri"/>
              <a:ea typeface="微软雅黑" panose="020B0503020204020204" pitchFamily="34" charset="-122"/>
              <a:cs typeface="+mn-cs"/>
            </a:endParaRPr>
          </a:p>
        </p:txBody>
      </p:sp>
      <p:sp>
        <p:nvSpPr>
          <p:cNvPr id="24" name="文本框 23">
            <a:extLst>
              <a:ext uri="{FF2B5EF4-FFF2-40B4-BE49-F238E27FC236}">
                <a16:creationId xmlns:a16="http://schemas.microsoft.com/office/drawing/2014/main" id="{4B90F997-438B-4799-B520-DD30379ECFF2}"/>
              </a:ext>
            </a:extLst>
          </p:cNvPr>
          <p:cNvSpPr txBox="1"/>
          <p:nvPr/>
        </p:nvSpPr>
        <p:spPr>
          <a:xfrm>
            <a:off x="3128011" y="5601441"/>
            <a:ext cx="1768057"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000" dirty="0" err="1">
                <a:solidFill>
                  <a:srgbClr val="EEB77E"/>
                </a:solidFill>
                <a:latin typeface="字魂109号-方格习字体" panose="00000500000000000000" pitchFamily="2" charset="-122"/>
                <a:ea typeface="字魂109号-方格习字体" panose="00000500000000000000" pitchFamily="2" charset="-122"/>
              </a:rPr>
              <a:t>Liya</a:t>
            </a:r>
            <a:r>
              <a:rPr lang="en-US" altLang="zh-CN" sz="2000" dirty="0">
                <a:solidFill>
                  <a:srgbClr val="EEB77E"/>
                </a:solidFill>
                <a:latin typeface="字魂109号-方格习字体" panose="00000500000000000000" pitchFamily="2" charset="-122"/>
                <a:ea typeface="字魂109号-方格习字体" panose="00000500000000000000" pitchFamily="2" charset="-122"/>
              </a:rPr>
              <a:t> An</a:t>
            </a:r>
            <a:endParaRPr kumimoji="0" lang="zh-CN" altLang="en-US" sz="2000" b="0" i="0" u="none" strike="noStrike" kern="1200" cap="none" spc="0" normalizeH="0" baseline="0" noProof="0" dirty="0">
              <a:ln>
                <a:noFill/>
              </a:ln>
              <a:solidFill>
                <a:srgbClr val="EEB77E"/>
              </a:solidFill>
              <a:effectLst/>
              <a:uLnTx/>
              <a:uFillTx/>
              <a:latin typeface="字魂109号-方格习字体" panose="00000500000000000000" pitchFamily="2" charset="-122"/>
              <a:ea typeface="字魂109号-方格习字体" panose="00000500000000000000" pitchFamily="2" charset="-122"/>
            </a:endParaRPr>
          </a:p>
        </p:txBody>
      </p:sp>
      <p:sp>
        <p:nvSpPr>
          <p:cNvPr id="30" name="文本框 29">
            <a:extLst>
              <a:ext uri="{FF2B5EF4-FFF2-40B4-BE49-F238E27FC236}">
                <a16:creationId xmlns:a16="http://schemas.microsoft.com/office/drawing/2014/main" id="{A80EC46E-6FDB-4BF4-9A58-3AC18F6BEF05}"/>
              </a:ext>
            </a:extLst>
          </p:cNvPr>
          <p:cNvSpPr txBox="1"/>
          <p:nvPr/>
        </p:nvSpPr>
        <p:spPr>
          <a:xfrm>
            <a:off x="2725500" y="6175401"/>
            <a:ext cx="1768058" cy="369332"/>
          </a:xfrm>
          <a:prstGeom prst="rect">
            <a:avLst/>
          </a:prstGeom>
          <a:solidFill>
            <a:srgbClr val="EEB77E"/>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dirty="0">
                <a:solidFill>
                  <a:srgbClr val="C9342E"/>
                </a:solidFill>
                <a:latin typeface="字魂96号-虎啸手书" panose="00000500000000000000" pitchFamily="2" charset="-122"/>
                <a:ea typeface="字魂96号-虎啸手书" panose="00000500000000000000" pitchFamily="2" charset="-122"/>
              </a:rPr>
              <a:t>2021</a:t>
            </a:r>
            <a:r>
              <a:rPr kumimoji="0" lang="en-US" altLang="zh-CN" b="0" i="0" u="none" strike="noStrike" kern="1200" cap="none" spc="0" normalizeH="0" baseline="0" noProof="0" dirty="0">
                <a:ln>
                  <a:noFill/>
                </a:ln>
                <a:solidFill>
                  <a:srgbClr val="C9342E"/>
                </a:solidFill>
                <a:effectLst/>
                <a:uLnTx/>
                <a:uFillTx/>
                <a:latin typeface="字魂96号-虎啸手书" panose="00000500000000000000" pitchFamily="2" charset="-122"/>
                <a:ea typeface="字魂96号-虎啸手书" panose="00000500000000000000" pitchFamily="2" charset="-122"/>
              </a:rPr>
              <a:t>.05.24</a:t>
            </a:r>
            <a:endParaRPr kumimoji="0" lang="zh-CN" altLang="en-US" b="0" i="0" u="none" strike="noStrike" kern="1200" cap="none" spc="0" normalizeH="0" baseline="0" noProof="0" dirty="0">
              <a:ln>
                <a:noFill/>
              </a:ln>
              <a:solidFill>
                <a:srgbClr val="C9342E"/>
              </a:solidFill>
              <a:effectLst/>
              <a:uLnTx/>
              <a:uFillTx/>
              <a:latin typeface="字魂96号-虎啸手书" panose="00000500000000000000" pitchFamily="2" charset="-122"/>
              <a:ea typeface="字魂96号-虎啸手书" panose="00000500000000000000" pitchFamily="2" charset="-122"/>
            </a:endParaRPr>
          </a:p>
        </p:txBody>
      </p:sp>
      <p:sp>
        <p:nvSpPr>
          <p:cNvPr id="2" name="文本框 1">
            <a:extLst>
              <a:ext uri="{FF2B5EF4-FFF2-40B4-BE49-F238E27FC236}">
                <a16:creationId xmlns:a16="http://schemas.microsoft.com/office/drawing/2014/main" id="{BB7129A1-F320-4C84-831E-0AB47B42AF4E}"/>
              </a:ext>
            </a:extLst>
          </p:cNvPr>
          <p:cNvSpPr txBox="1"/>
          <p:nvPr/>
        </p:nvSpPr>
        <p:spPr>
          <a:xfrm>
            <a:off x="1694229" y="4190111"/>
            <a:ext cx="4243336" cy="646331"/>
          </a:xfrm>
          <a:prstGeom prst="rect">
            <a:avLst/>
          </a:prstGeom>
          <a:noFill/>
        </p:spPr>
        <p:txBody>
          <a:bodyPr wrap="square" rtlCol="0">
            <a:spAutoFit/>
          </a:bodyPr>
          <a:lstStyle/>
          <a:p>
            <a:pPr algn="ctr"/>
            <a:r>
              <a:rPr lang="en-US" altLang="zh-CN" b="1" dirty="0"/>
              <a:t>Applied Qualitative Business</a:t>
            </a:r>
          </a:p>
          <a:p>
            <a:pPr algn="ctr"/>
            <a:r>
              <a:rPr lang="en-US" altLang="zh-CN" b="1" dirty="0"/>
              <a:t>Research </a:t>
            </a:r>
            <a:endParaRPr lang="zh-CN" altLang="en-US" b="1" dirty="0"/>
          </a:p>
        </p:txBody>
      </p:sp>
    </p:spTree>
    <p:extLst>
      <p:ext uri="{BB962C8B-B14F-4D97-AF65-F5344CB8AC3E}">
        <p14:creationId xmlns:p14="http://schemas.microsoft.com/office/powerpoint/2010/main" val="145145977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500"/>
                                        <p:tgtEl>
                                          <p:spTgt spid="17"/>
                                        </p:tgtEl>
                                      </p:cBhvr>
                                    </p:animEffect>
                                  </p:childTnLst>
                                </p:cTn>
                              </p:par>
                              <p:par>
                                <p:cTn id="11" presetID="16" presetClass="entr" presetSubtype="21"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barn(inVertical)">
                                      <p:cBhvr>
                                        <p:cTn id="13" dur="500"/>
                                        <p:tgtEl>
                                          <p:spTgt spid="18"/>
                                        </p:tgtEl>
                                      </p:cBhvr>
                                    </p:animEffect>
                                  </p:childTnLst>
                                </p:cTn>
                              </p:par>
                              <p:par>
                                <p:cTn id="14" presetID="16" presetClass="entr" presetSubtype="21"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arn(inVertical)">
                                      <p:cBhvr>
                                        <p:cTn id="16" dur="500"/>
                                        <p:tgtEl>
                                          <p:spTgt spid="20"/>
                                        </p:tgtEl>
                                      </p:cBhvr>
                                    </p:animEffect>
                                  </p:childTnLst>
                                </p:cTn>
                              </p:par>
                              <p:par>
                                <p:cTn id="17" presetID="16" presetClass="entr" presetSubtype="21"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barn(inVertical)">
                                      <p:cBhvr>
                                        <p:cTn id="19" dur="500"/>
                                        <p:tgtEl>
                                          <p:spTgt spid="21"/>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barn(inVertical)">
                                      <p:cBhvr>
                                        <p:cTn id="22" dur="500"/>
                                        <p:tgtEl>
                                          <p:spTgt spid="22"/>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barn(inVertical)">
                                      <p:cBhvr>
                                        <p:cTn id="25" dur="500"/>
                                        <p:tgtEl>
                                          <p:spTgt spid="23"/>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barn(inVertical)">
                                      <p:cBhvr>
                                        <p:cTn id="28" dur="500"/>
                                        <p:tgtEl>
                                          <p:spTgt spid="24"/>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barn(inVertical)">
                                      <p:cBhvr>
                                        <p:cTn id="3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22" grpId="0" animBg="1"/>
      <p:bldP spid="23" grpId="0" animBg="1"/>
      <p:bldP spid="24" grpId="0"/>
      <p:bldP spid="30"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3093" y="227238"/>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2" name="组合 11">
            <a:extLst>
              <a:ext uri="{FF2B5EF4-FFF2-40B4-BE49-F238E27FC236}">
                <a16:creationId xmlns:a16="http://schemas.microsoft.com/office/drawing/2014/main" id="{519FB454-A78F-434E-ACA9-10ECCF8FD4E5}"/>
              </a:ext>
            </a:extLst>
          </p:cNvPr>
          <p:cNvGrpSpPr/>
          <p:nvPr/>
        </p:nvGrpSpPr>
        <p:grpSpPr>
          <a:xfrm rot="16200000">
            <a:off x="3280948" y="1561086"/>
            <a:ext cx="891846" cy="3883364"/>
            <a:chOff x="1707959" y="1097161"/>
            <a:chExt cx="891846" cy="3883364"/>
          </a:xfrm>
        </p:grpSpPr>
        <p:sp>
          <p:nvSpPr>
            <p:cNvPr id="9" name="矩形 8">
              <a:extLst>
                <a:ext uri="{FF2B5EF4-FFF2-40B4-BE49-F238E27FC236}">
                  <a16:creationId xmlns:a16="http://schemas.microsoft.com/office/drawing/2014/main" id="{167116D4-1958-42FF-AE88-F0B5C87A4717}"/>
                </a:ext>
              </a:extLst>
            </p:cNvPr>
            <p:cNvSpPr/>
            <p:nvPr/>
          </p:nvSpPr>
          <p:spPr>
            <a:xfrm>
              <a:off x="1707959" y="1099457"/>
              <a:ext cx="891846" cy="3788229"/>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0" name="文本框 9">
              <a:extLst>
                <a:ext uri="{FF2B5EF4-FFF2-40B4-BE49-F238E27FC236}">
                  <a16:creationId xmlns:a16="http://schemas.microsoft.com/office/drawing/2014/main" id="{D911A1F6-F2A8-41DD-A3B9-734735242F86}"/>
                </a:ext>
              </a:extLst>
            </p:cNvPr>
            <p:cNvSpPr txBox="1"/>
            <p:nvPr/>
          </p:nvSpPr>
          <p:spPr>
            <a:xfrm>
              <a:off x="1784550" y="1505187"/>
              <a:ext cx="738664" cy="3475338"/>
            </a:xfrm>
            <a:prstGeom prst="rect">
              <a:avLst/>
            </a:prstGeom>
            <a:noFill/>
          </p:spPr>
          <p:txBody>
            <a:bodyPr vert="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3600" dirty="0">
                  <a:latin typeface="思源黑体" panose="020B0500000000000000" pitchFamily="34" charset="-122"/>
                  <a:ea typeface="思源黑体" panose="020B0500000000000000" pitchFamily="34" charset="-122"/>
                  <a:sym typeface="思源黑体" panose="020B0500000000000000" pitchFamily="34" charset="-122"/>
                </a:rPr>
                <a:t>Who is Huawei</a:t>
              </a:r>
              <a:endParaRPr lang="zh-CN" altLang="en-US" sz="3600"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1" name="Freeform 573">
              <a:extLst>
                <a:ext uri="{FF2B5EF4-FFF2-40B4-BE49-F238E27FC236}">
                  <a16:creationId xmlns:a16="http://schemas.microsoft.com/office/drawing/2014/main" id="{0B83F941-45AB-4CD1-8025-D9E01404F186}"/>
                </a:ext>
              </a:extLst>
            </p:cNvPr>
            <p:cNvSpPr/>
            <p:nvPr/>
          </p:nvSpPr>
          <p:spPr bwMode="auto">
            <a:xfrm rot="156097" flipV="1">
              <a:off x="1930900" y="1097161"/>
              <a:ext cx="445965" cy="32233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vert"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grpSp>
        <p:nvGrpSpPr>
          <p:cNvPr id="13" name="组合 12">
            <a:extLst>
              <a:ext uri="{FF2B5EF4-FFF2-40B4-BE49-F238E27FC236}">
                <a16:creationId xmlns:a16="http://schemas.microsoft.com/office/drawing/2014/main" id="{21E3E154-F6EA-4930-85D0-B3E467E9C5B8}"/>
              </a:ext>
            </a:extLst>
          </p:cNvPr>
          <p:cNvGrpSpPr/>
          <p:nvPr/>
        </p:nvGrpSpPr>
        <p:grpSpPr>
          <a:xfrm rot="16200000">
            <a:off x="7984474" y="1438672"/>
            <a:ext cx="984885" cy="4132788"/>
            <a:chOff x="1661439" y="1097161"/>
            <a:chExt cx="984885" cy="4132788"/>
          </a:xfrm>
        </p:grpSpPr>
        <p:sp>
          <p:nvSpPr>
            <p:cNvPr id="14" name="矩形 13">
              <a:extLst>
                <a:ext uri="{FF2B5EF4-FFF2-40B4-BE49-F238E27FC236}">
                  <a16:creationId xmlns:a16="http://schemas.microsoft.com/office/drawing/2014/main" id="{825CF09C-DF6C-4A9E-A19E-C0D0D62F4282}"/>
                </a:ext>
              </a:extLst>
            </p:cNvPr>
            <p:cNvSpPr/>
            <p:nvPr/>
          </p:nvSpPr>
          <p:spPr>
            <a:xfrm>
              <a:off x="1707959" y="1099457"/>
              <a:ext cx="891846" cy="3788229"/>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5" name="文本框 14">
              <a:extLst>
                <a:ext uri="{FF2B5EF4-FFF2-40B4-BE49-F238E27FC236}">
                  <a16:creationId xmlns:a16="http://schemas.microsoft.com/office/drawing/2014/main" id="{25104FEB-790D-4A57-81E6-A8DEAA3009CC}"/>
                </a:ext>
              </a:extLst>
            </p:cNvPr>
            <p:cNvSpPr txBox="1"/>
            <p:nvPr/>
          </p:nvSpPr>
          <p:spPr>
            <a:xfrm>
              <a:off x="1661439" y="1505187"/>
              <a:ext cx="984885" cy="3724762"/>
            </a:xfrm>
            <a:prstGeom prst="rect">
              <a:avLst/>
            </a:prstGeom>
            <a:noFill/>
          </p:spPr>
          <p:txBody>
            <a:bodyPr vert="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2600" dirty="0">
                  <a:latin typeface="思源黑体" panose="020B0500000000000000" pitchFamily="34" charset="-122"/>
                  <a:ea typeface="思源黑体" panose="020B0500000000000000" pitchFamily="34" charset="-122"/>
                  <a:sym typeface="思源黑体" panose="020B0500000000000000" pitchFamily="34" charset="-122"/>
                </a:rPr>
                <a:t>Grayness culture &amp; Trust matters</a:t>
              </a:r>
              <a:endParaRPr lang="zh-CN" altLang="en-US" sz="2600"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6" name="Freeform 573">
              <a:extLst>
                <a:ext uri="{FF2B5EF4-FFF2-40B4-BE49-F238E27FC236}">
                  <a16:creationId xmlns:a16="http://schemas.microsoft.com/office/drawing/2014/main" id="{E24D2BC7-6850-43DE-BF1A-8E233E4E4626}"/>
                </a:ext>
              </a:extLst>
            </p:cNvPr>
            <p:cNvSpPr/>
            <p:nvPr/>
          </p:nvSpPr>
          <p:spPr bwMode="auto">
            <a:xfrm rot="156097" flipV="1">
              <a:off x="1930900" y="1097161"/>
              <a:ext cx="445965" cy="32233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vert"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grpSp>
        <p:nvGrpSpPr>
          <p:cNvPr id="17" name="组合 16">
            <a:extLst>
              <a:ext uri="{FF2B5EF4-FFF2-40B4-BE49-F238E27FC236}">
                <a16:creationId xmlns:a16="http://schemas.microsoft.com/office/drawing/2014/main" id="{A90113B9-8BAA-448E-86B4-C6BDA43A5A36}"/>
              </a:ext>
            </a:extLst>
          </p:cNvPr>
          <p:cNvGrpSpPr/>
          <p:nvPr/>
        </p:nvGrpSpPr>
        <p:grpSpPr>
          <a:xfrm rot="16200000">
            <a:off x="3494674" y="2864030"/>
            <a:ext cx="891846" cy="4310811"/>
            <a:chOff x="1707959" y="1097161"/>
            <a:chExt cx="891846" cy="4310811"/>
          </a:xfrm>
        </p:grpSpPr>
        <p:sp>
          <p:nvSpPr>
            <p:cNvPr id="18" name="矩形 17">
              <a:extLst>
                <a:ext uri="{FF2B5EF4-FFF2-40B4-BE49-F238E27FC236}">
                  <a16:creationId xmlns:a16="http://schemas.microsoft.com/office/drawing/2014/main" id="{E963A4A7-0F1F-486A-9FF0-71DAFD9FC491}"/>
                </a:ext>
              </a:extLst>
            </p:cNvPr>
            <p:cNvSpPr/>
            <p:nvPr/>
          </p:nvSpPr>
          <p:spPr>
            <a:xfrm>
              <a:off x="1707959" y="1099457"/>
              <a:ext cx="891846" cy="3788229"/>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9" name="文本框 18">
              <a:extLst>
                <a:ext uri="{FF2B5EF4-FFF2-40B4-BE49-F238E27FC236}">
                  <a16:creationId xmlns:a16="http://schemas.microsoft.com/office/drawing/2014/main" id="{37DC43EC-3C9A-44BD-8DA6-C513FCBC6775}"/>
                </a:ext>
              </a:extLst>
            </p:cNvPr>
            <p:cNvSpPr txBox="1"/>
            <p:nvPr/>
          </p:nvSpPr>
          <p:spPr>
            <a:xfrm>
              <a:off x="1811403" y="1505188"/>
              <a:ext cx="769441" cy="3902784"/>
            </a:xfrm>
            <a:prstGeom prst="rect">
              <a:avLst/>
            </a:prstGeom>
            <a:noFill/>
          </p:spPr>
          <p:txBody>
            <a:bodyPr vert="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1900" dirty="0">
                  <a:latin typeface="思源黑体" panose="020B0500000000000000" pitchFamily="34" charset="-122"/>
                  <a:ea typeface="思源黑体" panose="020B0500000000000000" pitchFamily="34" charset="-122"/>
                  <a:sym typeface="思源黑体" panose="020B0500000000000000" pitchFamily="34" charset="-122"/>
                </a:rPr>
                <a:t>Research design: Conceptual  Framework &amp; Data collection</a:t>
              </a:r>
              <a:endParaRPr lang="zh-CN" altLang="en-US" sz="1900"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20" name="Freeform 573">
              <a:extLst>
                <a:ext uri="{FF2B5EF4-FFF2-40B4-BE49-F238E27FC236}">
                  <a16:creationId xmlns:a16="http://schemas.microsoft.com/office/drawing/2014/main" id="{A190EC1A-8422-494E-AD34-B6040C38C517}"/>
                </a:ext>
              </a:extLst>
            </p:cNvPr>
            <p:cNvSpPr/>
            <p:nvPr/>
          </p:nvSpPr>
          <p:spPr bwMode="auto">
            <a:xfrm rot="156097" flipV="1">
              <a:off x="1930900" y="1097161"/>
              <a:ext cx="445965" cy="32233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vert"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grpSp>
        <p:nvGrpSpPr>
          <p:cNvPr id="21" name="组合 20">
            <a:extLst>
              <a:ext uri="{FF2B5EF4-FFF2-40B4-BE49-F238E27FC236}">
                <a16:creationId xmlns:a16="http://schemas.microsoft.com/office/drawing/2014/main" id="{E05803C8-455B-4DB0-BAC1-68B4C6DDDA9C}"/>
              </a:ext>
            </a:extLst>
          </p:cNvPr>
          <p:cNvGrpSpPr/>
          <p:nvPr/>
        </p:nvGrpSpPr>
        <p:grpSpPr>
          <a:xfrm rot="16200000">
            <a:off x="7800503" y="3124173"/>
            <a:ext cx="1107996" cy="3883365"/>
            <a:chOff x="1599882" y="1097161"/>
            <a:chExt cx="1107996" cy="3883365"/>
          </a:xfrm>
        </p:grpSpPr>
        <p:sp>
          <p:nvSpPr>
            <p:cNvPr id="22" name="矩形 21">
              <a:extLst>
                <a:ext uri="{FF2B5EF4-FFF2-40B4-BE49-F238E27FC236}">
                  <a16:creationId xmlns:a16="http://schemas.microsoft.com/office/drawing/2014/main" id="{72133513-1D50-4B8D-AE5B-A5E61E2326CE}"/>
                </a:ext>
              </a:extLst>
            </p:cNvPr>
            <p:cNvSpPr/>
            <p:nvPr/>
          </p:nvSpPr>
          <p:spPr>
            <a:xfrm>
              <a:off x="1707959" y="1099457"/>
              <a:ext cx="891846" cy="3788229"/>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23" name="文本框 22">
              <a:extLst>
                <a:ext uri="{FF2B5EF4-FFF2-40B4-BE49-F238E27FC236}">
                  <a16:creationId xmlns:a16="http://schemas.microsoft.com/office/drawing/2014/main" id="{F61D8634-6373-42E4-8796-18D429068072}"/>
                </a:ext>
              </a:extLst>
            </p:cNvPr>
            <p:cNvSpPr txBox="1"/>
            <p:nvPr/>
          </p:nvSpPr>
          <p:spPr>
            <a:xfrm>
              <a:off x="1599882" y="1505188"/>
              <a:ext cx="1107996" cy="3475338"/>
            </a:xfrm>
            <a:prstGeom prst="rect">
              <a:avLst/>
            </a:prstGeom>
            <a:noFill/>
          </p:spPr>
          <p:txBody>
            <a:bodyPr vert="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3000" dirty="0">
                  <a:latin typeface="思源黑体" panose="020B0500000000000000" pitchFamily="34" charset="-122"/>
                  <a:ea typeface="思源黑体" panose="020B0500000000000000" pitchFamily="34" charset="-122"/>
                  <a:sym typeface="思源黑体" panose="020B0500000000000000" pitchFamily="34" charset="-122"/>
                </a:rPr>
                <a:t>Assessment of Ethical risks</a:t>
              </a:r>
              <a:endParaRPr lang="zh-CN" altLang="en-US" sz="3000"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24" name="Freeform 573">
              <a:extLst>
                <a:ext uri="{FF2B5EF4-FFF2-40B4-BE49-F238E27FC236}">
                  <a16:creationId xmlns:a16="http://schemas.microsoft.com/office/drawing/2014/main" id="{352486DF-511A-4C59-9A80-FF415B185D61}"/>
                </a:ext>
              </a:extLst>
            </p:cNvPr>
            <p:cNvSpPr/>
            <p:nvPr/>
          </p:nvSpPr>
          <p:spPr bwMode="auto">
            <a:xfrm rot="156097" flipV="1">
              <a:off x="1930900" y="1097161"/>
              <a:ext cx="445965" cy="32233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vert"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sp>
        <p:nvSpPr>
          <p:cNvPr id="26" name="文本框 25">
            <a:extLst>
              <a:ext uri="{FF2B5EF4-FFF2-40B4-BE49-F238E27FC236}">
                <a16:creationId xmlns:a16="http://schemas.microsoft.com/office/drawing/2014/main" id="{C1FC12D1-E29A-44F7-9A07-FA67D733E214}"/>
              </a:ext>
            </a:extLst>
          </p:cNvPr>
          <p:cNvSpPr txBox="1"/>
          <p:nvPr/>
        </p:nvSpPr>
        <p:spPr>
          <a:xfrm>
            <a:off x="782932" y="529329"/>
            <a:ext cx="3865268" cy="1200329"/>
          </a:xfrm>
          <a:prstGeom prst="rect">
            <a:avLst/>
          </a:prstGeom>
          <a:noFill/>
        </p:spPr>
        <p:txBody>
          <a:bodyPr vert="horz"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7200" dirty="0">
                <a:latin typeface="思源黑体" panose="020B0500000000000000" pitchFamily="34" charset="-122"/>
                <a:ea typeface="思源黑体" panose="020B0500000000000000" pitchFamily="34" charset="-122"/>
                <a:sym typeface="思源黑体" panose="020B0500000000000000" pitchFamily="34" charset="-122"/>
              </a:rPr>
              <a:t>Content</a:t>
            </a:r>
            <a:endParaRPr lang="zh-CN" altLang="en-US" sz="7200" dirty="0">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5" name="图片 4">
            <a:extLst>
              <a:ext uri="{FF2B5EF4-FFF2-40B4-BE49-F238E27FC236}">
                <a16:creationId xmlns:a16="http://schemas.microsoft.com/office/drawing/2014/main" id="{0C5CA55E-6412-4AD4-B262-0AD4C850A5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3965" y="-531714"/>
            <a:ext cx="4978400" cy="3733800"/>
          </a:xfrm>
          <a:prstGeom prst="rect">
            <a:avLst/>
          </a:prstGeom>
        </p:spPr>
      </p:pic>
    </p:spTree>
    <p:extLst>
      <p:ext uri="{BB962C8B-B14F-4D97-AF65-F5344CB8AC3E}">
        <p14:creationId xmlns:p14="http://schemas.microsoft.com/office/powerpoint/2010/main" val="391068777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par>
                                <p:cTn id="11" presetID="22" presetClass="entr" presetSubtype="4"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ipe(down)">
                                      <p:cBhvr>
                                        <p:cTn id="13" dur="500"/>
                                        <p:tgtEl>
                                          <p:spTgt spid="13"/>
                                        </p:tgtEl>
                                      </p:cBhvr>
                                    </p:animEffect>
                                  </p:childTnLst>
                                </p:cTn>
                              </p:par>
                              <p:par>
                                <p:cTn id="14" presetID="22" presetClass="entr" presetSubtype="4"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down)">
                                      <p:cBhvr>
                                        <p:cTn id="16" dur="500"/>
                                        <p:tgtEl>
                                          <p:spTgt spid="17"/>
                                        </p:tgtEl>
                                      </p:cBhvr>
                                    </p:animEffect>
                                  </p:childTnLst>
                                </p:cTn>
                              </p:par>
                              <p:par>
                                <p:cTn id="17" presetID="22" presetClass="entr" presetSubtype="4"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wipe(down)">
                                      <p:cBhvr>
                                        <p:cTn id="19" dur="500"/>
                                        <p:tgtEl>
                                          <p:spTgt spid="21"/>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down)">
                                      <p:cBhvr>
                                        <p:cTn id="2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32013D44-D3E1-4432-9305-4424F547E9A0}"/>
              </a:ext>
            </a:extLst>
          </p:cNvPr>
          <p:cNvSpPr/>
          <p:nvPr/>
        </p:nvSpPr>
        <p:spPr>
          <a:xfrm>
            <a:off x="376423" y="158563"/>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 name="文本框 4">
            <a:extLst>
              <a:ext uri="{FF2B5EF4-FFF2-40B4-BE49-F238E27FC236}">
                <a16:creationId xmlns:a16="http://schemas.microsoft.com/office/drawing/2014/main" id="{E1EABD3D-9D7A-4C26-9479-E4E74C57FA3D}"/>
              </a:ext>
            </a:extLst>
          </p:cNvPr>
          <p:cNvSpPr txBox="1"/>
          <p:nvPr/>
        </p:nvSpPr>
        <p:spPr>
          <a:xfrm>
            <a:off x="974605" y="1763497"/>
            <a:ext cx="4047294" cy="5444888"/>
          </a:xfrm>
          <a:prstGeom prst="rect">
            <a:avLst/>
          </a:prstGeom>
          <a:noFill/>
        </p:spPr>
        <p:txBody>
          <a:bodyPr vert="horz" wrap="square" rtlCol="0">
            <a:spAutoFit/>
          </a:bodyPr>
          <a:lstStyle/>
          <a:p>
            <a:pPr>
              <a:lnSpc>
                <a:spcPct val="150000"/>
              </a:lnSpc>
            </a:pPr>
            <a:r>
              <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A world-class enterprise with worldwide reputation</a:t>
            </a: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r>
              <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Public: no idea or  a wrong idea, or even conflicting ideas</a:t>
            </a: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nSpc>
                <a:spcPct val="150000"/>
              </a:lnSpc>
            </a:pPr>
            <a:r>
              <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Wolf culture &amp; Grayness culture </a:t>
            </a:r>
          </a:p>
          <a:p>
            <a:pPr>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endParaRPr lang="en-US" altLang="zh-CN"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a:p>
            <a:pPr algn="just">
              <a:lnSpc>
                <a:spcPct val="150000"/>
              </a:lnSpc>
            </a:pPr>
            <a:endPar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7" name="矩形: 对角圆角 6">
            <a:extLst>
              <a:ext uri="{FF2B5EF4-FFF2-40B4-BE49-F238E27FC236}">
                <a16:creationId xmlns:a16="http://schemas.microsoft.com/office/drawing/2014/main" id="{97431CC0-07E8-4333-BF47-19FD9EF8E68A}"/>
              </a:ext>
            </a:extLst>
          </p:cNvPr>
          <p:cNvSpPr/>
          <p:nvPr/>
        </p:nvSpPr>
        <p:spPr>
          <a:xfrm>
            <a:off x="1004208" y="1023258"/>
            <a:ext cx="5921827" cy="4985657"/>
          </a:xfrm>
          <a:prstGeom prst="round2DiagRect">
            <a:avLst/>
          </a:prstGeom>
          <a:noFill/>
          <a:ln>
            <a:solidFill>
              <a:srgbClr val="EEB77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3" name="图片 2">
            <a:extLst>
              <a:ext uri="{FF2B5EF4-FFF2-40B4-BE49-F238E27FC236}">
                <a16:creationId xmlns:a16="http://schemas.microsoft.com/office/drawing/2014/main" id="{4BD7E260-64CF-4604-B506-D8590B806C6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flipH="1">
            <a:off x="10002810" y="4710544"/>
            <a:ext cx="2405635" cy="2405635"/>
          </a:xfrm>
          <a:prstGeom prst="rect">
            <a:avLst/>
          </a:prstGeom>
        </p:spPr>
      </p:pic>
      <p:sp>
        <p:nvSpPr>
          <p:cNvPr id="8" name="文本框 7">
            <a:extLst>
              <a:ext uri="{FF2B5EF4-FFF2-40B4-BE49-F238E27FC236}">
                <a16:creationId xmlns:a16="http://schemas.microsoft.com/office/drawing/2014/main" id="{1461247F-5A33-4DB9-A7C8-338F96529F10}"/>
              </a:ext>
            </a:extLst>
          </p:cNvPr>
          <p:cNvSpPr txBox="1"/>
          <p:nvPr/>
        </p:nvSpPr>
        <p:spPr>
          <a:xfrm>
            <a:off x="1381038" y="430260"/>
            <a:ext cx="3268928" cy="553998"/>
          </a:xfrm>
          <a:prstGeom prst="rect">
            <a:avLst/>
          </a:prstGeom>
          <a:noFill/>
        </p:spPr>
        <p:txBody>
          <a:bodyPr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3000" dirty="0">
                <a:latin typeface="思源黑体" panose="020B0500000000000000" pitchFamily="34" charset="-122"/>
                <a:ea typeface="思源黑体" panose="020B0500000000000000" pitchFamily="34" charset="-122"/>
                <a:sym typeface="思源黑体" panose="020B0500000000000000" pitchFamily="34" charset="-122"/>
              </a:rPr>
              <a:t>Who is Huawei</a:t>
            </a:r>
            <a:endParaRPr lang="zh-CN" altLang="en-US" sz="3000" dirty="0">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9" name="图片 8">
            <a:extLst>
              <a:ext uri="{FF2B5EF4-FFF2-40B4-BE49-F238E27FC236}">
                <a16:creationId xmlns:a16="http://schemas.microsoft.com/office/drawing/2014/main" id="{BEFA56D9-AFCD-4047-B54B-78C03EFB398A}"/>
              </a:ext>
            </a:extLst>
          </p:cNvPr>
          <p:cNvPicPr>
            <a:picLocks noChangeAspect="1"/>
          </p:cNvPicPr>
          <p:nvPr/>
        </p:nvPicPr>
        <p:blipFill>
          <a:blip r:embed="rId6"/>
          <a:stretch>
            <a:fillRect/>
          </a:stretch>
        </p:blipFill>
        <p:spPr>
          <a:xfrm flipH="1">
            <a:off x="6502062" y="5770565"/>
            <a:ext cx="1133954" cy="579170"/>
          </a:xfrm>
          <a:prstGeom prst="rect">
            <a:avLst/>
          </a:prstGeom>
        </p:spPr>
      </p:pic>
      <p:pic>
        <p:nvPicPr>
          <p:cNvPr id="11" name="图片 10">
            <a:extLst>
              <a:ext uri="{FF2B5EF4-FFF2-40B4-BE49-F238E27FC236}">
                <a16:creationId xmlns:a16="http://schemas.microsoft.com/office/drawing/2014/main" id="{48DC8856-3ED3-49B2-A23E-2C287F1B4A9E}"/>
              </a:ext>
            </a:extLst>
          </p:cNvPr>
          <p:cNvPicPr>
            <a:picLocks noChangeAspect="1"/>
          </p:cNvPicPr>
          <p:nvPr/>
        </p:nvPicPr>
        <p:blipFill>
          <a:blip r:embed="rId6"/>
          <a:stretch>
            <a:fillRect/>
          </a:stretch>
        </p:blipFill>
        <p:spPr>
          <a:xfrm>
            <a:off x="6926035" y="1126195"/>
            <a:ext cx="1133954" cy="579170"/>
          </a:xfrm>
          <a:prstGeom prst="rect">
            <a:avLst/>
          </a:prstGeom>
        </p:spPr>
      </p:pic>
      <p:pic>
        <p:nvPicPr>
          <p:cNvPr id="12" name="图片 11">
            <a:extLst>
              <a:ext uri="{FF2B5EF4-FFF2-40B4-BE49-F238E27FC236}">
                <a16:creationId xmlns:a16="http://schemas.microsoft.com/office/drawing/2014/main" id="{BFCC008D-9CE5-4333-89B4-C1407AA42FD8}"/>
              </a:ext>
            </a:extLst>
          </p:cNvPr>
          <p:cNvPicPr>
            <a:picLocks noChangeAspect="1"/>
          </p:cNvPicPr>
          <p:nvPr/>
        </p:nvPicPr>
        <p:blipFill>
          <a:blip r:embed="rId6"/>
          <a:stretch>
            <a:fillRect/>
          </a:stretch>
        </p:blipFill>
        <p:spPr>
          <a:xfrm>
            <a:off x="642896" y="793779"/>
            <a:ext cx="1133954" cy="579170"/>
          </a:xfrm>
          <a:prstGeom prst="rect">
            <a:avLst/>
          </a:prstGeom>
        </p:spPr>
      </p:pic>
      <p:pic>
        <p:nvPicPr>
          <p:cNvPr id="2" name="1619163562718">
            <a:hlinkClick r:id="" action="ppaction://media"/>
            <a:extLst>
              <a:ext uri="{FF2B5EF4-FFF2-40B4-BE49-F238E27FC236}">
                <a16:creationId xmlns:a16="http://schemas.microsoft.com/office/drawing/2014/main" id="{647AAED6-3128-4B00-B9F4-3DAF7363374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992296" y="-1"/>
            <a:ext cx="7188219" cy="5195456"/>
          </a:xfrm>
          <a:prstGeom prst="rect">
            <a:avLst/>
          </a:prstGeom>
        </p:spPr>
      </p:pic>
      <p:sp>
        <p:nvSpPr>
          <p:cNvPr id="6" name="文本框 5">
            <a:extLst>
              <a:ext uri="{FF2B5EF4-FFF2-40B4-BE49-F238E27FC236}">
                <a16:creationId xmlns:a16="http://schemas.microsoft.com/office/drawing/2014/main" id="{79BF77A7-1EE0-4E9A-8122-D4630F8EB8B3}"/>
              </a:ext>
            </a:extLst>
          </p:cNvPr>
          <p:cNvSpPr txBox="1"/>
          <p:nvPr/>
        </p:nvSpPr>
        <p:spPr>
          <a:xfrm>
            <a:off x="5763491" y="3117272"/>
            <a:ext cx="914400" cy="914400"/>
          </a:xfrm>
          <a:prstGeom prst="rect">
            <a:avLst/>
          </a:prstGeom>
          <a:noFill/>
        </p:spPr>
        <p:txBody>
          <a:bodyPr wrap="square" rtlCol="0">
            <a:spAutoFit/>
          </a:bodyPr>
          <a:lstStyle/>
          <a:p>
            <a:endParaRPr lang="zh-CN" altLang="en-US" dirty="0"/>
          </a:p>
        </p:txBody>
      </p:sp>
      <p:sp>
        <p:nvSpPr>
          <p:cNvPr id="10" name="文本框 9">
            <a:extLst>
              <a:ext uri="{FF2B5EF4-FFF2-40B4-BE49-F238E27FC236}">
                <a16:creationId xmlns:a16="http://schemas.microsoft.com/office/drawing/2014/main" id="{3D729544-C52F-4B02-93F9-4A73A3005AD3}"/>
              </a:ext>
            </a:extLst>
          </p:cNvPr>
          <p:cNvSpPr txBox="1"/>
          <p:nvPr/>
        </p:nvSpPr>
        <p:spPr>
          <a:xfrm>
            <a:off x="671416" y="1867709"/>
            <a:ext cx="375266" cy="369332"/>
          </a:xfrm>
          <a:prstGeom prst="rect">
            <a:avLst/>
          </a:prstGeom>
          <a:noFill/>
        </p:spPr>
        <p:txBody>
          <a:bodyPr wrap="square" rtlCol="0">
            <a:spAutoFit/>
          </a:bodyPr>
          <a:lstStyle/>
          <a:p>
            <a:r>
              <a:rPr lang="zh-CN" altLang="en-US" dirty="0">
                <a:solidFill>
                  <a:srgbClr val="FF0000"/>
                </a:solidFill>
                <a:sym typeface="Wingdings" panose="05000000000000000000" pitchFamily="2" charset="2"/>
              </a:rPr>
              <a:t></a:t>
            </a:r>
            <a:endParaRPr lang="zh-CN" altLang="en-US" dirty="0">
              <a:solidFill>
                <a:srgbClr val="FF0000"/>
              </a:solidFill>
            </a:endParaRPr>
          </a:p>
        </p:txBody>
      </p:sp>
      <p:sp>
        <p:nvSpPr>
          <p:cNvPr id="13" name="文本框 12">
            <a:extLst>
              <a:ext uri="{FF2B5EF4-FFF2-40B4-BE49-F238E27FC236}">
                <a16:creationId xmlns:a16="http://schemas.microsoft.com/office/drawing/2014/main" id="{3C51535B-3FBF-4A56-8704-A213A9B5979E}"/>
              </a:ext>
            </a:extLst>
          </p:cNvPr>
          <p:cNvSpPr txBox="1"/>
          <p:nvPr/>
        </p:nvSpPr>
        <p:spPr>
          <a:xfrm>
            <a:off x="686659" y="3105834"/>
            <a:ext cx="273786" cy="646331"/>
          </a:xfrm>
          <a:prstGeom prst="rect">
            <a:avLst/>
          </a:prstGeom>
          <a:noFill/>
        </p:spPr>
        <p:txBody>
          <a:bodyPr wrap="square" rtlCol="0">
            <a:spAutoFit/>
          </a:bodyPr>
          <a:lstStyle/>
          <a:p>
            <a:r>
              <a:rPr lang="zh-CN" altLang="en-US" dirty="0">
                <a:solidFill>
                  <a:srgbClr val="FF0000"/>
                </a:solidFill>
                <a:sym typeface="Wingdings" panose="05000000000000000000" pitchFamily="2" charset="2"/>
              </a:rPr>
              <a:t></a:t>
            </a:r>
            <a:endParaRPr lang="zh-CN" altLang="en-US" dirty="0">
              <a:solidFill>
                <a:srgbClr val="FF0000"/>
              </a:solidFill>
            </a:endParaRPr>
          </a:p>
          <a:p>
            <a:endParaRPr lang="zh-CN" altLang="en-US" dirty="0"/>
          </a:p>
        </p:txBody>
      </p:sp>
      <p:sp>
        <p:nvSpPr>
          <p:cNvPr id="14" name="文本框 13">
            <a:extLst>
              <a:ext uri="{FF2B5EF4-FFF2-40B4-BE49-F238E27FC236}">
                <a16:creationId xmlns:a16="http://schemas.microsoft.com/office/drawing/2014/main" id="{64210DDD-B36E-4FE6-A1FB-9B96ABFC4D4C}"/>
              </a:ext>
            </a:extLst>
          </p:cNvPr>
          <p:cNvSpPr txBox="1"/>
          <p:nvPr/>
        </p:nvSpPr>
        <p:spPr>
          <a:xfrm>
            <a:off x="678393" y="4316614"/>
            <a:ext cx="361312" cy="646331"/>
          </a:xfrm>
          <a:prstGeom prst="rect">
            <a:avLst/>
          </a:prstGeom>
          <a:noFill/>
        </p:spPr>
        <p:txBody>
          <a:bodyPr wrap="square" rtlCol="0">
            <a:spAutoFit/>
          </a:bodyPr>
          <a:lstStyle/>
          <a:p>
            <a:r>
              <a:rPr lang="zh-CN" altLang="en-US" dirty="0">
                <a:solidFill>
                  <a:srgbClr val="FF0000"/>
                </a:solidFill>
                <a:sym typeface="Wingdings" panose="05000000000000000000" pitchFamily="2" charset="2"/>
              </a:rPr>
              <a:t></a:t>
            </a:r>
            <a:endParaRPr lang="zh-CN" altLang="en-US" dirty="0">
              <a:solidFill>
                <a:srgbClr val="FF0000"/>
              </a:solidFill>
            </a:endParaRPr>
          </a:p>
          <a:p>
            <a:endParaRPr lang="zh-CN" altLang="en-US" dirty="0"/>
          </a:p>
        </p:txBody>
      </p:sp>
      <p:sp>
        <p:nvSpPr>
          <p:cNvPr id="15" name="文本框 14">
            <a:extLst>
              <a:ext uri="{FF2B5EF4-FFF2-40B4-BE49-F238E27FC236}">
                <a16:creationId xmlns:a16="http://schemas.microsoft.com/office/drawing/2014/main" id="{AA1081B9-75DB-48E5-A36A-4A6925119CD8}"/>
              </a:ext>
            </a:extLst>
          </p:cNvPr>
          <p:cNvSpPr txBox="1"/>
          <p:nvPr/>
        </p:nvSpPr>
        <p:spPr>
          <a:xfrm>
            <a:off x="671416" y="5162764"/>
            <a:ext cx="238759" cy="646331"/>
          </a:xfrm>
          <a:prstGeom prst="rect">
            <a:avLst/>
          </a:prstGeom>
          <a:noFill/>
        </p:spPr>
        <p:txBody>
          <a:bodyPr wrap="square" rtlCol="0">
            <a:spAutoFit/>
          </a:bodyPr>
          <a:lstStyle/>
          <a:p>
            <a:endParaRPr lang="zh-CN" altLang="en-US" dirty="0">
              <a:solidFill>
                <a:srgbClr val="FF0000"/>
              </a:solidFill>
            </a:endParaRPr>
          </a:p>
          <a:p>
            <a:endParaRPr lang="zh-CN" altLang="en-US" dirty="0"/>
          </a:p>
        </p:txBody>
      </p:sp>
    </p:spTree>
    <p:extLst>
      <p:ext uri="{BB962C8B-B14F-4D97-AF65-F5344CB8AC3E}">
        <p14:creationId xmlns:p14="http://schemas.microsoft.com/office/powerpoint/2010/main" val="104714098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80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1" fill="hold" display="0">
                  <p:stCondLst>
                    <p:cond delay="indefinite"/>
                  </p:stCondLst>
                </p:cTn>
                <p:tgtEl>
                  <p:spTgt spid="2"/>
                </p:tgtEl>
              </p:cMediaNode>
            </p:video>
            <p:seq concurrent="1" nextAc="seek">
              <p:cTn id="42" restart="whenNotActive" fill="hold" evtFilter="cancelBubble" nodeType="interactiveSeq">
                <p:stCondLst>
                  <p:cond evt="onClick" delay="0">
                    <p:tgtEl>
                      <p:spTgt spid="2"/>
                    </p:tgtEl>
                  </p:cond>
                </p:stCondLst>
                <p:endSync evt="end" delay="0">
                  <p:rtn val="all"/>
                </p:endSync>
                <p:childTnLst>
                  <p:par>
                    <p:cTn id="43" fill="hold">
                      <p:stCondLst>
                        <p:cond delay="0"/>
                      </p:stCondLst>
                      <p:childTnLst>
                        <p:par>
                          <p:cTn id="44" fill="hold">
                            <p:stCondLst>
                              <p:cond delay="0"/>
                            </p:stCondLst>
                            <p:childTnLst>
                              <p:par>
                                <p:cTn id="45" presetID="2" presetClass="mediacall" presetSubtype="0" fill="hold" nodeType="clickEffect">
                                  <p:stCondLst>
                                    <p:cond delay="0"/>
                                  </p:stCondLst>
                                  <p:childTnLst>
                                    <p:cmd type="call" cmd="togglePause">
                                      <p:cBhvr>
                                        <p:cTn id="46"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animBg="1"/>
      <p:bldP spid="5" grpId="0"/>
      <p:bldP spid="7" grpId="0" animBg="1"/>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BF3E14EC-8C14-41E2-A2A6-9BF743319D54}"/>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rcRect l="5211" t="3226" r="5459" b="7446"/>
          <a:stretch/>
        </p:blipFill>
        <p:spPr>
          <a:xfrm>
            <a:off x="-2699" y="-19198"/>
            <a:ext cx="12192000" cy="6858000"/>
          </a:xfrm>
          <a:prstGeom prst="rect">
            <a:avLst/>
          </a:prstGeom>
        </p:spPr>
      </p:pic>
      <p:sp>
        <p:nvSpPr>
          <p:cNvPr id="19" name="文本框 18">
            <a:extLst>
              <a:ext uri="{FF2B5EF4-FFF2-40B4-BE49-F238E27FC236}">
                <a16:creationId xmlns:a16="http://schemas.microsoft.com/office/drawing/2014/main" id="{289E447B-F520-4EF7-9A91-30EC2F32A47D}"/>
              </a:ext>
            </a:extLst>
          </p:cNvPr>
          <p:cNvSpPr txBox="1"/>
          <p:nvPr/>
        </p:nvSpPr>
        <p:spPr>
          <a:xfrm>
            <a:off x="3237779" y="5129349"/>
            <a:ext cx="5464404" cy="553998"/>
          </a:xfrm>
          <a:prstGeom prst="rect">
            <a:avLst/>
          </a:prstGeom>
          <a:noFill/>
        </p:spPr>
        <p:txBody>
          <a:bodyPr vert="horz"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000" b="1" i="0" u="none" strike="noStrike" kern="1200" cap="none" spc="0" normalizeH="0" baseline="0" noProof="0" dirty="0">
                <a:ln>
                  <a:noFill/>
                </a:ln>
                <a:solidFill>
                  <a:srgbClr val="EEB77E"/>
                </a:solidFill>
                <a:effectLst/>
                <a:uLnTx/>
                <a:uFillTx/>
                <a:latin typeface="思源黑体" panose="020B0500000000000000" pitchFamily="34" charset="-122"/>
                <a:ea typeface="思源黑体" panose="020B0500000000000000" pitchFamily="34" charset="-122"/>
                <a:sym typeface="思源黑体" panose="020B0500000000000000" pitchFamily="34" charset="-122"/>
              </a:rPr>
              <a:t>Who is Huawei</a:t>
            </a:r>
            <a:endParaRPr kumimoji="0" lang="zh-CN" altLang="en-US" sz="3000" b="1" i="0" u="none" strike="noStrike" kern="1200" cap="none" spc="0" normalizeH="0" baseline="0" noProof="0" dirty="0">
              <a:ln>
                <a:noFill/>
              </a:ln>
              <a:solidFill>
                <a:srgbClr val="EEB77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7" name="1621481004675">
            <a:hlinkClick r:id="" action="ppaction://media"/>
            <a:extLst>
              <a:ext uri="{FF2B5EF4-FFF2-40B4-BE49-F238E27FC236}">
                <a16:creationId xmlns:a16="http://schemas.microsoft.com/office/drawing/2014/main" id="{0375D0C3-3F19-4819-978A-122DEEF8E87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078327" y="284018"/>
            <a:ext cx="7776776" cy="4378037"/>
          </a:xfrm>
          <a:prstGeom prst="rect">
            <a:avLst/>
          </a:prstGeom>
        </p:spPr>
      </p:pic>
    </p:spTree>
    <p:extLst>
      <p:ext uri="{BB962C8B-B14F-4D97-AF65-F5344CB8AC3E}">
        <p14:creationId xmlns:p14="http://schemas.microsoft.com/office/powerpoint/2010/main" val="328857477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linds(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664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07F25AF6-6F8C-4B79-B7EE-22B47F3D3C5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5211" t="3226" r="5459" b="7446"/>
          <a:stretch/>
        </p:blipFill>
        <p:spPr>
          <a:xfrm>
            <a:off x="0" y="-166255"/>
            <a:ext cx="12192000" cy="6858000"/>
          </a:xfrm>
          <a:prstGeom prst="rect">
            <a:avLst/>
          </a:prstGeom>
        </p:spPr>
      </p:pic>
      <p:sp>
        <p:nvSpPr>
          <p:cNvPr id="6" name="文本框 5">
            <a:extLst>
              <a:ext uri="{FF2B5EF4-FFF2-40B4-BE49-F238E27FC236}">
                <a16:creationId xmlns:a16="http://schemas.microsoft.com/office/drawing/2014/main" id="{CB06BAC0-A058-4E5D-BB8D-20B2A9989680}"/>
              </a:ext>
            </a:extLst>
          </p:cNvPr>
          <p:cNvSpPr txBox="1"/>
          <p:nvPr/>
        </p:nvSpPr>
        <p:spPr>
          <a:xfrm>
            <a:off x="3361099" y="2697333"/>
            <a:ext cx="5464404" cy="707886"/>
          </a:xfrm>
          <a:prstGeom prst="rect">
            <a:avLst/>
          </a:prstGeom>
          <a:noFill/>
        </p:spPr>
        <p:txBody>
          <a:bodyPr vert="horz"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pPr marL="0" marR="0" lvl="0" indent="0" algn="dist" defTabSz="914400" rtl="0" eaLnBrk="1" fontAlgn="auto" latinLnBrk="0" hangingPunct="1">
              <a:lnSpc>
                <a:spcPct val="100000"/>
              </a:lnSpc>
              <a:spcBef>
                <a:spcPts val="0"/>
              </a:spcBef>
              <a:spcAft>
                <a:spcPts val="0"/>
              </a:spcAft>
              <a:buClrTx/>
              <a:buSzTx/>
              <a:buFontTx/>
              <a:buNone/>
              <a:tabLst/>
              <a:defRPr/>
            </a:pPr>
            <a:r>
              <a:rPr lang="en-US" altLang="zh-CN" sz="4000" b="1" dirty="0">
                <a:latin typeface="思源黑体" panose="020B0500000000000000" pitchFamily="34" charset="-122"/>
                <a:ea typeface="思源黑体" panose="020B0500000000000000" pitchFamily="34" charset="-122"/>
                <a:sym typeface="思源黑体" panose="020B0500000000000000" pitchFamily="34" charset="-122"/>
              </a:rPr>
              <a:t>Research Design </a:t>
            </a:r>
            <a:endParaRPr kumimoji="0" lang="zh-CN" altLang="en-US" sz="4000" b="1" i="0" u="none" strike="noStrike" kern="1200" cap="none" spc="0" normalizeH="0" baseline="0" noProof="0" dirty="0">
              <a:ln>
                <a:noFill/>
              </a:ln>
              <a:solidFill>
                <a:srgbClr val="EEB77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spTree>
    <p:extLst>
      <p:ext uri="{BB962C8B-B14F-4D97-AF65-F5344CB8AC3E}">
        <p14:creationId xmlns:p14="http://schemas.microsoft.com/office/powerpoint/2010/main" val="201745419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1DCD3A2-3A04-4641-AB82-E26C29CA17AE}"/>
              </a:ext>
            </a:extLst>
          </p:cNvPr>
          <p:cNvSpPr>
            <a:spLocks noGrp="1"/>
          </p:cNvSpPr>
          <p:nvPr>
            <p:ph type="title"/>
          </p:nvPr>
        </p:nvSpPr>
        <p:spPr/>
        <p:txBody>
          <a:bodyPr/>
          <a:lstStyle/>
          <a:p>
            <a:endParaRPr lang="zh-CN" altLang="en-US" dirty="0"/>
          </a:p>
        </p:txBody>
      </p:sp>
      <p:pic>
        <p:nvPicPr>
          <p:cNvPr id="21" name="内容占位符 20">
            <a:extLst>
              <a:ext uri="{FF2B5EF4-FFF2-40B4-BE49-F238E27FC236}">
                <a16:creationId xmlns:a16="http://schemas.microsoft.com/office/drawing/2014/main" id="{24AC9B93-37FD-41C2-AC6B-1CE3C1847C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0" cy="6858000"/>
          </a:xfrm>
        </p:spPr>
      </p:pic>
    </p:spTree>
    <p:extLst>
      <p:ext uri="{BB962C8B-B14F-4D97-AF65-F5344CB8AC3E}">
        <p14:creationId xmlns:p14="http://schemas.microsoft.com/office/powerpoint/2010/main" val="3275399226"/>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D057DE98-1B7E-4BB8-BF92-16556C862CE3}"/>
              </a:ext>
            </a:extLst>
          </p:cNvPr>
          <p:cNvSpPr/>
          <p:nvPr/>
        </p:nvSpPr>
        <p:spPr>
          <a:xfrm>
            <a:off x="181209" y="233362"/>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6" name="矩形 15">
            <a:extLst>
              <a:ext uri="{FF2B5EF4-FFF2-40B4-BE49-F238E27FC236}">
                <a16:creationId xmlns:a16="http://schemas.microsoft.com/office/drawing/2014/main" id="{65D44F33-1389-4359-9CFA-8EC85F0AE9CE}"/>
              </a:ext>
            </a:extLst>
          </p:cNvPr>
          <p:cNvSpPr/>
          <p:nvPr/>
        </p:nvSpPr>
        <p:spPr>
          <a:xfrm>
            <a:off x="982436" y="2250722"/>
            <a:ext cx="7968343" cy="3004457"/>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3" name="文本框 12">
            <a:extLst>
              <a:ext uri="{FF2B5EF4-FFF2-40B4-BE49-F238E27FC236}">
                <a16:creationId xmlns:a16="http://schemas.microsoft.com/office/drawing/2014/main" id="{88A38367-C8C0-49A2-8B74-EA7E617367A3}"/>
              </a:ext>
            </a:extLst>
          </p:cNvPr>
          <p:cNvSpPr txBox="1"/>
          <p:nvPr/>
        </p:nvSpPr>
        <p:spPr>
          <a:xfrm>
            <a:off x="1755825" y="2418967"/>
            <a:ext cx="6534146" cy="3139321"/>
          </a:xfrm>
          <a:prstGeom prst="rect">
            <a:avLst/>
          </a:prstGeom>
          <a:noFill/>
        </p:spPr>
        <p:txBody>
          <a:bodyPr wrap="square" rtlCol="0">
            <a:spAutoFit/>
          </a:bodyPr>
          <a:lstStyle/>
          <a:p>
            <a:r>
              <a:rPr lang="en-US" altLang="zh-CN" sz="2500" b="1" dirty="0">
                <a:latin typeface="Times New Roman" panose="02020603050405020304" pitchFamily="18" charset="0"/>
                <a:cs typeface="Times New Roman" panose="02020603050405020304" pitchFamily="18" charset="0"/>
              </a:rPr>
              <a:t>“If you can’t penetrate its depths, you’d better recognize it, tolerate it, and even grow to appreciate. Our leadership policy needs to be designed and implemented with more shades of gray. Don’t shun imperfection or look at things as either black or white.”      </a:t>
            </a:r>
          </a:p>
          <a:p>
            <a:pPr algn="r"/>
            <a:r>
              <a:rPr lang="en-US" altLang="zh-CN" sz="2500" b="1" dirty="0">
                <a:latin typeface="Times New Roman" panose="02020603050405020304" pitchFamily="18" charset="0"/>
                <a:cs typeface="Times New Roman" panose="02020603050405020304" pitchFamily="18" charset="0"/>
              </a:rPr>
              <a:t> </a:t>
            </a:r>
            <a:r>
              <a:rPr lang="en-US" altLang="zh-CN" sz="2300" b="1" dirty="0">
                <a:latin typeface="Times New Roman" panose="02020603050405020304" pitchFamily="18" charset="0"/>
                <a:cs typeface="Times New Roman" panose="02020603050405020304" pitchFamily="18" charset="0"/>
              </a:rPr>
              <a:t>----- </a:t>
            </a:r>
            <a:r>
              <a:rPr lang="en-US" altLang="zh-CN" b="1" dirty="0">
                <a:latin typeface="Times New Roman" panose="02020603050405020304" pitchFamily="18" charset="0"/>
                <a:cs typeface="Times New Roman" panose="02020603050405020304" pitchFamily="18" charset="0"/>
              </a:rPr>
              <a:t>Ren Zhengfei</a:t>
            </a:r>
          </a:p>
          <a:p>
            <a:endParaRPr lang="zh-CN" altLang="en-US" sz="2300" b="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sym typeface="思源黑体" panose="020B0500000000000000" pitchFamily="34" charset="-122"/>
            </a:endParaRPr>
          </a:p>
        </p:txBody>
      </p:sp>
      <p:cxnSp>
        <p:nvCxnSpPr>
          <p:cNvPr id="18" name="直接连接符 17">
            <a:extLst>
              <a:ext uri="{FF2B5EF4-FFF2-40B4-BE49-F238E27FC236}">
                <a16:creationId xmlns:a16="http://schemas.microsoft.com/office/drawing/2014/main" id="{201857AA-1E79-4932-BDF1-BE655BCBA976}"/>
              </a:ext>
            </a:extLst>
          </p:cNvPr>
          <p:cNvCxnSpPr/>
          <p:nvPr/>
        </p:nvCxnSpPr>
        <p:spPr>
          <a:xfrm>
            <a:off x="1559380" y="2392236"/>
            <a:ext cx="7304314" cy="0"/>
          </a:xfrm>
          <a:prstGeom prst="line">
            <a:avLst/>
          </a:prstGeom>
          <a:ln>
            <a:solidFill>
              <a:srgbClr val="EEB77E"/>
            </a:solidFill>
          </a:ln>
        </p:spPr>
        <p:style>
          <a:lnRef idx="1">
            <a:schemeClr val="accent1"/>
          </a:lnRef>
          <a:fillRef idx="0">
            <a:schemeClr val="accent1"/>
          </a:fillRef>
          <a:effectRef idx="0">
            <a:schemeClr val="accent1"/>
          </a:effectRef>
          <a:fontRef idx="minor">
            <a:schemeClr val="tx1"/>
          </a:fontRef>
        </p:style>
      </p:cxnSp>
      <p:cxnSp>
        <p:nvCxnSpPr>
          <p:cNvPr id="19" name="直接连接符 18">
            <a:extLst>
              <a:ext uri="{FF2B5EF4-FFF2-40B4-BE49-F238E27FC236}">
                <a16:creationId xmlns:a16="http://schemas.microsoft.com/office/drawing/2014/main" id="{717C3F07-B554-4C6D-A043-6912F75AE3A6}"/>
              </a:ext>
            </a:extLst>
          </p:cNvPr>
          <p:cNvCxnSpPr/>
          <p:nvPr/>
        </p:nvCxnSpPr>
        <p:spPr>
          <a:xfrm>
            <a:off x="1646465" y="5124550"/>
            <a:ext cx="7304314" cy="0"/>
          </a:xfrm>
          <a:prstGeom prst="line">
            <a:avLst/>
          </a:prstGeom>
          <a:ln>
            <a:solidFill>
              <a:srgbClr val="EEB77E"/>
            </a:solidFill>
          </a:ln>
        </p:spPr>
        <p:style>
          <a:lnRef idx="1">
            <a:schemeClr val="accent1"/>
          </a:lnRef>
          <a:fillRef idx="0">
            <a:schemeClr val="accent1"/>
          </a:fillRef>
          <a:effectRef idx="0">
            <a:schemeClr val="accent1"/>
          </a:effectRef>
          <a:fontRef idx="minor">
            <a:schemeClr val="tx1"/>
          </a:fontRef>
        </p:style>
      </p:cxnSp>
      <p:pic>
        <p:nvPicPr>
          <p:cNvPr id="12" name="图片 11">
            <a:extLst>
              <a:ext uri="{FF2B5EF4-FFF2-40B4-BE49-F238E27FC236}">
                <a16:creationId xmlns:a16="http://schemas.microsoft.com/office/drawing/2014/main" id="{82B64E5B-9C75-4A8F-AB31-3687B3D1AAE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584530" y="1705099"/>
            <a:ext cx="4659288" cy="4659286"/>
          </a:xfrm>
          <a:prstGeom prst="rect">
            <a:avLst/>
          </a:prstGeom>
        </p:spPr>
      </p:pic>
      <p:sp>
        <p:nvSpPr>
          <p:cNvPr id="20" name="Freeform 573">
            <a:extLst>
              <a:ext uri="{FF2B5EF4-FFF2-40B4-BE49-F238E27FC236}">
                <a16:creationId xmlns:a16="http://schemas.microsoft.com/office/drawing/2014/main" id="{2A259AEF-4EF3-4DF6-B881-1A5214E0AD92}"/>
              </a:ext>
            </a:extLst>
          </p:cNvPr>
          <p:cNvSpPr/>
          <p:nvPr/>
        </p:nvSpPr>
        <p:spPr bwMode="auto">
          <a:xfrm rot="21443903">
            <a:off x="8572757" y="4856889"/>
            <a:ext cx="372327" cy="25934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horz"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21" name="文本框 20">
            <a:extLst>
              <a:ext uri="{FF2B5EF4-FFF2-40B4-BE49-F238E27FC236}">
                <a16:creationId xmlns:a16="http://schemas.microsoft.com/office/drawing/2014/main" id="{98B9423B-F4A6-471A-A443-7AE9DFF91B24}"/>
              </a:ext>
            </a:extLst>
          </p:cNvPr>
          <p:cNvSpPr txBox="1"/>
          <p:nvPr/>
        </p:nvSpPr>
        <p:spPr>
          <a:xfrm>
            <a:off x="1395182" y="758909"/>
            <a:ext cx="2997525" cy="707886"/>
          </a:xfrm>
          <a:prstGeom prst="rect">
            <a:avLst/>
          </a:prstGeom>
          <a:noFill/>
        </p:spPr>
        <p:txBody>
          <a:bodyPr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4000" dirty="0">
                <a:latin typeface="思源黑体" panose="020B0500000000000000" pitchFamily="34" charset="-122"/>
                <a:ea typeface="思源黑体" panose="020B0500000000000000" pitchFamily="34" charset="-122"/>
                <a:sym typeface="思源黑体" panose="020B0500000000000000" pitchFamily="34" charset="-122"/>
              </a:rPr>
              <a:t>Grayness</a:t>
            </a:r>
            <a:endParaRPr lang="zh-CN" altLang="en-US" sz="4000" dirty="0">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22" name="图片 21">
            <a:extLst>
              <a:ext uri="{FF2B5EF4-FFF2-40B4-BE49-F238E27FC236}">
                <a16:creationId xmlns:a16="http://schemas.microsoft.com/office/drawing/2014/main" id="{5CE19AEE-EE16-4C53-BCB7-2653887CBC9A}"/>
              </a:ext>
            </a:extLst>
          </p:cNvPr>
          <p:cNvPicPr>
            <a:picLocks noChangeAspect="1"/>
          </p:cNvPicPr>
          <p:nvPr/>
        </p:nvPicPr>
        <p:blipFill>
          <a:blip r:embed="rId4"/>
          <a:stretch>
            <a:fillRect/>
          </a:stretch>
        </p:blipFill>
        <p:spPr>
          <a:xfrm>
            <a:off x="261228" y="776305"/>
            <a:ext cx="1133954" cy="579170"/>
          </a:xfrm>
          <a:prstGeom prst="rect">
            <a:avLst/>
          </a:prstGeom>
        </p:spPr>
      </p:pic>
      <p:sp>
        <p:nvSpPr>
          <p:cNvPr id="2" name="文本框 1">
            <a:extLst>
              <a:ext uri="{FF2B5EF4-FFF2-40B4-BE49-F238E27FC236}">
                <a16:creationId xmlns:a16="http://schemas.microsoft.com/office/drawing/2014/main" id="{00EB9B13-3834-49D0-B011-4232194CD203}"/>
              </a:ext>
            </a:extLst>
          </p:cNvPr>
          <p:cNvSpPr txBox="1"/>
          <p:nvPr/>
        </p:nvSpPr>
        <p:spPr>
          <a:xfrm>
            <a:off x="982436" y="5558288"/>
            <a:ext cx="8298873" cy="677108"/>
          </a:xfrm>
          <a:prstGeom prst="rect">
            <a:avLst/>
          </a:prstGeom>
          <a:noFill/>
        </p:spPr>
        <p:txBody>
          <a:bodyPr wrap="square" rtlCol="0">
            <a:spAutoFit/>
          </a:bodyPr>
          <a:lstStyle/>
          <a:p>
            <a:pPr algn="l">
              <a:spcAft>
                <a:spcPts val="865"/>
              </a:spcAft>
            </a:pPr>
            <a:r>
              <a:rPr lang="en-US" altLang="zh-CN" sz="19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Tian, T., De Cremer, D. and </a:t>
            </a:r>
            <a:r>
              <a:rPr lang="en-US" altLang="zh-CN" sz="19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Chunbo</a:t>
            </a:r>
            <a:r>
              <a:rPr lang="en-US" altLang="zh-CN" sz="19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W. (2016) </a:t>
            </a:r>
            <a:r>
              <a:rPr lang="en-US" altLang="zh-CN" sz="19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Huawei: Leadership, Culture, and Connectivity</a:t>
            </a:r>
            <a:r>
              <a:rPr lang="en-US" altLang="zh-CN" sz="19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Sage Publications.</a:t>
            </a:r>
            <a:endParaRPr lang="zh-CN" altLang="zh-CN" sz="19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spTree>
    <p:extLst>
      <p:ext uri="{BB962C8B-B14F-4D97-AF65-F5344CB8AC3E}">
        <p14:creationId xmlns:p14="http://schemas.microsoft.com/office/powerpoint/2010/main" val="328632263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p:cTn id="13" dur="1000" fill="hold"/>
                                        <p:tgtEl>
                                          <p:spTgt spid="16"/>
                                        </p:tgtEl>
                                        <p:attrNameLst>
                                          <p:attrName>ppt_w</p:attrName>
                                        </p:attrNameLst>
                                      </p:cBhvr>
                                      <p:tavLst>
                                        <p:tav tm="0">
                                          <p:val>
                                            <p:fltVal val="0"/>
                                          </p:val>
                                        </p:tav>
                                        <p:tav tm="100000">
                                          <p:val>
                                            <p:strVal val="#ppt_w"/>
                                          </p:val>
                                        </p:tav>
                                      </p:tavLst>
                                    </p:anim>
                                    <p:anim calcmode="lin" valueType="num">
                                      <p:cBhvr>
                                        <p:cTn id="14" dur="1000" fill="hold"/>
                                        <p:tgtEl>
                                          <p:spTgt spid="16"/>
                                        </p:tgtEl>
                                        <p:attrNameLst>
                                          <p:attrName>ppt_h</p:attrName>
                                        </p:attrNameLst>
                                      </p:cBhvr>
                                      <p:tavLst>
                                        <p:tav tm="0">
                                          <p:val>
                                            <p:fltVal val="0"/>
                                          </p:val>
                                        </p:tav>
                                        <p:tav tm="100000">
                                          <p:val>
                                            <p:strVal val="#ppt_h"/>
                                          </p:val>
                                        </p:tav>
                                      </p:tavLst>
                                    </p:anim>
                                    <p:anim calcmode="lin" valueType="num">
                                      <p:cBhvr>
                                        <p:cTn id="15" dur="1000" fill="hold"/>
                                        <p:tgtEl>
                                          <p:spTgt spid="16"/>
                                        </p:tgtEl>
                                        <p:attrNameLst>
                                          <p:attrName>style.rotation</p:attrName>
                                        </p:attrNameLst>
                                      </p:cBhvr>
                                      <p:tavLst>
                                        <p:tav tm="0">
                                          <p:val>
                                            <p:fltVal val="90"/>
                                          </p:val>
                                        </p:tav>
                                        <p:tav tm="100000">
                                          <p:val>
                                            <p:fltVal val="0"/>
                                          </p:val>
                                        </p:tav>
                                      </p:tavLst>
                                    </p:anim>
                                    <p:animEffect transition="in" filter="fade">
                                      <p:cBhvr>
                                        <p:cTn id="16" dur="1000"/>
                                        <p:tgtEl>
                                          <p:spTgt spid="16"/>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1000" fill="hold"/>
                                        <p:tgtEl>
                                          <p:spTgt spid="13"/>
                                        </p:tgtEl>
                                        <p:attrNameLst>
                                          <p:attrName>ppt_w</p:attrName>
                                        </p:attrNameLst>
                                      </p:cBhvr>
                                      <p:tavLst>
                                        <p:tav tm="0">
                                          <p:val>
                                            <p:fltVal val="0"/>
                                          </p:val>
                                        </p:tav>
                                        <p:tav tm="100000">
                                          <p:val>
                                            <p:strVal val="#ppt_w"/>
                                          </p:val>
                                        </p:tav>
                                      </p:tavLst>
                                    </p:anim>
                                    <p:anim calcmode="lin" valueType="num">
                                      <p:cBhvr>
                                        <p:cTn id="20" dur="1000" fill="hold"/>
                                        <p:tgtEl>
                                          <p:spTgt spid="13"/>
                                        </p:tgtEl>
                                        <p:attrNameLst>
                                          <p:attrName>ppt_h</p:attrName>
                                        </p:attrNameLst>
                                      </p:cBhvr>
                                      <p:tavLst>
                                        <p:tav tm="0">
                                          <p:val>
                                            <p:fltVal val="0"/>
                                          </p:val>
                                        </p:tav>
                                        <p:tav tm="100000">
                                          <p:val>
                                            <p:strVal val="#ppt_h"/>
                                          </p:val>
                                        </p:tav>
                                      </p:tavLst>
                                    </p:anim>
                                    <p:anim calcmode="lin" valueType="num">
                                      <p:cBhvr>
                                        <p:cTn id="21" dur="1000" fill="hold"/>
                                        <p:tgtEl>
                                          <p:spTgt spid="13"/>
                                        </p:tgtEl>
                                        <p:attrNameLst>
                                          <p:attrName>style.rotation</p:attrName>
                                        </p:attrNameLst>
                                      </p:cBhvr>
                                      <p:tavLst>
                                        <p:tav tm="0">
                                          <p:val>
                                            <p:fltVal val="90"/>
                                          </p:val>
                                        </p:tav>
                                        <p:tav tm="100000">
                                          <p:val>
                                            <p:fltVal val="0"/>
                                          </p:val>
                                        </p:tav>
                                      </p:tavLst>
                                    </p:anim>
                                    <p:animEffect transition="in" filter="fade">
                                      <p:cBhvr>
                                        <p:cTn id="22" dur="1000"/>
                                        <p:tgtEl>
                                          <p:spTgt spid="13"/>
                                        </p:tgtEl>
                                      </p:cBhvr>
                                    </p:animEffect>
                                  </p:childTnLst>
                                </p:cTn>
                              </p:par>
                              <p:par>
                                <p:cTn id="23" presetID="31" presetClass="entr" presetSubtype="0"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p:cTn id="25" dur="1000" fill="hold"/>
                                        <p:tgtEl>
                                          <p:spTgt spid="18"/>
                                        </p:tgtEl>
                                        <p:attrNameLst>
                                          <p:attrName>ppt_w</p:attrName>
                                        </p:attrNameLst>
                                      </p:cBhvr>
                                      <p:tavLst>
                                        <p:tav tm="0">
                                          <p:val>
                                            <p:fltVal val="0"/>
                                          </p:val>
                                        </p:tav>
                                        <p:tav tm="100000">
                                          <p:val>
                                            <p:strVal val="#ppt_w"/>
                                          </p:val>
                                        </p:tav>
                                      </p:tavLst>
                                    </p:anim>
                                    <p:anim calcmode="lin" valueType="num">
                                      <p:cBhvr>
                                        <p:cTn id="26" dur="1000" fill="hold"/>
                                        <p:tgtEl>
                                          <p:spTgt spid="18"/>
                                        </p:tgtEl>
                                        <p:attrNameLst>
                                          <p:attrName>ppt_h</p:attrName>
                                        </p:attrNameLst>
                                      </p:cBhvr>
                                      <p:tavLst>
                                        <p:tav tm="0">
                                          <p:val>
                                            <p:fltVal val="0"/>
                                          </p:val>
                                        </p:tav>
                                        <p:tav tm="100000">
                                          <p:val>
                                            <p:strVal val="#ppt_h"/>
                                          </p:val>
                                        </p:tav>
                                      </p:tavLst>
                                    </p:anim>
                                    <p:anim calcmode="lin" valueType="num">
                                      <p:cBhvr>
                                        <p:cTn id="27" dur="1000" fill="hold"/>
                                        <p:tgtEl>
                                          <p:spTgt spid="18"/>
                                        </p:tgtEl>
                                        <p:attrNameLst>
                                          <p:attrName>style.rotation</p:attrName>
                                        </p:attrNameLst>
                                      </p:cBhvr>
                                      <p:tavLst>
                                        <p:tav tm="0">
                                          <p:val>
                                            <p:fltVal val="90"/>
                                          </p:val>
                                        </p:tav>
                                        <p:tav tm="100000">
                                          <p:val>
                                            <p:fltVal val="0"/>
                                          </p:val>
                                        </p:tav>
                                      </p:tavLst>
                                    </p:anim>
                                    <p:animEffect transition="in" filter="fade">
                                      <p:cBhvr>
                                        <p:cTn id="28" dur="1000"/>
                                        <p:tgtEl>
                                          <p:spTgt spid="18"/>
                                        </p:tgtEl>
                                      </p:cBhvr>
                                    </p:animEffect>
                                  </p:childTnLst>
                                </p:cTn>
                              </p:par>
                              <p:par>
                                <p:cTn id="29" presetID="31"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p:cTn id="31" dur="1000" fill="hold"/>
                                        <p:tgtEl>
                                          <p:spTgt spid="19"/>
                                        </p:tgtEl>
                                        <p:attrNameLst>
                                          <p:attrName>ppt_w</p:attrName>
                                        </p:attrNameLst>
                                      </p:cBhvr>
                                      <p:tavLst>
                                        <p:tav tm="0">
                                          <p:val>
                                            <p:fltVal val="0"/>
                                          </p:val>
                                        </p:tav>
                                        <p:tav tm="100000">
                                          <p:val>
                                            <p:strVal val="#ppt_w"/>
                                          </p:val>
                                        </p:tav>
                                      </p:tavLst>
                                    </p:anim>
                                    <p:anim calcmode="lin" valueType="num">
                                      <p:cBhvr>
                                        <p:cTn id="32" dur="1000" fill="hold"/>
                                        <p:tgtEl>
                                          <p:spTgt spid="19"/>
                                        </p:tgtEl>
                                        <p:attrNameLst>
                                          <p:attrName>ppt_h</p:attrName>
                                        </p:attrNameLst>
                                      </p:cBhvr>
                                      <p:tavLst>
                                        <p:tav tm="0">
                                          <p:val>
                                            <p:fltVal val="0"/>
                                          </p:val>
                                        </p:tav>
                                        <p:tav tm="100000">
                                          <p:val>
                                            <p:strVal val="#ppt_h"/>
                                          </p:val>
                                        </p:tav>
                                      </p:tavLst>
                                    </p:anim>
                                    <p:anim calcmode="lin" valueType="num">
                                      <p:cBhvr>
                                        <p:cTn id="33" dur="1000" fill="hold"/>
                                        <p:tgtEl>
                                          <p:spTgt spid="19"/>
                                        </p:tgtEl>
                                        <p:attrNameLst>
                                          <p:attrName>style.rotation</p:attrName>
                                        </p:attrNameLst>
                                      </p:cBhvr>
                                      <p:tavLst>
                                        <p:tav tm="0">
                                          <p:val>
                                            <p:fltVal val="90"/>
                                          </p:val>
                                        </p:tav>
                                        <p:tav tm="100000">
                                          <p:val>
                                            <p:fltVal val="0"/>
                                          </p:val>
                                        </p:tav>
                                      </p:tavLst>
                                    </p:anim>
                                    <p:animEffect transition="in" filter="fade">
                                      <p:cBhvr>
                                        <p:cTn id="34" dur="1000"/>
                                        <p:tgtEl>
                                          <p:spTgt spid="19"/>
                                        </p:tgtEl>
                                      </p:cBhvr>
                                    </p:animEffect>
                                  </p:childTnLst>
                                </p:cTn>
                              </p:par>
                              <p:par>
                                <p:cTn id="35" presetID="31" presetClass="entr" presetSubtype="0" fill="hold"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p:cTn id="37" dur="1000" fill="hold"/>
                                        <p:tgtEl>
                                          <p:spTgt spid="12"/>
                                        </p:tgtEl>
                                        <p:attrNameLst>
                                          <p:attrName>ppt_w</p:attrName>
                                        </p:attrNameLst>
                                      </p:cBhvr>
                                      <p:tavLst>
                                        <p:tav tm="0">
                                          <p:val>
                                            <p:fltVal val="0"/>
                                          </p:val>
                                        </p:tav>
                                        <p:tav tm="100000">
                                          <p:val>
                                            <p:strVal val="#ppt_w"/>
                                          </p:val>
                                        </p:tav>
                                      </p:tavLst>
                                    </p:anim>
                                    <p:anim calcmode="lin" valueType="num">
                                      <p:cBhvr>
                                        <p:cTn id="38" dur="1000" fill="hold"/>
                                        <p:tgtEl>
                                          <p:spTgt spid="12"/>
                                        </p:tgtEl>
                                        <p:attrNameLst>
                                          <p:attrName>ppt_h</p:attrName>
                                        </p:attrNameLst>
                                      </p:cBhvr>
                                      <p:tavLst>
                                        <p:tav tm="0">
                                          <p:val>
                                            <p:fltVal val="0"/>
                                          </p:val>
                                        </p:tav>
                                        <p:tav tm="100000">
                                          <p:val>
                                            <p:strVal val="#ppt_h"/>
                                          </p:val>
                                        </p:tav>
                                      </p:tavLst>
                                    </p:anim>
                                    <p:anim calcmode="lin" valueType="num">
                                      <p:cBhvr>
                                        <p:cTn id="39" dur="1000" fill="hold"/>
                                        <p:tgtEl>
                                          <p:spTgt spid="12"/>
                                        </p:tgtEl>
                                        <p:attrNameLst>
                                          <p:attrName>style.rotation</p:attrName>
                                        </p:attrNameLst>
                                      </p:cBhvr>
                                      <p:tavLst>
                                        <p:tav tm="0">
                                          <p:val>
                                            <p:fltVal val="90"/>
                                          </p:val>
                                        </p:tav>
                                        <p:tav tm="100000">
                                          <p:val>
                                            <p:fltVal val="0"/>
                                          </p:val>
                                        </p:tav>
                                      </p:tavLst>
                                    </p:anim>
                                    <p:animEffect transition="in" filter="fade">
                                      <p:cBhvr>
                                        <p:cTn id="40" dur="1000"/>
                                        <p:tgtEl>
                                          <p:spTgt spid="12"/>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p:cTn id="43" dur="1000" fill="hold"/>
                                        <p:tgtEl>
                                          <p:spTgt spid="20"/>
                                        </p:tgtEl>
                                        <p:attrNameLst>
                                          <p:attrName>ppt_w</p:attrName>
                                        </p:attrNameLst>
                                      </p:cBhvr>
                                      <p:tavLst>
                                        <p:tav tm="0">
                                          <p:val>
                                            <p:fltVal val="0"/>
                                          </p:val>
                                        </p:tav>
                                        <p:tav tm="100000">
                                          <p:val>
                                            <p:strVal val="#ppt_w"/>
                                          </p:val>
                                        </p:tav>
                                      </p:tavLst>
                                    </p:anim>
                                    <p:anim calcmode="lin" valueType="num">
                                      <p:cBhvr>
                                        <p:cTn id="44" dur="1000" fill="hold"/>
                                        <p:tgtEl>
                                          <p:spTgt spid="20"/>
                                        </p:tgtEl>
                                        <p:attrNameLst>
                                          <p:attrName>ppt_h</p:attrName>
                                        </p:attrNameLst>
                                      </p:cBhvr>
                                      <p:tavLst>
                                        <p:tav tm="0">
                                          <p:val>
                                            <p:fltVal val="0"/>
                                          </p:val>
                                        </p:tav>
                                        <p:tav tm="100000">
                                          <p:val>
                                            <p:strVal val="#ppt_h"/>
                                          </p:val>
                                        </p:tav>
                                      </p:tavLst>
                                    </p:anim>
                                    <p:anim calcmode="lin" valueType="num">
                                      <p:cBhvr>
                                        <p:cTn id="45" dur="1000" fill="hold"/>
                                        <p:tgtEl>
                                          <p:spTgt spid="20"/>
                                        </p:tgtEl>
                                        <p:attrNameLst>
                                          <p:attrName>style.rotation</p:attrName>
                                        </p:attrNameLst>
                                      </p:cBhvr>
                                      <p:tavLst>
                                        <p:tav tm="0">
                                          <p:val>
                                            <p:fltVal val="90"/>
                                          </p:val>
                                        </p:tav>
                                        <p:tav tm="100000">
                                          <p:val>
                                            <p:fltVal val="0"/>
                                          </p:val>
                                        </p:tav>
                                      </p:tavLst>
                                    </p:anim>
                                    <p:animEffect transition="in" filter="fade">
                                      <p:cBhvr>
                                        <p:cTn id="46" dur="1000"/>
                                        <p:tgtEl>
                                          <p:spTgt spid="20"/>
                                        </p:tgtEl>
                                      </p:cBhvr>
                                    </p:animEffect>
                                  </p:childTnLst>
                                </p:cTn>
                              </p:par>
                              <p:par>
                                <p:cTn id="47" presetID="31"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p:cTn id="49" dur="1000" fill="hold"/>
                                        <p:tgtEl>
                                          <p:spTgt spid="21"/>
                                        </p:tgtEl>
                                        <p:attrNameLst>
                                          <p:attrName>ppt_w</p:attrName>
                                        </p:attrNameLst>
                                      </p:cBhvr>
                                      <p:tavLst>
                                        <p:tav tm="0">
                                          <p:val>
                                            <p:fltVal val="0"/>
                                          </p:val>
                                        </p:tav>
                                        <p:tav tm="100000">
                                          <p:val>
                                            <p:strVal val="#ppt_w"/>
                                          </p:val>
                                        </p:tav>
                                      </p:tavLst>
                                    </p:anim>
                                    <p:anim calcmode="lin" valueType="num">
                                      <p:cBhvr>
                                        <p:cTn id="50" dur="1000" fill="hold"/>
                                        <p:tgtEl>
                                          <p:spTgt spid="21"/>
                                        </p:tgtEl>
                                        <p:attrNameLst>
                                          <p:attrName>ppt_h</p:attrName>
                                        </p:attrNameLst>
                                      </p:cBhvr>
                                      <p:tavLst>
                                        <p:tav tm="0">
                                          <p:val>
                                            <p:fltVal val="0"/>
                                          </p:val>
                                        </p:tav>
                                        <p:tav tm="100000">
                                          <p:val>
                                            <p:strVal val="#ppt_h"/>
                                          </p:val>
                                        </p:tav>
                                      </p:tavLst>
                                    </p:anim>
                                    <p:anim calcmode="lin" valueType="num">
                                      <p:cBhvr>
                                        <p:cTn id="51" dur="1000" fill="hold"/>
                                        <p:tgtEl>
                                          <p:spTgt spid="21"/>
                                        </p:tgtEl>
                                        <p:attrNameLst>
                                          <p:attrName>style.rotation</p:attrName>
                                        </p:attrNameLst>
                                      </p:cBhvr>
                                      <p:tavLst>
                                        <p:tav tm="0">
                                          <p:val>
                                            <p:fltVal val="90"/>
                                          </p:val>
                                        </p:tav>
                                        <p:tav tm="100000">
                                          <p:val>
                                            <p:fltVal val="0"/>
                                          </p:val>
                                        </p:tav>
                                      </p:tavLst>
                                    </p:anim>
                                    <p:animEffect transition="in" filter="fade">
                                      <p:cBhvr>
                                        <p:cTn id="52" dur="1000"/>
                                        <p:tgtEl>
                                          <p:spTgt spid="21"/>
                                        </p:tgtEl>
                                      </p:cBhvr>
                                    </p:animEffect>
                                  </p:childTnLst>
                                </p:cTn>
                              </p:par>
                              <p:par>
                                <p:cTn id="53" presetID="31"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p:cTn id="55" dur="1000" fill="hold"/>
                                        <p:tgtEl>
                                          <p:spTgt spid="22"/>
                                        </p:tgtEl>
                                        <p:attrNameLst>
                                          <p:attrName>ppt_w</p:attrName>
                                        </p:attrNameLst>
                                      </p:cBhvr>
                                      <p:tavLst>
                                        <p:tav tm="0">
                                          <p:val>
                                            <p:fltVal val="0"/>
                                          </p:val>
                                        </p:tav>
                                        <p:tav tm="100000">
                                          <p:val>
                                            <p:strVal val="#ppt_w"/>
                                          </p:val>
                                        </p:tav>
                                      </p:tavLst>
                                    </p:anim>
                                    <p:anim calcmode="lin" valueType="num">
                                      <p:cBhvr>
                                        <p:cTn id="56" dur="1000" fill="hold"/>
                                        <p:tgtEl>
                                          <p:spTgt spid="22"/>
                                        </p:tgtEl>
                                        <p:attrNameLst>
                                          <p:attrName>ppt_h</p:attrName>
                                        </p:attrNameLst>
                                      </p:cBhvr>
                                      <p:tavLst>
                                        <p:tav tm="0">
                                          <p:val>
                                            <p:fltVal val="0"/>
                                          </p:val>
                                        </p:tav>
                                        <p:tav tm="100000">
                                          <p:val>
                                            <p:strVal val="#ppt_h"/>
                                          </p:val>
                                        </p:tav>
                                      </p:tavLst>
                                    </p:anim>
                                    <p:anim calcmode="lin" valueType="num">
                                      <p:cBhvr>
                                        <p:cTn id="57" dur="1000" fill="hold"/>
                                        <p:tgtEl>
                                          <p:spTgt spid="22"/>
                                        </p:tgtEl>
                                        <p:attrNameLst>
                                          <p:attrName>style.rotation</p:attrName>
                                        </p:attrNameLst>
                                      </p:cBhvr>
                                      <p:tavLst>
                                        <p:tav tm="0">
                                          <p:val>
                                            <p:fltVal val="90"/>
                                          </p:val>
                                        </p:tav>
                                        <p:tav tm="100000">
                                          <p:val>
                                            <p:fltVal val="0"/>
                                          </p:val>
                                        </p:tav>
                                      </p:tavLst>
                                    </p:anim>
                                    <p:animEffect transition="in" filter="fade">
                                      <p:cBhvr>
                                        <p:cTn id="58"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3" grpId="0"/>
      <p:bldP spid="20" grpId="0" animBg="1"/>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163038" y="358190"/>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8" name="组合 17">
            <a:extLst>
              <a:ext uri="{FF2B5EF4-FFF2-40B4-BE49-F238E27FC236}">
                <a16:creationId xmlns:a16="http://schemas.microsoft.com/office/drawing/2014/main" id="{8F0600E4-505C-4B59-BA18-4FA09F0E7376}"/>
              </a:ext>
            </a:extLst>
          </p:cNvPr>
          <p:cNvGrpSpPr/>
          <p:nvPr/>
        </p:nvGrpSpPr>
        <p:grpSpPr>
          <a:xfrm>
            <a:off x="7792369" y="1678024"/>
            <a:ext cx="1660845" cy="3960776"/>
            <a:chOff x="7584120" y="1608994"/>
            <a:chExt cx="1660845" cy="646331"/>
          </a:xfrm>
        </p:grpSpPr>
        <p:cxnSp>
          <p:nvCxnSpPr>
            <p:cNvPr id="19" name="直接连接符 18">
              <a:extLst>
                <a:ext uri="{FF2B5EF4-FFF2-40B4-BE49-F238E27FC236}">
                  <a16:creationId xmlns:a16="http://schemas.microsoft.com/office/drawing/2014/main" id="{B6CFD5CF-401E-499A-BD12-ABB598DF75FA}"/>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0" name="文本框 19">
              <a:extLst>
                <a:ext uri="{FF2B5EF4-FFF2-40B4-BE49-F238E27FC236}">
                  <a16:creationId xmlns:a16="http://schemas.microsoft.com/office/drawing/2014/main" id="{205FD8EE-99FD-402C-A529-3CFED540F256}"/>
                </a:ext>
              </a:extLst>
            </p:cNvPr>
            <p:cNvSpPr txBox="1"/>
            <p:nvPr/>
          </p:nvSpPr>
          <p:spPr>
            <a:xfrm>
              <a:off x="7584120" y="1608994"/>
              <a:ext cx="461665" cy="646331"/>
            </a:xfrm>
            <a:prstGeom prst="rect">
              <a:avLst/>
            </a:prstGeom>
            <a:noFill/>
          </p:spPr>
          <p:txBody>
            <a:bodyPr vert="eaVert" wrap="square" rtlCol="0">
              <a:spAutoFit/>
            </a:bodyPr>
            <a:lstStyle/>
            <a:p>
              <a:endPar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endParaRPr>
            </a:p>
          </p:txBody>
        </p:sp>
      </p:grpSp>
      <p:grpSp>
        <p:nvGrpSpPr>
          <p:cNvPr id="22" name="组合 21">
            <a:extLst>
              <a:ext uri="{FF2B5EF4-FFF2-40B4-BE49-F238E27FC236}">
                <a16:creationId xmlns:a16="http://schemas.microsoft.com/office/drawing/2014/main" id="{9FFE6EF2-46C9-43C7-B1B8-1F0D90C9C9A8}"/>
              </a:ext>
            </a:extLst>
          </p:cNvPr>
          <p:cNvGrpSpPr/>
          <p:nvPr/>
        </p:nvGrpSpPr>
        <p:grpSpPr>
          <a:xfrm>
            <a:off x="-3469484" y="1670342"/>
            <a:ext cx="8021006" cy="3960776"/>
            <a:chOff x="1223959" y="1608994"/>
            <a:chExt cx="8021006" cy="646331"/>
          </a:xfrm>
        </p:grpSpPr>
        <p:cxnSp>
          <p:nvCxnSpPr>
            <p:cNvPr id="23" name="直接连接符 22">
              <a:extLst>
                <a:ext uri="{FF2B5EF4-FFF2-40B4-BE49-F238E27FC236}">
                  <a16:creationId xmlns:a16="http://schemas.microsoft.com/office/drawing/2014/main" id="{B39D45EE-D3F9-42B9-9F14-9066DF13AEF5}"/>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4" name="文本框 23">
              <a:extLst>
                <a:ext uri="{FF2B5EF4-FFF2-40B4-BE49-F238E27FC236}">
                  <a16:creationId xmlns:a16="http://schemas.microsoft.com/office/drawing/2014/main" id="{23853281-19D7-430F-9FC9-AEBFC9AEDFBC}"/>
                </a:ext>
              </a:extLst>
            </p:cNvPr>
            <p:cNvSpPr txBox="1"/>
            <p:nvPr/>
          </p:nvSpPr>
          <p:spPr>
            <a:xfrm>
              <a:off x="1223959" y="1608994"/>
              <a:ext cx="7386638" cy="646331"/>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请添加您所需要的文本请添加您所需要的文本请添加您所需要的文本请添加您所需要的的文本请添加您所需要的文本请。</a:t>
              </a:r>
            </a:p>
          </p:txBody>
        </p:sp>
        <p:sp>
          <p:nvSpPr>
            <p:cNvPr id="25" name="文本框 24">
              <a:extLst>
                <a:ext uri="{FF2B5EF4-FFF2-40B4-BE49-F238E27FC236}">
                  <a16:creationId xmlns:a16="http://schemas.microsoft.com/office/drawing/2014/main" id="{74555363-4672-4A4F-921B-41F62D77E7A7}"/>
                </a:ext>
              </a:extLst>
            </p:cNvPr>
            <p:cNvSpPr txBox="1"/>
            <p:nvPr/>
          </p:nvSpPr>
          <p:spPr>
            <a:xfrm>
              <a:off x="7678094" y="1612802"/>
              <a:ext cx="1477328" cy="523220"/>
            </a:xfrm>
            <a:prstGeom prst="rect">
              <a:avLst/>
            </a:prstGeom>
            <a:noFill/>
          </p:spPr>
          <p:txBody>
            <a:bodyPr vert="ea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zh-CN" altLang="en-US" sz="2800" dirty="0">
                  <a:latin typeface="思源黑体" panose="020B0500000000000000" pitchFamily="34" charset="-122"/>
                  <a:ea typeface="思源黑体" panose="020B0500000000000000" pitchFamily="34" charset="-122"/>
                  <a:sym typeface="思源黑体" panose="020B0500000000000000" pitchFamily="34" charset="-122"/>
                </a:rPr>
                <a:t>关键词</a:t>
              </a:r>
            </a:p>
          </p:txBody>
        </p:sp>
      </p:grpSp>
      <p:pic>
        <p:nvPicPr>
          <p:cNvPr id="6" name="图片 5">
            <a:extLst>
              <a:ext uri="{FF2B5EF4-FFF2-40B4-BE49-F238E27FC236}">
                <a16:creationId xmlns:a16="http://schemas.microsoft.com/office/drawing/2014/main" id="{657E5E09-87F4-4C5A-8D23-D99D53005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9344" y="108535"/>
            <a:ext cx="1032656" cy="1032656"/>
          </a:xfrm>
          <a:prstGeom prst="rect">
            <a:avLst/>
          </a:prstGeom>
        </p:spPr>
      </p:pic>
      <p:pic>
        <p:nvPicPr>
          <p:cNvPr id="3" name="图片 2">
            <a:extLst>
              <a:ext uri="{FF2B5EF4-FFF2-40B4-BE49-F238E27FC236}">
                <a16:creationId xmlns:a16="http://schemas.microsoft.com/office/drawing/2014/main" id="{1563B1B3-AE41-46E1-B26F-796E908DD8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5024" y="443014"/>
            <a:ext cx="3362325" cy="4752975"/>
          </a:xfrm>
          <a:prstGeom prst="rect">
            <a:avLst/>
          </a:prstGeom>
        </p:spPr>
      </p:pic>
      <p:pic>
        <p:nvPicPr>
          <p:cNvPr id="9" name="图片 8">
            <a:extLst>
              <a:ext uri="{FF2B5EF4-FFF2-40B4-BE49-F238E27FC236}">
                <a16:creationId xmlns:a16="http://schemas.microsoft.com/office/drawing/2014/main" id="{73D333A6-E260-456C-BE5A-08D2E3A7FC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39863" y="443014"/>
            <a:ext cx="3519132" cy="5592506"/>
          </a:xfrm>
          <a:prstGeom prst="rect">
            <a:avLst/>
          </a:prstGeom>
        </p:spPr>
      </p:pic>
      <p:pic>
        <p:nvPicPr>
          <p:cNvPr id="11" name="图片 10">
            <a:extLst>
              <a:ext uri="{FF2B5EF4-FFF2-40B4-BE49-F238E27FC236}">
                <a16:creationId xmlns:a16="http://schemas.microsoft.com/office/drawing/2014/main" id="{166C8DF2-F058-4179-86B0-E80E276A554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22164" y="3515728"/>
            <a:ext cx="2286000" cy="3162300"/>
          </a:xfrm>
          <a:prstGeom prst="rect">
            <a:avLst/>
          </a:prstGeom>
        </p:spPr>
      </p:pic>
    </p:spTree>
    <p:extLst>
      <p:ext uri="{BB962C8B-B14F-4D97-AF65-F5344CB8AC3E}">
        <p14:creationId xmlns:p14="http://schemas.microsoft.com/office/powerpoint/2010/main" val="219979995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0" presetClass="entr" presetSubtype="0" decel="100000" fill="hold" nodeType="with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p:cTn id="12" dur="1000" fill="hold"/>
                                        <p:tgtEl>
                                          <p:spTgt spid="18"/>
                                        </p:tgtEl>
                                        <p:attrNameLst>
                                          <p:attrName>ppt_w</p:attrName>
                                        </p:attrNameLst>
                                      </p:cBhvr>
                                      <p:tavLst>
                                        <p:tav tm="0">
                                          <p:val>
                                            <p:strVal val="#ppt_w+.3"/>
                                          </p:val>
                                        </p:tav>
                                        <p:tav tm="100000">
                                          <p:val>
                                            <p:strVal val="#ppt_w"/>
                                          </p:val>
                                        </p:tav>
                                      </p:tavLst>
                                    </p:anim>
                                    <p:anim calcmode="lin" valueType="num">
                                      <p:cBhvr>
                                        <p:cTn id="13" dur="1000" fill="hold"/>
                                        <p:tgtEl>
                                          <p:spTgt spid="18"/>
                                        </p:tgtEl>
                                        <p:attrNameLst>
                                          <p:attrName>ppt_h</p:attrName>
                                        </p:attrNameLst>
                                      </p:cBhvr>
                                      <p:tavLst>
                                        <p:tav tm="0">
                                          <p:val>
                                            <p:strVal val="#ppt_h"/>
                                          </p:val>
                                        </p:tav>
                                        <p:tav tm="100000">
                                          <p:val>
                                            <p:strVal val="#ppt_h"/>
                                          </p:val>
                                        </p:tav>
                                      </p:tavLst>
                                    </p:anim>
                                    <p:animEffect transition="in" filter="fade">
                                      <p:cBhvr>
                                        <p:cTn id="14" dur="1000"/>
                                        <p:tgtEl>
                                          <p:spTgt spid="18"/>
                                        </p:tgtEl>
                                      </p:cBhvr>
                                    </p:animEffect>
                                  </p:childTnLst>
                                </p:cTn>
                              </p:par>
                              <p:par>
                                <p:cTn id="15" presetID="50" presetClass="entr" presetSubtype="0" decel="100000"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p:cTn id="17" dur="1000" fill="hold"/>
                                        <p:tgtEl>
                                          <p:spTgt spid="22"/>
                                        </p:tgtEl>
                                        <p:attrNameLst>
                                          <p:attrName>ppt_w</p:attrName>
                                        </p:attrNameLst>
                                      </p:cBhvr>
                                      <p:tavLst>
                                        <p:tav tm="0">
                                          <p:val>
                                            <p:strVal val="#ppt_w+.3"/>
                                          </p:val>
                                        </p:tav>
                                        <p:tav tm="100000">
                                          <p:val>
                                            <p:strVal val="#ppt_w"/>
                                          </p:val>
                                        </p:tav>
                                      </p:tavLst>
                                    </p:anim>
                                    <p:anim calcmode="lin" valueType="num">
                                      <p:cBhvr>
                                        <p:cTn id="18" dur="1000" fill="hold"/>
                                        <p:tgtEl>
                                          <p:spTgt spid="22"/>
                                        </p:tgtEl>
                                        <p:attrNameLst>
                                          <p:attrName>ppt_h</p:attrName>
                                        </p:attrNameLst>
                                      </p:cBhvr>
                                      <p:tavLst>
                                        <p:tav tm="0">
                                          <p:val>
                                            <p:strVal val="#ppt_h"/>
                                          </p:val>
                                        </p:tav>
                                        <p:tav tm="100000">
                                          <p:val>
                                            <p:strVal val="#ppt_h"/>
                                          </p:val>
                                        </p:tav>
                                      </p:tavLst>
                                    </p:anim>
                                    <p:animEffect transition="in" filter="fade">
                                      <p:cBhvr>
                                        <p:cTn id="19"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163038" y="358190"/>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8" name="组合 17">
            <a:extLst>
              <a:ext uri="{FF2B5EF4-FFF2-40B4-BE49-F238E27FC236}">
                <a16:creationId xmlns:a16="http://schemas.microsoft.com/office/drawing/2014/main" id="{8F0600E4-505C-4B59-BA18-4FA09F0E7376}"/>
              </a:ext>
            </a:extLst>
          </p:cNvPr>
          <p:cNvGrpSpPr/>
          <p:nvPr/>
        </p:nvGrpSpPr>
        <p:grpSpPr>
          <a:xfrm>
            <a:off x="1432208" y="1678024"/>
            <a:ext cx="8021006" cy="3960776"/>
            <a:chOff x="1223959" y="1608994"/>
            <a:chExt cx="8021006" cy="646331"/>
          </a:xfrm>
        </p:grpSpPr>
        <p:cxnSp>
          <p:nvCxnSpPr>
            <p:cNvPr id="19" name="直接连接符 18">
              <a:extLst>
                <a:ext uri="{FF2B5EF4-FFF2-40B4-BE49-F238E27FC236}">
                  <a16:creationId xmlns:a16="http://schemas.microsoft.com/office/drawing/2014/main" id="{B6CFD5CF-401E-499A-BD12-ABB598DF75FA}"/>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0" name="文本框 19">
              <a:extLst>
                <a:ext uri="{FF2B5EF4-FFF2-40B4-BE49-F238E27FC236}">
                  <a16:creationId xmlns:a16="http://schemas.microsoft.com/office/drawing/2014/main" id="{205FD8EE-99FD-402C-A529-3CFED540F256}"/>
                </a:ext>
              </a:extLst>
            </p:cNvPr>
            <p:cNvSpPr txBox="1"/>
            <p:nvPr/>
          </p:nvSpPr>
          <p:spPr>
            <a:xfrm>
              <a:off x="1223959" y="1608994"/>
              <a:ext cx="7386638" cy="646331"/>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请添加您所需要的文本请添加您所需要的文本请添加您所需要的文本请添加您所需要的的文本请添加您所需要的文本请。</a:t>
              </a:r>
            </a:p>
          </p:txBody>
        </p:sp>
        <p:sp>
          <p:nvSpPr>
            <p:cNvPr id="21" name="文本框 20">
              <a:extLst>
                <a:ext uri="{FF2B5EF4-FFF2-40B4-BE49-F238E27FC236}">
                  <a16:creationId xmlns:a16="http://schemas.microsoft.com/office/drawing/2014/main" id="{A1478F69-7776-4A66-919F-A554C44D81EC}"/>
                </a:ext>
              </a:extLst>
            </p:cNvPr>
            <p:cNvSpPr txBox="1"/>
            <p:nvPr/>
          </p:nvSpPr>
          <p:spPr>
            <a:xfrm>
              <a:off x="7678094" y="1612802"/>
              <a:ext cx="1477328" cy="523220"/>
            </a:xfrm>
            <a:prstGeom prst="rect">
              <a:avLst/>
            </a:prstGeom>
            <a:noFill/>
          </p:spPr>
          <p:txBody>
            <a:bodyPr vert="ea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zh-CN" altLang="en-US" sz="2800" dirty="0">
                  <a:latin typeface="思源黑体" panose="020B0500000000000000" pitchFamily="34" charset="-122"/>
                  <a:ea typeface="思源黑体" panose="020B0500000000000000" pitchFamily="34" charset="-122"/>
                  <a:sym typeface="思源黑体" panose="020B0500000000000000" pitchFamily="34" charset="-122"/>
                </a:rPr>
                <a:t>关键词</a:t>
              </a:r>
            </a:p>
          </p:txBody>
        </p:sp>
      </p:grpSp>
      <p:grpSp>
        <p:nvGrpSpPr>
          <p:cNvPr id="22" name="组合 21">
            <a:extLst>
              <a:ext uri="{FF2B5EF4-FFF2-40B4-BE49-F238E27FC236}">
                <a16:creationId xmlns:a16="http://schemas.microsoft.com/office/drawing/2014/main" id="{9FFE6EF2-46C9-43C7-B1B8-1F0D90C9C9A8}"/>
              </a:ext>
            </a:extLst>
          </p:cNvPr>
          <p:cNvGrpSpPr/>
          <p:nvPr/>
        </p:nvGrpSpPr>
        <p:grpSpPr>
          <a:xfrm>
            <a:off x="-3469484" y="1670342"/>
            <a:ext cx="8021006" cy="3960776"/>
            <a:chOff x="1223959" y="1608994"/>
            <a:chExt cx="8021006" cy="646331"/>
          </a:xfrm>
        </p:grpSpPr>
        <p:cxnSp>
          <p:nvCxnSpPr>
            <p:cNvPr id="23" name="直接连接符 22">
              <a:extLst>
                <a:ext uri="{FF2B5EF4-FFF2-40B4-BE49-F238E27FC236}">
                  <a16:creationId xmlns:a16="http://schemas.microsoft.com/office/drawing/2014/main" id="{B39D45EE-D3F9-42B9-9F14-9066DF13AEF5}"/>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4" name="文本框 23">
              <a:extLst>
                <a:ext uri="{FF2B5EF4-FFF2-40B4-BE49-F238E27FC236}">
                  <a16:creationId xmlns:a16="http://schemas.microsoft.com/office/drawing/2014/main" id="{23853281-19D7-430F-9FC9-AEBFC9AEDFBC}"/>
                </a:ext>
              </a:extLst>
            </p:cNvPr>
            <p:cNvSpPr txBox="1"/>
            <p:nvPr/>
          </p:nvSpPr>
          <p:spPr>
            <a:xfrm>
              <a:off x="1223959" y="1608994"/>
              <a:ext cx="7386638" cy="646331"/>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请添加您所需要的文本请添加您所需要的文本请添加您所需要的文本请添加您所需要的的文本请添加您所需要的文本请。</a:t>
              </a:r>
            </a:p>
          </p:txBody>
        </p:sp>
        <p:sp>
          <p:nvSpPr>
            <p:cNvPr id="25" name="文本框 24">
              <a:extLst>
                <a:ext uri="{FF2B5EF4-FFF2-40B4-BE49-F238E27FC236}">
                  <a16:creationId xmlns:a16="http://schemas.microsoft.com/office/drawing/2014/main" id="{74555363-4672-4A4F-921B-41F62D77E7A7}"/>
                </a:ext>
              </a:extLst>
            </p:cNvPr>
            <p:cNvSpPr txBox="1"/>
            <p:nvPr/>
          </p:nvSpPr>
          <p:spPr>
            <a:xfrm>
              <a:off x="7678094" y="1612802"/>
              <a:ext cx="1477328" cy="523220"/>
            </a:xfrm>
            <a:prstGeom prst="rect">
              <a:avLst/>
            </a:prstGeom>
            <a:noFill/>
          </p:spPr>
          <p:txBody>
            <a:bodyPr vert="ea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zh-CN" altLang="en-US" sz="2800" dirty="0">
                  <a:latin typeface="思源黑体" panose="020B0500000000000000" pitchFamily="34" charset="-122"/>
                  <a:ea typeface="思源黑体" panose="020B0500000000000000" pitchFamily="34" charset="-122"/>
                  <a:sym typeface="思源黑体" panose="020B0500000000000000" pitchFamily="34" charset="-122"/>
                </a:rPr>
                <a:t>关键词</a:t>
              </a:r>
            </a:p>
          </p:txBody>
        </p:sp>
      </p:grpSp>
      <p:pic>
        <p:nvPicPr>
          <p:cNvPr id="6" name="图片 5">
            <a:extLst>
              <a:ext uri="{FF2B5EF4-FFF2-40B4-BE49-F238E27FC236}">
                <a16:creationId xmlns:a16="http://schemas.microsoft.com/office/drawing/2014/main" id="{657E5E09-87F4-4C5A-8D23-D99D53005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21762" y="0"/>
            <a:ext cx="1032656" cy="1032656"/>
          </a:xfrm>
          <a:prstGeom prst="rect">
            <a:avLst/>
          </a:prstGeom>
        </p:spPr>
      </p:pic>
      <p:sp>
        <p:nvSpPr>
          <p:cNvPr id="8" name="文本框 7">
            <a:extLst>
              <a:ext uri="{FF2B5EF4-FFF2-40B4-BE49-F238E27FC236}">
                <a16:creationId xmlns:a16="http://schemas.microsoft.com/office/drawing/2014/main" id="{437471B3-2BAD-4291-99DF-2514385EA5B1}"/>
              </a:ext>
            </a:extLst>
          </p:cNvPr>
          <p:cNvSpPr txBox="1"/>
          <p:nvPr/>
        </p:nvSpPr>
        <p:spPr>
          <a:xfrm>
            <a:off x="3334799" y="6100044"/>
            <a:ext cx="5345013" cy="646331"/>
          </a:xfrm>
          <a:prstGeom prst="rect">
            <a:avLst/>
          </a:prstGeom>
          <a:noFill/>
        </p:spPr>
        <p:txBody>
          <a:bodyPr wrap="square" rtlCol="0">
            <a:spAutoFit/>
          </a:bodyPr>
          <a:lstStyle/>
          <a:p>
            <a:pPr algn="ctr"/>
            <a:r>
              <a:rPr lang="en-US" altLang="zh-CN" dirty="0">
                <a:solidFill>
                  <a:srgbClr val="EEB77E"/>
                </a:solidFill>
                <a:ea typeface="思源黑体" panose="020B0500000000000000" pitchFamily="34" charset="-122"/>
              </a:rPr>
              <a:t>Nobel Memorial Prize in Economics Science (2001): George A. </a:t>
            </a:r>
            <a:r>
              <a:rPr lang="en-US" altLang="zh-CN" dirty="0" err="1">
                <a:solidFill>
                  <a:srgbClr val="EEB77E"/>
                </a:solidFill>
                <a:ea typeface="思源黑体" panose="020B0500000000000000" pitchFamily="34" charset="-122"/>
              </a:rPr>
              <a:t>Akerlof</a:t>
            </a:r>
            <a:endParaRPr lang="zh-CN" altLang="en-US" dirty="0">
              <a:solidFill>
                <a:srgbClr val="EEB77E"/>
              </a:solidFill>
              <a:ea typeface="思源黑体" panose="020B0500000000000000" pitchFamily="34" charset="-122"/>
            </a:endParaRPr>
          </a:p>
        </p:txBody>
      </p:sp>
      <p:pic>
        <p:nvPicPr>
          <p:cNvPr id="5" name="图片 4">
            <a:extLst>
              <a:ext uri="{FF2B5EF4-FFF2-40B4-BE49-F238E27FC236}">
                <a16:creationId xmlns:a16="http://schemas.microsoft.com/office/drawing/2014/main" id="{7E506DF6-B6A4-40AF-A7B8-19FF2F448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7989" y="598335"/>
            <a:ext cx="7792046" cy="5446230"/>
          </a:xfrm>
          <a:prstGeom prst="rect">
            <a:avLst/>
          </a:prstGeom>
        </p:spPr>
      </p:pic>
    </p:spTree>
    <p:extLst>
      <p:ext uri="{BB962C8B-B14F-4D97-AF65-F5344CB8AC3E}">
        <p14:creationId xmlns:p14="http://schemas.microsoft.com/office/powerpoint/2010/main" val="304183151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0" presetClass="entr" presetSubtype="0" decel="100000" fill="hold" nodeType="with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p:cTn id="12" dur="1000" fill="hold"/>
                                        <p:tgtEl>
                                          <p:spTgt spid="18"/>
                                        </p:tgtEl>
                                        <p:attrNameLst>
                                          <p:attrName>ppt_w</p:attrName>
                                        </p:attrNameLst>
                                      </p:cBhvr>
                                      <p:tavLst>
                                        <p:tav tm="0">
                                          <p:val>
                                            <p:strVal val="#ppt_w+.3"/>
                                          </p:val>
                                        </p:tav>
                                        <p:tav tm="100000">
                                          <p:val>
                                            <p:strVal val="#ppt_w"/>
                                          </p:val>
                                        </p:tav>
                                      </p:tavLst>
                                    </p:anim>
                                    <p:anim calcmode="lin" valueType="num">
                                      <p:cBhvr>
                                        <p:cTn id="13" dur="1000" fill="hold"/>
                                        <p:tgtEl>
                                          <p:spTgt spid="18"/>
                                        </p:tgtEl>
                                        <p:attrNameLst>
                                          <p:attrName>ppt_h</p:attrName>
                                        </p:attrNameLst>
                                      </p:cBhvr>
                                      <p:tavLst>
                                        <p:tav tm="0">
                                          <p:val>
                                            <p:strVal val="#ppt_h"/>
                                          </p:val>
                                        </p:tav>
                                        <p:tav tm="100000">
                                          <p:val>
                                            <p:strVal val="#ppt_h"/>
                                          </p:val>
                                        </p:tav>
                                      </p:tavLst>
                                    </p:anim>
                                    <p:animEffect transition="in" filter="fade">
                                      <p:cBhvr>
                                        <p:cTn id="14" dur="1000"/>
                                        <p:tgtEl>
                                          <p:spTgt spid="18"/>
                                        </p:tgtEl>
                                      </p:cBhvr>
                                    </p:animEffect>
                                  </p:childTnLst>
                                </p:cTn>
                              </p:par>
                              <p:par>
                                <p:cTn id="15" presetID="50" presetClass="entr" presetSubtype="0" decel="100000"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p:cTn id="17" dur="1000" fill="hold"/>
                                        <p:tgtEl>
                                          <p:spTgt spid="22"/>
                                        </p:tgtEl>
                                        <p:attrNameLst>
                                          <p:attrName>ppt_w</p:attrName>
                                        </p:attrNameLst>
                                      </p:cBhvr>
                                      <p:tavLst>
                                        <p:tav tm="0">
                                          <p:val>
                                            <p:strVal val="#ppt_w+.3"/>
                                          </p:val>
                                        </p:tav>
                                        <p:tav tm="100000">
                                          <p:val>
                                            <p:strVal val="#ppt_w"/>
                                          </p:val>
                                        </p:tav>
                                      </p:tavLst>
                                    </p:anim>
                                    <p:anim calcmode="lin" valueType="num">
                                      <p:cBhvr>
                                        <p:cTn id="18" dur="1000" fill="hold"/>
                                        <p:tgtEl>
                                          <p:spTgt spid="22"/>
                                        </p:tgtEl>
                                        <p:attrNameLst>
                                          <p:attrName>ppt_h</p:attrName>
                                        </p:attrNameLst>
                                      </p:cBhvr>
                                      <p:tavLst>
                                        <p:tav tm="0">
                                          <p:val>
                                            <p:strVal val="#ppt_h"/>
                                          </p:val>
                                        </p:tav>
                                        <p:tav tm="100000">
                                          <p:val>
                                            <p:strVal val="#ppt_h"/>
                                          </p:val>
                                        </p:tav>
                                      </p:tavLst>
                                    </p:anim>
                                    <p:animEffect transition="in" filter="fade">
                                      <p:cBhvr>
                                        <p:cTn id="19"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3093" y="227238"/>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8" name="组合 17">
            <a:extLst>
              <a:ext uri="{FF2B5EF4-FFF2-40B4-BE49-F238E27FC236}">
                <a16:creationId xmlns:a16="http://schemas.microsoft.com/office/drawing/2014/main" id="{8F0600E4-505C-4B59-BA18-4FA09F0E7376}"/>
              </a:ext>
            </a:extLst>
          </p:cNvPr>
          <p:cNvGrpSpPr/>
          <p:nvPr/>
        </p:nvGrpSpPr>
        <p:grpSpPr>
          <a:xfrm>
            <a:off x="1432208" y="1678024"/>
            <a:ext cx="8021006" cy="3960776"/>
            <a:chOff x="1223959" y="1608994"/>
            <a:chExt cx="8021006" cy="646331"/>
          </a:xfrm>
        </p:grpSpPr>
        <p:cxnSp>
          <p:nvCxnSpPr>
            <p:cNvPr id="19" name="直接连接符 18">
              <a:extLst>
                <a:ext uri="{FF2B5EF4-FFF2-40B4-BE49-F238E27FC236}">
                  <a16:creationId xmlns:a16="http://schemas.microsoft.com/office/drawing/2014/main" id="{B6CFD5CF-401E-499A-BD12-ABB598DF75FA}"/>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0" name="文本框 19">
              <a:extLst>
                <a:ext uri="{FF2B5EF4-FFF2-40B4-BE49-F238E27FC236}">
                  <a16:creationId xmlns:a16="http://schemas.microsoft.com/office/drawing/2014/main" id="{205FD8EE-99FD-402C-A529-3CFED540F256}"/>
                </a:ext>
              </a:extLst>
            </p:cNvPr>
            <p:cNvSpPr txBox="1"/>
            <p:nvPr/>
          </p:nvSpPr>
          <p:spPr>
            <a:xfrm>
              <a:off x="1223959" y="1608994"/>
              <a:ext cx="7386638" cy="646331"/>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请添加您所需要的文本请添加您所需要的文本请添加您所需要的文本请添加您所需要的的文本请添加您所需要的文本请。</a:t>
              </a:r>
            </a:p>
          </p:txBody>
        </p:sp>
        <p:sp>
          <p:nvSpPr>
            <p:cNvPr id="21" name="文本框 20">
              <a:extLst>
                <a:ext uri="{FF2B5EF4-FFF2-40B4-BE49-F238E27FC236}">
                  <a16:creationId xmlns:a16="http://schemas.microsoft.com/office/drawing/2014/main" id="{A1478F69-7776-4A66-919F-A554C44D81EC}"/>
                </a:ext>
              </a:extLst>
            </p:cNvPr>
            <p:cNvSpPr txBox="1"/>
            <p:nvPr/>
          </p:nvSpPr>
          <p:spPr>
            <a:xfrm>
              <a:off x="7678094" y="1612802"/>
              <a:ext cx="1477328" cy="523220"/>
            </a:xfrm>
            <a:prstGeom prst="rect">
              <a:avLst/>
            </a:prstGeom>
            <a:noFill/>
          </p:spPr>
          <p:txBody>
            <a:bodyPr vert="ea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zh-CN" altLang="en-US" sz="2800" dirty="0">
                  <a:latin typeface="思源黑体" panose="020B0500000000000000" pitchFamily="34" charset="-122"/>
                  <a:ea typeface="思源黑体" panose="020B0500000000000000" pitchFamily="34" charset="-122"/>
                  <a:sym typeface="思源黑体" panose="020B0500000000000000" pitchFamily="34" charset="-122"/>
                </a:rPr>
                <a:t>关键词</a:t>
              </a:r>
            </a:p>
          </p:txBody>
        </p:sp>
      </p:grpSp>
      <p:grpSp>
        <p:nvGrpSpPr>
          <p:cNvPr id="22" name="组合 21">
            <a:extLst>
              <a:ext uri="{FF2B5EF4-FFF2-40B4-BE49-F238E27FC236}">
                <a16:creationId xmlns:a16="http://schemas.microsoft.com/office/drawing/2014/main" id="{9FFE6EF2-46C9-43C7-B1B8-1F0D90C9C9A8}"/>
              </a:ext>
            </a:extLst>
          </p:cNvPr>
          <p:cNvGrpSpPr/>
          <p:nvPr/>
        </p:nvGrpSpPr>
        <p:grpSpPr>
          <a:xfrm>
            <a:off x="-3361730" y="1701360"/>
            <a:ext cx="8021006" cy="3960776"/>
            <a:chOff x="1223959" y="1608994"/>
            <a:chExt cx="8021006" cy="646331"/>
          </a:xfrm>
        </p:grpSpPr>
        <p:cxnSp>
          <p:nvCxnSpPr>
            <p:cNvPr id="23" name="直接连接符 22">
              <a:extLst>
                <a:ext uri="{FF2B5EF4-FFF2-40B4-BE49-F238E27FC236}">
                  <a16:creationId xmlns:a16="http://schemas.microsoft.com/office/drawing/2014/main" id="{B39D45EE-D3F9-42B9-9F14-9066DF13AEF5}"/>
                </a:ext>
              </a:extLst>
            </p:cNvPr>
            <p:cNvCxnSpPr>
              <a:cxnSpLocks/>
            </p:cNvCxnSpPr>
            <p:nvPr/>
          </p:nvCxnSpPr>
          <p:spPr>
            <a:xfrm>
              <a:off x="9244965" y="1608994"/>
              <a:ext cx="0" cy="643824"/>
            </a:xfrm>
            <a:prstGeom prst="line">
              <a:avLst/>
            </a:prstGeom>
            <a:ln w="25400">
              <a:solidFill>
                <a:srgbClr val="D89748"/>
              </a:solidFill>
            </a:ln>
          </p:spPr>
          <p:style>
            <a:lnRef idx="1">
              <a:schemeClr val="accent1"/>
            </a:lnRef>
            <a:fillRef idx="0">
              <a:schemeClr val="accent1"/>
            </a:fillRef>
            <a:effectRef idx="0">
              <a:schemeClr val="accent1"/>
            </a:effectRef>
            <a:fontRef idx="minor">
              <a:schemeClr val="tx1"/>
            </a:fontRef>
          </p:style>
        </p:cxnSp>
        <p:sp>
          <p:nvSpPr>
            <p:cNvPr id="24" name="文本框 23">
              <a:extLst>
                <a:ext uri="{FF2B5EF4-FFF2-40B4-BE49-F238E27FC236}">
                  <a16:creationId xmlns:a16="http://schemas.microsoft.com/office/drawing/2014/main" id="{23853281-19D7-430F-9FC9-AEBFC9AEDFBC}"/>
                </a:ext>
              </a:extLst>
            </p:cNvPr>
            <p:cNvSpPr txBox="1"/>
            <p:nvPr/>
          </p:nvSpPr>
          <p:spPr>
            <a:xfrm>
              <a:off x="1223959" y="1608994"/>
              <a:ext cx="7386638" cy="646331"/>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请添加您所需要的文本请添加您所需要的文本请添加您所需要的文本请添加您所需要的的文本请添加您所需要的文本请。</a:t>
              </a:r>
            </a:p>
          </p:txBody>
        </p:sp>
        <p:sp>
          <p:nvSpPr>
            <p:cNvPr id="25" name="文本框 24">
              <a:extLst>
                <a:ext uri="{FF2B5EF4-FFF2-40B4-BE49-F238E27FC236}">
                  <a16:creationId xmlns:a16="http://schemas.microsoft.com/office/drawing/2014/main" id="{74555363-4672-4A4F-921B-41F62D77E7A7}"/>
                </a:ext>
              </a:extLst>
            </p:cNvPr>
            <p:cNvSpPr txBox="1"/>
            <p:nvPr/>
          </p:nvSpPr>
          <p:spPr>
            <a:xfrm>
              <a:off x="7678094" y="1612802"/>
              <a:ext cx="1477328" cy="523220"/>
            </a:xfrm>
            <a:prstGeom prst="rect">
              <a:avLst/>
            </a:prstGeom>
            <a:noFill/>
          </p:spPr>
          <p:txBody>
            <a:bodyPr vert="eaVert"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zh-CN" altLang="en-US" sz="2800" dirty="0">
                  <a:latin typeface="思源黑体" panose="020B0500000000000000" pitchFamily="34" charset="-122"/>
                  <a:ea typeface="思源黑体" panose="020B0500000000000000" pitchFamily="34" charset="-122"/>
                  <a:sym typeface="思源黑体" panose="020B0500000000000000" pitchFamily="34" charset="-122"/>
                </a:rPr>
                <a:t>关键词</a:t>
              </a:r>
            </a:p>
          </p:txBody>
        </p:sp>
      </p:grpSp>
      <p:pic>
        <p:nvPicPr>
          <p:cNvPr id="6" name="图片 5">
            <a:extLst>
              <a:ext uri="{FF2B5EF4-FFF2-40B4-BE49-F238E27FC236}">
                <a16:creationId xmlns:a16="http://schemas.microsoft.com/office/drawing/2014/main" id="{657E5E09-87F4-4C5A-8D23-D99D53005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83198" y="-200892"/>
            <a:ext cx="1708802" cy="1708802"/>
          </a:xfrm>
          <a:prstGeom prst="rect">
            <a:avLst/>
          </a:prstGeom>
        </p:spPr>
      </p:pic>
      <p:pic>
        <p:nvPicPr>
          <p:cNvPr id="3" name="图片 2">
            <a:extLst>
              <a:ext uri="{FF2B5EF4-FFF2-40B4-BE49-F238E27FC236}">
                <a16:creationId xmlns:a16="http://schemas.microsoft.com/office/drawing/2014/main" id="{670FAC02-4FBC-4229-98BA-EBF1F5C527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44731" y="1295595"/>
            <a:ext cx="3314545" cy="4489702"/>
          </a:xfrm>
          <a:prstGeom prst="rect">
            <a:avLst/>
          </a:prstGeom>
        </p:spPr>
      </p:pic>
      <p:pic>
        <p:nvPicPr>
          <p:cNvPr id="7" name="图片 6">
            <a:extLst>
              <a:ext uri="{FF2B5EF4-FFF2-40B4-BE49-F238E27FC236}">
                <a16:creationId xmlns:a16="http://schemas.microsoft.com/office/drawing/2014/main" id="{A3CBC8DB-10D0-4497-8A2E-D810C4799A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77018" y="1357215"/>
            <a:ext cx="3218650" cy="4428082"/>
          </a:xfrm>
          <a:prstGeom prst="rect">
            <a:avLst/>
          </a:prstGeom>
        </p:spPr>
      </p:pic>
      <p:sp>
        <p:nvSpPr>
          <p:cNvPr id="8" name="文本框 7">
            <a:extLst>
              <a:ext uri="{FF2B5EF4-FFF2-40B4-BE49-F238E27FC236}">
                <a16:creationId xmlns:a16="http://schemas.microsoft.com/office/drawing/2014/main" id="{437471B3-2BAD-4291-99DF-2514385EA5B1}"/>
              </a:ext>
            </a:extLst>
          </p:cNvPr>
          <p:cNvSpPr txBox="1"/>
          <p:nvPr/>
        </p:nvSpPr>
        <p:spPr>
          <a:xfrm>
            <a:off x="1970187" y="6044565"/>
            <a:ext cx="2244436" cy="369332"/>
          </a:xfrm>
          <a:prstGeom prst="rect">
            <a:avLst/>
          </a:prstGeom>
          <a:noFill/>
        </p:spPr>
        <p:txBody>
          <a:bodyPr wrap="square" rtlCol="0">
            <a:spAutoFit/>
          </a:bodyPr>
          <a:lstStyle/>
          <a:p>
            <a:pPr algn="ctr"/>
            <a:r>
              <a:rPr lang="en-US" altLang="zh-CN" dirty="0">
                <a:solidFill>
                  <a:srgbClr val="EEB77E"/>
                </a:solidFill>
                <a:ea typeface="思源黑体" panose="020B0500000000000000" pitchFamily="34" charset="-122"/>
              </a:rPr>
              <a:t>Mencius</a:t>
            </a:r>
            <a:endParaRPr lang="zh-CN" altLang="en-US" dirty="0">
              <a:solidFill>
                <a:srgbClr val="EEB77E"/>
              </a:solidFill>
              <a:ea typeface="思源黑体" panose="020B0500000000000000" pitchFamily="34" charset="-122"/>
            </a:endParaRPr>
          </a:p>
        </p:txBody>
      </p:sp>
      <p:sp>
        <p:nvSpPr>
          <p:cNvPr id="9" name="文本框 8">
            <a:extLst>
              <a:ext uri="{FF2B5EF4-FFF2-40B4-BE49-F238E27FC236}">
                <a16:creationId xmlns:a16="http://schemas.microsoft.com/office/drawing/2014/main" id="{FF477E7C-EC09-4F4C-9947-61E34FF411A8}"/>
              </a:ext>
            </a:extLst>
          </p:cNvPr>
          <p:cNvSpPr txBox="1"/>
          <p:nvPr/>
        </p:nvSpPr>
        <p:spPr>
          <a:xfrm>
            <a:off x="6705599" y="6076183"/>
            <a:ext cx="2389909" cy="369332"/>
          </a:xfrm>
          <a:prstGeom prst="rect">
            <a:avLst/>
          </a:prstGeom>
          <a:noFill/>
        </p:spPr>
        <p:txBody>
          <a:bodyPr wrap="square" rtlCol="0">
            <a:spAutoFit/>
          </a:bodyPr>
          <a:lstStyle/>
          <a:p>
            <a:pPr algn="ctr"/>
            <a:r>
              <a:rPr lang="en-US" altLang="zh-CN" dirty="0">
                <a:solidFill>
                  <a:srgbClr val="EEB77E"/>
                </a:solidFill>
                <a:ea typeface="思源黑体" panose="020B0500000000000000" pitchFamily="34" charset="-122"/>
              </a:rPr>
              <a:t>Kant</a:t>
            </a:r>
          </a:p>
        </p:txBody>
      </p:sp>
    </p:spTree>
    <p:extLst>
      <p:ext uri="{BB962C8B-B14F-4D97-AF65-F5344CB8AC3E}">
        <p14:creationId xmlns:p14="http://schemas.microsoft.com/office/powerpoint/2010/main" val="112322951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0" presetClass="entr" presetSubtype="0" decel="100000" fill="hold" nodeType="with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p:cTn id="12" dur="1000" fill="hold"/>
                                        <p:tgtEl>
                                          <p:spTgt spid="18"/>
                                        </p:tgtEl>
                                        <p:attrNameLst>
                                          <p:attrName>ppt_w</p:attrName>
                                        </p:attrNameLst>
                                      </p:cBhvr>
                                      <p:tavLst>
                                        <p:tav tm="0">
                                          <p:val>
                                            <p:strVal val="#ppt_w+.3"/>
                                          </p:val>
                                        </p:tav>
                                        <p:tav tm="100000">
                                          <p:val>
                                            <p:strVal val="#ppt_w"/>
                                          </p:val>
                                        </p:tav>
                                      </p:tavLst>
                                    </p:anim>
                                    <p:anim calcmode="lin" valueType="num">
                                      <p:cBhvr>
                                        <p:cTn id="13" dur="1000" fill="hold"/>
                                        <p:tgtEl>
                                          <p:spTgt spid="18"/>
                                        </p:tgtEl>
                                        <p:attrNameLst>
                                          <p:attrName>ppt_h</p:attrName>
                                        </p:attrNameLst>
                                      </p:cBhvr>
                                      <p:tavLst>
                                        <p:tav tm="0">
                                          <p:val>
                                            <p:strVal val="#ppt_h"/>
                                          </p:val>
                                        </p:tav>
                                        <p:tav tm="100000">
                                          <p:val>
                                            <p:strVal val="#ppt_h"/>
                                          </p:val>
                                        </p:tav>
                                      </p:tavLst>
                                    </p:anim>
                                    <p:animEffect transition="in" filter="fade">
                                      <p:cBhvr>
                                        <p:cTn id="14" dur="1000"/>
                                        <p:tgtEl>
                                          <p:spTgt spid="18"/>
                                        </p:tgtEl>
                                      </p:cBhvr>
                                    </p:animEffect>
                                  </p:childTnLst>
                                </p:cTn>
                              </p:par>
                              <p:par>
                                <p:cTn id="15" presetID="50" presetClass="entr" presetSubtype="0" decel="100000"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p:cTn id="17" dur="1000" fill="hold"/>
                                        <p:tgtEl>
                                          <p:spTgt spid="22"/>
                                        </p:tgtEl>
                                        <p:attrNameLst>
                                          <p:attrName>ppt_w</p:attrName>
                                        </p:attrNameLst>
                                      </p:cBhvr>
                                      <p:tavLst>
                                        <p:tav tm="0">
                                          <p:val>
                                            <p:strVal val="#ppt_w+.3"/>
                                          </p:val>
                                        </p:tav>
                                        <p:tav tm="100000">
                                          <p:val>
                                            <p:strVal val="#ppt_w"/>
                                          </p:val>
                                        </p:tav>
                                      </p:tavLst>
                                    </p:anim>
                                    <p:anim calcmode="lin" valueType="num">
                                      <p:cBhvr>
                                        <p:cTn id="18" dur="1000" fill="hold"/>
                                        <p:tgtEl>
                                          <p:spTgt spid="22"/>
                                        </p:tgtEl>
                                        <p:attrNameLst>
                                          <p:attrName>ppt_h</p:attrName>
                                        </p:attrNameLst>
                                      </p:cBhvr>
                                      <p:tavLst>
                                        <p:tav tm="0">
                                          <p:val>
                                            <p:strVal val="#ppt_h"/>
                                          </p:val>
                                        </p:tav>
                                        <p:tav tm="100000">
                                          <p:val>
                                            <p:strVal val="#ppt_h"/>
                                          </p:val>
                                        </p:tav>
                                      </p:tavLst>
                                    </p:anim>
                                    <p:animEffect transition="in" filter="fade">
                                      <p:cBhvr>
                                        <p:cTn id="19"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97873" y="6255327"/>
            <a:ext cx="11256818" cy="49876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200" b="1" spc="30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Peter G. Northouse, </a:t>
            </a:r>
            <a:r>
              <a:rPr lang="en-US" altLang="zh-CN" sz="1200" b="1" i="1" spc="30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Leadership: Theory and Practice</a:t>
            </a:r>
            <a:r>
              <a:rPr lang="en-US" altLang="zh-CN" sz="1200" b="1" spc="30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Seventh Edition. © 2016 SAGE Publications, Inc.</a:t>
            </a:r>
            <a:endParaRPr lang="en-US" altLang="zh-CN" sz="1200" b="1" spc="3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pic>
        <p:nvPicPr>
          <p:cNvPr id="3" name="Picture 2">
            <a:extLst>
              <a:ext uri="{FF2B5EF4-FFF2-40B4-BE49-F238E27FC236}">
                <a16:creationId xmlns:a16="http://schemas.microsoft.com/office/drawing/2014/main" id="{05BFF95A-A3C6-48BD-A589-76270162D8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4507" y="292652"/>
            <a:ext cx="9802091" cy="5851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841551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3093" y="227238"/>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3" name="图片 2">
            <a:extLst>
              <a:ext uri="{FF2B5EF4-FFF2-40B4-BE49-F238E27FC236}">
                <a16:creationId xmlns:a16="http://schemas.microsoft.com/office/drawing/2014/main" id="{AD023221-E59D-4282-9E4B-744B815790F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83589" y="3740726"/>
            <a:ext cx="2755721" cy="2755721"/>
          </a:xfrm>
          <a:prstGeom prst="rect">
            <a:avLst/>
          </a:prstGeom>
        </p:spPr>
      </p:pic>
      <p:pic>
        <p:nvPicPr>
          <p:cNvPr id="5" name="图片 4">
            <a:extLst>
              <a:ext uri="{FF2B5EF4-FFF2-40B4-BE49-F238E27FC236}">
                <a16:creationId xmlns:a16="http://schemas.microsoft.com/office/drawing/2014/main" id="{2F0748C0-5A34-445C-BE9A-3F67D47F75C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39132" r="48793" b="44888"/>
          <a:stretch/>
        </p:blipFill>
        <p:spPr>
          <a:xfrm flipH="1">
            <a:off x="1198184" y="2391913"/>
            <a:ext cx="1922690" cy="853583"/>
          </a:xfrm>
          <a:prstGeom prst="rect">
            <a:avLst/>
          </a:prstGeom>
        </p:spPr>
      </p:pic>
      <p:pic>
        <p:nvPicPr>
          <p:cNvPr id="8" name="图片 7">
            <a:extLst>
              <a:ext uri="{FF2B5EF4-FFF2-40B4-BE49-F238E27FC236}">
                <a16:creationId xmlns:a16="http://schemas.microsoft.com/office/drawing/2014/main" id="{2F2AC3AF-1020-45CD-B96E-45B541EBD485}"/>
              </a:ext>
            </a:extLst>
          </p:cNvPr>
          <p:cNvPicPr>
            <a:picLocks noChangeAspect="1"/>
          </p:cNvPicPr>
          <p:nvPr/>
        </p:nvPicPr>
        <p:blipFill>
          <a:blip r:embed="rId4" cstate="print">
            <a:extLst>
              <a:ext uri="{28A0092B-C50C-407E-A947-70E740481C1C}">
                <a14:useLocalDpi xmlns:a14="http://schemas.microsoft.com/office/drawing/2010/main" val="0"/>
              </a:ext>
            </a:extLst>
          </a:blip>
          <a:srcRect t="37709" r="54226" b="44888"/>
          <a:stretch>
            <a:fillRect/>
          </a:stretch>
        </p:blipFill>
        <p:spPr>
          <a:xfrm flipH="1">
            <a:off x="9896027" y="1767909"/>
            <a:ext cx="1794510" cy="970915"/>
          </a:xfrm>
          <a:prstGeom prst="rect">
            <a:avLst/>
          </a:prstGeom>
        </p:spPr>
      </p:pic>
      <p:sp>
        <p:nvSpPr>
          <p:cNvPr id="9" name="文本框 8">
            <a:extLst>
              <a:ext uri="{FF2B5EF4-FFF2-40B4-BE49-F238E27FC236}">
                <a16:creationId xmlns:a16="http://schemas.microsoft.com/office/drawing/2014/main" id="{408E0663-B6BB-4B64-BCD1-1506E6062FC4}"/>
              </a:ext>
            </a:extLst>
          </p:cNvPr>
          <p:cNvSpPr txBox="1"/>
          <p:nvPr/>
        </p:nvSpPr>
        <p:spPr>
          <a:xfrm>
            <a:off x="5371791" y="3058107"/>
            <a:ext cx="2123658" cy="1708726"/>
          </a:xfrm>
          <a:prstGeom prst="rect">
            <a:avLst/>
          </a:prstGeom>
          <a:noFill/>
        </p:spPr>
        <p:txBody>
          <a:bodyPr vert="eaVert" wrap="square" rtlCol="0">
            <a:spAutoFit/>
          </a:bodyPr>
          <a:lstStyle/>
          <a:p>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所需要的文本请添加您所需要的文本请添加您所需要的文本请添加您所需要的文本请添加您所需要</a:t>
            </a:r>
          </a:p>
        </p:txBody>
      </p:sp>
      <p:cxnSp>
        <p:nvCxnSpPr>
          <p:cNvPr id="10" name="直接连接符 9">
            <a:extLst>
              <a:ext uri="{FF2B5EF4-FFF2-40B4-BE49-F238E27FC236}">
                <a16:creationId xmlns:a16="http://schemas.microsoft.com/office/drawing/2014/main" id="{529A31FC-F456-4A3A-827B-2BE5A5AEB3D5}"/>
              </a:ext>
            </a:extLst>
          </p:cNvPr>
          <p:cNvCxnSpPr>
            <a:cxnSpLocks/>
          </p:cNvCxnSpPr>
          <p:nvPr/>
        </p:nvCxnSpPr>
        <p:spPr>
          <a:xfrm>
            <a:off x="9383589" y="3061287"/>
            <a:ext cx="1055914" cy="0"/>
          </a:xfrm>
          <a:prstGeom prst="line">
            <a:avLst/>
          </a:prstGeom>
          <a:ln w="25400">
            <a:solidFill>
              <a:srgbClr val="9E846A"/>
            </a:solidFill>
          </a:ln>
        </p:spPr>
        <p:style>
          <a:lnRef idx="1">
            <a:schemeClr val="accent1"/>
          </a:lnRef>
          <a:fillRef idx="0">
            <a:schemeClr val="accent1"/>
          </a:fillRef>
          <a:effectRef idx="0">
            <a:schemeClr val="accent1"/>
          </a:effectRef>
          <a:fontRef idx="minor">
            <a:schemeClr val="tx1"/>
          </a:fontRef>
        </p:style>
      </p:cxnSp>
      <p:sp>
        <p:nvSpPr>
          <p:cNvPr id="13" name="文本框 12">
            <a:extLst>
              <a:ext uri="{FF2B5EF4-FFF2-40B4-BE49-F238E27FC236}">
                <a16:creationId xmlns:a16="http://schemas.microsoft.com/office/drawing/2014/main" id="{1B42F262-4D88-471E-ADCB-13C929293C65}"/>
              </a:ext>
            </a:extLst>
          </p:cNvPr>
          <p:cNvSpPr txBox="1"/>
          <p:nvPr/>
        </p:nvSpPr>
        <p:spPr>
          <a:xfrm>
            <a:off x="674745" y="313079"/>
            <a:ext cx="2997525" cy="1323439"/>
          </a:xfrm>
          <a:prstGeom prst="rect">
            <a:avLst/>
          </a:prstGeom>
          <a:noFill/>
        </p:spPr>
        <p:txBody>
          <a:bodyPr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r>
              <a:rPr lang="en-US" altLang="zh-CN" sz="4000" dirty="0">
                <a:latin typeface="思源黑体" panose="020B0500000000000000" pitchFamily="34" charset="-122"/>
                <a:ea typeface="思源黑体" panose="020B0500000000000000" pitchFamily="34" charset="-122"/>
                <a:sym typeface="思源黑体" panose="020B0500000000000000" pitchFamily="34" charset="-122"/>
              </a:rPr>
              <a:t>Research approach</a:t>
            </a:r>
            <a:endParaRPr lang="zh-CN" altLang="en-US" sz="4000" dirty="0">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14" name="图片 13">
            <a:extLst>
              <a:ext uri="{FF2B5EF4-FFF2-40B4-BE49-F238E27FC236}">
                <a16:creationId xmlns:a16="http://schemas.microsoft.com/office/drawing/2014/main" id="{C6A9AD31-45E3-46B9-8C3A-ED11D2F96D8D}"/>
              </a:ext>
            </a:extLst>
          </p:cNvPr>
          <p:cNvPicPr>
            <a:picLocks noChangeAspect="1"/>
          </p:cNvPicPr>
          <p:nvPr/>
        </p:nvPicPr>
        <p:blipFill>
          <a:blip r:embed="rId5"/>
          <a:stretch>
            <a:fillRect/>
          </a:stretch>
        </p:blipFill>
        <p:spPr>
          <a:xfrm>
            <a:off x="214655" y="1346933"/>
            <a:ext cx="1133954" cy="579170"/>
          </a:xfrm>
          <a:prstGeom prst="rect">
            <a:avLst/>
          </a:prstGeom>
        </p:spPr>
      </p:pic>
      <p:pic>
        <p:nvPicPr>
          <p:cNvPr id="11" name="图片 10">
            <a:extLst>
              <a:ext uri="{FF2B5EF4-FFF2-40B4-BE49-F238E27FC236}">
                <a16:creationId xmlns:a16="http://schemas.microsoft.com/office/drawing/2014/main" id="{400CA23F-C619-4434-9DCC-EB377B4180E4}"/>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3318555" y="239487"/>
            <a:ext cx="5333380" cy="6544921"/>
          </a:xfrm>
          <a:prstGeom prst="rect">
            <a:avLst/>
          </a:prstGeom>
          <a:noFill/>
          <a:ln>
            <a:noFill/>
          </a:ln>
        </p:spPr>
      </p:pic>
    </p:spTree>
    <p:extLst>
      <p:ext uri="{BB962C8B-B14F-4D97-AF65-F5344CB8AC3E}">
        <p14:creationId xmlns:p14="http://schemas.microsoft.com/office/powerpoint/2010/main" val="285478361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par>
                                <p:cTn id="11" presetID="5" presetClass="entr" presetSubtype="1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par>
                                <p:cTn id="14" presetID="5" presetClass="entr" presetSubtype="1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500"/>
                                        <p:tgtEl>
                                          <p:spTgt spid="8"/>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checkerboard(across)">
                                      <p:cBhvr>
                                        <p:cTn id="19" dur="500"/>
                                        <p:tgtEl>
                                          <p:spTgt spid="9"/>
                                        </p:tgtEl>
                                      </p:cBhvr>
                                    </p:animEffect>
                                  </p:childTnLst>
                                </p:cTn>
                              </p:par>
                              <p:par>
                                <p:cTn id="20" presetID="5" presetClass="entr" presetSubtype="1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heckerboard(across)">
                                      <p:cBhvr>
                                        <p:cTn id="22" dur="500"/>
                                        <p:tgtEl>
                                          <p:spTgt spid="10"/>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checkerboard(across)">
                                      <p:cBhvr>
                                        <p:cTn id="25" dur="500"/>
                                        <p:tgtEl>
                                          <p:spTgt spid="13"/>
                                        </p:tgtEl>
                                      </p:cBhvr>
                                    </p:animEffect>
                                  </p:childTnLst>
                                </p:cTn>
                              </p:par>
                              <p:par>
                                <p:cTn id="26" presetID="5" presetClass="entr" presetSubtype="1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checkerboard(across)">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07F25AF6-6F8C-4B79-B7EE-22B47F3D3C5F}"/>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5211" t="3226" r="5459" b="7446"/>
          <a:stretch/>
        </p:blipFill>
        <p:spPr>
          <a:xfrm>
            <a:off x="0" y="0"/>
            <a:ext cx="12192000" cy="6858000"/>
          </a:xfrm>
          <a:prstGeom prst="rect">
            <a:avLst/>
          </a:prstGeom>
        </p:spPr>
      </p:pic>
      <p:sp>
        <p:nvSpPr>
          <p:cNvPr id="6" name="文本框 5">
            <a:extLst>
              <a:ext uri="{FF2B5EF4-FFF2-40B4-BE49-F238E27FC236}">
                <a16:creationId xmlns:a16="http://schemas.microsoft.com/office/drawing/2014/main" id="{CB06BAC0-A058-4E5D-BB8D-20B2A9989680}"/>
              </a:ext>
            </a:extLst>
          </p:cNvPr>
          <p:cNvSpPr txBox="1"/>
          <p:nvPr/>
        </p:nvSpPr>
        <p:spPr>
          <a:xfrm>
            <a:off x="3361099" y="2697333"/>
            <a:ext cx="5464404" cy="923330"/>
          </a:xfrm>
          <a:prstGeom prst="rect">
            <a:avLst/>
          </a:prstGeom>
          <a:noFill/>
        </p:spPr>
        <p:txBody>
          <a:bodyPr vert="horz"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pPr marL="0" marR="0" lvl="0" indent="0" algn="dist"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a:noFill/>
                </a:ln>
                <a:solidFill>
                  <a:srgbClr val="EEB77E"/>
                </a:solidFill>
                <a:effectLst/>
                <a:uLnTx/>
                <a:uFillTx/>
                <a:latin typeface="思源黑体" panose="020B0500000000000000" pitchFamily="34" charset="-122"/>
                <a:ea typeface="思源黑体" panose="020B0500000000000000" pitchFamily="34" charset="-122"/>
                <a:sym typeface="思源黑体" panose="020B0500000000000000" pitchFamily="34" charset="-122"/>
              </a:rPr>
              <a:t>Data collection</a:t>
            </a:r>
            <a:endParaRPr kumimoji="0" lang="zh-CN" altLang="en-US" sz="5400" b="1" i="0" u="none" strike="noStrike" kern="1200" cap="none" spc="0" normalizeH="0" baseline="0" noProof="0" dirty="0">
              <a:ln>
                <a:noFill/>
              </a:ln>
              <a:solidFill>
                <a:srgbClr val="EEB77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spTree>
    <p:extLst>
      <p:ext uri="{BB962C8B-B14F-4D97-AF65-F5344CB8AC3E}">
        <p14:creationId xmlns:p14="http://schemas.microsoft.com/office/powerpoint/2010/main" val="26953814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1732" y="233362"/>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21" name="图片 20">
            <a:extLst>
              <a:ext uri="{FF2B5EF4-FFF2-40B4-BE49-F238E27FC236}">
                <a16:creationId xmlns:a16="http://schemas.microsoft.com/office/drawing/2014/main" id="{90944A3C-C369-4E54-A27C-920DA735954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858973" y="5257064"/>
            <a:ext cx="2846110" cy="1600936"/>
          </a:xfrm>
          <a:prstGeom prst="rect">
            <a:avLst/>
          </a:prstGeom>
          <a:effectLst>
            <a:outerShdw blurRad="50800" dir="5400000" algn="ctr" rotWithShape="0">
              <a:srgbClr val="000000">
                <a:alpha val="43137"/>
              </a:srgbClr>
            </a:outerShdw>
          </a:effectLst>
        </p:spPr>
      </p:pic>
      <p:pic>
        <p:nvPicPr>
          <p:cNvPr id="13" name="图片 12">
            <a:extLst>
              <a:ext uri="{FF2B5EF4-FFF2-40B4-BE49-F238E27FC236}">
                <a16:creationId xmlns:a16="http://schemas.microsoft.com/office/drawing/2014/main" id="{BBB017B9-959E-457D-BC7E-8025B0975F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6296025" cy="6391275"/>
          </a:xfrm>
          <a:prstGeom prst="rect">
            <a:avLst/>
          </a:prstGeom>
        </p:spPr>
      </p:pic>
      <p:pic>
        <p:nvPicPr>
          <p:cNvPr id="15" name="图片 14">
            <a:extLst>
              <a:ext uri="{FF2B5EF4-FFF2-40B4-BE49-F238E27FC236}">
                <a16:creationId xmlns:a16="http://schemas.microsoft.com/office/drawing/2014/main" id="{C1532F6E-2D17-4CD7-9307-3BB953E2EC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41968" y="935181"/>
            <a:ext cx="7050032" cy="5922818"/>
          </a:xfrm>
          <a:prstGeom prst="rect">
            <a:avLst/>
          </a:prstGeom>
        </p:spPr>
      </p:pic>
      <p:sp>
        <p:nvSpPr>
          <p:cNvPr id="16" name="文本框 15">
            <a:extLst>
              <a:ext uri="{FF2B5EF4-FFF2-40B4-BE49-F238E27FC236}">
                <a16:creationId xmlns:a16="http://schemas.microsoft.com/office/drawing/2014/main" id="{757FAD7D-84BF-4C85-A549-F725887107B4}"/>
              </a:ext>
            </a:extLst>
          </p:cNvPr>
          <p:cNvSpPr txBox="1"/>
          <p:nvPr/>
        </p:nvSpPr>
        <p:spPr>
          <a:xfrm>
            <a:off x="6899563" y="178599"/>
            <a:ext cx="4959928" cy="523220"/>
          </a:xfrm>
          <a:prstGeom prst="rect">
            <a:avLst/>
          </a:prstGeom>
          <a:noFill/>
        </p:spPr>
        <p:txBody>
          <a:bodyPr wrap="square" rtlCol="0">
            <a:spAutoFit/>
          </a:bodyPr>
          <a:lstStyle/>
          <a:p>
            <a:r>
              <a:rPr lang="en-US" altLang="zh-CN" sz="28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House Journal</a:t>
            </a:r>
            <a:r>
              <a:rPr lang="zh-CN" altLang="en-US" sz="28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r>
              <a:rPr lang="en-US" altLang="zh-CN" sz="28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Huawei People</a:t>
            </a:r>
            <a:endParaRPr lang="zh-CN" altLang="en-US" sz="28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spTree>
    <p:extLst>
      <p:ext uri="{BB962C8B-B14F-4D97-AF65-F5344CB8AC3E}">
        <p14:creationId xmlns:p14="http://schemas.microsoft.com/office/powerpoint/2010/main" val="35177006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3"/>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par>
                                <p:cTn id="10" presetID="50" presetClass="entr" presetSubtype="0" decel="100000" fill="hold" nodeType="withEffect">
                                  <p:stCondLst>
                                    <p:cond delay="0"/>
                                  </p:stCondLst>
                                  <p:childTnLst>
                                    <p:set>
                                      <p:cBhvr>
                                        <p:cTn id="11" dur="1" fill="hold">
                                          <p:stCondLst>
                                            <p:cond delay="0"/>
                                          </p:stCondLst>
                                        </p:cTn>
                                        <p:tgtEl>
                                          <p:spTgt spid="21"/>
                                        </p:tgtEl>
                                        <p:attrNameLst>
                                          <p:attrName>style.visibility</p:attrName>
                                        </p:attrNameLst>
                                      </p:cBhvr>
                                      <p:to>
                                        <p:strVal val="visible"/>
                                      </p:to>
                                    </p:set>
                                    <p:anim calcmode="lin" valueType="num">
                                      <p:cBhvr>
                                        <p:cTn id="12" dur="1000" fill="hold"/>
                                        <p:tgtEl>
                                          <p:spTgt spid="21"/>
                                        </p:tgtEl>
                                        <p:attrNameLst>
                                          <p:attrName>ppt_w</p:attrName>
                                        </p:attrNameLst>
                                      </p:cBhvr>
                                      <p:tavLst>
                                        <p:tav tm="0">
                                          <p:val>
                                            <p:strVal val="#ppt_w+.3"/>
                                          </p:val>
                                        </p:tav>
                                        <p:tav tm="100000">
                                          <p:val>
                                            <p:strVal val="#ppt_w"/>
                                          </p:val>
                                        </p:tav>
                                      </p:tavLst>
                                    </p:anim>
                                    <p:anim calcmode="lin" valueType="num">
                                      <p:cBhvr>
                                        <p:cTn id="13" dur="1000" fill="hold"/>
                                        <p:tgtEl>
                                          <p:spTgt spid="21"/>
                                        </p:tgtEl>
                                        <p:attrNameLst>
                                          <p:attrName>ppt_h</p:attrName>
                                        </p:attrNameLst>
                                      </p:cBhvr>
                                      <p:tavLst>
                                        <p:tav tm="0">
                                          <p:val>
                                            <p:strVal val="#ppt_h"/>
                                          </p:val>
                                        </p:tav>
                                        <p:tav tm="100000">
                                          <p:val>
                                            <p:strVal val="#ppt_h"/>
                                          </p:val>
                                        </p:tav>
                                      </p:tavLst>
                                    </p:anim>
                                    <p:animEffect transition="in" filter="fade">
                                      <p:cBhvr>
                                        <p:cTn id="14"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3093" y="227238"/>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8" name="文本框 37">
            <a:extLst>
              <a:ext uri="{FF2B5EF4-FFF2-40B4-BE49-F238E27FC236}">
                <a16:creationId xmlns:a16="http://schemas.microsoft.com/office/drawing/2014/main" id="{0F6F4C7D-32D4-41B5-9A80-6E40CB0C71B3}"/>
              </a:ext>
            </a:extLst>
          </p:cNvPr>
          <p:cNvSpPr txBox="1"/>
          <p:nvPr/>
        </p:nvSpPr>
        <p:spPr>
          <a:xfrm>
            <a:off x="984224" y="2215425"/>
            <a:ext cx="3452400" cy="369332"/>
          </a:xfrm>
          <a:prstGeom prst="rect">
            <a:avLst/>
          </a:prstGeom>
          <a:noFill/>
        </p:spPr>
        <p:txBody>
          <a:bodyPr wrap="square" rtlCol="0">
            <a:spAutoFit/>
          </a:bodyPr>
          <a:lstStyle/>
          <a:p>
            <a:pPr algn="r"/>
            <a:r>
              <a:rPr lang="zh-CN" altLang="en-US"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a:t>
            </a:r>
          </a:p>
        </p:txBody>
      </p:sp>
      <p:pic>
        <p:nvPicPr>
          <p:cNvPr id="62" name="图片 61">
            <a:extLst>
              <a:ext uri="{FF2B5EF4-FFF2-40B4-BE49-F238E27FC236}">
                <a16:creationId xmlns:a16="http://schemas.microsoft.com/office/drawing/2014/main" id="{BF62B62D-E21F-4FE6-8BFC-61873C6504E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46121" y="4449162"/>
            <a:ext cx="2680118" cy="2680117"/>
          </a:xfrm>
          <a:prstGeom prst="rect">
            <a:avLst/>
          </a:prstGeom>
        </p:spPr>
      </p:pic>
      <p:pic>
        <p:nvPicPr>
          <p:cNvPr id="6" name="图片 5">
            <a:extLst>
              <a:ext uri="{FF2B5EF4-FFF2-40B4-BE49-F238E27FC236}">
                <a16:creationId xmlns:a16="http://schemas.microsoft.com/office/drawing/2014/main" id="{FDB770EE-5585-43E2-8607-325FBBD35D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596"/>
            <a:ext cx="3616188" cy="4956331"/>
          </a:xfrm>
          <a:prstGeom prst="rect">
            <a:avLst/>
          </a:prstGeom>
        </p:spPr>
      </p:pic>
      <p:pic>
        <p:nvPicPr>
          <p:cNvPr id="10" name="图片 9">
            <a:extLst>
              <a:ext uri="{FF2B5EF4-FFF2-40B4-BE49-F238E27FC236}">
                <a16:creationId xmlns:a16="http://schemas.microsoft.com/office/drawing/2014/main" id="{2C5D718B-0D2B-4BAA-A421-F6CCAA4982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53317" y="1628584"/>
            <a:ext cx="3782688" cy="5229416"/>
          </a:xfrm>
          <a:prstGeom prst="rect">
            <a:avLst/>
          </a:prstGeom>
        </p:spPr>
      </p:pic>
      <p:pic>
        <p:nvPicPr>
          <p:cNvPr id="12" name="图片 11">
            <a:extLst>
              <a:ext uri="{FF2B5EF4-FFF2-40B4-BE49-F238E27FC236}">
                <a16:creationId xmlns:a16="http://schemas.microsoft.com/office/drawing/2014/main" id="{F3001B23-85FD-49BB-9147-FA46495034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31894" y="0"/>
            <a:ext cx="3766288" cy="5229417"/>
          </a:xfrm>
          <a:prstGeom prst="rect">
            <a:avLst/>
          </a:prstGeom>
        </p:spPr>
      </p:pic>
      <p:pic>
        <p:nvPicPr>
          <p:cNvPr id="16" name="图片 15">
            <a:extLst>
              <a:ext uri="{FF2B5EF4-FFF2-40B4-BE49-F238E27FC236}">
                <a16:creationId xmlns:a16="http://schemas.microsoft.com/office/drawing/2014/main" id="{B27358C5-4C81-4C94-9512-5D9AAD1BE8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26239" y="-12249"/>
            <a:ext cx="6088214" cy="2961834"/>
          </a:xfrm>
          <a:prstGeom prst="rect">
            <a:avLst/>
          </a:prstGeom>
        </p:spPr>
      </p:pic>
    </p:spTree>
    <p:extLst>
      <p:ext uri="{BB962C8B-B14F-4D97-AF65-F5344CB8AC3E}">
        <p14:creationId xmlns:p14="http://schemas.microsoft.com/office/powerpoint/2010/main" val="263364138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38"/>
                                        </p:tgtEl>
                                        <p:attrNameLst>
                                          <p:attrName>style.visibility</p:attrName>
                                        </p:attrNameLst>
                                      </p:cBhvr>
                                      <p:to>
                                        <p:strVal val="visible"/>
                                      </p:to>
                                    </p:set>
                                    <p:anim calcmode="lin" valueType="num">
                                      <p:cBhvr>
                                        <p:cTn id="12" dur="1000" fill="hold"/>
                                        <p:tgtEl>
                                          <p:spTgt spid="38"/>
                                        </p:tgtEl>
                                        <p:attrNameLst>
                                          <p:attrName>ppt_w</p:attrName>
                                        </p:attrNameLst>
                                      </p:cBhvr>
                                      <p:tavLst>
                                        <p:tav tm="0">
                                          <p:val>
                                            <p:strVal val="#ppt_w*0.70"/>
                                          </p:val>
                                        </p:tav>
                                        <p:tav tm="100000">
                                          <p:val>
                                            <p:strVal val="#ppt_w"/>
                                          </p:val>
                                        </p:tav>
                                      </p:tavLst>
                                    </p:anim>
                                    <p:anim calcmode="lin" valueType="num">
                                      <p:cBhvr>
                                        <p:cTn id="13" dur="1000" fill="hold"/>
                                        <p:tgtEl>
                                          <p:spTgt spid="38"/>
                                        </p:tgtEl>
                                        <p:attrNameLst>
                                          <p:attrName>ppt_h</p:attrName>
                                        </p:attrNameLst>
                                      </p:cBhvr>
                                      <p:tavLst>
                                        <p:tav tm="0">
                                          <p:val>
                                            <p:strVal val="#ppt_h"/>
                                          </p:val>
                                        </p:tav>
                                        <p:tav tm="100000">
                                          <p:val>
                                            <p:strVal val="#ppt_h"/>
                                          </p:val>
                                        </p:tav>
                                      </p:tavLst>
                                    </p:anim>
                                    <p:animEffect transition="in" filter="fade">
                                      <p:cBhvr>
                                        <p:cTn id="14" dur="1000"/>
                                        <p:tgtEl>
                                          <p:spTgt spid="38"/>
                                        </p:tgtEl>
                                      </p:cBhvr>
                                    </p:animEffect>
                                  </p:childTnLst>
                                </p:cTn>
                              </p:par>
                              <p:par>
                                <p:cTn id="15" presetID="55" presetClass="entr" presetSubtype="0" fill="hold" nodeType="withEffect">
                                  <p:stCondLst>
                                    <p:cond delay="0"/>
                                  </p:stCondLst>
                                  <p:childTnLst>
                                    <p:set>
                                      <p:cBhvr>
                                        <p:cTn id="16" dur="1" fill="hold">
                                          <p:stCondLst>
                                            <p:cond delay="0"/>
                                          </p:stCondLst>
                                        </p:cTn>
                                        <p:tgtEl>
                                          <p:spTgt spid="62"/>
                                        </p:tgtEl>
                                        <p:attrNameLst>
                                          <p:attrName>style.visibility</p:attrName>
                                        </p:attrNameLst>
                                      </p:cBhvr>
                                      <p:to>
                                        <p:strVal val="visible"/>
                                      </p:to>
                                    </p:set>
                                    <p:anim calcmode="lin" valueType="num">
                                      <p:cBhvr>
                                        <p:cTn id="17" dur="1000" fill="hold"/>
                                        <p:tgtEl>
                                          <p:spTgt spid="62"/>
                                        </p:tgtEl>
                                        <p:attrNameLst>
                                          <p:attrName>ppt_w</p:attrName>
                                        </p:attrNameLst>
                                      </p:cBhvr>
                                      <p:tavLst>
                                        <p:tav tm="0">
                                          <p:val>
                                            <p:strVal val="#ppt_w*0.70"/>
                                          </p:val>
                                        </p:tav>
                                        <p:tav tm="100000">
                                          <p:val>
                                            <p:strVal val="#ppt_w"/>
                                          </p:val>
                                        </p:tav>
                                      </p:tavLst>
                                    </p:anim>
                                    <p:anim calcmode="lin" valueType="num">
                                      <p:cBhvr>
                                        <p:cTn id="18" dur="1000" fill="hold"/>
                                        <p:tgtEl>
                                          <p:spTgt spid="62"/>
                                        </p:tgtEl>
                                        <p:attrNameLst>
                                          <p:attrName>ppt_h</p:attrName>
                                        </p:attrNameLst>
                                      </p:cBhvr>
                                      <p:tavLst>
                                        <p:tav tm="0">
                                          <p:val>
                                            <p:strVal val="#ppt_h"/>
                                          </p:val>
                                        </p:tav>
                                        <p:tav tm="100000">
                                          <p:val>
                                            <p:strVal val="#ppt_h"/>
                                          </p:val>
                                        </p:tav>
                                      </p:tavLst>
                                    </p:anim>
                                    <p:animEffect transition="in" filter="fade">
                                      <p:cBhvr>
                                        <p:cTn id="19" dur="10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253093" y="227238"/>
            <a:ext cx="11688536" cy="6391275"/>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7" name="组合 16">
            <a:extLst>
              <a:ext uri="{FF2B5EF4-FFF2-40B4-BE49-F238E27FC236}">
                <a16:creationId xmlns:a16="http://schemas.microsoft.com/office/drawing/2014/main" id="{53896F05-3E68-4ABC-AF08-611D47A5C534}"/>
              </a:ext>
            </a:extLst>
          </p:cNvPr>
          <p:cNvGrpSpPr/>
          <p:nvPr/>
        </p:nvGrpSpPr>
        <p:grpSpPr>
          <a:xfrm>
            <a:off x="5377543" y="-20615"/>
            <a:ext cx="1458686" cy="574992"/>
            <a:chOff x="5377543" y="240328"/>
            <a:chExt cx="1458686" cy="574992"/>
          </a:xfrm>
        </p:grpSpPr>
        <p:sp>
          <p:nvSpPr>
            <p:cNvPr id="18" name="矩形 17">
              <a:extLst>
                <a:ext uri="{FF2B5EF4-FFF2-40B4-BE49-F238E27FC236}">
                  <a16:creationId xmlns:a16="http://schemas.microsoft.com/office/drawing/2014/main" id="{C2A3D334-C75A-428B-B2F4-89CF84EAFF32}"/>
                </a:ext>
              </a:extLst>
            </p:cNvPr>
            <p:cNvSpPr/>
            <p:nvPr/>
          </p:nvSpPr>
          <p:spPr>
            <a:xfrm>
              <a:off x="5377543" y="240328"/>
              <a:ext cx="1458686" cy="574992"/>
            </a:xfrm>
            <a:prstGeom prst="rect">
              <a:avLst/>
            </a:prstGeom>
            <a:solidFill>
              <a:srgbClr val="AE2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19" name="组合 18">
              <a:extLst>
                <a:ext uri="{FF2B5EF4-FFF2-40B4-BE49-F238E27FC236}">
                  <a16:creationId xmlns:a16="http://schemas.microsoft.com/office/drawing/2014/main" id="{A216EFA0-7E43-4284-ABD4-52DD54682770}"/>
                </a:ext>
              </a:extLst>
            </p:cNvPr>
            <p:cNvGrpSpPr/>
            <p:nvPr/>
          </p:nvGrpSpPr>
          <p:grpSpPr>
            <a:xfrm>
              <a:off x="5492997" y="357257"/>
              <a:ext cx="1206005" cy="369457"/>
              <a:chOff x="5499595" y="253618"/>
              <a:chExt cx="756043" cy="259344"/>
            </a:xfrm>
          </p:grpSpPr>
          <p:sp>
            <p:nvSpPr>
              <p:cNvPr id="20" name="Freeform 573">
                <a:extLst>
                  <a:ext uri="{FF2B5EF4-FFF2-40B4-BE49-F238E27FC236}">
                    <a16:creationId xmlns:a16="http://schemas.microsoft.com/office/drawing/2014/main" id="{E007D460-37EA-4F03-9C3D-81AA40A62177}"/>
                  </a:ext>
                </a:extLst>
              </p:cNvPr>
              <p:cNvSpPr/>
              <p:nvPr/>
            </p:nvSpPr>
            <p:spPr bwMode="auto">
              <a:xfrm rot="156097" flipV="1">
                <a:off x="5499595" y="253618"/>
                <a:ext cx="372327" cy="25934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horz"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21" name="Freeform 573">
                <a:extLst>
                  <a:ext uri="{FF2B5EF4-FFF2-40B4-BE49-F238E27FC236}">
                    <a16:creationId xmlns:a16="http://schemas.microsoft.com/office/drawing/2014/main" id="{3DFC38B7-12AD-4D28-9B9E-65E82169D8BD}"/>
                  </a:ext>
                </a:extLst>
              </p:cNvPr>
              <p:cNvSpPr/>
              <p:nvPr/>
            </p:nvSpPr>
            <p:spPr bwMode="auto">
              <a:xfrm rot="21443903" flipH="1" flipV="1">
                <a:off x="5883311" y="253618"/>
                <a:ext cx="372327" cy="259344"/>
              </a:xfrm>
              <a:custGeom>
                <a:avLst/>
                <a:gdLst>
                  <a:gd name="T0" fmla="*/ 74 w 99"/>
                  <a:gd name="T1" fmla="*/ 68 h 68"/>
                  <a:gd name="T2" fmla="*/ 89 w 99"/>
                  <a:gd name="T3" fmla="*/ 57 h 68"/>
                  <a:gd name="T4" fmla="*/ 97 w 99"/>
                  <a:gd name="T5" fmla="*/ 31 h 68"/>
                  <a:gd name="T6" fmla="*/ 78 w 99"/>
                  <a:gd name="T7" fmla="*/ 6 h 68"/>
                  <a:gd name="T8" fmla="*/ 63 w 99"/>
                  <a:gd name="T9" fmla="*/ 1 h 68"/>
                  <a:gd name="T10" fmla="*/ 43 w 99"/>
                  <a:gd name="T11" fmla="*/ 4 h 68"/>
                  <a:gd name="T12" fmla="*/ 34 w 99"/>
                  <a:gd name="T13" fmla="*/ 10 h 68"/>
                  <a:gd name="T14" fmla="*/ 26 w 99"/>
                  <a:gd name="T15" fmla="*/ 16 h 68"/>
                  <a:gd name="T16" fmla="*/ 14 w 99"/>
                  <a:gd name="T17" fmla="*/ 17 h 68"/>
                  <a:gd name="T18" fmla="*/ 9 w 99"/>
                  <a:gd name="T19" fmla="*/ 11 h 68"/>
                  <a:gd name="T20" fmla="*/ 12 w 99"/>
                  <a:gd name="T21" fmla="*/ 4 h 68"/>
                  <a:gd name="T22" fmla="*/ 3 w 99"/>
                  <a:gd name="T23" fmla="*/ 9 h 68"/>
                  <a:gd name="T24" fmla="*/ 0 w 99"/>
                  <a:gd name="T25" fmla="*/ 16 h 68"/>
                  <a:gd name="T26" fmla="*/ 5 w 99"/>
                  <a:gd name="T27" fmla="*/ 23 h 68"/>
                  <a:gd name="T28" fmla="*/ 19 w 99"/>
                  <a:gd name="T29" fmla="*/ 25 h 68"/>
                  <a:gd name="T30" fmla="*/ 30 w 99"/>
                  <a:gd name="T31" fmla="*/ 18 h 68"/>
                  <a:gd name="T32" fmla="*/ 30 w 99"/>
                  <a:gd name="T33" fmla="*/ 31 h 68"/>
                  <a:gd name="T34" fmla="*/ 39 w 99"/>
                  <a:gd name="T35" fmla="*/ 43 h 68"/>
                  <a:gd name="T36" fmla="*/ 54 w 99"/>
                  <a:gd name="T37" fmla="*/ 46 h 68"/>
                  <a:gd name="T38" fmla="*/ 66 w 99"/>
                  <a:gd name="T39" fmla="*/ 40 h 68"/>
                  <a:gd name="T40" fmla="*/ 71 w 99"/>
                  <a:gd name="T41" fmla="*/ 29 h 68"/>
                  <a:gd name="T42" fmla="*/ 65 w 99"/>
                  <a:gd name="T43" fmla="*/ 20 h 68"/>
                  <a:gd name="T44" fmla="*/ 59 w 99"/>
                  <a:gd name="T45" fmla="*/ 18 h 68"/>
                  <a:gd name="T46" fmla="*/ 51 w 99"/>
                  <a:gd name="T47" fmla="*/ 22 h 68"/>
                  <a:gd name="T48" fmla="*/ 51 w 99"/>
                  <a:gd name="T49" fmla="*/ 30 h 68"/>
                  <a:gd name="T50" fmla="*/ 53 w 99"/>
                  <a:gd name="T51" fmla="*/ 32 h 68"/>
                  <a:gd name="T52" fmla="*/ 55 w 99"/>
                  <a:gd name="T53" fmla="*/ 30 h 68"/>
                  <a:gd name="T54" fmla="*/ 59 w 99"/>
                  <a:gd name="T55" fmla="*/ 27 h 68"/>
                  <a:gd name="T56" fmla="*/ 63 w 99"/>
                  <a:gd name="T57" fmla="*/ 28 h 68"/>
                  <a:gd name="T58" fmla="*/ 66 w 99"/>
                  <a:gd name="T59" fmla="*/ 33 h 68"/>
                  <a:gd name="T60" fmla="*/ 63 w 99"/>
                  <a:gd name="T61" fmla="*/ 38 h 68"/>
                  <a:gd name="T62" fmla="*/ 54 w 99"/>
                  <a:gd name="T63" fmla="*/ 44 h 68"/>
                  <a:gd name="T64" fmla="*/ 41 w 99"/>
                  <a:gd name="T65" fmla="*/ 41 h 68"/>
                  <a:gd name="T66" fmla="*/ 31 w 99"/>
                  <a:gd name="T67" fmla="*/ 28 h 68"/>
                  <a:gd name="T68" fmla="*/ 36 w 99"/>
                  <a:gd name="T69" fmla="*/ 13 h 68"/>
                  <a:gd name="T70" fmla="*/ 58 w 99"/>
                  <a:gd name="T71" fmla="*/ 3 h 68"/>
                  <a:gd name="T72" fmla="*/ 77 w 99"/>
                  <a:gd name="T73" fmla="*/ 8 h 68"/>
                  <a:gd name="T74" fmla="*/ 93 w 99"/>
                  <a:gd name="T75" fmla="*/ 34 h 68"/>
                  <a:gd name="T76" fmla="*/ 84 w 99"/>
                  <a:gd name="T77" fmla="*/ 54 h 68"/>
                  <a:gd name="T78" fmla="*/ 65 w 99"/>
                  <a:gd name="T79" fmla="*/ 67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9" h="68">
                    <a:moveTo>
                      <a:pt x="74" y="68"/>
                    </a:moveTo>
                    <a:cubicBezTo>
                      <a:pt x="80" y="65"/>
                      <a:pt x="84" y="61"/>
                      <a:pt x="89" y="57"/>
                    </a:cubicBezTo>
                    <a:cubicBezTo>
                      <a:pt x="96" y="49"/>
                      <a:pt x="99" y="40"/>
                      <a:pt x="97" y="31"/>
                    </a:cubicBezTo>
                    <a:cubicBezTo>
                      <a:pt x="95" y="22"/>
                      <a:pt x="89" y="13"/>
                      <a:pt x="78" y="6"/>
                    </a:cubicBezTo>
                    <a:cubicBezTo>
                      <a:pt x="74" y="3"/>
                      <a:pt x="68" y="1"/>
                      <a:pt x="63" y="1"/>
                    </a:cubicBezTo>
                    <a:cubicBezTo>
                      <a:pt x="56" y="0"/>
                      <a:pt x="49" y="1"/>
                      <a:pt x="43" y="4"/>
                    </a:cubicBezTo>
                    <a:cubicBezTo>
                      <a:pt x="40" y="5"/>
                      <a:pt x="38" y="7"/>
                      <a:pt x="34" y="10"/>
                    </a:cubicBezTo>
                    <a:cubicBezTo>
                      <a:pt x="31" y="13"/>
                      <a:pt x="28" y="15"/>
                      <a:pt x="26" y="16"/>
                    </a:cubicBezTo>
                    <a:cubicBezTo>
                      <a:pt x="21" y="19"/>
                      <a:pt x="17" y="19"/>
                      <a:pt x="14" y="17"/>
                    </a:cubicBezTo>
                    <a:cubicBezTo>
                      <a:pt x="11" y="15"/>
                      <a:pt x="10" y="13"/>
                      <a:pt x="9" y="11"/>
                    </a:cubicBezTo>
                    <a:cubicBezTo>
                      <a:pt x="9" y="10"/>
                      <a:pt x="10" y="7"/>
                      <a:pt x="12" y="4"/>
                    </a:cubicBezTo>
                    <a:cubicBezTo>
                      <a:pt x="8" y="5"/>
                      <a:pt x="6" y="6"/>
                      <a:pt x="3" y="9"/>
                    </a:cubicBezTo>
                    <a:cubicBezTo>
                      <a:pt x="1" y="11"/>
                      <a:pt x="0" y="13"/>
                      <a:pt x="0" y="16"/>
                    </a:cubicBezTo>
                    <a:cubicBezTo>
                      <a:pt x="1" y="19"/>
                      <a:pt x="2" y="21"/>
                      <a:pt x="5" y="23"/>
                    </a:cubicBezTo>
                    <a:cubicBezTo>
                      <a:pt x="9" y="25"/>
                      <a:pt x="13" y="26"/>
                      <a:pt x="19" y="25"/>
                    </a:cubicBezTo>
                    <a:cubicBezTo>
                      <a:pt x="24" y="23"/>
                      <a:pt x="28" y="21"/>
                      <a:pt x="30" y="18"/>
                    </a:cubicBezTo>
                    <a:cubicBezTo>
                      <a:pt x="29" y="23"/>
                      <a:pt x="29" y="27"/>
                      <a:pt x="30" y="31"/>
                    </a:cubicBezTo>
                    <a:cubicBezTo>
                      <a:pt x="31" y="36"/>
                      <a:pt x="34" y="40"/>
                      <a:pt x="39" y="43"/>
                    </a:cubicBezTo>
                    <a:cubicBezTo>
                      <a:pt x="43" y="46"/>
                      <a:pt x="48" y="47"/>
                      <a:pt x="54" y="46"/>
                    </a:cubicBezTo>
                    <a:cubicBezTo>
                      <a:pt x="59" y="45"/>
                      <a:pt x="63" y="43"/>
                      <a:pt x="66" y="40"/>
                    </a:cubicBezTo>
                    <a:cubicBezTo>
                      <a:pt x="69" y="37"/>
                      <a:pt x="71" y="33"/>
                      <a:pt x="71" y="29"/>
                    </a:cubicBezTo>
                    <a:cubicBezTo>
                      <a:pt x="71" y="26"/>
                      <a:pt x="69" y="23"/>
                      <a:pt x="65" y="20"/>
                    </a:cubicBezTo>
                    <a:cubicBezTo>
                      <a:pt x="63" y="19"/>
                      <a:pt x="61" y="18"/>
                      <a:pt x="59" y="18"/>
                    </a:cubicBezTo>
                    <a:cubicBezTo>
                      <a:pt x="56" y="18"/>
                      <a:pt x="53" y="19"/>
                      <a:pt x="51" y="22"/>
                    </a:cubicBezTo>
                    <a:cubicBezTo>
                      <a:pt x="49" y="24"/>
                      <a:pt x="49" y="27"/>
                      <a:pt x="51" y="30"/>
                    </a:cubicBezTo>
                    <a:cubicBezTo>
                      <a:pt x="52" y="30"/>
                      <a:pt x="52" y="31"/>
                      <a:pt x="53" y="32"/>
                    </a:cubicBezTo>
                    <a:cubicBezTo>
                      <a:pt x="54" y="31"/>
                      <a:pt x="54" y="31"/>
                      <a:pt x="55" y="30"/>
                    </a:cubicBezTo>
                    <a:cubicBezTo>
                      <a:pt x="56" y="28"/>
                      <a:pt x="58" y="27"/>
                      <a:pt x="59" y="27"/>
                    </a:cubicBezTo>
                    <a:cubicBezTo>
                      <a:pt x="61" y="27"/>
                      <a:pt x="62" y="28"/>
                      <a:pt x="63" y="28"/>
                    </a:cubicBezTo>
                    <a:cubicBezTo>
                      <a:pt x="65" y="29"/>
                      <a:pt x="66" y="31"/>
                      <a:pt x="66" y="33"/>
                    </a:cubicBezTo>
                    <a:cubicBezTo>
                      <a:pt x="66" y="35"/>
                      <a:pt x="65" y="37"/>
                      <a:pt x="63" y="38"/>
                    </a:cubicBezTo>
                    <a:cubicBezTo>
                      <a:pt x="61" y="42"/>
                      <a:pt x="57" y="43"/>
                      <a:pt x="54" y="44"/>
                    </a:cubicBezTo>
                    <a:cubicBezTo>
                      <a:pt x="49" y="45"/>
                      <a:pt x="45" y="44"/>
                      <a:pt x="41" y="41"/>
                    </a:cubicBezTo>
                    <a:cubicBezTo>
                      <a:pt x="35" y="38"/>
                      <a:pt x="32" y="33"/>
                      <a:pt x="31" y="28"/>
                    </a:cubicBezTo>
                    <a:cubicBezTo>
                      <a:pt x="30" y="22"/>
                      <a:pt x="32" y="17"/>
                      <a:pt x="36" y="13"/>
                    </a:cubicBezTo>
                    <a:cubicBezTo>
                      <a:pt x="42" y="7"/>
                      <a:pt x="49" y="4"/>
                      <a:pt x="58" y="3"/>
                    </a:cubicBezTo>
                    <a:cubicBezTo>
                      <a:pt x="65" y="3"/>
                      <a:pt x="72" y="5"/>
                      <a:pt x="77" y="8"/>
                    </a:cubicBezTo>
                    <a:cubicBezTo>
                      <a:pt x="88" y="16"/>
                      <a:pt x="94" y="24"/>
                      <a:pt x="93" y="34"/>
                    </a:cubicBezTo>
                    <a:cubicBezTo>
                      <a:pt x="93" y="41"/>
                      <a:pt x="90" y="48"/>
                      <a:pt x="84" y="54"/>
                    </a:cubicBezTo>
                    <a:cubicBezTo>
                      <a:pt x="79" y="60"/>
                      <a:pt x="72" y="64"/>
                      <a:pt x="65" y="67"/>
                    </a:cubicBezTo>
                  </a:path>
                </a:pathLst>
              </a:custGeom>
              <a:solidFill>
                <a:srgbClr val="EEB77E"/>
              </a:solidFill>
              <a:ln>
                <a:solidFill>
                  <a:srgbClr val="EEB77E"/>
                </a:solidFill>
              </a:ln>
            </p:spPr>
            <p:txBody>
              <a:bodyPr vert="horz" wrap="square" lIns="91440" tIns="45720" rIns="91440" bIns="45720" numCol="1" anchor="t" anchorCtr="0" compatLnSpc="1"/>
              <a:lstStyle/>
              <a:p>
                <a:endParaRPr lang="zh-CN" altLang="en-US">
                  <a:latin typeface="思源黑体" panose="020B0500000000000000" pitchFamily="34" charset="-122"/>
                  <a:ea typeface="思源黑体" panose="020B0500000000000000" pitchFamily="34" charset="-122"/>
                  <a:sym typeface="思源黑体" panose="020B0500000000000000" pitchFamily="34" charset="-122"/>
                </a:endParaRPr>
              </a:p>
            </p:txBody>
          </p:sp>
        </p:grpSp>
      </p:grpSp>
      <p:cxnSp>
        <p:nvCxnSpPr>
          <p:cNvPr id="22" name="直接连接符 21">
            <a:extLst>
              <a:ext uri="{FF2B5EF4-FFF2-40B4-BE49-F238E27FC236}">
                <a16:creationId xmlns:a16="http://schemas.microsoft.com/office/drawing/2014/main" id="{17086321-C06B-4B80-9653-49681F24735F}"/>
              </a:ext>
            </a:extLst>
          </p:cNvPr>
          <p:cNvCxnSpPr/>
          <p:nvPr/>
        </p:nvCxnSpPr>
        <p:spPr>
          <a:xfrm>
            <a:off x="5216743" y="727438"/>
            <a:ext cx="1752600" cy="0"/>
          </a:xfrm>
          <a:prstGeom prst="line">
            <a:avLst/>
          </a:prstGeom>
          <a:ln w="25400">
            <a:solidFill>
              <a:srgbClr val="EEB77E"/>
            </a:solidFill>
          </a:ln>
        </p:spPr>
        <p:style>
          <a:lnRef idx="1">
            <a:schemeClr val="accent1"/>
          </a:lnRef>
          <a:fillRef idx="0">
            <a:schemeClr val="accent1"/>
          </a:fillRef>
          <a:effectRef idx="0">
            <a:schemeClr val="accent1"/>
          </a:effectRef>
          <a:fontRef idx="minor">
            <a:schemeClr val="tx1"/>
          </a:fontRef>
        </p:style>
      </p:cxnSp>
      <p:pic>
        <p:nvPicPr>
          <p:cNvPr id="34" name="图片 33">
            <a:extLst>
              <a:ext uri="{FF2B5EF4-FFF2-40B4-BE49-F238E27FC236}">
                <a16:creationId xmlns:a16="http://schemas.microsoft.com/office/drawing/2014/main" id="{64833368-8044-44D8-9CC2-C1AF2902AE4E}"/>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7127291" y="370790"/>
            <a:ext cx="3955240" cy="5446856"/>
          </a:xfrm>
          <a:prstGeom prst="rect">
            <a:avLst/>
          </a:prstGeom>
          <a:noFill/>
          <a:ln>
            <a:noFill/>
          </a:ln>
        </p:spPr>
      </p:pic>
      <p:sp>
        <p:nvSpPr>
          <p:cNvPr id="2" name="文本框 1">
            <a:extLst>
              <a:ext uri="{FF2B5EF4-FFF2-40B4-BE49-F238E27FC236}">
                <a16:creationId xmlns:a16="http://schemas.microsoft.com/office/drawing/2014/main" id="{E74B2217-F218-41F4-BA1E-9FFA984F40A1}"/>
              </a:ext>
            </a:extLst>
          </p:cNvPr>
          <p:cNvSpPr txBox="1"/>
          <p:nvPr/>
        </p:nvSpPr>
        <p:spPr>
          <a:xfrm>
            <a:off x="5854298" y="5990454"/>
            <a:ext cx="5887288" cy="369332"/>
          </a:xfrm>
          <a:prstGeom prst="rect">
            <a:avLst/>
          </a:prstGeom>
          <a:noFill/>
        </p:spPr>
        <p:txBody>
          <a:bodyPr wrap="square" rtlCol="0">
            <a:spAutoFit/>
          </a:bodyPr>
          <a:lstStyle/>
          <a:p>
            <a:r>
              <a:rPr lang="en-US" altLang="zh-CN" b="1" i="1" spc="300" dirty="0">
                <a:solidFill>
                  <a:srgbClr val="EEB77E"/>
                </a:solidFill>
                <a:latin typeface="思源黑体" panose="020B0500000000000000" pitchFamily="34" charset="-122"/>
                <a:ea typeface="思源黑体" panose="020B0500000000000000" pitchFamily="34" charset="-122"/>
              </a:rPr>
              <a:t>Interviews of Huawei</a:t>
            </a:r>
            <a:r>
              <a:rPr lang="en-US" altLang="zh-CN" b="1" spc="300" dirty="0">
                <a:solidFill>
                  <a:srgbClr val="EEB77E"/>
                </a:solidFill>
                <a:latin typeface="思源黑体" panose="020B0500000000000000" pitchFamily="34" charset="-122"/>
                <a:ea typeface="思源黑体" panose="020B0500000000000000" pitchFamily="34" charset="-122"/>
              </a:rPr>
              <a:t>, Tian, T(2021)</a:t>
            </a:r>
            <a:endParaRPr lang="zh-CN" altLang="en-US" dirty="0">
              <a:latin typeface="Times New Roman" panose="02020603050405020304" pitchFamily="18" charset="0"/>
              <a:cs typeface="Times New Roman" panose="02020603050405020304" pitchFamily="18" charset="0"/>
            </a:endParaRPr>
          </a:p>
        </p:txBody>
      </p:sp>
      <p:pic>
        <p:nvPicPr>
          <p:cNvPr id="35" name="图片 34">
            <a:extLst>
              <a:ext uri="{FF2B5EF4-FFF2-40B4-BE49-F238E27FC236}">
                <a16:creationId xmlns:a16="http://schemas.microsoft.com/office/drawing/2014/main" id="{521A569F-BCE5-4E6B-B3BE-18753148626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50414" y="1720018"/>
            <a:ext cx="4639770" cy="4639768"/>
          </a:xfrm>
          <a:prstGeom prst="rect">
            <a:avLst/>
          </a:prstGeom>
        </p:spPr>
      </p:pic>
      <p:pic>
        <p:nvPicPr>
          <p:cNvPr id="36" name="图片 35">
            <a:extLst>
              <a:ext uri="{FF2B5EF4-FFF2-40B4-BE49-F238E27FC236}">
                <a16:creationId xmlns:a16="http://schemas.microsoft.com/office/drawing/2014/main" id="{DA576C22-93CE-4385-B4B4-973F58B8046E}"/>
              </a:ext>
            </a:extLst>
          </p:cNvPr>
          <p:cNvPicPr>
            <a:picLocks noChangeAspect="1"/>
          </p:cNvPicPr>
          <p:nvPr/>
        </p:nvPicPr>
        <p:blipFill>
          <a:blip r:embed="rId5"/>
          <a:stretch>
            <a:fillRect/>
          </a:stretch>
        </p:blipFill>
        <p:spPr>
          <a:xfrm flipH="1" flipV="1">
            <a:off x="749950" y="1220780"/>
            <a:ext cx="941789" cy="481021"/>
          </a:xfrm>
          <a:prstGeom prst="rect">
            <a:avLst/>
          </a:prstGeom>
        </p:spPr>
      </p:pic>
      <p:cxnSp>
        <p:nvCxnSpPr>
          <p:cNvPr id="37" name="直接连接符 36">
            <a:extLst>
              <a:ext uri="{FF2B5EF4-FFF2-40B4-BE49-F238E27FC236}">
                <a16:creationId xmlns:a16="http://schemas.microsoft.com/office/drawing/2014/main" id="{27F75E75-8500-4B3B-BDC8-C52A5141D9DD}"/>
              </a:ext>
            </a:extLst>
          </p:cNvPr>
          <p:cNvCxnSpPr/>
          <p:nvPr/>
        </p:nvCxnSpPr>
        <p:spPr>
          <a:xfrm>
            <a:off x="1691739" y="1701801"/>
            <a:ext cx="838200" cy="0"/>
          </a:xfrm>
          <a:prstGeom prst="line">
            <a:avLst/>
          </a:prstGeom>
          <a:ln w="28575">
            <a:solidFill>
              <a:srgbClr val="EEB77E"/>
            </a:solidFill>
          </a:ln>
        </p:spPr>
        <p:style>
          <a:lnRef idx="1">
            <a:schemeClr val="accent1"/>
          </a:lnRef>
          <a:fillRef idx="0">
            <a:schemeClr val="accent1"/>
          </a:fillRef>
          <a:effectRef idx="0">
            <a:schemeClr val="accent1"/>
          </a:effectRef>
          <a:fontRef idx="minor">
            <a:schemeClr val="tx1"/>
          </a:fontRef>
        </p:style>
      </p:cxnSp>
      <p:pic>
        <p:nvPicPr>
          <p:cNvPr id="38" name="图片 37">
            <a:extLst>
              <a:ext uri="{FF2B5EF4-FFF2-40B4-BE49-F238E27FC236}">
                <a16:creationId xmlns:a16="http://schemas.microsoft.com/office/drawing/2014/main" id="{190E128E-E4D8-4A3B-8ED8-0C102531DB4F}"/>
              </a:ext>
            </a:extLst>
          </p:cNvPr>
          <p:cNvPicPr>
            <a:picLocks noChangeAspect="1"/>
          </p:cNvPicPr>
          <p:nvPr/>
        </p:nvPicPr>
        <p:blipFill>
          <a:blip r:embed="rId5"/>
          <a:stretch>
            <a:fillRect/>
          </a:stretch>
        </p:blipFill>
        <p:spPr>
          <a:xfrm flipH="1" flipV="1">
            <a:off x="4059558" y="2549190"/>
            <a:ext cx="941789" cy="481021"/>
          </a:xfrm>
          <a:prstGeom prst="rect">
            <a:avLst/>
          </a:prstGeom>
        </p:spPr>
      </p:pic>
      <p:cxnSp>
        <p:nvCxnSpPr>
          <p:cNvPr id="39" name="直接连接符 38">
            <a:extLst>
              <a:ext uri="{FF2B5EF4-FFF2-40B4-BE49-F238E27FC236}">
                <a16:creationId xmlns:a16="http://schemas.microsoft.com/office/drawing/2014/main" id="{2BF62B69-B61A-4924-ADEF-F98F5F1F4540}"/>
              </a:ext>
            </a:extLst>
          </p:cNvPr>
          <p:cNvCxnSpPr/>
          <p:nvPr/>
        </p:nvCxnSpPr>
        <p:spPr>
          <a:xfrm>
            <a:off x="4958443" y="3030211"/>
            <a:ext cx="838200" cy="0"/>
          </a:xfrm>
          <a:prstGeom prst="line">
            <a:avLst/>
          </a:prstGeom>
          <a:ln w="28575">
            <a:solidFill>
              <a:srgbClr val="EEB77E"/>
            </a:solidFill>
          </a:ln>
        </p:spPr>
        <p:style>
          <a:lnRef idx="1">
            <a:schemeClr val="accent1"/>
          </a:lnRef>
          <a:fillRef idx="0">
            <a:schemeClr val="accent1"/>
          </a:fillRef>
          <a:effectRef idx="0">
            <a:schemeClr val="accent1"/>
          </a:effectRef>
          <a:fontRef idx="minor">
            <a:schemeClr val="tx1"/>
          </a:fontRef>
        </p:style>
      </p:cxnSp>
      <p:pic>
        <p:nvPicPr>
          <p:cNvPr id="41" name="图片 40">
            <a:extLst>
              <a:ext uri="{FF2B5EF4-FFF2-40B4-BE49-F238E27FC236}">
                <a16:creationId xmlns:a16="http://schemas.microsoft.com/office/drawing/2014/main" id="{427A6B2D-C4DB-48F5-AD18-9934361B5049}"/>
              </a:ext>
            </a:extLst>
          </p:cNvPr>
          <p:cNvPicPr>
            <a:picLocks noChangeAspect="1"/>
          </p:cNvPicPr>
          <p:nvPr/>
        </p:nvPicPr>
        <p:blipFill>
          <a:blip r:embed="rId5"/>
          <a:stretch>
            <a:fillRect/>
          </a:stretch>
        </p:blipFill>
        <p:spPr>
          <a:xfrm flipV="1">
            <a:off x="1348839" y="6022978"/>
            <a:ext cx="941789" cy="481021"/>
          </a:xfrm>
          <a:prstGeom prst="rect">
            <a:avLst/>
          </a:prstGeom>
        </p:spPr>
      </p:pic>
      <p:cxnSp>
        <p:nvCxnSpPr>
          <p:cNvPr id="42" name="直接连接符 41">
            <a:extLst>
              <a:ext uri="{FF2B5EF4-FFF2-40B4-BE49-F238E27FC236}">
                <a16:creationId xmlns:a16="http://schemas.microsoft.com/office/drawing/2014/main" id="{13159128-7C69-47B8-A73C-9B085E1493F3}"/>
              </a:ext>
            </a:extLst>
          </p:cNvPr>
          <p:cNvCxnSpPr/>
          <p:nvPr/>
        </p:nvCxnSpPr>
        <p:spPr>
          <a:xfrm>
            <a:off x="510639" y="6359786"/>
            <a:ext cx="838200" cy="0"/>
          </a:xfrm>
          <a:prstGeom prst="line">
            <a:avLst/>
          </a:prstGeom>
          <a:ln w="28575">
            <a:solidFill>
              <a:srgbClr val="EEB77E"/>
            </a:solidFill>
          </a:ln>
        </p:spPr>
        <p:style>
          <a:lnRef idx="1">
            <a:schemeClr val="accent1"/>
          </a:lnRef>
          <a:fillRef idx="0">
            <a:schemeClr val="accent1"/>
          </a:fillRef>
          <a:effectRef idx="0">
            <a:schemeClr val="accent1"/>
          </a:effectRef>
          <a:fontRef idx="minor">
            <a:schemeClr val="tx1"/>
          </a:fontRef>
        </p:style>
      </p:cxnSp>
      <p:pic>
        <p:nvPicPr>
          <p:cNvPr id="43" name="图片 42">
            <a:extLst>
              <a:ext uri="{FF2B5EF4-FFF2-40B4-BE49-F238E27FC236}">
                <a16:creationId xmlns:a16="http://schemas.microsoft.com/office/drawing/2014/main" id="{CC14DD45-0FC6-4E0B-A79F-E2F46B314DBC}"/>
              </a:ext>
            </a:extLst>
          </p:cNvPr>
          <p:cNvPicPr>
            <a:picLocks noChangeAspect="1"/>
          </p:cNvPicPr>
          <p:nvPr/>
        </p:nvPicPr>
        <p:blipFill>
          <a:blip r:embed="rId5"/>
          <a:stretch>
            <a:fillRect/>
          </a:stretch>
        </p:blipFill>
        <p:spPr>
          <a:xfrm flipV="1">
            <a:off x="4016654" y="1064922"/>
            <a:ext cx="941789" cy="481021"/>
          </a:xfrm>
          <a:prstGeom prst="rect">
            <a:avLst/>
          </a:prstGeom>
        </p:spPr>
      </p:pic>
      <p:cxnSp>
        <p:nvCxnSpPr>
          <p:cNvPr id="44" name="直接连接符 43">
            <a:extLst>
              <a:ext uri="{FF2B5EF4-FFF2-40B4-BE49-F238E27FC236}">
                <a16:creationId xmlns:a16="http://schemas.microsoft.com/office/drawing/2014/main" id="{17EAB0E5-DFFE-40FA-9404-96BFB53FD004}"/>
              </a:ext>
            </a:extLst>
          </p:cNvPr>
          <p:cNvCxnSpPr/>
          <p:nvPr/>
        </p:nvCxnSpPr>
        <p:spPr>
          <a:xfrm>
            <a:off x="3178454" y="1361351"/>
            <a:ext cx="838200" cy="0"/>
          </a:xfrm>
          <a:prstGeom prst="line">
            <a:avLst/>
          </a:prstGeom>
          <a:ln w="28575">
            <a:solidFill>
              <a:srgbClr val="EEB77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55289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500" fill="hold"/>
                                        <p:tgtEl>
                                          <p:spTgt spid="22"/>
                                        </p:tgtEl>
                                        <p:attrNameLst>
                                          <p:attrName>ppt_w</p:attrName>
                                        </p:attrNameLst>
                                      </p:cBhvr>
                                      <p:tavLst>
                                        <p:tav tm="0">
                                          <p:val>
                                            <p:fltVal val="0"/>
                                          </p:val>
                                        </p:tav>
                                        <p:tav tm="100000">
                                          <p:val>
                                            <p:strVal val="#ppt_w"/>
                                          </p:val>
                                        </p:tav>
                                      </p:tavLst>
                                    </p:anim>
                                    <p:anim calcmode="lin" valueType="num">
                                      <p:cBhvr>
                                        <p:cTn id="14" dur="500" fill="hold"/>
                                        <p:tgtEl>
                                          <p:spTgt spid="22"/>
                                        </p:tgtEl>
                                        <p:attrNameLst>
                                          <p:attrName>ppt_h</p:attrName>
                                        </p:attrNameLst>
                                      </p:cBhvr>
                                      <p:tavLst>
                                        <p:tav tm="0">
                                          <p:val>
                                            <p:fltVal val="0"/>
                                          </p:val>
                                        </p:tav>
                                        <p:tav tm="100000">
                                          <p:val>
                                            <p:strVal val="#ppt_h"/>
                                          </p:val>
                                        </p:tav>
                                      </p:tavLst>
                                    </p:anim>
                                    <p:anim calcmode="lin" valueType="num">
                                      <p:cBhvr>
                                        <p:cTn id="15" dur="500" fill="hold"/>
                                        <p:tgtEl>
                                          <p:spTgt spid="22"/>
                                        </p:tgtEl>
                                        <p:attrNameLst>
                                          <p:attrName>style.rotation</p:attrName>
                                        </p:attrNameLst>
                                      </p:cBhvr>
                                      <p:tavLst>
                                        <p:tav tm="0">
                                          <p:val>
                                            <p:fltVal val="360"/>
                                          </p:val>
                                        </p:tav>
                                        <p:tav tm="100000">
                                          <p:val>
                                            <p:fltVal val="0"/>
                                          </p:val>
                                        </p:tav>
                                      </p:tavLst>
                                    </p:anim>
                                    <p:animEffect transition="in" filter="fade">
                                      <p:cBhvr>
                                        <p:cTn id="16" dur="500"/>
                                        <p:tgtEl>
                                          <p:spTgt spid="22"/>
                                        </p:tgtEl>
                                      </p:cBhvr>
                                    </p:animEffect>
                                  </p:childTnLst>
                                </p:cTn>
                              </p:par>
                              <p:par>
                                <p:cTn id="17" presetID="17" presetClass="entr" presetSubtype="10" fill="hold" nodeType="with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p:cTn id="19" dur="500" fill="hold"/>
                                        <p:tgtEl>
                                          <p:spTgt spid="35"/>
                                        </p:tgtEl>
                                        <p:attrNameLst>
                                          <p:attrName>ppt_w</p:attrName>
                                        </p:attrNameLst>
                                      </p:cBhvr>
                                      <p:tavLst>
                                        <p:tav tm="0">
                                          <p:val>
                                            <p:fltVal val="0"/>
                                          </p:val>
                                        </p:tav>
                                        <p:tav tm="100000">
                                          <p:val>
                                            <p:strVal val="#ppt_w"/>
                                          </p:val>
                                        </p:tav>
                                      </p:tavLst>
                                    </p:anim>
                                    <p:anim calcmode="lin" valueType="num">
                                      <p:cBhvr>
                                        <p:cTn id="20" dur="500" fill="hold"/>
                                        <p:tgtEl>
                                          <p:spTgt spid="35"/>
                                        </p:tgtEl>
                                        <p:attrNameLst>
                                          <p:attrName>ppt_h</p:attrName>
                                        </p:attrNameLst>
                                      </p:cBhvr>
                                      <p:tavLst>
                                        <p:tav tm="0">
                                          <p:val>
                                            <p:strVal val="#ppt_h"/>
                                          </p:val>
                                        </p:tav>
                                        <p:tav tm="100000">
                                          <p:val>
                                            <p:strVal val="#ppt_h"/>
                                          </p:val>
                                        </p:tav>
                                      </p:tavLst>
                                    </p:anim>
                                  </p:childTnLst>
                                </p:cTn>
                              </p:par>
                              <p:par>
                                <p:cTn id="21" presetID="17" presetClass="entr" presetSubtype="1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 calcmode="lin" valueType="num">
                                      <p:cBhvr>
                                        <p:cTn id="23" dur="500" fill="hold"/>
                                        <p:tgtEl>
                                          <p:spTgt spid="36"/>
                                        </p:tgtEl>
                                        <p:attrNameLst>
                                          <p:attrName>ppt_w</p:attrName>
                                        </p:attrNameLst>
                                      </p:cBhvr>
                                      <p:tavLst>
                                        <p:tav tm="0">
                                          <p:val>
                                            <p:fltVal val="0"/>
                                          </p:val>
                                        </p:tav>
                                        <p:tav tm="100000">
                                          <p:val>
                                            <p:strVal val="#ppt_w"/>
                                          </p:val>
                                        </p:tav>
                                      </p:tavLst>
                                    </p:anim>
                                    <p:anim calcmode="lin" valueType="num">
                                      <p:cBhvr>
                                        <p:cTn id="24" dur="500" fill="hold"/>
                                        <p:tgtEl>
                                          <p:spTgt spid="36"/>
                                        </p:tgtEl>
                                        <p:attrNameLst>
                                          <p:attrName>ppt_h</p:attrName>
                                        </p:attrNameLst>
                                      </p:cBhvr>
                                      <p:tavLst>
                                        <p:tav tm="0">
                                          <p:val>
                                            <p:strVal val="#ppt_h"/>
                                          </p:val>
                                        </p:tav>
                                        <p:tav tm="100000">
                                          <p:val>
                                            <p:strVal val="#ppt_h"/>
                                          </p:val>
                                        </p:tav>
                                      </p:tavLst>
                                    </p:anim>
                                  </p:childTnLst>
                                </p:cTn>
                              </p:par>
                              <p:par>
                                <p:cTn id="25" presetID="17" presetClass="entr" presetSubtype="10" fill="hold" nodeType="withEffect">
                                  <p:stCondLst>
                                    <p:cond delay="0"/>
                                  </p:stCondLst>
                                  <p:childTnLst>
                                    <p:set>
                                      <p:cBhvr>
                                        <p:cTn id="26" dur="1" fill="hold">
                                          <p:stCondLst>
                                            <p:cond delay="0"/>
                                          </p:stCondLst>
                                        </p:cTn>
                                        <p:tgtEl>
                                          <p:spTgt spid="37"/>
                                        </p:tgtEl>
                                        <p:attrNameLst>
                                          <p:attrName>style.visibility</p:attrName>
                                        </p:attrNameLst>
                                      </p:cBhvr>
                                      <p:to>
                                        <p:strVal val="visible"/>
                                      </p:to>
                                    </p:set>
                                    <p:anim calcmode="lin" valueType="num">
                                      <p:cBhvr>
                                        <p:cTn id="27" dur="500" fill="hold"/>
                                        <p:tgtEl>
                                          <p:spTgt spid="37"/>
                                        </p:tgtEl>
                                        <p:attrNameLst>
                                          <p:attrName>ppt_w</p:attrName>
                                        </p:attrNameLst>
                                      </p:cBhvr>
                                      <p:tavLst>
                                        <p:tav tm="0">
                                          <p:val>
                                            <p:fltVal val="0"/>
                                          </p:val>
                                        </p:tav>
                                        <p:tav tm="100000">
                                          <p:val>
                                            <p:strVal val="#ppt_w"/>
                                          </p:val>
                                        </p:tav>
                                      </p:tavLst>
                                    </p:anim>
                                    <p:anim calcmode="lin" valueType="num">
                                      <p:cBhvr>
                                        <p:cTn id="28" dur="500" fill="hold"/>
                                        <p:tgtEl>
                                          <p:spTgt spid="37"/>
                                        </p:tgtEl>
                                        <p:attrNameLst>
                                          <p:attrName>ppt_h</p:attrName>
                                        </p:attrNameLst>
                                      </p:cBhvr>
                                      <p:tavLst>
                                        <p:tav tm="0">
                                          <p:val>
                                            <p:strVal val="#ppt_h"/>
                                          </p:val>
                                        </p:tav>
                                        <p:tav tm="100000">
                                          <p:val>
                                            <p:strVal val="#ppt_h"/>
                                          </p:val>
                                        </p:tav>
                                      </p:tavLst>
                                    </p:anim>
                                  </p:childTnLst>
                                </p:cTn>
                              </p:par>
                              <p:par>
                                <p:cTn id="29" presetID="17" presetClass="entr" presetSubtype="10" fill="hold" nodeType="withEffect">
                                  <p:stCondLst>
                                    <p:cond delay="0"/>
                                  </p:stCondLst>
                                  <p:childTnLst>
                                    <p:set>
                                      <p:cBhvr>
                                        <p:cTn id="30" dur="1" fill="hold">
                                          <p:stCondLst>
                                            <p:cond delay="0"/>
                                          </p:stCondLst>
                                        </p:cTn>
                                        <p:tgtEl>
                                          <p:spTgt spid="38"/>
                                        </p:tgtEl>
                                        <p:attrNameLst>
                                          <p:attrName>style.visibility</p:attrName>
                                        </p:attrNameLst>
                                      </p:cBhvr>
                                      <p:to>
                                        <p:strVal val="visible"/>
                                      </p:to>
                                    </p:set>
                                    <p:anim calcmode="lin" valueType="num">
                                      <p:cBhvr>
                                        <p:cTn id="31" dur="500" fill="hold"/>
                                        <p:tgtEl>
                                          <p:spTgt spid="38"/>
                                        </p:tgtEl>
                                        <p:attrNameLst>
                                          <p:attrName>ppt_w</p:attrName>
                                        </p:attrNameLst>
                                      </p:cBhvr>
                                      <p:tavLst>
                                        <p:tav tm="0">
                                          <p:val>
                                            <p:fltVal val="0"/>
                                          </p:val>
                                        </p:tav>
                                        <p:tav tm="100000">
                                          <p:val>
                                            <p:strVal val="#ppt_w"/>
                                          </p:val>
                                        </p:tav>
                                      </p:tavLst>
                                    </p:anim>
                                    <p:anim calcmode="lin" valueType="num">
                                      <p:cBhvr>
                                        <p:cTn id="32" dur="500" fill="hold"/>
                                        <p:tgtEl>
                                          <p:spTgt spid="38"/>
                                        </p:tgtEl>
                                        <p:attrNameLst>
                                          <p:attrName>ppt_h</p:attrName>
                                        </p:attrNameLst>
                                      </p:cBhvr>
                                      <p:tavLst>
                                        <p:tav tm="0">
                                          <p:val>
                                            <p:strVal val="#ppt_h"/>
                                          </p:val>
                                        </p:tav>
                                        <p:tav tm="100000">
                                          <p:val>
                                            <p:strVal val="#ppt_h"/>
                                          </p:val>
                                        </p:tav>
                                      </p:tavLst>
                                    </p:anim>
                                  </p:childTnLst>
                                </p:cTn>
                              </p:par>
                              <p:par>
                                <p:cTn id="33" presetID="17" presetClass="entr" presetSubtype="1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 calcmode="lin" valueType="num">
                                      <p:cBhvr>
                                        <p:cTn id="35" dur="500" fill="hold"/>
                                        <p:tgtEl>
                                          <p:spTgt spid="39"/>
                                        </p:tgtEl>
                                        <p:attrNameLst>
                                          <p:attrName>ppt_w</p:attrName>
                                        </p:attrNameLst>
                                      </p:cBhvr>
                                      <p:tavLst>
                                        <p:tav tm="0">
                                          <p:val>
                                            <p:fltVal val="0"/>
                                          </p:val>
                                        </p:tav>
                                        <p:tav tm="100000">
                                          <p:val>
                                            <p:strVal val="#ppt_w"/>
                                          </p:val>
                                        </p:tav>
                                      </p:tavLst>
                                    </p:anim>
                                    <p:anim calcmode="lin" valueType="num">
                                      <p:cBhvr>
                                        <p:cTn id="36" dur="500" fill="hold"/>
                                        <p:tgtEl>
                                          <p:spTgt spid="39"/>
                                        </p:tgtEl>
                                        <p:attrNameLst>
                                          <p:attrName>ppt_h</p:attrName>
                                        </p:attrNameLst>
                                      </p:cBhvr>
                                      <p:tavLst>
                                        <p:tav tm="0">
                                          <p:val>
                                            <p:strVal val="#ppt_h"/>
                                          </p:val>
                                        </p:tav>
                                        <p:tav tm="100000">
                                          <p:val>
                                            <p:strVal val="#ppt_h"/>
                                          </p:val>
                                        </p:tav>
                                      </p:tavLst>
                                    </p:anim>
                                  </p:childTnLst>
                                </p:cTn>
                              </p:par>
                              <p:par>
                                <p:cTn id="37" presetID="17" presetClass="entr" presetSubtype="10" fill="hold" nodeType="withEffect">
                                  <p:stCondLst>
                                    <p:cond delay="0"/>
                                  </p:stCondLst>
                                  <p:childTnLst>
                                    <p:set>
                                      <p:cBhvr>
                                        <p:cTn id="38" dur="1" fill="hold">
                                          <p:stCondLst>
                                            <p:cond delay="0"/>
                                          </p:stCondLst>
                                        </p:cTn>
                                        <p:tgtEl>
                                          <p:spTgt spid="41"/>
                                        </p:tgtEl>
                                        <p:attrNameLst>
                                          <p:attrName>style.visibility</p:attrName>
                                        </p:attrNameLst>
                                      </p:cBhvr>
                                      <p:to>
                                        <p:strVal val="visible"/>
                                      </p:to>
                                    </p:set>
                                    <p:anim calcmode="lin" valueType="num">
                                      <p:cBhvr>
                                        <p:cTn id="39" dur="500" fill="hold"/>
                                        <p:tgtEl>
                                          <p:spTgt spid="41"/>
                                        </p:tgtEl>
                                        <p:attrNameLst>
                                          <p:attrName>ppt_w</p:attrName>
                                        </p:attrNameLst>
                                      </p:cBhvr>
                                      <p:tavLst>
                                        <p:tav tm="0">
                                          <p:val>
                                            <p:fltVal val="0"/>
                                          </p:val>
                                        </p:tav>
                                        <p:tav tm="100000">
                                          <p:val>
                                            <p:strVal val="#ppt_w"/>
                                          </p:val>
                                        </p:tav>
                                      </p:tavLst>
                                    </p:anim>
                                    <p:anim calcmode="lin" valueType="num">
                                      <p:cBhvr>
                                        <p:cTn id="40" dur="500" fill="hold"/>
                                        <p:tgtEl>
                                          <p:spTgt spid="41"/>
                                        </p:tgtEl>
                                        <p:attrNameLst>
                                          <p:attrName>ppt_h</p:attrName>
                                        </p:attrNameLst>
                                      </p:cBhvr>
                                      <p:tavLst>
                                        <p:tav tm="0">
                                          <p:val>
                                            <p:strVal val="#ppt_h"/>
                                          </p:val>
                                        </p:tav>
                                        <p:tav tm="100000">
                                          <p:val>
                                            <p:strVal val="#ppt_h"/>
                                          </p:val>
                                        </p:tav>
                                      </p:tavLst>
                                    </p:anim>
                                  </p:childTnLst>
                                </p:cTn>
                              </p:par>
                              <p:par>
                                <p:cTn id="41" presetID="17" presetClass="entr" presetSubtype="10" fill="hold" nodeType="withEffect">
                                  <p:stCondLst>
                                    <p:cond delay="0"/>
                                  </p:stCondLst>
                                  <p:childTnLst>
                                    <p:set>
                                      <p:cBhvr>
                                        <p:cTn id="42" dur="1" fill="hold">
                                          <p:stCondLst>
                                            <p:cond delay="0"/>
                                          </p:stCondLst>
                                        </p:cTn>
                                        <p:tgtEl>
                                          <p:spTgt spid="42"/>
                                        </p:tgtEl>
                                        <p:attrNameLst>
                                          <p:attrName>style.visibility</p:attrName>
                                        </p:attrNameLst>
                                      </p:cBhvr>
                                      <p:to>
                                        <p:strVal val="visible"/>
                                      </p:to>
                                    </p:set>
                                    <p:anim calcmode="lin" valueType="num">
                                      <p:cBhvr>
                                        <p:cTn id="43" dur="500" fill="hold"/>
                                        <p:tgtEl>
                                          <p:spTgt spid="42"/>
                                        </p:tgtEl>
                                        <p:attrNameLst>
                                          <p:attrName>ppt_w</p:attrName>
                                        </p:attrNameLst>
                                      </p:cBhvr>
                                      <p:tavLst>
                                        <p:tav tm="0">
                                          <p:val>
                                            <p:fltVal val="0"/>
                                          </p:val>
                                        </p:tav>
                                        <p:tav tm="100000">
                                          <p:val>
                                            <p:strVal val="#ppt_w"/>
                                          </p:val>
                                        </p:tav>
                                      </p:tavLst>
                                    </p:anim>
                                    <p:anim calcmode="lin" valueType="num">
                                      <p:cBhvr>
                                        <p:cTn id="44" dur="500" fill="hold"/>
                                        <p:tgtEl>
                                          <p:spTgt spid="42"/>
                                        </p:tgtEl>
                                        <p:attrNameLst>
                                          <p:attrName>ppt_h</p:attrName>
                                        </p:attrNameLst>
                                      </p:cBhvr>
                                      <p:tavLst>
                                        <p:tav tm="0">
                                          <p:val>
                                            <p:strVal val="#ppt_h"/>
                                          </p:val>
                                        </p:tav>
                                        <p:tav tm="100000">
                                          <p:val>
                                            <p:strVal val="#ppt_h"/>
                                          </p:val>
                                        </p:tav>
                                      </p:tavLst>
                                    </p:anim>
                                  </p:childTnLst>
                                </p:cTn>
                              </p:par>
                              <p:par>
                                <p:cTn id="45" presetID="17" presetClass="entr" presetSubtype="10" fill="hold" nodeType="withEffect">
                                  <p:stCondLst>
                                    <p:cond delay="0"/>
                                  </p:stCondLst>
                                  <p:childTnLst>
                                    <p:set>
                                      <p:cBhvr>
                                        <p:cTn id="46" dur="1" fill="hold">
                                          <p:stCondLst>
                                            <p:cond delay="0"/>
                                          </p:stCondLst>
                                        </p:cTn>
                                        <p:tgtEl>
                                          <p:spTgt spid="43"/>
                                        </p:tgtEl>
                                        <p:attrNameLst>
                                          <p:attrName>style.visibility</p:attrName>
                                        </p:attrNameLst>
                                      </p:cBhvr>
                                      <p:to>
                                        <p:strVal val="visible"/>
                                      </p:to>
                                    </p:set>
                                    <p:anim calcmode="lin" valueType="num">
                                      <p:cBhvr>
                                        <p:cTn id="47" dur="500" fill="hold"/>
                                        <p:tgtEl>
                                          <p:spTgt spid="43"/>
                                        </p:tgtEl>
                                        <p:attrNameLst>
                                          <p:attrName>ppt_w</p:attrName>
                                        </p:attrNameLst>
                                      </p:cBhvr>
                                      <p:tavLst>
                                        <p:tav tm="0">
                                          <p:val>
                                            <p:fltVal val="0"/>
                                          </p:val>
                                        </p:tav>
                                        <p:tav tm="100000">
                                          <p:val>
                                            <p:strVal val="#ppt_w"/>
                                          </p:val>
                                        </p:tav>
                                      </p:tavLst>
                                    </p:anim>
                                    <p:anim calcmode="lin" valueType="num">
                                      <p:cBhvr>
                                        <p:cTn id="48" dur="500" fill="hold"/>
                                        <p:tgtEl>
                                          <p:spTgt spid="43"/>
                                        </p:tgtEl>
                                        <p:attrNameLst>
                                          <p:attrName>ppt_h</p:attrName>
                                        </p:attrNameLst>
                                      </p:cBhvr>
                                      <p:tavLst>
                                        <p:tav tm="0">
                                          <p:val>
                                            <p:strVal val="#ppt_h"/>
                                          </p:val>
                                        </p:tav>
                                        <p:tav tm="100000">
                                          <p:val>
                                            <p:strVal val="#ppt_h"/>
                                          </p:val>
                                        </p:tav>
                                      </p:tavLst>
                                    </p:anim>
                                  </p:childTnLst>
                                </p:cTn>
                              </p:par>
                              <p:par>
                                <p:cTn id="49" presetID="17" presetClass="entr" presetSubtype="10" fill="hold" nodeType="withEffect">
                                  <p:stCondLst>
                                    <p:cond delay="0"/>
                                  </p:stCondLst>
                                  <p:childTnLst>
                                    <p:set>
                                      <p:cBhvr>
                                        <p:cTn id="50" dur="1" fill="hold">
                                          <p:stCondLst>
                                            <p:cond delay="0"/>
                                          </p:stCondLst>
                                        </p:cTn>
                                        <p:tgtEl>
                                          <p:spTgt spid="44"/>
                                        </p:tgtEl>
                                        <p:attrNameLst>
                                          <p:attrName>style.visibility</p:attrName>
                                        </p:attrNameLst>
                                      </p:cBhvr>
                                      <p:to>
                                        <p:strVal val="visible"/>
                                      </p:to>
                                    </p:set>
                                    <p:anim calcmode="lin" valueType="num">
                                      <p:cBhvr>
                                        <p:cTn id="51" dur="500" fill="hold"/>
                                        <p:tgtEl>
                                          <p:spTgt spid="44"/>
                                        </p:tgtEl>
                                        <p:attrNameLst>
                                          <p:attrName>ppt_w</p:attrName>
                                        </p:attrNameLst>
                                      </p:cBhvr>
                                      <p:tavLst>
                                        <p:tav tm="0">
                                          <p:val>
                                            <p:fltVal val="0"/>
                                          </p:val>
                                        </p:tav>
                                        <p:tav tm="100000">
                                          <p:val>
                                            <p:strVal val="#ppt_w"/>
                                          </p:val>
                                        </p:tav>
                                      </p:tavLst>
                                    </p:anim>
                                    <p:anim calcmode="lin" valueType="num">
                                      <p:cBhvr>
                                        <p:cTn id="52" dur="500" fill="hold"/>
                                        <p:tgtEl>
                                          <p:spTgt spid="4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0365A61A-B85C-48B5-AF21-A4066E56F80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p:blipFill>
        <p:spPr>
          <a:xfrm>
            <a:off x="0" y="-644237"/>
            <a:ext cx="12192000" cy="6858000"/>
          </a:xfrm>
          <a:prstGeom prst="rect">
            <a:avLst/>
          </a:prstGeom>
        </p:spPr>
      </p:pic>
      <p:pic>
        <p:nvPicPr>
          <p:cNvPr id="13" name="图片 12">
            <a:extLst>
              <a:ext uri="{FF2B5EF4-FFF2-40B4-BE49-F238E27FC236}">
                <a16:creationId xmlns:a16="http://schemas.microsoft.com/office/drawing/2014/main" id="{FDE9C9BB-A150-46DE-8AC2-D08DB5773F25}"/>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1835616" y="-644251"/>
            <a:ext cx="4309516" cy="6858014"/>
          </a:xfrm>
          <a:prstGeom prst="rect">
            <a:avLst/>
          </a:prstGeom>
        </p:spPr>
      </p:pic>
      <p:sp>
        <p:nvSpPr>
          <p:cNvPr id="40" name="文本框 39">
            <a:extLst>
              <a:ext uri="{FF2B5EF4-FFF2-40B4-BE49-F238E27FC236}">
                <a16:creationId xmlns:a16="http://schemas.microsoft.com/office/drawing/2014/main" id="{0F177D38-87D3-4543-A06C-AA4BE92131F9}"/>
              </a:ext>
            </a:extLst>
          </p:cNvPr>
          <p:cNvSpPr txBox="1"/>
          <p:nvPr/>
        </p:nvSpPr>
        <p:spPr>
          <a:xfrm>
            <a:off x="2679279" y="540652"/>
            <a:ext cx="3535125" cy="4149406"/>
          </a:xfrm>
          <a:prstGeom prst="rect">
            <a:avLst/>
          </a:prstGeom>
          <a:noFill/>
        </p:spPr>
        <p:txBody>
          <a:bodyPr wrap="square" rtlCol="0">
            <a:spAutoFit/>
          </a:bodyPr>
          <a:lstStyle/>
          <a:p>
            <a:pPr>
              <a:lnSpc>
                <a:spcPct val="150000"/>
              </a:lnSpc>
            </a:pPr>
            <a:r>
              <a:rPr lang="en-US" altLang="zh-CN" sz="3600"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Crane: </a:t>
            </a:r>
          </a:p>
          <a:p>
            <a:pPr>
              <a:lnSpc>
                <a:spcPct val="150000"/>
              </a:lnSpc>
            </a:pPr>
            <a:r>
              <a:rPr lang="en-US" altLang="zh-CN" sz="3600"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Loneliness Endurance</a:t>
            </a:r>
          </a:p>
          <a:p>
            <a:pPr>
              <a:lnSpc>
                <a:spcPct val="150000"/>
              </a:lnSpc>
            </a:pPr>
            <a:r>
              <a:rPr lang="en-US" altLang="zh-CN" sz="3600"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Pride</a:t>
            </a:r>
          </a:p>
          <a:p>
            <a:pPr>
              <a:lnSpc>
                <a:spcPct val="150000"/>
              </a:lnSpc>
            </a:pPr>
            <a:r>
              <a:rPr lang="en-US" altLang="zh-CN" sz="3600" dirty="0">
                <a:solidFill>
                  <a:srgbClr val="EEB77E"/>
                </a:solidFill>
                <a:latin typeface="思源黑体" panose="020B0500000000000000" pitchFamily="34" charset="-122"/>
                <a:ea typeface="思源黑体" panose="020B0500000000000000" pitchFamily="34" charset="-122"/>
                <a:sym typeface="思源黑体" panose="020B0500000000000000" pitchFamily="34" charset="-122"/>
              </a:rPr>
              <a:t>Confidence</a:t>
            </a:r>
          </a:p>
        </p:txBody>
      </p:sp>
    </p:spTree>
    <p:extLst>
      <p:ext uri="{BB962C8B-B14F-4D97-AF65-F5344CB8AC3E}">
        <p14:creationId xmlns:p14="http://schemas.microsoft.com/office/powerpoint/2010/main" val="346584469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barn(inVertical)">
                                      <p:cBhvr>
                                        <p:cTn id="7"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BA748BFE-690E-4229-A222-F242BE581514}"/>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5211" t="3226" r="5459" b="7446"/>
          <a:stretch/>
        </p:blipFill>
        <p:spPr>
          <a:xfrm>
            <a:off x="0" y="-145473"/>
            <a:ext cx="12192000" cy="6858000"/>
          </a:xfrm>
          <a:prstGeom prst="rect">
            <a:avLst/>
          </a:prstGeom>
        </p:spPr>
      </p:pic>
      <p:sp>
        <p:nvSpPr>
          <p:cNvPr id="6" name="文本框 5">
            <a:extLst>
              <a:ext uri="{FF2B5EF4-FFF2-40B4-BE49-F238E27FC236}">
                <a16:creationId xmlns:a16="http://schemas.microsoft.com/office/drawing/2014/main" id="{1E7DE4F5-A639-4D44-BF84-60D559057063}"/>
              </a:ext>
            </a:extLst>
          </p:cNvPr>
          <p:cNvSpPr txBox="1"/>
          <p:nvPr/>
        </p:nvSpPr>
        <p:spPr>
          <a:xfrm>
            <a:off x="2777038" y="2732721"/>
            <a:ext cx="6637924" cy="906915"/>
          </a:xfrm>
          <a:prstGeom prst="rect">
            <a:avLst/>
          </a:prstGeom>
          <a:noFill/>
        </p:spPr>
        <p:txBody>
          <a:bodyPr vert="horz"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pPr algn="ctr">
              <a:lnSpc>
                <a:spcPct val="150000"/>
              </a:lnSpc>
            </a:pPr>
            <a:r>
              <a:rPr lang="en-US" altLang="zh-CN" sz="4000" dirty="0">
                <a:latin typeface="思源黑体" panose="020B0500000000000000" pitchFamily="34" charset="-122"/>
                <a:ea typeface="思源黑体" panose="020B0500000000000000" pitchFamily="34" charset="-122"/>
                <a:sym typeface="思源黑体" panose="020B0500000000000000" pitchFamily="34" charset="-122"/>
              </a:rPr>
              <a:t>Thanks for your listening !</a:t>
            </a:r>
          </a:p>
        </p:txBody>
      </p:sp>
    </p:spTree>
    <p:extLst>
      <p:ext uri="{BB962C8B-B14F-4D97-AF65-F5344CB8AC3E}">
        <p14:creationId xmlns:p14="http://schemas.microsoft.com/office/powerpoint/2010/main" val="232800477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0" y="48490"/>
            <a:ext cx="12192000" cy="6809509"/>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white"/>
              </a:solidFill>
              <a:effectLst/>
              <a:uLnTx/>
              <a:uFillTx/>
              <a:latin typeface="思源黑体" panose="020B0500000000000000" pitchFamily="34" charset="-122"/>
              <a:ea typeface="思源黑体" panose="020B0500000000000000" pitchFamily="34" charset="-122"/>
              <a:sym typeface="思源黑体" panose="020B0500000000000000" pitchFamily="34" charset="-122"/>
            </a:endParaRPr>
          </a:p>
        </p:txBody>
      </p:sp>
      <p:pic>
        <p:nvPicPr>
          <p:cNvPr id="3" name="图片 2">
            <a:extLst>
              <a:ext uri="{FF2B5EF4-FFF2-40B4-BE49-F238E27FC236}">
                <a16:creationId xmlns:a16="http://schemas.microsoft.com/office/drawing/2014/main" id="{AD023221-E59D-4282-9E4B-744B815790F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775971" y="5133108"/>
            <a:ext cx="1363339" cy="1363339"/>
          </a:xfrm>
          <a:prstGeom prst="rect">
            <a:avLst/>
          </a:prstGeom>
        </p:spPr>
      </p:pic>
      <p:cxnSp>
        <p:nvCxnSpPr>
          <p:cNvPr id="10" name="直接连接符 9">
            <a:extLst>
              <a:ext uri="{FF2B5EF4-FFF2-40B4-BE49-F238E27FC236}">
                <a16:creationId xmlns:a16="http://schemas.microsoft.com/office/drawing/2014/main" id="{529A31FC-F456-4A3A-827B-2BE5A5AEB3D5}"/>
              </a:ext>
            </a:extLst>
          </p:cNvPr>
          <p:cNvCxnSpPr>
            <a:cxnSpLocks/>
          </p:cNvCxnSpPr>
          <p:nvPr/>
        </p:nvCxnSpPr>
        <p:spPr>
          <a:xfrm>
            <a:off x="5682343" y="5271339"/>
            <a:ext cx="1055914" cy="0"/>
          </a:xfrm>
          <a:prstGeom prst="line">
            <a:avLst/>
          </a:prstGeom>
          <a:ln w="25400">
            <a:solidFill>
              <a:srgbClr val="9E846A"/>
            </a:solidFill>
          </a:ln>
        </p:spPr>
        <p:style>
          <a:lnRef idx="1">
            <a:schemeClr val="accent1"/>
          </a:lnRef>
          <a:fillRef idx="0">
            <a:schemeClr val="accent1"/>
          </a:fillRef>
          <a:effectRef idx="0">
            <a:schemeClr val="accent1"/>
          </a:effectRef>
          <a:fontRef idx="minor">
            <a:schemeClr val="tx1"/>
          </a:fontRef>
        </p:style>
      </p:cxnSp>
      <p:sp>
        <p:nvSpPr>
          <p:cNvPr id="13" name="文本框 12">
            <a:extLst>
              <a:ext uri="{FF2B5EF4-FFF2-40B4-BE49-F238E27FC236}">
                <a16:creationId xmlns:a16="http://schemas.microsoft.com/office/drawing/2014/main" id="{1B42F262-4D88-471E-ADCB-13C929293C65}"/>
              </a:ext>
            </a:extLst>
          </p:cNvPr>
          <p:cNvSpPr txBox="1"/>
          <p:nvPr/>
        </p:nvSpPr>
        <p:spPr>
          <a:xfrm>
            <a:off x="1" y="0"/>
            <a:ext cx="12192000" cy="7078861"/>
          </a:xfrm>
          <a:prstGeom prst="rect">
            <a:avLst/>
          </a:prstGeom>
          <a:noFill/>
        </p:spPr>
        <p:txBody>
          <a:bodyPr wrap="square" rtlCol="0">
            <a:spAutoFit/>
          </a:bodyPr>
          <a:lstStyle>
            <a:defPPr>
              <a:defRPr lang="zh-CN"/>
            </a:defPPr>
            <a:lvl1pPr>
              <a:defRPr>
                <a:solidFill>
                  <a:srgbClr val="EEB77E"/>
                </a:solidFill>
                <a:latin typeface="字魂73号-江南手书" panose="00000500000000000000" pitchFamily="2" charset="-122"/>
                <a:ea typeface="字魂73号-江南手书" panose="00000500000000000000" pitchFamily="2" charset="-122"/>
              </a:defRPr>
            </a:lvl1pPr>
          </a:lstStyle>
          <a:p>
            <a:pPr algn="just">
              <a:lnSpc>
                <a:spcPct val="200000"/>
              </a:lnSpc>
            </a:pPr>
            <a:r>
              <a:rPr lang="en-US" altLang="zh-CN" sz="1600" b="1" dirty="0">
                <a:ea typeface="思源黑体" panose="020B0500000000000000" pitchFamily="34" charset="-122"/>
              </a:rPr>
              <a:t>References:</a:t>
            </a:r>
            <a:r>
              <a:rPr lang="en-GB" altLang="zh-CN" sz="1600" b="1" kern="0" dirty="0">
                <a:solidFill>
                  <a:srgbClr val="00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1600" b="1" kern="100" dirty="0">
              <a:latin typeface="Calibri" panose="020F0502020204030204" pitchFamily="34" charset="0"/>
              <a:ea typeface="宋体" panose="02010600030101010101" pitchFamily="2" charset="-122"/>
              <a:cs typeface="Times New Roman" panose="02020603050405020304" pitchFamily="18" charset="0"/>
            </a:endParaRPr>
          </a:p>
          <a:p>
            <a:pPr algn="just">
              <a:spcAft>
                <a:spcPts val="865"/>
              </a:spcAft>
            </a:pP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Adams, W. C (2015) ’Conducting semi-structured interviews’, in Newcomer, K.E., et al (Eds.), Handbook of practical program evaluation (fourth edition), CA: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Jossy</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-Bass, pp.492-505.</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spcAft>
                <a:spcPts val="865"/>
              </a:spcAft>
            </a:pP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Akerlof</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G.A. (1982) ‘Labor contracts as partial gift exchange’, The quarterly journal of economics, 97(4), pp. 543-569.</a:t>
            </a:r>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spcAft>
                <a:spcPts val="865"/>
              </a:spcAft>
            </a:pP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Anne, M. and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Gronholdt</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L. (2001) ‘Using employee satisfaction measurement to improve people management: An adaptation of Kano's quality types’, Total Quality Management, 12(7-8), pp. 949-957.</a:t>
            </a:r>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err="1">
                <a:latin typeface="Times New Roman" panose="02020603050405020304" pitchFamily="18" charset="0"/>
                <a:ea typeface="思源黑体" panose="020B0500000000000000" pitchFamily="34" charset="-122"/>
                <a:cs typeface="Times New Roman" panose="02020603050405020304" pitchFamily="18" charset="0"/>
              </a:rPr>
              <a:t>Anfara</a:t>
            </a:r>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V.A. and </a:t>
            </a:r>
            <a:r>
              <a:rPr lang="en-GB" altLang="zh-CN" sz="1200" dirty="0" err="1">
                <a:latin typeface="Times New Roman" panose="02020603050405020304" pitchFamily="18" charset="0"/>
                <a:ea typeface="思源黑体" panose="020B0500000000000000" pitchFamily="34" charset="-122"/>
                <a:cs typeface="Times New Roman" panose="02020603050405020304" pitchFamily="18" charset="0"/>
              </a:rPr>
              <a:t>Mert</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z</a:t>
            </a:r>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N.T. (2015) Theoretical frameworks in qualitative research, 2nd </a:t>
            </a:r>
            <a:r>
              <a:rPr lang="en-GB" altLang="zh-CN" sz="1200" dirty="0" err="1">
                <a:latin typeface="Times New Roman" panose="02020603050405020304" pitchFamily="18" charset="0"/>
                <a:ea typeface="思源黑体" panose="020B0500000000000000" pitchFamily="34" charset="-122"/>
                <a:cs typeface="Times New Roman" panose="02020603050405020304" pitchFamily="18" charset="0"/>
              </a:rPr>
              <a:t>edn</a:t>
            </a:r>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Thousand Oaks, CA: Sage publications.</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Bhaskar, R. (2009) Scientific realism and human emancipation. Routledge.</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Blaikie, N. (2007) Approaches to social enquiry: Advancing knowledge. UK: Polity Press.</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Carley, K. (1993) ‘Coding choices for textual analysis: A comparison of content analysis and map analysis’, Sociological methodology, pp. 75-126.</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Chen, C. (2021) Value Symbiosis </a:t>
            </a:r>
            <a:r>
              <a:rPr lang="zh-CN" altLang="zh-CN" sz="1200" dirty="0">
                <a:latin typeface="Times New Roman" panose="02020603050405020304" pitchFamily="18" charset="0"/>
                <a:ea typeface="思源黑体" panose="020B0500000000000000" pitchFamily="34" charset="-122"/>
                <a:cs typeface="Times New Roman" panose="02020603050405020304" pitchFamily="18" charset="0"/>
              </a:rPr>
              <a:t>价值共生：数字化时代的组织管理</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Beijing: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renming</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youdian</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chu ban she.</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Collins, C.S. and Stockton, C.M. (2018) ‘The Central Role of Theory in Qualitative Research’, International journal of qualitative methods, 17(1), pp.1-10.</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Connelly, L.M. (2010) ‘What is phenomenology?’,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Medsurg</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Nursing, 19(2), pp. 127-129.</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Creel, E. (2018) ‘Understanding things from within’, A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Husserlian</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phenomenological approach to doing educational research and inquiring about learning, International Journal of Research &amp; Method in Education, 41(1), pp. 104-122.</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Creswell, J, W. (2013) Qualitative Inquiry and Research Design: choosing Among Five Approaches (Third Edition), Sage publications.</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Creswell, J.W. and Poth, C.N. (2018) Qualitative inquiry &amp; research design (Fourth Edition), Sage publications.</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Crotty, M. (1998) The foundations of social research: meaning and perspective in the research process. London: Sage Publications.</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GB"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Davies, M.B. and Hughes, N. (2014) Doing a successful research project: Using qualitative or quantitative methods, Macmillan International Higher Education.</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spcAft>
                <a:spcPts val="865"/>
              </a:spcAft>
            </a:pP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Davies, M.B. and Hughes, N. (2014) Doing a successful research project: Using qualitative or quantitative methods, Macmillan International Higher Education.</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Doucet, L. and </a:t>
            </a:r>
            <a:r>
              <a:rPr lang="en-US" altLang="zh-CN" sz="1200" dirty="0" err="1">
                <a:latin typeface="Times New Roman" panose="02020603050405020304" pitchFamily="18" charset="0"/>
                <a:ea typeface="思源黑体" panose="020B0500000000000000" pitchFamily="34" charset="-122"/>
                <a:cs typeface="Times New Roman" panose="02020603050405020304" pitchFamily="18" charset="0"/>
              </a:rPr>
              <a:t>Jehn</a:t>
            </a:r>
            <a:r>
              <a:rPr lang="en-US" altLang="zh-CN" sz="1200" dirty="0">
                <a:latin typeface="Times New Roman" panose="02020603050405020304" pitchFamily="18" charset="0"/>
                <a:ea typeface="思源黑体" panose="020B0500000000000000" pitchFamily="34" charset="-122"/>
                <a:cs typeface="Times New Roman" panose="02020603050405020304" pitchFamily="18" charset="0"/>
              </a:rPr>
              <a:t>, K.A. (1997) ‘Analyzing harsh words in a sensitive setting: American expatriates in communist China’, Journal of Organizational Behavior: The International Journal of Industrial, Occupational and Organizational Psychology and Behavior, 18(S1), pp. 559-582.</a:t>
            </a:r>
            <a:endParaRPr lang="zh-CN" altLang="zh-CN" sz="1200" dirty="0">
              <a:latin typeface="Times New Roman" panose="02020603050405020304" pitchFamily="18" charset="0"/>
              <a:ea typeface="思源黑体" panose="020B0500000000000000" pitchFamily="34" charset="-122"/>
              <a:cs typeface="Times New Roman" panose="02020603050405020304" pitchFamily="18" charset="0"/>
            </a:endParaRPr>
          </a:p>
        </p:txBody>
      </p:sp>
    </p:spTree>
    <p:extLst>
      <p:ext uri="{BB962C8B-B14F-4D97-AF65-F5344CB8AC3E}">
        <p14:creationId xmlns:p14="http://schemas.microsoft.com/office/powerpoint/2010/main" val="330043929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par>
                                <p:cTn id="11" presetID="5" presetClass="entr" presetSubtype="1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heckerboard(across)">
                                      <p:cBhvr>
                                        <p:cTn id="13" dur="500"/>
                                        <p:tgtEl>
                                          <p:spTgt spid="10"/>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checkerboard(across)">
                                      <p:cBhvr>
                                        <p:cTn id="1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0" y="48490"/>
            <a:ext cx="12192000" cy="6809509"/>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Durfee, H.A.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Rodier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D.F. (1989) Phenomenology and beyond: the self and its language, Springer Science &amp; Business Media.</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Duriau</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V.J.,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Reger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R.K.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Pfarrer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M.D. (2007) ‘A content analysis of the content analysis literature in organization studies: Research themes, data sources, and methodological refinements’, Organizational Research Methods, 10(1), pp. 5-34.</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Easterby</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-Smith, M., Thorpe, R. and Jackson, P.R.(2012) Management research, Sage.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Erdener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C. and Dunn, C. (1990) ‘Content analysis’, in A.S. Huff (Ed.), Mapping strategic thought, John Wiley &amp; Sons Incorporated, pp.291-300.</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Giorgi, A. (1997) ‘The theory, practice, and evaluation of the phenomenological method as a qualitative research procedure’, Journal of phenomenological psychology, 28(2), pp. 235-260.</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Giorgi, A. (2009) The descriptive phenomenological method in psychology: A modified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Husserlian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approach, Duquesne University Press.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Greiffenhagen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C. and Sharrock, W. (2008) ‘Where do the limits of experience lie? Abandoning the dualism of objectivity and subjectivity’, History of the human sciences, 21(3), pp. 70-93.</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Guba, E.G. and Lincoln, Y.S. (1994) ‘Competing paradigms in qualitative research’, Handbook of qualitative research. London: Sage Publications, pp.105-117.</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Halfpenny, P. (2014). Positivism and sociology (RLE Social Theory): Explaining social life. Routledge.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Haraway, D. (2003) ‘Situated knowledges: The science question in feminism and the privilege of partial perspective’, Turning points in qualitative research: Tying knots in a handkerchief, 2003, pp. 21-46.</a:t>
            </a:r>
          </a:p>
          <a:p>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Heidegger, M. (2010) Being and Time: A Revised Edition of the Stambaugh Translation, NY: Harper and Row.</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Higgs, J. (1997) Qualitative research: Discourse on methodologies, Australia: Hampden Press.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Hill, S. F., </a:t>
            </a:r>
            <a:r>
              <a:rPr lang="en-US" altLang="zh-CN" sz="12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et al.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(2020) ‘Trump administration significantly enhances export control supply chain restrictions on Huawei’, 4th September, available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https://www.klgates.com/Trump-Administration-Significantly-Enhances-Export-Control-Supply-Chain-Restrictions-on-Huawei-9-2-2020</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(Accessed: 26th April 2021)</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Holloway, I. (2005) Qualitative research in health care, UK: McGraw-Hill Education.</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Husserl, E. (1970) The crisis of European sciences and transcendental phenomenology: An introduction to phenomenological philosophy, </a:t>
            </a:r>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Northwestern</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University Press.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Jauch</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L.R., Osborn, R.N. and Martin, T.N. (1980) ‘Structured content analysis of cases: A complementary method for organizational research’, Academy of Management Review, 5(4), pp. 517-525.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Jonker, J. and </a:t>
            </a:r>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Pennink</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 (2010) The essence of research methodology: A concise guide for master and PhD students in management science. Springer Science &amp; Business Media.</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pic>
        <p:nvPicPr>
          <p:cNvPr id="3" name="图片 2">
            <a:extLst>
              <a:ext uri="{FF2B5EF4-FFF2-40B4-BE49-F238E27FC236}">
                <a16:creationId xmlns:a16="http://schemas.microsoft.com/office/drawing/2014/main" id="{AD023221-E59D-4282-9E4B-744B815790F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1531044" y="6186054"/>
            <a:ext cx="739884" cy="739884"/>
          </a:xfrm>
          <a:prstGeom prst="rect">
            <a:avLst/>
          </a:prstGeom>
        </p:spPr>
      </p:pic>
    </p:spTree>
    <p:extLst>
      <p:ext uri="{BB962C8B-B14F-4D97-AF65-F5344CB8AC3E}">
        <p14:creationId xmlns:p14="http://schemas.microsoft.com/office/powerpoint/2010/main" val="273127187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0" y="48490"/>
            <a:ext cx="12192000" cy="6809509"/>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Kabanoff</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 and Holt, J. (1996) ‘Changes in the espoused values of Australian organizations 1986—1990’, Journal of Organizational Behavior, 17(3), pp. 201-219.</a:t>
            </a:r>
          </a:p>
          <a:p>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Kabanoff</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 </a:t>
            </a:r>
            <a:r>
              <a:rPr lang="en-US" altLang="zh-CN" sz="12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et al</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(1995) ‘Espoused values and organizational change themes’, Academy of Management Journal, 38(4), pp. 1075-1104.</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Kakkori</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L. (2009) ‘Hermeneutics and phenomenology problems when applying hermeneutic phenomenological method in educational qualitative research’,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Paideusis</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18(2), pp. 19-27.</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Kalu, F.A. and Bwalya, J.C. (2017) ‘What makes qualitative research good research? An exploratory analysis of critical elements’, International Journal of Social Science Research, 5(2), pp. 43-56.</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Klein, N., </a:t>
            </a:r>
            <a:r>
              <a:rPr lang="en-US" altLang="zh-CN" sz="12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et al</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(2020)‘Commerce Department targets Huawei with additional export control restrictions’, 19th May, Available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https://www.dlapiper.com/en/us/insights/publications/2020/05/commerce-department-targets-huawei-with-additional-export-control-restrictions/</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(Accessed: 26 April 2021)</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Landgrebe</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L. (1973) ‘The phenomenological concept of experience’, Philosophy and Phenomenological Research, 34(1), pp. 1-13.</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Langdridge, D. (2007) Phenomenological psychology: Theory, research and method, Pearson education.</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Laverty, S.M. (2003) ‘Hermeneutic phenomenology and phenomenology: A comparison of historical and methodological considerations’, International journal of qualitative methods, 2(3), pp. 21-35.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Lewis-Beck, M., </a:t>
            </a:r>
            <a:r>
              <a:rPr lang="en-US" altLang="zh-CN" sz="1200" i="1"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et al</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(2003) The Sage Encyclopedia of Social Science research Methods, Sage Publications.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Li, Tao (2019) ‘Huawei offers top talent at least five times what their peers are making to join Chinese giant’, 8th August, Available at: https://www.thestar.com.my/tech/tech-news/2019/08/08/huawei-offers-top-talent-at-least-five-times-what-their-peers-are-making-to-join-chinese-giant (Accessed: 27th April 2021)</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Luo, A (2019) ‘What is content analysis and how can you use it in your research?’, </a:t>
            </a:r>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Scribb</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18th July. Available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https://www.scribbr.com/methodology/content-analysis/</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(Accessed: 3rd May 2021)</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Mak</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B.L.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Sockel</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H. (2001) ‘A confirmatory factor analysis of IS employee motivation and retention’, Information &amp; management, 38(5), pp. 265-276.</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Malterud</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K. (2001) ‘Qualitative research: standards, challenges, and guidelines’, The lancet, 358(9280), pp. 483-488.</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Maxwell, J.A. (2013) Qualitative research design: An interactive approach. Los Angeles, CA: Sage publications.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McCusker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K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Gunaydin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S. (2019) ‘Research Using Qualitative, Quantitative or Mixed Methods and Choice Based on the Research’, Sage Mixed Methods Research, SAGE Publications.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Merriam, S.B. and </a:t>
            </a:r>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Tisdell</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E.J. (2015) Qualitative research: A guide to design and implementation. John Wiley &amp; Sons.</a:t>
            </a:r>
          </a:p>
          <a:p>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Moerer-Urdahl</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T. and Creswell, J.W. (2004) ‘Using transcendental phenomenology to explore the “ripple effect” in a leadership mentoring program’, International journal of qualitative methods, 3(2), pp. 19-35.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pic>
        <p:nvPicPr>
          <p:cNvPr id="3" name="图片 2">
            <a:extLst>
              <a:ext uri="{FF2B5EF4-FFF2-40B4-BE49-F238E27FC236}">
                <a16:creationId xmlns:a16="http://schemas.microsoft.com/office/drawing/2014/main" id="{AD023221-E59D-4282-9E4B-744B815790F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1076709" y="5731719"/>
            <a:ext cx="1194219" cy="1194219"/>
          </a:xfrm>
          <a:prstGeom prst="rect">
            <a:avLst/>
          </a:prstGeom>
        </p:spPr>
      </p:pic>
    </p:spTree>
    <p:extLst>
      <p:ext uri="{BB962C8B-B14F-4D97-AF65-F5344CB8AC3E}">
        <p14:creationId xmlns:p14="http://schemas.microsoft.com/office/powerpoint/2010/main" val="86297151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0" y="48490"/>
            <a:ext cx="12192000" cy="6809509"/>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pic>
        <p:nvPicPr>
          <p:cNvPr id="3" name="图片 2">
            <a:extLst>
              <a:ext uri="{FF2B5EF4-FFF2-40B4-BE49-F238E27FC236}">
                <a16:creationId xmlns:a16="http://schemas.microsoft.com/office/drawing/2014/main" id="{AD023221-E59D-4282-9E4B-744B815790F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1076709" y="5731719"/>
            <a:ext cx="1194219" cy="1194219"/>
          </a:xfrm>
          <a:prstGeom prst="rect">
            <a:avLst/>
          </a:prstGeom>
        </p:spPr>
      </p:pic>
      <p:sp>
        <p:nvSpPr>
          <p:cNvPr id="6" name="文本框 5">
            <a:extLst>
              <a:ext uri="{FF2B5EF4-FFF2-40B4-BE49-F238E27FC236}">
                <a16:creationId xmlns:a16="http://schemas.microsoft.com/office/drawing/2014/main" id="{E09CF2BB-849A-45EC-8F1A-D69A1A2FEB0C}"/>
              </a:ext>
            </a:extLst>
          </p:cNvPr>
          <p:cNvSpPr txBox="1"/>
          <p:nvPr/>
        </p:nvSpPr>
        <p:spPr>
          <a:xfrm>
            <a:off x="0" y="48491"/>
            <a:ext cx="12192000" cy="7109639"/>
          </a:xfrm>
          <a:prstGeom prst="rect">
            <a:avLst/>
          </a:prstGeom>
          <a:noFill/>
        </p:spPr>
        <p:txBody>
          <a:bodyPr wrap="square">
            <a:spAutoFit/>
          </a:bodyPr>
          <a:lstStyle/>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Morris, R. (1994) ‘Computerized content analysis in management research: A demonstration of advantages &amp; limitations’, Journal of management, 20(4), pp. 903-931.</a:t>
            </a:r>
          </a:p>
          <a:p>
            <a:pPr algn="just"/>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Mossholder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K.W., et al. (1995) ‘Measuring emotion in open-ended survey responses: An application of textual data analysis’, Journal of management, 21(2), pp. 335-355.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Moustakas, C. (1994) Phenomenological research methods, Sage publications.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Munro, E. and Hardie, J. (2019) ‘Why we should stop talking about objectivity and subjectivity in social work’, The British Journal of Social Work, 49(2), pp. 411-427.</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Nigar</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N. (2020) ‘Hermeneutic phenomenological narrative enquiry: A qualitative study design’, Theory and Practice in Language Studies, 10(1), pp. 10-18.</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Ouchi</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W.G.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Cuchi</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W.G. (1981) Theory Z: How American business can meet the Japanese challenge, MA: Addison-Wesley Reading.</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Outhwaite</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W (1987) New philosophies of social science: realism, hermeneutics and critical theory. Macmillan International Higher Education.</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Pezalla</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A.E., et al. (2012) ‘Researching the researcher-as-instrument: An exercise in interviewer self-reflexivity’, Qualitative research, 12(2), pp. 165-185.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Polkinghorne, D.E. (1984) Methodology for the human sciences: Systems of inquiry, NY: SUNY Press.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Ravitch, S.M. and </a:t>
            </a:r>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Riggan</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M. (2017) Reason &amp; rigor: How conceptual frameworks guide research. Los Angeles, CA: Sage publications.</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lnSpc>
                <a:spcPct val="200000"/>
              </a:lnSpc>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Rawls, J. (1971) A theory of justice, Harvard university press.</a:t>
            </a:r>
          </a:p>
          <a:p>
            <a:pPr algn="l">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Schneider, B., et al. (1992) ‘A passion for service: Using content analysis to explicate service climate themes’, Journal of applied psychology, 77(5), pp. 705.</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Sheppard, V.A.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4" tooltip="Go to the cover page of  Research Methods for the Social Sciences:  An Introduction">
                  <a:extLst>
                    <a:ext uri="{A12FA001-AC4F-418D-AE19-62706E023703}">
                      <ahyp:hlinkClr xmlns:ahyp="http://schemas.microsoft.com/office/drawing/2018/hyperlinkcolor" val="tx"/>
                    </a:ext>
                  </a:extLst>
                </a:hlinkClick>
              </a:rPr>
              <a:t>Research methods for the social sciences: an introduction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Available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4">
                  <a:extLst>
                    <a:ext uri="{A12FA001-AC4F-418D-AE19-62706E023703}">
                      <ahyp:hlinkClr xmlns:ahyp="http://schemas.microsoft.com/office/drawing/2018/hyperlinkcolor" val="tx"/>
                    </a:ext>
                  </a:extLst>
                </a:hlinkClick>
              </a:rPr>
              <a:t>https://pressbooks.bccampus.ca/jibcresearchmethods/</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(Accessed: 13th May 2021).</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Sloan, A. and Bowe, B. (2014) ‘Phenomenology and hermeneutic phenomenology: The philosophy, the methodologies, and using hermeneutic phenomenology to investigate lecturers’ experiences of curriculum design’, Quality &amp; Quantity, 48(3), pp. 1291-1303.</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Smith, D. (1997) ‘Phenomenology: Methodology and method’, in J. Higgs (Ed.), Qualitative research: Discourse on methodologies. New South Wales: Hampden Press, pp. 75-80.</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Smith, K.G., Grimm, C.M. and Gannon, M.J. (1992) Dynamics of competitive strategy, Sage Publications, Inc.</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Solum, L. B. (2004) ‘Procedural Justice’, University of San Diego Public Law and Legal Theory Research Paper Series, 2. Available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hlinkClick r:id="rId5">
                  <a:extLst>
                    <a:ext uri="{A12FA001-AC4F-418D-AE19-62706E023703}">
                      <ahyp:hlinkClr xmlns:ahyp="http://schemas.microsoft.com/office/drawing/2018/hyperlinkcolor" val="tx"/>
                    </a:ext>
                  </a:extLst>
                </a:hlinkClick>
              </a:rPr>
              <a:t>http://digital.sandiego.edu/lwps_public/art2</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(Accessed: 12th May 2021)</a:t>
            </a:r>
          </a:p>
          <a:p>
            <a:pPr algn="l"/>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Spinelli, E. (2005) The interpreted world: An introduction to phenomenological psychology, Sage.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GB"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Su</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a:t>
            </a: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(2017) ‘Positive Qualitative Methods’, in Cassell, C., Cunliffe, A.L. and Grandy, G. (eds.) The SAGE handbook of qualitative business and management research methods, Sage, pp.17-31.</a:t>
            </a:r>
          </a:p>
          <a:p>
            <a:pPr algn="l"/>
            <a:endPar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l"/>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p:txBody>
      </p:sp>
    </p:spTree>
    <p:extLst>
      <p:ext uri="{BB962C8B-B14F-4D97-AF65-F5344CB8AC3E}">
        <p14:creationId xmlns:p14="http://schemas.microsoft.com/office/powerpoint/2010/main" val="225187040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par>
                                <p:cTn id="8" presetID="5"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heckerboard(across)">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EBC033BC-7259-4152-A2C8-AE108C2F53EB}"/>
              </a:ext>
            </a:extLst>
          </p:cNvPr>
          <p:cNvSpPr/>
          <p:nvPr/>
        </p:nvSpPr>
        <p:spPr>
          <a:xfrm>
            <a:off x="0" y="0"/>
            <a:ext cx="12192000" cy="3761510"/>
          </a:xfrm>
          <a:prstGeom prst="rect">
            <a:avLst/>
          </a:prstGeom>
          <a:solidFill>
            <a:srgbClr val="031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Tesch</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R. (2013) Qualitative research: Analysis types and software, Routledge.</a:t>
            </a:r>
          </a:p>
          <a:p>
            <a:pPr algn="just"/>
            <a:endParaRPr lang="en-GB" altLang="zh-CN" sz="1200" dirty="0">
              <a:solidFill>
                <a:srgbClr val="000000"/>
              </a:solidFill>
              <a:latin typeface="Times New Roman" panose="02020603050405020304" pitchFamily="18" charset="0"/>
              <a:ea typeface="宋体" panose="02010600030101010101" pitchFamily="2" charset="-122"/>
              <a:cs typeface="宋体" panose="02010600030101010101" pitchFamily="2" charset="-122"/>
            </a:endParaRPr>
          </a:p>
          <a:p>
            <a:pPr>
              <a:spcAft>
                <a:spcPts val="865"/>
              </a:spcAft>
            </a:pPr>
            <a:r>
              <a:rPr lang="en-GB"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Thomson, P. and WALKER, M. (2010) The Routledge doctoral student's companion: Getting to grips with research in education and the social sciences, Routledge.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Tian, T. </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田涛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(2020) Philosophy, System, People </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理念</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sym typeface="Wingdings" panose="05000000000000000000" pitchFamily="2" charset="2"/>
              </a:rPr>
              <a:t></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制度</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sym typeface="Wingdings" panose="05000000000000000000" pitchFamily="2" charset="2"/>
              </a:rPr>
              <a:t></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人</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Beijing: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zhongxin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chu ban she.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Tian, T. </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田涛 </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(2021) Huawei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fangtan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lu</a:t>
            </a:r>
            <a:r>
              <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华为访谈录</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Beijing: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zhongxin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chu ban she.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Tian, T., De Cremer, D.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Chunbo</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W. (2016) Huawei: Leadership, Culture, and Connectivity, Sage Publications.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van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Manen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M. (2014) Phenomenology of practice: Meaning-giving methods in phenomenological research and writing, Routledge.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van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Manen</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M. (2016) Researching lived experience: Human science for an action sensitive pedagogy (second edition), Routledge.</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Vandevelde</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P. and </a:t>
            </a:r>
            <a:r>
              <a:rPr lang="en-US" altLang="zh-CN" sz="1200" dirty="0" err="1">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Luft</a:t>
            </a: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S. (2010) Epistemology, archaeology, ethics: current investigations of Husserl's corpus. UK: A&amp;C Black.</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Wilson, J. (2014) Essentials of business research: A guide to doing your research project, Sage.</a:t>
            </a:r>
          </a:p>
          <a:p>
            <a:pPr algn="just"/>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 </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spcAft>
                <a:spcPts val="865"/>
              </a:spcAft>
            </a:pPr>
            <a:r>
              <a:rPr lang="en-US"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rPr>
              <a:t>Woodrum, E. (1984) “ ‘Mainstreaming’ content analysis in social science: Methodological advantages, obstacles, and solutions’, Social science research, 13(1), pp. 1-19.</a:t>
            </a:r>
            <a:endParaRPr lang="zh-CN" altLang="zh-CN" sz="1200" dirty="0">
              <a:solidFill>
                <a:srgbClr val="EEB77E"/>
              </a:solidFill>
              <a:latin typeface="Times New Roman" panose="02020603050405020304" pitchFamily="18" charset="0"/>
              <a:ea typeface="思源黑体" panose="020B0500000000000000" pitchFamily="34" charset="-122"/>
              <a:cs typeface="Times New Roman" panose="02020603050405020304" pitchFamily="18" charset="0"/>
            </a:endParaRPr>
          </a:p>
          <a:p>
            <a:pPr algn="just"/>
            <a:r>
              <a:rPr lang="en-US" altLang="zh-CN" sz="1200" kern="100" dirty="0">
                <a:latin typeface="Times New Roman" panose="02020603050405020304" pitchFamily="18" charset="0"/>
                <a:ea typeface="宋体" panose="02010600030101010101" pitchFamily="2" charset="-122"/>
                <a:cs typeface="Times New Roman" panose="02020603050405020304" pitchFamily="18" charset="0"/>
              </a:rPr>
              <a:t> </a:t>
            </a:r>
            <a:endParaRPr lang="zh-CN" altLang="zh-CN" sz="1200" kern="100" dirty="0">
              <a:latin typeface="Calibri" panose="020F0502020204030204" pitchFamily="34"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90476634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蓝色国潮中国风活动策划PPT模板"/>
</p:tagLst>
</file>

<file path=ppt/theme/theme1.xml><?xml version="1.0" encoding="utf-8"?>
<a:theme xmlns:a="http://schemas.openxmlformats.org/drawingml/2006/main" name="觅知网">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3087</Words>
  <Application>Microsoft Office PowerPoint</Application>
  <PresentationFormat>宽屏</PresentationFormat>
  <Paragraphs>212</Paragraphs>
  <Slides>23</Slides>
  <Notes>22</Notes>
  <HiddenSlides>0</HiddenSlides>
  <MMClips>2</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23</vt:i4>
      </vt:variant>
    </vt:vector>
  </HeadingPairs>
  <TitlesOfParts>
    <vt:vector size="33" baseType="lpstr">
      <vt:lpstr>等线</vt:lpstr>
      <vt:lpstr>等线 Light</vt:lpstr>
      <vt:lpstr>思源黑体</vt:lpstr>
      <vt:lpstr>字魂109号-方格习字体</vt:lpstr>
      <vt:lpstr>字魂73号-江南手书</vt:lpstr>
      <vt:lpstr>字魂96号-虎啸手书</vt:lpstr>
      <vt:lpstr>Arial</vt:lpstr>
      <vt:lpstr>Calibri</vt:lpstr>
      <vt:lpstr>Times New Roman</vt:lpstr>
      <vt:lpstr>觅知网</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2021-04-21T13:42:02Z</dcterms:created>
  <dcterms:modified xsi:type="dcterms:W3CDTF">2021-05-22T09:49:14Z</dcterms:modified>
</cp:coreProperties>
</file>