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67" r:id="rId2"/>
    <p:sldId id="256" r:id="rId3"/>
    <p:sldId id="268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4" r:id="rId12"/>
    <p:sldId id="265" r:id="rId13"/>
    <p:sldId id="266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>
    <p:restoredLeft sz="15.62%"/>
    <p:restoredTop sz="94.66%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7.xml"/><Relationship Id="rId13" Type="http://purl.oclc.org/ooxml/officeDocument/relationships/slide" Target="slides/slide12.xml"/><Relationship Id="rId18" Type="http://purl.oclc.org/ooxml/officeDocument/relationships/viewProps" Target="viewProps.xml"/><Relationship Id="rId3" Type="http://purl.oclc.org/ooxml/officeDocument/relationships/slide" Target="slides/slide2.xml"/><Relationship Id="rId7" Type="http://purl.oclc.org/ooxml/officeDocument/relationships/slide" Target="slides/slide6.xml"/><Relationship Id="rId12" Type="http://purl.oclc.org/ooxml/officeDocument/relationships/slide" Target="slides/slide11.xml"/><Relationship Id="rId17" Type="http://purl.oclc.org/ooxml/officeDocument/relationships/presProps" Target="presProps.xml"/><Relationship Id="rId2" Type="http://purl.oclc.org/ooxml/officeDocument/relationships/slide" Target="slides/slide1.xml"/><Relationship Id="rId16" Type="http://purl.oclc.org/ooxml/officeDocument/relationships/slide" Target="slides/slide15.xml"/><Relationship Id="rId20" Type="http://purl.oclc.org/ooxml/officeDocument/relationships/tableStyles" Target="tableStyles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slide" Target="slides/slide10.xml"/><Relationship Id="rId5" Type="http://purl.oclc.org/ooxml/officeDocument/relationships/slide" Target="slides/slide4.xml"/><Relationship Id="rId15" Type="http://purl.oclc.org/ooxml/officeDocument/relationships/slide" Target="slides/slide14.xml"/><Relationship Id="rId10" Type="http://purl.oclc.org/ooxml/officeDocument/relationships/slide" Target="slides/slide9.xml"/><Relationship Id="rId19" Type="http://purl.oclc.org/ooxml/officeDocument/relationships/theme" Target="theme/theme1.xml"/><Relationship Id="rId4" Type="http://purl.oclc.org/ooxml/officeDocument/relationships/slide" Target="slides/slide3.xml"/><Relationship Id="rId9" Type="http://purl.oclc.org/ooxml/officeDocument/relationships/slide" Target="slides/slide8.xml"/><Relationship Id="rId14" Type="http://purl.oclc.org/ooxml/officeDocument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5E89F-05D6-DCE9-582E-50AD097C0C7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17783" y="802294"/>
            <a:ext cx="8637074" cy="2541428"/>
          </a:xfrm>
        </p:spPr>
        <p:txBody>
          <a:bodyPr bIns="0" anchor="b"/>
          <a:lstStyle>
            <a:lvl1pPr>
              <a:defRPr sz="6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58D839-5C7C-9809-4A3B-03B1E074CD6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17783" y="3531202"/>
            <a:ext cx="8637074" cy="977621"/>
          </a:xfrm>
        </p:spPr>
        <p:txBody>
          <a:bodyPr tIns="91440" bIns="91440"/>
          <a:lstStyle>
            <a:lvl1pPr marL="0" indent="0">
              <a:buNone/>
              <a:defRPr sz="1800" cap="all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C6A72-55DE-2369-1E53-421FFEB787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10DB09-E466-414D-AB80-BA853574934B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80D0F-ED6F-33A5-DAA8-C1E8DF29F1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416503" y="329302"/>
            <a:ext cx="4973915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C01D5-E183-995B-2C6B-22BCD5D082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7665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29A161A6-A7A1-41C0-B798-6D9419E990FA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BB7CF46C-751B-BD63-8E5B-C446A5F58F56}"/>
              </a:ext>
            </a:extLst>
          </p:cNvPr>
          <p:cNvCxnSpPr/>
          <p:nvPr/>
        </p:nvCxnSpPr>
        <p:spPr>
          <a:xfrm>
            <a:off x="2417783" y="3528541"/>
            <a:ext cx="8637066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9958102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B9DA6-8A6D-DFC8-AA29-2A36D7FD45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50953-C77B-5442-B965-D9E787F6ABC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699E9-7F72-9128-DE0E-44E6E70D35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D05490-FFF4-4A85-82DD-D8FD2E5D16B7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E2F82-65A5-D8EC-83F2-27A944DF22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44025-8FC7-BE35-0DBF-7A713E1F90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A26D31-7D80-4C4C-A9C9-28CCF49F1F5A}" type="slidenum">
              <a:t>‹#›</a:t>
            </a:fld>
            <a:endParaRPr lang="en-GB"/>
          </a:p>
        </p:txBody>
      </p:sp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EAFDCEB5-2EEA-63FD-0430-08519363253C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780529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E15E0-2CF1-AF88-2D84-102B744AE3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4243" y="1756132"/>
            <a:ext cx="8643155" cy="1887952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65123B-08CA-3ACF-5BBA-F9AF58AA5BD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4243" y="3806199"/>
            <a:ext cx="8630445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DBFF8-A53F-F0AA-D26E-5937DD32BA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8469BA-7953-4396-8AB8-B59A28D9FE7E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3A9A7-8336-E565-2B09-4F21C6EA0B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D11BB-3B38-C6AF-A377-98B8AF9630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2776CD-F19E-49DB-87A3-AC68CEBDA8BB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F30DA7C8-C007-0166-20C6-E5C935BDD3E8}"/>
              </a:ext>
            </a:extLst>
          </p:cNvPr>
          <p:cNvCxnSpPr/>
          <p:nvPr/>
        </p:nvCxnSpPr>
        <p:spPr>
          <a:xfrm>
            <a:off x="1454243" y="3804982"/>
            <a:ext cx="8630445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13550593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7DD6D-9CC6-F7AA-30E7-0ACECD93C7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9214" y="804891"/>
            <a:ext cx="9605634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5ABD-2877-4FEB-9F95-828337A71C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7330" y="2010875"/>
            <a:ext cx="4645152" cy="34485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D3DD6-2755-5BBE-345D-EF9C866E910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13775" y="2017340"/>
            <a:ext cx="464515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4B973-DAA4-D95A-09C0-E151B205A9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508488-0296-4978-B60A-B6EA80D6B3EF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47C7D-F8F6-5722-1134-5764FF2286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6E653E-971B-42D4-5D29-B480AD2C08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22B678-86B6-4B86-BF8D-5A0BC2DD36E6}" type="slidenum">
              <a:t>‹#›</a:t>
            </a:fld>
            <a:endParaRPr lang="en-GB"/>
          </a:p>
        </p:txBody>
      </p:sp>
      <p:cxnSp>
        <p:nvCxnSpPr>
          <p:cNvPr id="8" name="Straight Connector 34">
            <a:extLst>
              <a:ext uri="{FF2B5EF4-FFF2-40B4-BE49-F238E27FC236}">
                <a16:creationId xmlns:a16="http://schemas.microsoft.com/office/drawing/2014/main" id="{77725621-8463-396E-E0BC-A0B1067851A0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14423947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B3B54-A861-8AD1-14C4-5B2AC385C4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193" y="804159"/>
            <a:ext cx="9607664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97EBC-96BE-5E01-9199-FF3FE243E5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7193" y="2019552"/>
            <a:ext cx="4645152" cy="801947"/>
          </a:xfrm>
        </p:spPr>
        <p:txBody>
          <a:bodyPr anchor="b"/>
          <a:lstStyle>
            <a:lvl1pPr marL="0" indent="0">
              <a:lnSpc>
                <a:spcPct val="100%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ED85B8-C411-961B-64F7-84891CB55C4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7193" y="2824270"/>
            <a:ext cx="4645152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C83C37-6E99-9784-A202-EAD6FDC3D08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12358" y="2023000"/>
            <a:ext cx="4645152" cy="802239"/>
          </a:xfrm>
        </p:spPr>
        <p:txBody>
          <a:bodyPr anchor="b"/>
          <a:lstStyle>
            <a:lvl1pPr marL="0" indent="0">
              <a:lnSpc>
                <a:spcPct val="100%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DC8EFF-C127-6FA4-9B19-D663922CCE5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12358" y="2821490"/>
            <a:ext cx="4645152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A23163-AD3C-2ACE-2C25-A2692E2E3B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879AC3-82D3-46FC-BC7C-BD75568B51DD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8956E2-5407-B0FD-E673-56D80E1AA3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72E327-4772-322A-2BD7-0C7845D859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1E2626-0A68-4E6D-BECB-7EC835EBC0D1}" type="slidenum">
              <a:t>‹#›</a:t>
            </a:fld>
            <a:endParaRPr lang="en-GB"/>
          </a:p>
        </p:txBody>
      </p:sp>
      <p:cxnSp>
        <p:nvCxnSpPr>
          <p:cNvPr id="10" name="Straight Connector 28">
            <a:extLst>
              <a:ext uri="{FF2B5EF4-FFF2-40B4-BE49-F238E27FC236}">
                <a16:creationId xmlns:a16="http://schemas.microsoft.com/office/drawing/2014/main" id="{1B8D5C24-0671-85EF-4F65-E8D1C4E89370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97316021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27A8B-C5FC-4B54-77A5-4281FAEE38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DDEEBA-EECF-CB6F-2037-04246789BD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12B5BD-C187-43C6-A87E-8D7C289E41D6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42444-4C82-E23B-9487-63804F1AEE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6BDA7F-C231-8FCE-F0AD-781A3E3B52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8EFA8B-B63F-47DE-A0A1-CD42D0C2F67B}" type="slidenum">
              <a:t>‹#›</a:t>
            </a:fld>
            <a:endParaRPr lang="en-GB"/>
          </a:p>
        </p:txBody>
      </p:sp>
      <p:cxnSp>
        <p:nvCxnSpPr>
          <p:cNvPr id="6" name="Straight Connector 24">
            <a:extLst>
              <a:ext uri="{FF2B5EF4-FFF2-40B4-BE49-F238E27FC236}">
                <a16:creationId xmlns:a16="http://schemas.microsoft.com/office/drawing/2014/main" id="{80A6E9E1-875C-F126-160F-B87BA2A285D5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3885515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2E5D40-6375-8221-5021-79A36EE202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FC6A48-80DC-496F-BE3C-1A18B0AAD7C0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0CFD48-9B0E-ED47-D1C5-2C6D941B99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E13282-C9D2-7895-82C1-7C1342DAF5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1FC4C0-0167-4D43-AC7B-A2528EE29B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599711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0333B-2D1A-763A-6DBA-7D8B2D6958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669" y="798975"/>
            <a:ext cx="3273094" cy="2247119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AD7BB-CD58-5A86-24CB-6B91905E4B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3711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8BD37-C0A7-BEB0-09CF-DF5DD989F58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4669" y="3205493"/>
            <a:ext cx="3275015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AA9B86-B8AD-5CDB-D0DE-6C7208CD3A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D65091-BEAA-4EC5-979C-D4BD4A005247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795721-FB4E-4C4E-4E0B-382AFBD9AB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07526-4003-2BE1-3E07-2DAD57FCB4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76E316-5F45-43FC-8C3C-D01B25B1A5BF}" type="slidenum">
              <a:t>‹#›</a:t>
            </a:fld>
            <a:endParaRPr lang="en-GB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FB9FE496-4668-FF69-ADEA-5A95592A9B01}"/>
              </a:ext>
            </a:extLst>
          </p:cNvPr>
          <p:cNvCxnSpPr/>
          <p:nvPr/>
        </p:nvCxnSpPr>
        <p:spPr>
          <a:xfrm>
            <a:off x="1448281" y="3205493"/>
            <a:ext cx="3269492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840931441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27F263AB-7021-8AD2-D99C-EFE0AAF94027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FC78D1DB-0DE5-63FB-28EE-196A916B6F57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gradFill>
              <a:gsLst>
                <a:gs pos="0%">
                  <a:srgbClr val="000001"/>
                </a:gs>
                <a:gs pos="100%">
                  <a:srgbClr val="191919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%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60099E19-47D6-E93C-CC07-55159ED80B2D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%">
                  <a:srgbClr val="DADADA"/>
                </a:gs>
                <a:gs pos="100%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%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%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D0D1620D-9A2B-380B-530B-013AEFBEBB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207" y="1129512"/>
            <a:ext cx="5532330" cy="183058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A6421839-B439-4EDC-92A2-0E6E948A252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4315E3B-F526-B1A4-7C01-458FB159877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50329" y="3145993"/>
            <a:ext cx="5524402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46F47882-B7DF-B74A-3B12-4E33BBC402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47385" y="5469858"/>
            <a:ext cx="5527346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374C32F7-ED6D-4060-BDFA-B2ABF5BCF8BD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CDB54381-03E3-FE88-AC10-4411568EC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47385" y="318640"/>
            <a:ext cx="5541007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D73B526E-8E0D-3693-E6E2-833B1FAA5B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0BE89B-B541-4B80-BCCC-F9061977D432}" type="slidenum">
              <a:t>‹#›</a:t>
            </a:fld>
            <a:endParaRPr lang="en-GB"/>
          </a:p>
        </p:txBody>
      </p:sp>
      <p:cxnSp>
        <p:nvCxnSpPr>
          <p:cNvPr id="11" name="Straight Connector 30">
            <a:extLst>
              <a:ext uri="{FF2B5EF4-FFF2-40B4-BE49-F238E27FC236}">
                <a16:creationId xmlns:a16="http://schemas.microsoft.com/office/drawing/2014/main" id="{E73D7021-312A-9B64-55EA-51EA7EB08F76}"/>
              </a:ext>
            </a:extLst>
          </p:cNvPr>
          <p:cNvCxnSpPr/>
          <p:nvPr/>
        </p:nvCxnSpPr>
        <p:spPr>
          <a:xfrm>
            <a:off x="1447385" y="3143606"/>
            <a:ext cx="5527347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0220833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3E703-B9D8-1054-D306-013951399F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C70CC-378C-00AA-84FD-832B7CE81B3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B0E8-040E-5461-657C-3E28A201DD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8C2EBC-84E1-4B2D-8D3A-AC30B44E47BC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937F3-72A8-7C31-793E-FBA3C9C7F0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4774E-C73A-AC29-14F4-F0B01BB896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47F2D3-42B9-414C-95D0-434BC79B9673}" type="slidenum">
              <a:t>‹#›</a:t>
            </a:fld>
            <a:endParaRPr lang="en-GB"/>
          </a:p>
        </p:txBody>
      </p: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045B28B4-DBB4-204C-1DC5-9B901F642AA3}"/>
              </a:ext>
            </a:extLst>
          </p:cNvPr>
          <p:cNvCxnSpPr/>
          <p:nvPr/>
        </p:nvCxnSpPr>
        <p:spPr>
          <a:xfrm>
            <a:off x="1453896" y="1847088"/>
            <a:ext cx="9607518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39615583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1A3305-6BA0-A0FC-766B-58FBCF8E12E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39113" y="798975"/>
            <a:ext cx="1615744" cy="465989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303BA8-3218-B619-18A2-5395AB3C1DE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4669" y="798975"/>
            <a:ext cx="7828827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AF615-E0E1-C797-F523-8386488FF2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2AA8B9-4C15-4F1C-A5ED-BC43E2E8C3C5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EC3EC-3C78-70EA-CD2A-A581C55186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4B59-1126-3EAB-2A01-8B50CAB01C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E47CE8-4314-43A4-90A1-BBD4363816F4}" type="slidenum">
              <a:t>‹#›</a:t>
            </a:fld>
            <a:endParaRPr lang="en-GB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0CC7929F-BE3D-908F-8A19-3E4C2D71C36E}"/>
              </a:ext>
            </a:extLst>
          </p:cNvPr>
          <p:cNvCxnSpPr/>
          <p:nvPr/>
        </p:nvCxnSpPr>
        <p:spPr>
          <a:xfrm>
            <a:off x="9439113" y="798975"/>
            <a:ext cx="0" cy="4659883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42057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13" Type="http://purl.oclc.org/ooxml/officeDocument/relationships/image" Target="../media/image1.jpg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Pr>
        <a:gradFill>
          <a:gsLst>
            <a:gs pos="0%">
              <a:srgbClr val="ECEAE7"/>
            </a:gs>
            <a:gs pos="100%">
              <a:srgbClr val="CAC6C1"/>
            </a:gs>
          </a:gsLst>
          <a:path path="circle">
            <a:fillToRect l="43%" r="57%" b="100%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CC81F83-04E9-F478-9FDE-DEAFA0D8F8FD}"/>
              </a:ext>
            </a:extLst>
          </p:cNvPr>
          <p:cNvSpPr/>
          <p:nvPr/>
        </p:nvSpPr>
        <p:spPr>
          <a:xfrm>
            <a:off x="0" y="2019479"/>
            <a:ext cx="12191996" cy="4105939"/>
          </a:xfrm>
          <a:prstGeom prst="rect">
            <a:avLst/>
          </a:prstGeom>
          <a:gradFill>
            <a:gsLst>
              <a:gs pos="0%">
                <a:srgbClr val="DFDBD5">
                  <a:alpha val="0%"/>
                </a:srgbClr>
              </a:gs>
              <a:gs pos="100%">
                <a:srgbClr val="DFDBD5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6A66A1E2-CA13-576F-5513-2B322D416980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.538%" b="-1.538%"/>
          <a:stretch>
            <a:fillRect/>
          </a:stretch>
        </p:blipFill>
        <p:spPr>
          <a:xfrm>
            <a:off x="0" y="6126480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C26BE7D8-3D21-DBAB-3C50-01536D2914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603275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5F5CE3C-9ED8-7335-C9C0-DBC2451C45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1582" y="2015730"/>
            <a:ext cx="9603275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A55EA90-9CDA-4B12-7816-686681465C6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554141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%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fld id="{CCFE50A1-7763-416E-B2E8-ED8F7C33EB13}" type="datetime1">
              <a:rPr lang="en-GB"/>
              <a:pPr lvl="0"/>
              <a:t>24/10/2023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0330D7A-5A05-C35E-8E66-62D112DEDCB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51582" y="329302"/>
            <a:ext cx="5938835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%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29EC435-1B4A-BB64-5EC0-9AC9C94C4FA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%">
                <a:solidFill>
                  <a:srgbClr val="B71E42"/>
                </a:solidFill>
                <a:uFillTx/>
                <a:latin typeface="Gill Sans MT"/>
              </a:defRPr>
            </a:lvl1pPr>
          </a:lstStyle>
          <a:p>
            <a:pPr lvl="0"/>
            <a:fld id="{E54974A0-8D04-47AD-935C-162A27172F34}" type="slidenum">
              <a:t>‹#›</a:t>
            </a:fld>
            <a:endParaRPr lang="en-GB"/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3C3B1B56-A464-A3BA-D531-D11C81AB9D3B}"/>
              </a:ext>
            </a:extLst>
          </p:cNvPr>
          <p:cNvCxnSpPr/>
          <p:nvPr/>
        </p:nvCxnSpPr>
        <p:spPr>
          <a:xfrm>
            <a:off x="0" y="6128409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%"/>
              </a:srgbClr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%"/>
        </a:lnSpc>
        <a:spcBef>
          <a:spcPts val="0"/>
        </a:spcBef>
        <a:spcAft>
          <a:spcPts val="0"/>
        </a:spcAft>
        <a:buNone/>
        <a:tabLst/>
        <a:defRPr lang="en-GB" sz="3200" b="0" i="0" u="none" strike="noStrike" kern="1200" cap="all" spc="0" baseline="0%">
          <a:solidFill>
            <a:srgbClr val="000000"/>
          </a:solidFill>
          <a:uFillTx/>
          <a:latin typeface="Gill Sans MT"/>
        </a:defRPr>
      </a:lvl1pPr>
    </p:titleStyle>
    <p:bodyStyle>
      <a:lvl1pPr marL="228600" marR="0" lvl="0" indent="-228600" algn="l" defTabSz="914400" rtl="0" fontAlgn="auto" hangingPunct="1">
        <a:lnSpc>
          <a:spcPct val="120%"/>
        </a:lnSpc>
        <a:spcBef>
          <a:spcPts val="1000"/>
        </a:spcBef>
        <a:spcAft>
          <a:spcPts val="0"/>
        </a:spcAft>
        <a:buClr>
          <a:srgbClr val="B71E42"/>
        </a:buClr>
        <a:buSzPct val="100%"/>
        <a:buFont typeface="Arial" pitchFamily="34"/>
        <a:buChar char="•"/>
        <a:tabLst/>
        <a:defRPr lang="en-GB" sz="2000" b="0" i="0" u="none" strike="noStrike" kern="1200" cap="none" spc="0" baseline="0%">
          <a:solidFill>
            <a:srgbClr val="000000"/>
          </a:solidFill>
          <a:uFillTx/>
          <a:latin typeface="Gill Sans MT"/>
        </a:defRPr>
      </a:lvl1pPr>
      <a:lvl2pPr marL="685800" marR="0" lvl="1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Clr>
          <a:srgbClr val="B71E42"/>
        </a:buClr>
        <a:buSzPct val="100%"/>
        <a:buFont typeface="Arial" pitchFamily="34"/>
        <a:buChar char="•"/>
        <a:tabLst/>
        <a:defRPr lang="en-GB" sz="1800" b="0" i="0" u="none" strike="noStrike" kern="1200" cap="none" spc="0" baseline="0%">
          <a:solidFill>
            <a:srgbClr val="000000"/>
          </a:solidFill>
          <a:uFillTx/>
          <a:latin typeface="Gill Sans MT"/>
        </a:defRPr>
      </a:lvl2pPr>
      <a:lvl3pPr marL="1143000" marR="0" lvl="2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Clr>
          <a:srgbClr val="B71E42"/>
        </a:buClr>
        <a:buSzPct val="100%"/>
        <a:buFont typeface="Arial" pitchFamily="34"/>
        <a:buChar char="•"/>
        <a:tabLst/>
        <a:defRPr lang="en-GB" sz="1600" b="0" i="0" u="none" strike="noStrike" kern="1200" cap="none" spc="0" baseline="0%">
          <a:solidFill>
            <a:srgbClr val="000000"/>
          </a:solidFill>
          <a:uFillTx/>
          <a:latin typeface="Gill Sans MT"/>
        </a:defRPr>
      </a:lvl3pPr>
      <a:lvl4pPr marL="1600200" marR="0" lvl="3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Clr>
          <a:srgbClr val="B71E42"/>
        </a:buClr>
        <a:buSzPct val="100%"/>
        <a:buFont typeface="Arial" pitchFamily="34"/>
        <a:buChar char="•"/>
        <a:tabLst/>
        <a:defRPr lang="en-GB" sz="1400" b="0" i="0" u="none" strike="noStrike" kern="1200" cap="none" spc="0" baseline="0%">
          <a:solidFill>
            <a:srgbClr val="000000"/>
          </a:solidFill>
          <a:uFillTx/>
          <a:latin typeface="Gill Sans MT"/>
        </a:defRPr>
      </a:lvl4pPr>
      <a:lvl5pPr marL="2057400" marR="0" lvl="4" indent="-228600" algn="l" defTabSz="914400" rtl="0" fontAlgn="auto" hangingPunct="1">
        <a:lnSpc>
          <a:spcPct val="120%"/>
        </a:lnSpc>
        <a:spcBef>
          <a:spcPts val="500"/>
        </a:spcBef>
        <a:spcAft>
          <a:spcPts val="0"/>
        </a:spcAft>
        <a:buClr>
          <a:srgbClr val="B71E42"/>
        </a:buClr>
        <a:buSzPct val="100%"/>
        <a:buFont typeface="Arial" pitchFamily="34"/>
        <a:buChar char="•"/>
        <a:tabLst/>
        <a:defRPr lang="en-GB" sz="1200" b="0" i="0" u="none" strike="noStrike" kern="1200" cap="none" spc="0" baseline="0%">
          <a:solidFill>
            <a:srgbClr val="000000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purl.oclc.org/ooxml/officeDocument/relationships/image" Target="../media/image2.jpg"/><Relationship Id="rId1" Type="http://purl.oclc.org/ooxml/officeDocument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purl.oclc.org/ooxml/officeDocument/relationships/image" Target="../media/image3.jpg"/><Relationship Id="rId1" Type="http://purl.oclc.org/ooxml/officeDocument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purl.oclc.org/ooxml/officeDocument/relationships/image" Target="../media/image4.jpg"/><Relationship Id="rId1" Type="http://purl.oclc.org/ooxml/officeDocument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purl.oclc.org/ooxml/officeDocument/relationships/image" Target="../media/image5.jpg"/><Relationship Id="rId1" Type="http://purl.oclc.org/ooxml/officeDocument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purl.oclc.org/ooxml/officeDocument/relationships/image" Target="../media/image6.jpg"/><Relationship Id="rId1" Type="http://purl.oclc.org/ooxml/officeDocument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purl.oclc.org/ooxml/officeDocument/relationships/image" Target="../media/image8.jpg"/><Relationship Id="rId2" Type="http://purl.oclc.org/ooxml/officeDocument/relationships/image" Target="../media/image7.jpg"/><Relationship Id="rId1" Type="http://purl.oclc.org/ooxml/officeDocument/relationships/slideLayout" Target="../slideLayouts/slideLayout2.xml"/><Relationship Id="rId5" Type="http://purl.oclc.org/ooxml/officeDocument/relationships/image" Target="../media/image10.jpg"/><Relationship Id="rId4" Type="http://purl.oclc.org/ooxml/officeDocument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purl.oclc.org/ooxml/officeDocument/relationships/hyperlink" Target="https://all.accor.com/gb/australia/magazine/one-hour-one-day-one-week/gastronomy-sofitel-8c4dc.shtml" TargetMode="External"/><Relationship Id="rId3" Type="http://purl.oclc.org/ooxml/officeDocument/relationships/hyperlink" Target="https://www.sofitel-mumbai-bkc.com/" TargetMode="External"/><Relationship Id="rId7" Type="http://purl.oclc.org/ooxml/officeDocument/relationships/hyperlink" Target="https://www.sofitel-dubai-jumeirahbeach.com/rooms-suites/luxury-room/" TargetMode="External"/><Relationship Id="rId2" Type="http://purl.oclc.org/ooxml/officeDocument/relationships/hyperlink" Target="https://all.accor.com/brands/sofitel.en.shtml" TargetMode="External"/><Relationship Id="rId1" Type="http://purl.oclc.org/ooxml/officeDocument/relationships/slideLayout" Target="../slideLayouts/slideLayout2.xml"/><Relationship Id="rId6" Type="http://purl.oclc.org/ooxml/officeDocument/relationships/hyperlink" Target="https://sofitel.accor.com/gb/weddings/wedding-related-events.shtml" TargetMode="External"/><Relationship Id="rId11" Type="http://purl.oclc.org/ooxml/officeDocument/relationships/hyperlink" Target="https://lesroches.edu/blog/hotel-customer-service/" TargetMode="External"/><Relationship Id="rId5" Type="http://purl.oclc.org/ooxml/officeDocument/relationships/hyperlink" Target="https://www.sofitelheathrow.com/" TargetMode="External"/><Relationship Id="rId10" Type="http://purl.oclc.org/ooxml/officeDocument/relationships/hyperlink" Target="https://www.sofitel-dubai-thepalm.com/restaurants-bars/premier-club-lounge/" TargetMode="External"/><Relationship Id="rId4" Type="http://purl.oclc.org/ooxml/officeDocument/relationships/hyperlink" Target="https://www.sofitelstjames.com/en/rooms.html" TargetMode="External"/><Relationship Id="rId9" Type="http://purl.oclc.org/ooxml/officeDocument/relationships/hyperlink" Target="https://www.sofitel-dubai-thepalm.com/" TargetMode="External"/></Relationships>
</file>

<file path=ppt/slides/_rels/slide15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2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9B391-F8E1-C4F1-8F6F-A5ED715A8B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0EE30-763F-4539-F75D-43B0B936898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Student Name: Connie Gagua (2242243)</a:t>
            </a:r>
          </a:p>
          <a:p>
            <a:pPr lvl="0"/>
            <a:r>
              <a:rPr lang="en-GB" dirty="0"/>
              <a:t>Module Name: Hospitality and Guest Service BMIH4003</a:t>
            </a:r>
          </a:p>
          <a:p>
            <a:pPr lvl="0"/>
            <a:r>
              <a:rPr lang="en-GB" dirty="0"/>
              <a:t>Lecturer’s Name: </a:t>
            </a:r>
            <a:r>
              <a:rPr lang="en-GB" dirty="0" err="1"/>
              <a:t>Debborah</a:t>
            </a:r>
            <a:r>
              <a:rPr lang="en-GB" dirty="0"/>
              <a:t> Lloyd</a:t>
            </a:r>
          </a:p>
          <a:p>
            <a:pPr lvl="0"/>
            <a:r>
              <a:rPr lang="en-GB" dirty="0"/>
              <a:t>Date: 22 October 2023</a:t>
            </a:r>
          </a:p>
          <a:p>
            <a:pPr lvl="0"/>
            <a:r>
              <a:rPr lang="en-GB" dirty="0"/>
              <a:t>Presentation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2D1EA-7429-87ED-BF4F-0D2B46D930F9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Sofitel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1C7EA-7AB6-C7FD-3373-4498A4C1583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By: connie gagua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F47ED-642C-99D5-89D4-8001ED8D048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Content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3DC16-CAE7-19B5-EDF5-313A2D797F9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1400" dirty="0"/>
              <a:t>1. Introduction of Sofitel</a:t>
            </a:r>
          </a:p>
          <a:p>
            <a:pPr marL="0" lvl="0" indent="0">
              <a:buNone/>
            </a:pPr>
            <a:r>
              <a:rPr lang="en-GB" sz="1400" dirty="0"/>
              <a:t>2.  Main Consumers of Sofitel </a:t>
            </a:r>
          </a:p>
          <a:p>
            <a:pPr marL="0" lvl="0" indent="0">
              <a:buNone/>
            </a:pPr>
            <a:r>
              <a:rPr lang="en-GB" sz="1400" dirty="0"/>
              <a:t>3. Guest Services of Sofitel</a:t>
            </a:r>
          </a:p>
          <a:p>
            <a:pPr marL="0" lvl="0" indent="0">
              <a:buNone/>
            </a:pPr>
            <a:r>
              <a:rPr lang="en-GB" sz="1400" dirty="0"/>
              <a:t>        3.1 Luxury Room</a:t>
            </a:r>
          </a:p>
          <a:p>
            <a:pPr marL="0" lvl="0" indent="0">
              <a:buNone/>
            </a:pPr>
            <a:r>
              <a:rPr lang="en-GB" sz="1400" dirty="0"/>
              <a:t>        3.2 </a:t>
            </a:r>
            <a:r>
              <a:rPr lang="en-GB" sz="1400" dirty="0" err="1"/>
              <a:t>Gastronimic</a:t>
            </a:r>
            <a:r>
              <a:rPr lang="en-GB" sz="1400" dirty="0"/>
              <a:t> Delights</a:t>
            </a:r>
          </a:p>
          <a:p>
            <a:pPr marL="0" lvl="0" indent="0">
              <a:buNone/>
            </a:pPr>
            <a:r>
              <a:rPr lang="en-GB" sz="1400" dirty="0"/>
              <a:t>        3.3 Concierge Services</a:t>
            </a:r>
          </a:p>
          <a:p>
            <a:pPr marL="0" lvl="0" indent="0">
              <a:buNone/>
            </a:pPr>
            <a:r>
              <a:rPr lang="en-GB" sz="1400" dirty="0"/>
              <a:t>        3.4 Relaxing Wellness and Spa</a:t>
            </a:r>
          </a:p>
          <a:p>
            <a:pPr marL="0" lvl="0" indent="0">
              <a:buNone/>
            </a:pPr>
            <a:r>
              <a:rPr lang="en-GB" sz="1400" dirty="0"/>
              <a:t>        3.5 Executive Lounge</a:t>
            </a:r>
          </a:p>
          <a:p>
            <a:pPr marL="0" lvl="0" indent="0">
              <a:buNone/>
            </a:pPr>
            <a:r>
              <a:rPr lang="en-GB" sz="1400" dirty="0"/>
              <a:t>4. The Role and Function of Guest Services in General</a:t>
            </a:r>
          </a:p>
          <a:p>
            <a:pPr marL="0" lvl="0" indent="0">
              <a:buNone/>
            </a:pPr>
            <a:r>
              <a:rPr lang="en-GB" sz="1400" dirty="0"/>
              <a:t>5. Meeting Guest Satisfaction</a:t>
            </a:r>
          </a:p>
          <a:p>
            <a:pPr marL="0" lvl="0" indent="0">
              <a:buNone/>
            </a:pPr>
            <a:r>
              <a:rPr lang="en-GB" sz="1400" dirty="0"/>
              <a:t>6. Summary/Conclusion</a:t>
            </a:r>
          </a:p>
          <a:p>
            <a:pPr marL="0" lvl="0" indent="0">
              <a:buNone/>
            </a:pPr>
            <a:r>
              <a:rPr lang="en-GB" sz="1400" dirty="0"/>
              <a:t>7. References</a:t>
            </a:r>
          </a:p>
          <a:p>
            <a:pPr marL="342900" lvl="0" indent="-342900">
              <a:buAutoNum type="arabicPeriod" startAt="4"/>
            </a:pPr>
            <a:endParaRPr lang="en-GB" sz="1400" dirty="0"/>
          </a:p>
          <a:p>
            <a:pPr marL="0" lvl="0" indent="0">
              <a:buNone/>
            </a:pPr>
            <a:endParaRPr lang="en-GB" sz="1400" dirty="0"/>
          </a:p>
          <a:p>
            <a:pPr marL="0" lvl="0" indent="0">
              <a:buNone/>
            </a:pPr>
            <a:endParaRPr lang="en-GB" sz="1400" dirty="0"/>
          </a:p>
        </p:txBody>
      </p:sp>
    </p:spTree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CB5E4-C020-9DD8-06D4-736C5E0970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6BA4E-2A86-FF80-1FC0-88B010FE637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SOFITEL Hotels and Resorts– is a five-star modern luxury hotel owned by Accor since 1980. It’s a French hotel chain based in Paris, France. Over 120 hotels branches in more than 40 countries. (Accor, 2019)</a:t>
            </a:r>
          </a:p>
          <a:p>
            <a:pPr marL="0" lvl="0" indent="0">
              <a:buNone/>
            </a:pPr>
            <a:r>
              <a:rPr lang="en-GB"/>
              <a:t>                                                                                                                   </a:t>
            </a:r>
            <a:r>
              <a:rPr lang="en-GB" sz="1200"/>
              <a:t>(Sofitel, 2023)</a:t>
            </a:r>
          </a:p>
        </p:txBody>
      </p:sp>
      <p:pic>
        <p:nvPicPr>
          <p:cNvPr id="4" name="Picture 4" descr="A large building with trees and a street&#10;&#10;Description automatically generated with medium confidence">
            <a:extLst>
              <a:ext uri="{FF2B5EF4-FFF2-40B4-BE49-F238E27FC236}">
                <a16:creationId xmlns:a16="http://schemas.microsoft.com/office/drawing/2014/main" id="{853E1CB5-D529-8C11-12EA-24712AAC91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5761" y="3200400"/>
            <a:ext cx="7863840" cy="267207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1EEA-A8D1-61DD-F594-F0F6D12771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MAIN CONSUMERS OF SOFITEL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70D52-ABE6-2B59-4947-9FA09F70A98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Business Travellers – These professionals travel for work-related purposes such as attending conferences, meetings, or corporate events. (</a:t>
            </a:r>
            <a:r>
              <a:rPr lang="en-GB" sz="1800">
                <a:latin typeface="Calibri" pitchFamily="34"/>
                <a:ea typeface="Calibri" pitchFamily="34"/>
                <a:cs typeface="Times New Roman" pitchFamily="18"/>
              </a:rPr>
              <a:t>Sofitel, 2016)</a:t>
            </a:r>
            <a:endParaRPr lang="en-GB"/>
          </a:p>
          <a:p>
            <a:pPr lvl="0"/>
            <a:r>
              <a:rPr lang="en-GB"/>
              <a:t>Leisure Travellers – (Sofitel, 2023)</a:t>
            </a:r>
          </a:p>
          <a:p>
            <a:pPr lvl="0"/>
            <a:r>
              <a:rPr lang="en-GB"/>
              <a:t>People Celebrating Special Occasions (Sofitel, 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4FBF6-02BF-9630-7A1D-BBB86CD145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D5C0B-12E8-2561-50AE-3E847EA429A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Services that the Sofitel Hotels provides</a:t>
            </a:r>
          </a:p>
          <a:p>
            <a:pPr marL="457200" lvl="0" indent="-457200">
              <a:buAutoNum type="arabicPeriod"/>
            </a:pPr>
            <a:r>
              <a:rPr lang="en-GB"/>
              <a:t>Luxury Rooms (Sofitel, 2023)</a:t>
            </a:r>
          </a:p>
          <a:p>
            <a:pPr marL="0" lvl="0" indent="0">
              <a:buNone/>
            </a:pPr>
            <a:endParaRPr lang="en-GB"/>
          </a:p>
          <a:p>
            <a:pPr marL="457200" lvl="0" indent="-457200">
              <a:buAutoNum type="arabicPeriod"/>
            </a:pPr>
            <a:endParaRPr lang="en-GB"/>
          </a:p>
          <a:p>
            <a:pPr marL="0" lvl="0" indent="0">
              <a:buNone/>
            </a:pPr>
            <a:r>
              <a:rPr lang="en-GB"/>
              <a:t>                  </a:t>
            </a:r>
          </a:p>
        </p:txBody>
      </p:sp>
      <p:pic>
        <p:nvPicPr>
          <p:cNvPr id="4" name="Picture 6" descr="A room with a bed and a television and a table&#10;&#10;Description automatically generated">
            <a:extLst>
              <a:ext uri="{FF2B5EF4-FFF2-40B4-BE49-F238E27FC236}">
                <a16:creationId xmlns:a16="http://schemas.microsoft.com/office/drawing/2014/main" id="{55228E34-347C-DD6C-3545-DE370CDDC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643" y="3067738"/>
            <a:ext cx="6987972" cy="256058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2D6CB-C852-51B8-610B-C201716451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D3532-F1C0-6652-815E-9603C2473A5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2. Gastronomic Delights – Indulgent Gastronomy with Sofitel (Accor, 2019)</a:t>
            </a:r>
          </a:p>
          <a:p>
            <a:pPr lvl="0"/>
            <a:endParaRPr lang="en-GB"/>
          </a:p>
        </p:txBody>
      </p:sp>
      <p:pic>
        <p:nvPicPr>
          <p:cNvPr id="4" name="Picture 4" descr="A plate of food on a tray&#10;&#10;Description automatically generated">
            <a:extLst>
              <a:ext uri="{FF2B5EF4-FFF2-40B4-BE49-F238E27FC236}">
                <a16:creationId xmlns:a16="http://schemas.microsoft.com/office/drawing/2014/main" id="{F6CE6A25-8C43-22FA-55CA-68D9872FB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1442" y="2819396"/>
            <a:ext cx="5648962" cy="230124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purl.oclc.org/ooxml/drawingml/main" xmlns:r="http://purl.oclc.org/ooxml/officeDocument/relationships" xmlns:p="http://purl.oclc.org/ooxml/presentationml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AA3DE-B588-0DF8-320D-A8833CFB85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A6C45-3627-45DA-F334-06DFF67386E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3. Concierge Services (Sofitel, 2023)</a:t>
            </a:r>
          </a:p>
          <a:p>
            <a:pPr marL="0" lvl="0" indent="0">
              <a:buNone/>
            </a:pPr>
            <a:r>
              <a:rPr lang="en-GB"/>
              <a:t>                                                                                              </a:t>
            </a:r>
            <a:r>
              <a:rPr lang="en-GB" sz="1200"/>
              <a:t>Sofitel The Palm Dubai</a:t>
            </a:r>
            <a:r>
              <a:rPr lang="en-GB"/>
              <a:t>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Picture 4" descr="A group of buildings next to a body of water&#10;&#10;Description automatically generated">
            <a:extLst>
              <a:ext uri="{FF2B5EF4-FFF2-40B4-BE49-F238E27FC236}">
                <a16:creationId xmlns:a16="http://schemas.microsoft.com/office/drawing/2014/main" id="{495FF3C1-19D4-8FF9-BF14-49E4E24BC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3715" y="2915600"/>
            <a:ext cx="8544555" cy="255074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purl.oclc.org/ooxml/drawingml/main" xmlns:r="http://purl.oclc.org/ooxml/officeDocument/relationships" xmlns:p="http://purl.oclc.org/ooxml/presentationml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08F7F-0AD5-AEED-A5EA-A3F9EF03FA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540CB-62BD-98E0-45AE-72724E38EB1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4. Relaxing Spa and Wellness (Sofitel, 2016)</a:t>
            </a:r>
          </a:p>
          <a:p>
            <a:pPr lvl="0"/>
            <a:endParaRPr lang="en-GB"/>
          </a:p>
        </p:txBody>
      </p:sp>
      <p:pic>
        <p:nvPicPr>
          <p:cNvPr id="4" name="Picture 4" descr="A room with two beds&#10;&#10;Description automatically generated">
            <a:extLst>
              <a:ext uri="{FF2B5EF4-FFF2-40B4-BE49-F238E27FC236}">
                <a16:creationId xmlns:a16="http://schemas.microsoft.com/office/drawing/2014/main" id="{B85FC580-121C-E828-20F7-EBCC6A834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2484" y="2659953"/>
            <a:ext cx="8016243" cy="296837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purl.oclc.org/ooxml/drawingml/main" xmlns:r="http://purl.oclc.org/ooxml/officeDocument/relationships" xmlns:p="http://purl.oclc.org/ooxml/presentationml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E3249-66A4-1AAE-B0B1-FFA285CD1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Guest services: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9B37E-A2F8-085A-A84A-6B3FB76A2DE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51582" y="2046207"/>
            <a:ext cx="9603275" cy="3450616"/>
          </a:xfrm>
        </p:spPr>
        <p:txBody>
          <a:bodyPr/>
          <a:lstStyle/>
          <a:p>
            <a:pPr lvl="0"/>
            <a:r>
              <a:rPr lang="en-GB"/>
              <a:t>5. Executive Lounge (Sofitel, 2023)</a:t>
            </a:r>
          </a:p>
          <a:p>
            <a:pPr marL="0" lvl="0" indent="0">
              <a:buNone/>
            </a:pPr>
            <a:r>
              <a:rPr lang="en-GB"/>
              <a:t>Sofitel The Palm Dubai</a:t>
            </a: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4" descr="A room with a reception counter and a couch&#10;&#10;Description automatically generated">
            <a:extLst>
              <a:ext uri="{FF2B5EF4-FFF2-40B4-BE49-F238E27FC236}">
                <a16:creationId xmlns:a16="http://schemas.microsoft.com/office/drawing/2014/main" id="{7A0D52D8-5762-AF6B-09C2-A98A01B5C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4" y="3004764"/>
            <a:ext cx="2966715" cy="22377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A room with tables and chairs&#10;&#10;Description automatically generated">
            <a:extLst>
              <a:ext uri="{FF2B5EF4-FFF2-40B4-BE49-F238E27FC236}">
                <a16:creationId xmlns:a16="http://schemas.microsoft.com/office/drawing/2014/main" id="{0E00382C-F33A-D65C-8FF6-3225249C0C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9631" y="3004764"/>
            <a:ext cx="2966715" cy="2316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8" descr="A patio with chairs and umbrellas&#10;&#10;Description automatically generated">
            <a:extLst>
              <a:ext uri="{FF2B5EF4-FFF2-40B4-BE49-F238E27FC236}">
                <a16:creationId xmlns:a16="http://schemas.microsoft.com/office/drawing/2014/main" id="{11CF8E29-55FB-6153-418A-34E0542C01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215" y="2993306"/>
            <a:ext cx="2667268" cy="23169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0" descr="A room with a tv and chairs&#10;&#10;Description automatically generated">
            <a:extLst>
              <a:ext uri="{FF2B5EF4-FFF2-40B4-BE49-F238E27FC236}">
                <a16:creationId xmlns:a16="http://schemas.microsoft.com/office/drawing/2014/main" id="{8F0CDDF2-0580-EA00-E812-9915C43754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7342" y="2965198"/>
            <a:ext cx="2987043" cy="23169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purl.oclc.org/ooxml/drawingml/main" xmlns:r="http://purl.oclc.org/ooxml/officeDocument/relationships" xmlns:p="http://purl.oclc.org/ooxml/presentationml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0C18F-BF14-A995-A9BB-3AFB7BEEB57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Role and Functions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2EED-B948-B7B1-3037-A9021DA2856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1. Front Desk Operations</a:t>
            </a:r>
          </a:p>
          <a:p>
            <a:pPr lvl="0"/>
            <a:r>
              <a:rPr lang="en-GB"/>
              <a:t>2. Concierge services</a:t>
            </a:r>
          </a:p>
          <a:p>
            <a:pPr lvl="0"/>
            <a:r>
              <a:rPr lang="en-GB"/>
              <a:t>3. Bell Services</a:t>
            </a:r>
          </a:p>
          <a:p>
            <a:pPr lvl="0"/>
            <a:r>
              <a:rPr lang="en-GB"/>
              <a:t>4. Room Service</a:t>
            </a:r>
          </a:p>
          <a:p>
            <a:pPr marL="0" lvl="0" indent="0">
              <a:buNone/>
            </a:pPr>
            <a:r>
              <a:rPr lang="en-GB"/>
              <a:t>                (Les Roches, 2023)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purl.oclc.org/ooxml/drawingml/main" xmlns:r="http://purl.oclc.org/ooxml/officeDocument/relationships" xmlns:p="http://purl.oclc.org/ooxml/presentationml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7319-90AD-B8CB-A8D3-DDF5FB2AA9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Meeting guest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FA95D-249A-6EBC-9A54-E8898EC4AEA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1. Personalized Service</a:t>
            </a:r>
          </a:p>
          <a:p>
            <a:pPr lvl="0"/>
            <a:r>
              <a:rPr lang="en-GB"/>
              <a:t>2. Efficient Communication</a:t>
            </a:r>
          </a:p>
          <a:p>
            <a:pPr lvl="0"/>
            <a:r>
              <a:rPr lang="en-GB"/>
              <a:t>3. Attention to Detail</a:t>
            </a:r>
          </a:p>
          <a:p>
            <a:pPr lvl="0"/>
            <a:r>
              <a:rPr lang="en-GB"/>
              <a:t>4. Continuous Improvement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purl.oclc.org/ooxml/drawingml/main" xmlns:r="http://purl.oclc.org/ooxml/officeDocument/relationships" xmlns:p="http://purl.oclc.org/ooxml/presentationml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996E3-9132-1916-A0DB-1C2144D113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Summary/Conclutions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7E20D-E7C5-C279-02A6-B9B05ABFB24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Hospitality is extremely important in the hotel industry. Hospitality makes the guests feel welcome and comfortable throughout their stay.  By providing a positive first impression, building trust, and enhancing guest satisfaction, hotels can create memorable experiences for their guests. By prioritizing hospitality, hotels can make guests feel valued and create a positive lasting impression.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purl.oclc.org/ooxml/drawingml/main" xmlns:r="http://purl.oclc.org/ooxml/officeDocument/relationships" xmlns:p="http://purl.oclc.org/ooxml/presentationml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08E05-38FA-0337-0A21-4A6956AA65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603275" cy="577242"/>
          </a:xfrm>
        </p:spPr>
        <p:txBody>
          <a:bodyPr/>
          <a:lstStyle/>
          <a:p>
            <a:pPr lvl="0"/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121F3-D76F-C325-5E19-2FC64DF9E7F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6564" y="1879604"/>
            <a:ext cx="11775442" cy="4173879"/>
          </a:xfrm>
        </p:spPr>
        <p:txBody>
          <a:bodyPr/>
          <a:lstStyle/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Accor 2019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2"/>
              </a:rPr>
              <a:t>https://all.accor.com/brands/sofitel.en.shtml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3"/>
              </a:rPr>
              <a:t>https://www.sofitel-mumbai-bkc.com/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2016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4"/>
              </a:rPr>
              <a:t>https://www.sofitelstjames.com/en/rooms.html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5"/>
              </a:rPr>
              <a:t>https://www.sofitelheathrow.com/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2022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6"/>
              </a:rPr>
              <a:t>https://sofitel.accor.com/gb/weddings/wedding-related-events.shtml</a:t>
            </a:r>
            <a:endParaRPr lang="en-GB" sz="1100" u="sng">
              <a:solidFill>
                <a:srgbClr val="0563C1"/>
              </a:solidFill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endParaRPr lang="en-GB" sz="1100" u="sng">
              <a:solidFill>
                <a:srgbClr val="0563C1"/>
              </a:solidFill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7"/>
              </a:rPr>
              <a:t>https://www.sofitel-dubai-jumeirahbeach.com/rooms-suites/luxury-room/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Accor, 2019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8"/>
              </a:rPr>
              <a:t>https://all.accor.com/gb/australia/magazine/one-hour-one-day-one-week/gastronomy-sofitel-8c4dc.shtml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9"/>
              </a:rPr>
              <a:t>https://www.sofitel-dubai-thepalm.com/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Sofitel,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10"/>
              </a:rPr>
              <a:t>https://www.sofitel-dubai-thepalm.com/restaurants-bars/premier-club-lounge/</a:t>
            </a:r>
            <a:endParaRPr lang="en-GB" sz="11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77%"/>
              </a:lnSpc>
              <a:spcAft>
                <a:spcPts val="800"/>
              </a:spcAft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Les Roches, 2023</a:t>
            </a:r>
          </a:p>
          <a:p>
            <a:pPr marL="0" lvl="0" indent="0">
              <a:lnSpc>
                <a:spcPct val="77%"/>
              </a:lnSpc>
              <a:spcAft>
                <a:spcPts val="800"/>
              </a:spcAft>
              <a:buNone/>
            </a:pPr>
            <a:r>
              <a:rPr lang="en-GB" sz="1100">
                <a:latin typeface="Calibri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1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11"/>
              </a:rPr>
              <a:t>https://lesroches.edu/blog/hotel-customer-service</a:t>
            </a:r>
            <a:r>
              <a:rPr lang="en-GB" sz="500" u="sng">
                <a:solidFill>
                  <a:srgbClr val="0563C1"/>
                </a:solidFill>
                <a:latin typeface="Calibri" pitchFamily="34"/>
                <a:ea typeface="Calibri" pitchFamily="34"/>
                <a:cs typeface="Times New Roman" pitchFamily="18"/>
                <a:hlinkClick r:id="rId11"/>
              </a:rPr>
              <a:t>/</a:t>
            </a:r>
            <a:endParaRPr lang="en-GB" sz="50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90%"/>
              </a:lnSpc>
            </a:pPr>
            <a:endParaRPr lang="en-GB" sz="500"/>
          </a:p>
        </p:txBody>
      </p:sp>
    </p:spTree>
  </p:cSld>
  <p:clrMapOvr>
    <a:masterClrMapping/>
  </p:clrMapOvr>
</p:sld>
</file>

<file path=ppt/slides/slide15.xml><?xml version="1.0" encoding="utf-8"?>
<p:sld xmlns:a="http://purl.oclc.org/ooxml/drawingml/main" xmlns:r="http://purl.oclc.org/ooxml/officeDocument/relationships" xmlns:p="http://purl.oclc.org/ooxml/presentationml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BCFC8-2857-1F1A-CCCA-706E818338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Thank you for listening!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F07DD-BEBB-178D-7858-AFDF120889A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Wingdings" pitchFamily="2"/>
              </a:rPr>
              <a:t>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purl.oclc.org/ooxml/drawingml/main" name="Galler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emplate>Gallery</Template>
  <TotalTime>0</TotalTime>
  <Words>582</Words>
  <Application>Microsoft Office PowerPoint</Application>
  <PresentationFormat>Widescreen</PresentationFormat>
  <Paragraphs>83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Wingdings</vt:lpstr>
      <vt:lpstr>Gallery</vt:lpstr>
      <vt:lpstr>Cover page</vt:lpstr>
      <vt:lpstr>Sofitel hotel</vt:lpstr>
      <vt:lpstr>Content table</vt:lpstr>
      <vt:lpstr>INTRODUCTION</vt:lpstr>
      <vt:lpstr>MAIN CONSUMERS OF SOFITEL HOTEL</vt:lpstr>
      <vt:lpstr>Guest services:</vt:lpstr>
      <vt:lpstr>Guest services:</vt:lpstr>
      <vt:lpstr>Guest services:</vt:lpstr>
      <vt:lpstr>Guest services:</vt:lpstr>
      <vt:lpstr>Guest services:</vt:lpstr>
      <vt:lpstr>The Role and Functions of guest services</vt:lpstr>
      <vt:lpstr>Meeting guest satisfaction</vt:lpstr>
      <vt:lpstr>Summary/Conclutions</vt:lpstr>
      <vt:lpstr>References:</vt:lpstr>
      <vt:lpstr>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Sofitel hotle</dc:title>
  <dc:creator>Connie Gagua (2242243)</dc:creator>
  <cp:lastModifiedBy>Connie Gagua</cp:lastModifiedBy>
  <cp:revision>17</cp:revision>
  <dcterms:created xsi:type="dcterms:W3CDTF">2023-10-20T20:51:09Z</dcterms:created>
  <dcterms:modified xsi:type="dcterms:W3CDTF">2023-10-24T16:13:20Z</dcterms:modified>
</cp:coreProperties>
</file>