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44" r:id="rId4"/>
  </p:sldMasterIdLst>
  <p:notesMasterIdLst>
    <p:notesMasterId r:id="rId31"/>
  </p:notesMasterIdLst>
  <p:sldIdLst>
    <p:sldId id="256" r:id="rId5"/>
    <p:sldId id="257" r:id="rId6"/>
    <p:sldId id="286" r:id="rId7"/>
    <p:sldId id="287" r:id="rId8"/>
    <p:sldId id="288" r:id="rId9"/>
    <p:sldId id="289" r:id="rId10"/>
    <p:sldId id="261" r:id="rId11"/>
    <p:sldId id="262" r:id="rId12"/>
    <p:sldId id="269" r:id="rId13"/>
    <p:sldId id="263" r:id="rId14"/>
    <p:sldId id="290" r:id="rId15"/>
    <p:sldId id="272" r:id="rId16"/>
    <p:sldId id="281" r:id="rId17"/>
    <p:sldId id="285" r:id="rId18"/>
    <p:sldId id="283" r:id="rId19"/>
    <p:sldId id="282" r:id="rId20"/>
    <p:sldId id="284" r:id="rId21"/>
    <p:sldId id="274" r:id="rId22"/>
    <p:sldId id="291" r:id="rId23"/>
    <p:sldId id="275" r:id="rId24"/>
    <p:sldId id="273" r:id="rId25"/>
    <p:sldId id="292" r:id="rId26"/>
    <p:sldId id="293" r:id="rId27"/>
    <p:sldId id="294" r:id="rId28"/>
    <p:sldId id="277" r:id="rId29"/>
    <p:sldId id="295"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3EF5AE-E1C7-F959-320C-AE1D44C9250E}" v="2" dt="2026-02-20T20:45:11.458"/>
    <p1510:client id="{3910E784-4FBA-492F-9B03-965815096F20}" v="272" dt="2026-02-21T16:14:02.515"/>
    <p1510:client id="{EE24D4BD-5171-9147-3D64-5ED6777938F8}" v="68" dt="2026-02-21T16:00:17.43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s>
</file>

<file path=ppt/diagrams/colors1.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F73AA57-96BB-413D-8AAD-3A8C6C7F9EA8}" type="doc">
      <dgm:prSet loTypeId="urn:microsoft.com/office/officeart/2005/8/layout/vProcess5" loCatId="process" qsTypeId="urn:microsoft.com/office/officeart/2005/8/quickstyle/simple2" qsCatId="simple" csTypeId="urn:microsoft.com/office/officeart/2005/8/colors/accent1_1" csCatId="accent1"/>
      <dgm:spPr/>
      <dgm:t>
        <a:bodyPr/>
        <a:lstStyle/>
        <a:p>
          <a:endParaRPr lang="en-US"/>
        </a:p>
      </dgm:t>
    </dgm:pt>
    <dgm:pt modelId="{DD9972E0-242E-4F8D-BD22-DDD90845BD22}">
      <dgm:prSet custT="1"/>
      <dgm:spPr/>
      <dgm:t>
        <a:bodyPr/>
        <a:lstStyle/>
        <a:p>
          <a:r>
            <a:rPr lang="en-GB" sz="1600" b="1"/>
            <a:t>Strengths:</a:t>
          </a:r>
          <a:r>
            <a:rPr lang="en-GB" sz="1600"/>
            <a:t> The company has a strong global brand, leads in innovation, boasts a diversified portfolio, and benefits from vertical integration.</a:t>
          </a:r>
          <a:endParaRPr lang="en-US" sz="1600"/>
        </a:p>
      </dgm:t>
    </dgm:pt>
    <dgm:pt modelId="{C5489DB7-DBE6-45F8-8EB0-6C5D9BA23A38}" type="parTrans" cxnId="{B581F565-EF61-416D-8D37-E8F27CAC098E}">
      <dgm:prSet/>
      <dgm:spPr/>
      <dgm:t>
        <a:bodyPr/>
        <a:lstStyle/>
        <a:p>
          <a:endParaRPr lang="en-US" sz="2000"/>
        </a:p>
      </dgm:t>
    </dgm:pt>
    <dgm:pt modelId="{36B6514B-8F8B-4CA9-AAD2-5950183D1243}" type="sibTrans" cxnId="{B581F565-EF61-416D-8D37-E8F27CAC098E}">
      <dgm:prSet custT="1"/>
      <dgm:spPr/>
      <dgm:t>
        <a:bodyPr/>
        <a:lstStyle/>
        <a:p>
          <a:endParaRPr lang="en-US" sz="2800"/>
        </a:p>
      </dgm:t>
    </dgm:pt>
    <dgm:pt modelId="{42FAF79B-BC45-446E-93AE-0CF9AF67F88B}">
      <dgm:prSet custT="1"/>
      <dgm:spPr/>
      <dgm:t>
        <a:bodyPr/>
        <a:lstStyle/>
        <a:p>
          <a:r>
            <a:rPr lang="en-GB" sz="1600" b="1"/>
            <a:t>Weaknesses:</a:t>
          </a:r>
          <a:r>
            <a:rPr lang="en-GB" sz="1600"/>
            <a:t> It faces intense competition, relies heavily on Android, and experiences organisational complexity (Hidiroglu, 2021).</a:t>
          </a:r>
          <a:endParaRPr lang="en-US" sz="1600"/>
        </a:p>
      </dgm:t>
    </dgm:pt>
    <dgm:pt modelId="{A526EDCD-1B8B-4D6D-944C-BD13D3F84F74}" type="parTrans" cxnId="{DB0D2E05-AF97-408F-869B-52C92C506657}">
      <dgm:prSet/>
      <dgm:spPr/>
      <dgm:t>
        <a:bodyPr/>
        <a:lstStyle/>
        <a:p>
          <a:endParaRPr lang="en-US" sz="2000"/>
        </a:p>
      </dgm:t>
    </dgm:pt>
    <dgm:pt modelId="{D991C58B-55DF-4DE1-B062-AD3C192E51B1}" type="sibTrans" cxnId="{DB0D2E05-AF97-408F-869B-52C92C506657}">
      <dgm:prSet custT="1"/>
      <dgm:spPr/>
      <dgm:t>
        <a:bodyPr/>
        <a:lstStyle/>
        <a:p>
          <a:endParaRPr lang="en-US" sz="2800"/>
        </a:p>
      </dgm:t>
    </dgm:pt>
    <dgm:pt modelId="{F5E4964E-805E-4A57-9078-1A2B03FE3E78}">
      <dgm:prSet custT="1"/>
      <dgm:spPr/>
      <dgm:t>
        <a:bodyPr/>
        <a:lstStyle/>
        <a:p>
          <a:r>
            <a:rPr lang="en-GB" sz="1600" b="1"/>
            <a:t>Opportunities</a:t>
          </a:r>
          <a:r>
            <a:rPr lang="en-GB" sz="1600"/>
            <a:t>: Significant opportunities include 5G technology, the Internet of Things (IoT), growth in emerging markets, semiconductor industry expansion, and a focus on sustainability.</a:t>
          </a:r>
          <a:endParaRPr lang="en-US" sz="1600"/>
        </a:p>
      </dgm:t>
    </dgm:pt>
    <dgm:pt modelId="{607D8779-EDEA-4B92-A0CF-F2D024729A10}" type="parTrans" cxnId="{406D1377-52A2-4162-9472-C4D9583BEF1F}">
      <dgm:prSet/>
      <dgm:spPr/>
      <dgm:t>
        <a:bodyPr/>
        <a:lstStyle/>
        <a:p>
          <a:endParaRPr lang="en-US" sz="2000"/>
        </a:p>
      </dgm:t>
    </dgm:pt>
    <dgm:pt modelId="{37F2D475-CD05-46F3-9C9D-DC4FC79FFAD6}" type="sibTrans" cxnId="{406D1377-52A2-4162-9472-C4D9583BEF1F}">
      <dgm:prSet custT="1"/>
      <dgm:spPr/>
      <dgm:t>
        <a:bodyPr/>
        <a:lstStyle/>
        <a:p>
          <a:endParaRPr lang="en-US" sz="2800"/>
        </a:p>
      </dgm:t>
    </dgm:pt>
    <dgm:pt modelId="{7CB550F3-6A5D-4DC0-8D03-CEE109FDF716}">
      <dgm:prSet custT="1"/>
      <dgm:spPr/>
      <dgm:t>
        <a:bodyPr/>
        <a:lstStyle/>
        <a:p>
          <a:r>
            <a:rPr lang="en-GB" sz="1600" b="1"/>
            <a:t>Threats:</a:t>
          </a:r>
          <a:r>
            <a:rPr lang="en-GB" sz="1600"/>
            <a:t> The company contends with geopolitical risks, fierce global competition, rapid technological changes, and increasing regulatory pressures.</a:t>
          </a:r>
          <a:endParaRPr lang="en-US" sz="1600"/>
        </a:p>
      </dgm:t>
    </dgm:pt>
    <dgm:pt modelId="{CE7A5AAA-6BFB-463D-B585-BABB667274F3}" type="parTrans" cxnId="{C02AA139-3D48-4E56-AD83-EC3E0658408C}">
      <dgm:prSet/>
      <dgm:spPr/>
      <dgm:t>
        <a:bodyPr/>
        <a:lstStyle/>
        <a:p>
          <a:endParaRPr lang="en-US" sz="2000"/>
        </a:p>
      </dgm:t>
    </dgm:pt>
    <dgm:pt modelId="{43B55C1F-45D3-4962-BA79-A9572DF533CB}" type="sibTrans" cxnId="{C02AA139-3D48-4E56-AD83-EC3E0658408C}">
      <dgm:prSet/>
      <dgm:spPr/>
      <dgm:t>
        <a:bodyPr/>
        <a:lstStyle/>
        <a:p>
          <a:endParaRPr lang="en-US" sz="2000"/>
        </a:p>
      </dgm:t>
    </dgm:pt>
    <dgm:pt modelId="{52449DDE-E7E5-4418-B7F7-20059DB815EB}" type="pres">
      <dgm:prSet presAssocID="{2F73AA57-96BB-413D-8AAD-3A8C6C7F9EA8}" presName="outerComposite" presStyleCnt="0">
        <dgm:presLayoutVars>
          <dgm:chMax val="5"/>
          <dgm:dir/>
          <dgm:resizeHandles val="exact"/>
        </dgm:presLayoutVars>
      </dgm:prSet>
      <dgm:spPr/>
    </dgm:pt>
    <dgm:pt modelId="{7A2D5661-F1F3-40D9-9E05-5F501614896C}" type="pres">
      <dgm:prSet presAssocID="{2F73AA57-96BB-413D-8AAD-3A8C6C7F9EA8}" presName="dummyMaxCanvas" presStyleCnt="0">
        <dgm:presLayoutVars/>
      </dgm:prSet>
      <dgm:spPr/>
    </dgm:pt>
    <dgm:pt modelId="{F0225979-C4FD-43A7-978B-1560FD15F242}" type="pres">
      <dgm:prSet presAssocID="{2F73AA57-96BB-413D-8AAD-3A8C6C7F9EA8}" presName="FourNodes_1" presStyleLbl="node1" presStyleIdx="0" presStyleCnt="4">
        <dgm:presLayoutVars>
          <dgm:bulletEnabled val="1"/>
        </dgm:presLayoutVars>
      </dgm:prSet>
      <dgm:spPr/>
    </dgm:pt>
    <dgm:pt modelId="{A3B28C53-74CE-49E4-9E33-6ECD4DBEC1FC}" type="pres">
      <dgm:prSet presAssocID="{2F73AA57-96BB-413D-8AAD-3A8C6C7F9EA8}" presName="FourNodes_2" presStyleLbl="node1" presStyleIdx="1" presStyleCnt="4">
        <dgm:presLayoutVars>
          <dgm:bulletEnabled val="1"/>
        </dgm:presLayoutVars>
      </dgm:prSet>
      <dgm:spPr/>
    </dgm:pt>
    <dgm:pt modelId="{9EDD0DCA-A248-48EA-B910-18559A2695A7}" type="pres">
      <dgm:prSet presAssocID="{2F73AA57-96BB-413D-8AAD-3A8C6C7F9EA8}" presName="FourNodes_3" presStyleLbl="node1" presStyleIdx="2" presStyleCnt="4">
        <dgm:presLayoutVars>
          <dgm:bulletEnabled val="1"/>
        </dgm:presLayoutVars>
      </dgm:prSet>
      <dgm:spPr/>
    </dgm:pt>
    <dgm:pt modelId="{BDD29918-80AC-46E7-98FC-B703868FD809}" type="pres">
      <dgm:prSet presAssocID="{2F73AA57-96BB-413D-8AAD-3A8C6C7F9EA8}" presName="FourNodes_4" presStyleLbl="node1" presStyleIdx="3" presStyleCnt="4">
        <dgm:presLayoutVars>
          <dgm:bulletEnabled val="1"/>
        </dgm:presLayoutVars>
      </dgm:prSet>
      <dgm:spPr/>
    </dgm:pt>
    <dgm:pt modelId="{6FFE0C70-150A-43D6-87BF-B1BCAE1FE9FA}" type="pres">
      <dgm:prSet presAssocID="{2F73AA57-96BB-413D-8AAD-3A8C6C7F9EA8}" presName="FourConn_1-2" presStyleLbl="fgAccFollowNode1" presStyleIdx="0" presStyleCnt="3">
        <dgm:presLayoutVars>
          <dgm:bulletEnabled val="1"/>
        </dgm:presLayoutVars>
      </dgm:prSet>
      <dgm:spPr/>
    </dgm:pt>
    <dgm:pt modelId="{17CC772E-249E-4A7C-9402-E571A3F6B1A2}" type="pres">
      <dgm:prSet presAssocID="{2F73AA57-96BB-413D-8AAD-3A8C6C7F9EA8}" presName="FourConn_2-3" presStyleLbl="fgAccFollowNode1" presStyleIdx="1" presStyleCnt="3">
        <dgm:presLayoutVars>
          <dgm:bulletEnabled val="1"/>
        </dgm:presLayoutVars>
      </dgm:prSet>
      <dgm:spPr/>
    </dgm:pt>
    <dgm:pt modelId="{7BCBCBE0-A11C-4526-A4D2-35850F40ACA5}" type="pres">
      <dgm:prSet presAssocID="{2F73AA57-96BB-413D-8AAD-3A8C6C7F9EA8}" presName="FourConn_3-4" presStyleLbl="fgAccFollowNode1" presStyleIdx="2" presStyleCnt="3">
        <dgm:presLayoutVars>
          <dgm:bulletEnabled val="1"/>
        </dgm:presLayoutVars>
      </dgm:prSet>
      <dgm:spPr/>
    </dgm:pt>
    <dgm:pt modelId="{43C6D3F0-A4AA-4BA0-A88F-033EE43B3634}" type="pres">
      <dgm:prSet presAssocID="{2F73AA57-96BB-413D-8AAD-3A8C6C7F9EA8}" presName="FourNodes_1_text" presStyleLbl="node1" presStyleIdx="3" presStyleCnt="4">
        <dgm:presLayoutVars>
          <dgm:bulletEnabled val="1"/>
        </dgm:presLayoutVars>
      </dgm:prSet>
      <dgm:spPr/>
    </dgm:pt>
    <dgm:pt modelId="{39000A0A-C8C5-4289-9775-14D9E477EDB1}" type="pres">
      <dgm:prSet presAssocID="{2F73AA57-96BB-413D-8AAD-3A8C6C7F9EA8}" presName="FourNodes_2_text" presStyleLbl="node1" presStyleIdx="3" presStyleCnt="4">
        <dgm:presLayoutVars>
          <dgm:bulletEnabled val="1"/>
        </dgm:presLayoutVars>
      </dgm:prSet>
      <dgm:spPr/>
    </dgm:pt>
    <dgm:pt modelId="{E9773096-6328-4790-A173-754739A4129F}" type="pres">
      <dgm:prSet presAssocID="{2F73AA57-96BB-413D-8AAD-3A8C6C7F9EA8}" presName="FourNodes_3_text" presStyleLbl="node1" presStyleIdx="3" presStyleCnt="4">
        <dgm:presLayoutVars>
          <dgm:bulletEnabled val="1"/>
        </dgm:presLayoutVars>
      </dgm:prSet>
      <dgm:spPr/>
    </dgm:pt>
    <dgm:pt modelId="{48FAF730-D494-459E-9D6F-9A9567F608B6}" type="pres">
      <dgm:prSet presAssocID="{2F73AA57-96BB-413D-8AAD-3A8C6C7F9EA8}" presName="FourNodes_4_text" presStyleLbl="node1" presStyleIdx="3" presStyleCnt="4">
        <dgm:presLayoutVars>
          <dgm:bulletEnabled val="1"/>
        </dgm:presLayoutVars>
      </dgm:prSet>
      <dgm:spPr/>
    </dgm:pt>
  </dgm:ptLst>
  <dgm:cxnLst>
    <dgm:cxn modelId="{A4AD9D03-039E-4B4E-B4E9-767DB877F193}" type="presOf" srcId="{2F73AA57-96BB-413D-8AAD-3A8C6C7F9EA8}" destId="{52449DDE-E7E5-4418-B7F7-20059DB815EB}" srcOrd="0" destOrd="0" presId="urn:microsoft.com/office/officeart/2005/8/layout/vProcess5"/>
    <dgm:cxn modelId="{DB0D2E05-AF97-408F-869B-52C92C506657}" srcId="{2F73AA57-96BB-413D-8AAD-3A8C6C7F9EA8}" destId="{42FAF79B-BC45-446E-93AE-0CF9AF67F88B}" srcOrd="1" destOrd="0" parTransId="{A526EDCD-1B8B-4D6D-944C-BD13D3F84F74}" sibTransId="{D991C58B-55DF-4DE1-B062-AD3C192E51B1}"/>
    <dgm:cxn modelId="{C1E02B1E-B070-44C1-B536-9E0D7FE5A9ED}" type="presOf" srcId="{DD9972E0-242E-4F8D-BD22-DDD90845BD22}" destId="{F0225979-C4FD-43A7-978B-1560FD15F242}" srcOrd="0" destOrd="0" presId="urn:microsoft.com/office/officeart/2005/8/layout/vProcess5"/>
    <dgm:cxn modelId="{583D592F-A34A-4E4C-8CAC-F605AA82BF37}" type="presOf" srcId="{F5E4964E-805E-4A57-9078-1A2B03FE3E78}" destId="{E9773096-6328-4790-A173-754739A4129F}" srcOrd="1" destOrd="0" presId="urn:microsoft.com/office/officeart/2005/8/layout/vProcess5"/>
    <dgm:cxn modelId="{31056938-8DDD-4CA5-B2FE-444F5E98684C}" type="presOf" srcId="{42FAF79B-BC45-446E-93AE-0CF9AF67F88B}" destId="{39000A0A-C8C5-4289-9775-14D9E477EDB1}" srcOrd="1" destOrd="0" presId="urn:microsoft.com/office/officeart/2005/8/layout/vProcess5"/>
    <dgm:cxn modelId="{C02AA139-3D48-4E56-AD83-EC3E0658408C}" srcId="{2F73AA57-96BB-413D-8AAD-3A8C6C7F9EA8}" destId="{7CB550F3-6A5D-4DC0-8D03-CEE109FDF716}" srcOrd="3" destOrd="0" parTransId="{CE7A5AAA-6BFB-463D-B585-BABB667274F3}" sibTransId="{43B55C1F-45D3-4962-BA79-A9572DF533CB}"/>
    <dgm:cxn modelId="{B581F565-EF61-416D-8D37-E8F27CAC098E}" srcId="{2F73AA57-96BB-413D-8AAD-3A8C6C7F9EA8}" destId="{DD9972E0-242E-4F8D-BD22-DDD90845BD22}" srcOrd="0" destOrd="0" parTransId="{C5489DB7-DBE6-45F8-8EB0-6C5D9BA23A38}" sibTransId="{36B6514B-8F8B-4CA9-AAD2-5950183D1243}"/>
    <dgm:cxn modelId="{9FC50148-DE2F-4820-BB58-481DF5FD868E}" type="presOf" srcId="{37F2D475-CD05-46F3-9C9D-DC4FC79FFAD6}" destId="{7BCBCBE0-A11C-4526-A4D2-35850F40ACA5}" srcOrd="0" destOrd="0" presId="urn:microsoft.com/office/officeart/2005/8/layout/vProcess5"/>
    <dgm:cxn modelId="{E1F5C36A-5DB0-4A16-B524-7F50FE20F9AD}" type="presOf" srcId="{DD9972E0-242E-4F8D-BD22-DDD90845BD22}" destId="{43C6D3F0-A4AA-4BA0-A88F-033EE43B3634}" srcOrd="1" destOrd="0" presId="urn:microsoft.com/office/officeart/2005/8/layout/vProcess5"/>
    <dgm:cxn modelId="{406D1377-52A2-4162-9472-C4D9583BEF1F}" srcId="{2F73AA57-96BB-413D-8AAD-3A8C6C7F9EA8}" destId="{F5E4964E-805E-4A57-9078-1A2B03FE3E78}" srcOrd="2" destOrd="0" parTransId="{607D8779-EDEA-4B92-A0CF-F2D024729A10}" sibTransId="{37F2D475-CD05-46F3-9C9D-DC4FC79FFAD6}"/>
    <dgm:cxn modelId="{B724F882-0EE6-4F9E-90C0-1AAF9A9A1581}" type="presOf" srcId="{F5E4964E-805E-4A57-9078-1A2B03FE3E78}" destId="{9EDD0DCA-A248-48EA-B910-18559A2695A7}" srcOrd="0" destOrd="0" presId="urn:microsoft.com/office/officeart/2005/8/layout/vProcess5"/>
    <dgm:cxn modelId="{7896DABE-8E4C-47B0-827B-9580AEEDFE43}" type="presOf" srcId="{D991C58B-55DF-4DE1-B062-AD3C192E51B1}" destId="{17CC772E-249E-4A7C-9402-E571A3F6B1A2}" srcOrd="0" destOrd="0" presId="urn:microsoft.com/office/officeart/2005/8/layout/vProcess5"/>
    <dgm:cxn modelId="{819E2FCD-D7B6-4259-BC5A-0982A52EC95F}" type="presOf" srcId="{42FAF79B-BC45-446E-93AE-0CF9AF67F88B}" destId="{A3B28C53-74CE-49E4-9E33-6ECD4DBEC1FC}" srcOrd="0" destOrd="0" presId="urn:microsoft.com/office/officeart/2005/8/layout/vProcess5"/>
    <dgm:cxn modelId="{F06309E1-4DD2-40CD-AE23-A7D6B2C74575}" type="presOf" srcId="{36B6514B-8F8B-4CA9-AAD2-5950183D1243}" destId="{6FFE0C70-150A-43D6-87BF-B1BCAE1FE9FA}" srcOrd="0" destOrd="0" presId="urn:microsoft.com/office/officeart/2005/8/layout/vProcess5"/>
    <dgm:cxn modelId="{1E2BC7E1-7460-44ED-A7DF-70484FC245C6}" type="presOf" srcId="{7CB550F3-6A5D-4DC0-8D03-CEE109FDF716}" destId="{BDD29918-80AC-46E7-98FC-B703868FD809}" srcOrd="0" destOrd="0" presId="urn:microsoft.com/office/officeart/2005/8/layout/vProcess5"/>
    <dgm:cxn modelId="{6C309EEE-949F-41C1-A28E-2C5A167C346E}" type="presOf" srcId="{7CB550F3-6A5D-4DC0-8D03-CEE109FDF716}" destId="{48FAF730-D494-459E-9D6F-9A9567F608B6}" srcOrd="1" destOrd="0" presId="urn:microsoft.com/office/officeart/2005/8/layout/vProcess5"/>
    <dgm:cxn modelId="{D25FF9A8-27BF-431B-9D10-3F4B09F2DF56}" type="presParOf" srcId="{52449DDE-E7E5-4418-B7F7-20059DB815EB}" destId="{7A2D5661-F1F3-40D9-9E05-5F501614896C}" srcOrd="0" destOrd="0" presId="urn:microsoft.com/office/officeart/2005/8/layout/vProcess5"/>
    <dgm:cxn modelId="{3E909193-A13C-401C-B6DE-E11FFD58CB0B}" type="presParOf" srcId="{52449DDE-E7E5-4418-B7F7-20059DB815EB}" destId="{F0225979-C4FD-43A7-978B-1560FD15F242}" srcOrd="1" destOrd="0" presId="urn:microsoft.com/office/officeart/2005/8/layout/vProcess5"/>
    <dgm:cxn modelId="{313049E4-B284-4EA8-AD53-4B5DA982E1D1}" type="presParOf" srcId="{52449DDE-E7E5-4418-B7F7-20059DB815EB}" destId="{A3B28C53-74CE-49E4-9E33-6ECD4DBEC1FC}" srcOrd="2" destOrd="0" presId="urn:microsoft.com/office/officeart/2005/8/layout/vProcess5"/>
    <dgm:cxn modelId="{F58C11A2-9563-4CFF-9BFC-C4175BD7C6C5}" type="presParOf" srcId="{52449DDE-E7E5-4418-B7F7-20059DB815EB}" destId="{9EDD0DCA-A248-48EA-B910-18559A2695A7}" srcOrd="3" destOrd="0" presId="urn:microsoft.com/office/officeart/2005/8/layout/vProcess5"/>
    <dgm:cxn modelId="{011E1B03-39E7-43E2-AA06-F13B596CA312}" type="presParOf" srcId="{52449DDE-E7E5-4418-B7F7-20059DB815EB}" destId="{BDD29918-80AC-46E7-98FC-B703868FD809}" srcOrd="4" destOrd="0" presId="urn:microsoft.com/office/officeart/2005/8/layout/vProcess5"/>
    <dgm:cxn modelId="{846E8FAD-4B7B-4DB2-AEF3-18D5D7F0769D}" type="presParOf" srcId="{52449DDE-E7E5-4418-B7F7-20059DB815EB}" destId="{6FFE0C70-150A-43D6-87BF-B1BCAE1FE9FA}" srcOrd="5" destOrd="0" presId="urn:microsoft.com/office/officeart/2005/8/layout/vProcess5"/>
    <dgm:cxn modelId="{8C31CBDA-A9EE-4414-B47B-CA971F33757E}" type="presParOf" srcId="{52449DDE-E7E5-4418-B7F7-20059DB815EB}" destId="{17CC772E-249E-4A7C-9402-E571A3F6B1A2}" srcOrd="6" destOrd="0" presId="urn:microsoft.com/office/officeart/2005/8/layout/vProcess5"/>
    <dgm:cxn modelId="{F2329E80-E532-4CB5-91EF-786EEDE42C5B}" type="presParOf" srcId="{52449DDE-E7E5-4418-B7F7-20059DB815EB}" destId="{7BCBCBE0-A11C-4526-A4D2-35850F40ACA5}" srcOrd="7" destOrd="0" presId="urn:microsoft.com/office/officeart/2005/8/layout/vProcess5"/>
    <dgm:cxn modelId="{7BA152F4-D31C-4CE8-B7E8-9DBB46950A83}" type="presParOf" srcId="{52449DDE-E7E5-4418-B7F7-20059DB815EB}" destId="{43C6D3F0-A4AA-4BA0-A88F-033EE43B3634}" srcOrd="8" destOrd="0" presId="urn:microsoft.com/office/officeart/2005/8/layout/vProcess5"/>
    <dgm:cxn modelId="{6FB5D05B-BE11-4383-9079-0232C963BF03}" type="presParOf" srcId="{52449DDE-E7E5-4418-B7F7-20059DB815EB}" destId="{39000A0A-C8C5-4289-9775-14D9E477EDB1}" srcOrd="9" destOrd="0" presId="urn:microsoft.com/office/officeart/2005/8/layout/vProcess5"/>
    <dgm:cxn modelId="{BBFE9FFD-A6E5-4765-9BE3-47F64D027088}" type="presParOf" srcId="{52449DDE-E7E5-4418-B7F7-20059DB815EB}" destId="{E9773096-6328-4790-A173-754739A4129F}" srcOrd="10" destOrd="0" presId="urn:microsoft.com/office/officeart/2005/8/layout/vProcess5"/>
    <dgm:cxn modelId="{6CD1891F-852F-49FF-9974-1B3C8F9984F2}" type="presParOf" srcId="{52449DDE-E7E5-4418-B7F7-20059DB815EB}" destId="{48FAF730-D494-459E-9D6F-9A9567F608B6}"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225979-C4FD-43A7-978B-1560FD15F242}">
      <dsp:nvSpPr>
        <dsp:cNvPr id="0" name=""/>
        <dsp:cNvSpPr/>
      </dsp:nvSpPr>
      <dsp:spPr>
        <a:xfrm>
          <a:off x="0" y="0"/>
          <a:ext cx="6499555" cy="885642"/>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Strengths:</a:t>
          </a:r>
          <a:r>
            <a:rPr lang="en-GB" sz="1600" kern="1200"/>
            <a:t> The company has a strong global brand, leads in innovation, boasts a diversified portfolio, and benefits from vertical integration.</a:t>
          </a:r>
          <a:endParaRPr lang="en-US" sz="1600" kern="1200"/>
        </a:p>
      </dsp:txBody>
      <dsp:txXfrm>
        <a:off x="25940" y="25940"/>
        <a:ext cx="5469040" cy="833762"/>
      </dsp:txXfrm>
    </dsp:sp>
    <dsp:sp modelId="{A3B28C53-74CE-49E4-9E33-6ECD4DBEC1FC}">
      <dsp:nvSpPr>
        <dsp:cNvPr id="0" name=""/>
        <dsp:cNvSpPr/>
      </dsp:nvSpPr>
      <dsp:spPr>
        <a:xfrm>
          <a:off x="544337" y="1046667"/>
          <a:ext cx="6499555" cy="885642"/>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Weaknesses:</a:t>
          </a:r>
          <a:r>
            <a:rPr lang="en-GB" sz="1600" kern="1200"/>
            <a:t> It faces intense competition, relies heavily on Android, and experiences organisational complexity (Hidiroglu, 2021).</a:t>
          </a:r>
          <a:endParaRPr lang="en-US" sz="1600" kern="1200"/>
        </a:p>
      </dsp:txBody>
      <dsp:txXfrm>
        <a:off x="570277" y="1072607"/>
        <a:ext cx="5327670" cy="833762"/>
      </dsp:txXfrm>
    </dsp:sp>
    <dsp:sp modelId="{9EDD0DCA-A248-48EA-B910-18559A2695A7}">
      <dsp:nvSpPr>
        <dsp:cNvPr id="0" name=""/>
        <dsp:cNvSpPr/>
      </dsp:nvSpPr>
      <dsp:spPr>
        <a:xfrm>
          <a:off x="1080551" y="2093335"/>
          <a:ext cx="6499555" cy="885642"/>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Opportunities</a:t>
          </a:r>
          <a:r>
            <a:rPr lang="en-GB" sz="1600" kern="1200"/>
            <a:t>: Significant opportunities include 5G technology, the Internet of Things (IoT), growth in emerging markets, semiconductor industry expansion, and a focus on sustainability.</a:t>
          </a:r>
          <a:endParaRPr lang="en-US" sz="1600" kern="1200"/>
        </a:p>
      </dsp:txBody>
      <dsp:txXfrm>
        <a:off x="1106491" y="2119275"/>
        <a:ext cx="5335794" cy="833762"/>
      </dsp:txXfrm>
    </dsp:sp>
    <dsp:sp modelId="{BDD29918-80AC-46E7-98FC-B703868FD809}">
      <dsp:nvSpPr>
        <dsp:cNvPr id="0" name=""/>
        <dsp:cNvSpPr/>
      </dsp:nvSpPr>
      <dsp:spPr>
        <a:xfrm>
          <a:off x="1624888" y="3140003"/>
          <a:ext cx="6499555" cy="885642"/>
        </a:xfrm>
        <a:prstGeom prst="roundRect">
          <a:avLst>
            <a:gd name="adj" fmla="val 10000"/>
          </a:avLst>
        </a:prstGeom>
        <a:solidFill>
          <a:schemeClr val="lt1">
            <a:hueOff val="0"/>
            <a:satOff val="0"/>
            <a:lumOff val="0"/>
            <a:alphaOff val="0"/>
          </a:schemeClr>
        </a:solidFill>
        <a:ln w="19050" cap="flat" cmpd="sng" algn="ctr">
          <a:solidFill>
            <a:schemeClr val="accent1">
              <a:shade val="80000"/>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a:t>Threats:</a:t>
          </a:r>
          <a:r>
            <a:rPr lang="en-GB" sz="1600" kern="1200"/>
            <a:t> The company contends with geopolitical risks, fierce global competition, rapid technological changes, and increasing regulatory pressures.</a:t>
          </a:r>
          <a:endParaRPr lang="en-US" sz="1600" kern="1200"/>
        </a:p>
      </dsp:txBody>
      <dsp:txXfrm>
        <a:off x="1650828" y="3165943"/>
        <a:ext cx="5327670" cy="833762"/>
      </dsp:txXfrm>
    </dsp:sp>
    <dsp:sp modelId="{6FFE0C70-150A-43D6-87BF-B1BCAE1FE9FA}">
      <dsp:nvSpPr>
        <dsp:cNvPr id="0" name=""/>
        <dsp:cNvSpPr/>
      </dsp:nvSpPr>
      <dsp:spPr>
        <a:xfrm>
          <a:off x="5923887" y="678321"/>
          <a:ext cx="575667" cy="575667"/>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053412" y="678321"/>
        <a:ext cx="316617" cy="433189"/>
      </dsp:txXfrm>
    </dsp:sp>
    <dsp:sp modelId="{17CC772E-249E-4A7C-9402-E571A3F6B1A2}">
      <dsp:nvSpPr>
        <dsp:cNvPr id="0" name=""/>
        <dsp:cNvSpPr/>
      </dsp:nvSpPr>
      <dsp:spPr>
        <a:xfrm>
          <a:off x="6468225" y="1724989"/>
          <a:ext cx="575667" cy="575667"/>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6597750" y="1724989"/>
        <a:ext cx="316617" cy="433189"/>
      </dsp:txXfrm>
    </dsp:sp>
    <dsp:sp modelId="{7BCBCBE0-A11C-4526-A4D2-35850F40ACA5}">
      <dsp:nvSpPr>
        <dsp:cNvPr id="0" name=""/>
        <dsp:cNvSpPr/>
      </dsp:nvSpPr>
      <dsp:spPr>
        <a:xfrm>
          <a:off x="7004438" y="2771657"/>
          <a:ext cx="575667" cy="575667"/>
        </a:xfrm>
        <a:prstGeom prst="downArrow">
          <a:avLst>
            <a:gd name="adj1" fmla="val 55000"/>
            <a:gd name="adj2" fmla="val 45000"/>
          </a:avLst>
        </a:prstGeom>
        <a:solidFill>
          <a:schemeClr val="lt1">
            <a:alpha val="90000"/>
            <a:tint val="40000"/>
            <a:hueOff val="0"/>
            <a:satOff val="0"/>
            <a:lumOff val="0"/>
            <a:alphaOff val="0"/>
          </a:schemeClr>
        </a:solidFill>
        <a:ln w="12700" cap="flat" cmpd="sng" algn="ctr">
          <a:solidFill>
            <a:schemeClr val="accent1">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35560" rIns="35560" bIns="35560" numCol="1" spcCol="1270" anchor="ctr" anchorCtr="0">
          <a:noAutofit/>
        </a:bodyPr>
        <a:lstStyle/>
        <a:p>
          <a:pPr marL="0" lvl="0" indent="0" algn="ctr" defTabSz="1244600">
            <a:lnSpc>
              <a:spcPct val="90000"/>
            </a:lnSpc>
            <a:spcBef>
              <a:spcPct val="0"/>
            </a:spcBef>
            <a:spcAft>
              <a:spcPct val="35000"/>
            </a:spcAft>
            <a:buNone/>
          </a:pPr>
          <a:endParaRPr lang="en-US" sz="2800" kern="1200"/>
        </a:p>
      </dsp:txBody>
      <dsp:txXfrm>
        <a:off x="7133963" y="2771657"/>
        <a:ext cx="316617" cy="433189"/>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F1923E-84C1-4BB7-91D6-CCFCA959E069}" type="datetimeFigureOut">
              <a:rPr lang="en-GB" smtClean="0"/>
              <a:t>21/02/2026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1ACDF4A-36E7-423B-9D54-01309D17E339}" type="slidenum">
              <a:rPr lang="en-GB" smtClean="0"/>
              <a:t>‹#›</a:t>
            </a:fld>
            <a:endParaRPr lang="en-GB"/>
          </a:p>
        </p:txBody>
      </p:sp>
    </p:spTree>
    <p:extLst>
      <p:ext uri="{BB962C8B-B14F-4D97-AF65-F5344CB8AC3E}">
        <p14:creationId xmlns:p14="http://schemas.microsoft.com/office/powerpoint/2010/main" val="32513850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1ACDF4A-36E7-423B-9D54-01309D17E339}" type="slidenum">
              <a:rPr lang="en-GB" smtClean="0"/>
              <a:t>5</a:t>
            </a:fld>
            <a:endParaRPr lang="en-GB"/>
          </a:p>
        </p:txBody>
      </p:sp>
    </p:spTree>
    <p:extLst>
      <p:ext uri="{BB962C8B-B14F-4D97-AF65-F5344CB8AC3E}">
        <p14:creationId xmlns:p14="http://schemas.microsoft.com/office/powerpoint/2010/main" val="14909667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B8136-4330-4480-80D9-0F6FD970617C}"/>
              </a:ext>
            </a:extLst>
          </p:cNvPr>
          <p:cNvSpPr>
            <a:spLocks noGrp="1"/>
          </p:cNvSpPr>
          <p:nvPr>
            <p:ph type="ctrTitle"/>
          </p:nvPr>
        </p:nvSpPr>
        <p:spPr>
          <a:xfrm>
            <a:off x="432054" y="1124712"/>
            <a:ext cx="8277606" cy="3172968"/>
          </a:xfrm>
        </p:spPr>
        <p:txBody>
          <a:bodyPr anchor="b">
            <a:normAutofit/>
          </a:bodyPr>
          <a:lstStyle>
            <a:lvl1pPr algn="l">
              <a:defRPr sz="10666"/>
            </a:lvl1pPr>
          </a:lstStyle>
          <a:p>
            <a:r>
              <a:rPr lang="en-US"/>
              <a:t>Click to edit Master title style</a:t>
            </a:r>
          </a:p>
        </p:txBody>
      </p:sp>
      <p:sp>
        <p:nvSpPr>
          <p:cNvPr id="3" name="Subtitle 2">
            <a:extLst>
              <a:ext uri="{FF2B5EF4-FFF2-40B4-BE49-F238E27FC236}">
                <a16:creationId xmlns:a16="http://schemas.microsoft.com/office/drawing/2014/main" id="{566E5739-DD96-45FB-B609-3E3447A52FED}"/>
              </a:ext>
            </a:extLst>
          </p:cNvPr>
          <p:cNvSpPr>
            <a:spLocks noGrp="1"/>
          </p:cNvSpPr>
          <p:nvPr>
            <p:ph type="subTitle" idx="1"/>
          </p:nvPr>
        </p:nvSpPr>
        <p:spPr>
          <a:xfrm>
            <a:off x="432054" y="4727448"/>
            <a:ext cx="8277606" cy="1481328"/>
          </a:xfrm>
        </p:spPr>
        <p:txBody>
          <a:bodyPr>
            <a:normAutofit/>
          </a:bodyPr>
          <a:lstStyle>
            <a:lvl1pPr marL="0" indent="0" algn="l">
              <a:buNone/>
              <a:defRPr sz="3733"/>
            </a:lvl1pPr>
            <a:lvl2pPr marL="609585" indent="0" algn="ctr">
              <a:buNone/>
              <a:defRPr sz="2667"/>
            </a:lvl2pPr>
            <a:lvl3pPr marL="1219170" indent="0" algn="ctr">
              <a:buNone/>
              <a:defRPr sz="2400"/>
            </a:lvl3pPr>
            <a:lvl4pPr marL="1828754" indent="0" algn="ctr">
              <a:buNone/>
              <a:defRPr sz="2133"/>
            </a:lvl4pPr>
            <a:lvl5pPr marL="2438339" indent="0" algn="ctr">
              <a:buNone/>
              <a:defRPr sz="2133"/>
            </a:lvl5pPr>
            <a:lvl6pPr marL="3047924" indent="0" algn="ctr">
              <a:buNone/>
              <a:defRPr sz="2133"/>
            </a:lvl6pPr>
            <a:lvl7pPr marL="3657509" indent="0" algn="ctr">
              <a:buNone/>
              <a:defRPr sz="2133"/>
            </a:lvl7pPr>
            <a:lvl8pPr marL="4267093" indent="0" algn="ctr">
              <a:buNone/>
              <a:defRPr sz="2133"/>
            </a:lvl8pPr>
            <a:lvl9pPr marL="4876678" indent="0" algn="ctr">
              <a:buNone/>
              <a:defRPr sz="2133"/>
            </a:lvl9pPr>
          </a:lstStyle>
          <a:p>
            <a:r>
              <a:rPr lang="en-US"/>
              <a:t>Click to edit Master subtitle style</a:t>
            </a:r>
          </a:p>
        </p:txBody>
      </p:sp>
      <p:sp>
        <p:nvSpPr>
          <p:cNvPr id="4" name="Date Placeholder 3">
            <a:extLst>
              <a:ext uri="{FF2B5EF4-FFF2-40B4-BE49-F238E27FC236}">
                <a16:creationId xmlns:a16="http://schemas.microsoft.com/office/drawing/2014/main" id="{1B9FF558-51F9-42A2-9944-DBE23DA8B224}"/>
              </a:ext>
            </a:extLst>
          </p:cNvPr>
          <p:cNvSpPr>
            <a:spLocks noGrp="1"/>
          </p:cNvSpPr>
          <p:nvPr>
            <p:ph type="dt" sz="half" idx="10"/>
          </p:nvPr>
        </p:nvSpPr>
        <p:spPr>
          <a:xfrm>
            <a:off x="432054" y="6356351"/>
            <a:ext cx="2057400" cy="365125"/>
          </a:xfrm>
        </p:spPr>
        <p:txBody>
          <a:bodyPr/>
          <a:lstStyle/>
          <a:p>
            <a:fld id="{965A7A7B-B71A-428D-833F-0F3507A6DB13}" type="datetimeFigureOut">
              <a:rPr lang="en-US" dirty="0"/>
              <a:t>2/21/2026</a:t>
            </a:fld>
            <a:endParaRPr lang="en-US"/>
          </a:p>
        </p:txBody>
      </p:sp>
      <p:sp>
        <p:nvSpPr>
          <p:cNvPr id="5" name="Footer Placeholder 4">
            <a:extLst>
              <a:ext uri="{FF2B5EF4-FFF2-40B4-BE49-F238E27FC236}">
                <a16:creationId xmlns:a16="http://schemas.microsoft.com/office/drawing/2014/main" id="{8B8C0E86-A7F7-4BDC-A637-254E5252DED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D10ADE-E9DA-4E57-BF57-1CCB65219839}"/>
              </a:ext>
            </a:extLst>
          </p:cNvPr>
          <p:cNvSpPr>
            <a:spLocks noGrp="1"/>
          </p:cNvSpPr>
          <p:nvPr>
            <p:ph type="sldNum" sz="quarter" idx="12"/>
          </p:nvPr>
        </p:nvSpPr>
        <p:spPr>
          <a:xfrm>
            <a:off x="6652260" y="6356351"/>
            <a:ext cx="2057400" cy="365125"/>
          </a:xfrm>
        </p:spPr>
        <p:txBody>
          <a:bodyPr/>
          <a:lstStyle/>
          <a:p>
            <a:fld id="{A65A5C87-DF58-40C8-B092-1DE63DB4547E}" type="slidenum">
              <a:rPr lang="en-US" dirty="0"/>
              <a:t>‹#›</a:t>
            </a:fld>
            <a:endParaRPr lang="en-US"/>
          </a:p>
        </p:txBody>
      </p:sp>
      <p:sp>
        <p:nvSpPr>
          <p:cNvPr id="8" name="Rectangle 7">
            <a:extLst>
              <a:ext uri="{FF2B5EF4-FFF2-40B4-BE49-F238E27FC236}">
                <a16:creationId xmlns:a16="http://schemas.microsoft.com/office/drawing/2014/main" id="{8D06CE56-3881-4ADA-8CEF-D18B02C242A3}"/>
              </a:ext>
            </a:extLst>
          </p:cNvPr>
          <p:cNvSpPr/>
          <p:nvPr/>
        </p:nvSpPr>
        <p:spPr>
          <a:xfrm rot="5400000">
            <a:off x="624870" y="434802"/>
            <a:ext cx="146304" cy="52806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0" name="Rectangle 9">
            <a:extLst>
              <a:ext uri="{FF2B5EF4-FFF2-40B4-BE49-F238E27FC236}">
                <a16:creationId xmlns:a16="http://schemas.microsoft.com/office/drawing/2014/main" id="{79F3C543-62EC-4433-9C93-A2CD8764E9B4}"/>
              </a:ext>
            </a:extLst>
          </p:cNvPr>
          <p:cNvSpPr/>
          <p:nvPr/>
        </p:nvSpPr>
        <p:spPr>
          <a:xfrm flipV="1">
            <a:off x="433989" y="4501201"/>
            <a:ext cx="8276022" cy="18288"/>
          </a:xfrm>
          <a:prstGeom prst="rect">
            <a:avLst/>
          </a:prstGeom>
          <a:solidFill>
            <a:schemeClr val="tx2">
              <a:lumMod val="25000"/>
              <a:lumOff val="75000"/>
            </a:schemeClr>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8552028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2D6FBB9D-1CAA-4D05-AB33-BABDFE17B843}"/>
              </a:ext>
            </a:extLst>
          </p:cNvPr>
          <p:cNvSpPr/>
          <p:nvPr/>
        </p:nvSpPr>
        <p:spPr>
          <a:xfrm>
            <a:off x="418657" y="0"/>
            <a:ext cx="8375585"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0" name="Rectangle 9">
            <a:extLst>
              <a:ext uri="{FF2B5EF4-FFF2-40B4-BE49-F238E27FC236}">
                <a16:creationId xmlns:a16="http://schemas.microsoft.com/office/drawing/2014/main" id="{04727B71-B4B6-4823-80A1-68C40B475118}"/>
              </a:ext>
            </a:extLst>
          </p:cNvPr>
          <p:cNvSpPr/>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2" name="Rectangle 11">
            <a:extLst>
              <a:ext uri="{FF2B5EF4-FFF2-40B4-BE49-F238E27FC236}">
                <a16:creationId xmlns:a16="http://schemas.microsoft.com/office/drawing/2014/main" id="{79A6DB05-9FB5-4B07-8675-74C23D4FD89D}"/>
              </a:ext>
            </a:extLst>
          </p:cNvPr>
          <p:cNvSpPr/>
          <p:nvPr/>
        </p:nvSpPr>
        <p:spPr>
          <a:xfrm>
            <a:off x="374126" y="787352"/>
            <a:ext cx="96012"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8D358CF-0758-490A-A084-C46443B9ABE8}"/>
              </a:ext>
            </a:extLst>
          </p:cNvPr>
          <p:cNvSpPr>
            <a:spLocks noGrp="1"/>
          </p:cNvSpPr>
          <p:nvPr>
            <p:ph type="title"/>
          </p:nvPr>
        </p:nvSpPr>
        <p:spPr>
          <a:xfrm>
            <a:off x="836676" y="548640"/>
            <a:ext cx="7626096" cy="1179576"/>
          </a:xfrm>
        </p:spPr>
        <p:txBody>
          <a:bodyPr>
            <a:normAutofit/>
          </a:bodyPr>
          <a:lstStyle>
            <a:lvl1pPr>
              <a:defRPr sz="5333"/>
            </a:lvl1pPr>
          </a:lstStyle>
          <a:p>
            <a:r>
              <a:rPr lang="en-US"/>
              <a:t>Click to edit Master title style</a:t>
            </a:r>
          </a:p>
        </p:txBody>
      </p:sp>
      <p:sp>
        <p:nvSpPr>
          <p:cNvPr id="3" name="Content Placeholder 2">
            <a:extLst>
              <a:ext uri="{FF2B5EF4-FFF2-40B4-BE49-F238E27FC236}">
                <a16:creationId xmlns:a16="http://schemas.microsoft.com/office/drawing/2014/main" id="{21671183-B3CE-4F45-92FB-98290CA0E2CA}"/>
              </a:ext>
            </a:extLst>
          </p:cNvPr>
          <p:cNvSpPr>
            <a:spLocks noGrp="1"/>
          </p:cNvSpPr>
          <p:nvPr>
            <p:ph idx="1"/>
          </p:nvPr>
        </p:nvSpPr>
        <p:spPr>
          <a:xfrm>
            <a:off x="836676" y="2478024"/>
            <a:ext cx="7626096"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7DED67-27EC-4D43-A21C-093C1DB04813}"/>
              </a:ext>
            </a:extLst>
          </p:cNvPr>
          <p:cNvSpPr>
            <a:spLocks noGrp="1"/>
          </p:cNvSpPr>
          <p:nvPr>
            <p:ph type="dt" sz="half" idx="10"/>
          </p:nvPr>
        </p:nvSpPr>
        <p:spPr>
          <a:xfrm>
            <a:off x="836676" y="6356351"/>
            <a:ext cx="2057400" cy="365125"/>
          </a:xfrm>
        </p:spPr>
        <p:txBody>
          <a:bodyPr/>
          <a:lstStyle/>
          <a:p>
            <a:fld id="{5CF65307-640F-4AE7-B0BE-50C709AD86C5}" type="datetimeFigureOut">
              <a:rPr lang="en-US" dirty="0"/>
              <a:t>2/21/2026</a:t>
            </a:fld>
            <a:endParaRPr lang="en-US"/>
          </a:p>
        </p:txBody>
      </p:sp>
      <p:sp>
        <p:nvSpPr>
          <p:cNvPr id="5" name="Footer Placeholder 4">
            <a:extLst>
              <a:ext uri="{FF2B5EF4-FFF2-40B4-BE49-F238E27FC236}">
                <a16:creationId xmlns:a16="http://schemas.microsoft.com/office/drawing/2014/main" id="{36747CE3-4890-4BC1-94DB-5D49D02C993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3C5AD3-D79A-4D46-B25B-822FE0252511}"/>
              </a:ext>
            </a:extLst>
          </p:cNvPr>
          <p:cNvSpPr>
            <a:spLocks noGrp="1"/>
          </p:cNvSpPr>
          <p:nvPr>
            <p:ph type="sldNum" sz="quarter" idx="12"/>
          </p:nvPr>
        </p:nvSpPr>
        <p:spPr>
          <a:xfrm>
            <a:off x="6405372" y="6356351"/>
            <a:ext cx="20574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16534246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5AEDC5C-2E87-49C6-AB07-A95E5F39ED8E}"/>
              </a:ext>
            </a:extLst>
          </p:cNvPr>
          <p:cNvSpPr/>
          <p:nvPr/>
        </p:nvSpPr>
        <p:spPr>
          <a:xfrm>
            <a:off x="418658" y="4981421"/>
            <a:ext cx="8351217" cy="822960"/>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10" name="Rectangle 9">
            <a:extLst>
              <a:ext uri="{FF2B5EF4-FFF2-40B4-BE49-F238E27FC236}">
                <a16:creationId xmlns:a16="http://schemas.microsoft.com/office/drawing/2014/main" id="{A57D88DE-E462-4C8A-BF99-609390DFB781}"/>
              </a:ext>
            </a:extLst>
          </p:cNvPr>
          <p:cNvSpPr/>
          <p:nvPr/>
        </p:nvSpPr>
        <p:spPr>
          <a:xfrm>
            <a:off x="374126" y="5118581"/>
            <a:ext cx="109728" cy="54864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8E44900-E8BF-4B12-8BCB-41076E2B68C7}"/>
              </a:ext>
            </a:extLst>
          </p:cNvPr>
          <p:cNvSpPr>
            <a:spLocks noGrp="1"/>
          </p:cNvSpPr>
          <p:nvPr>
            <p:ph type="title"/>
          </p:nvPr>
        </p:nvSpPr>
        <p:spPr>
          <a:xfrm>
            <a:off x="418338" y="640080"/>
            <a:ext cx="8167878" cy="4114800"/>
          </a:xfrm>
        </p:spPr>
        <p:txBody>
          <a:bodyPr anchor="b">
            <a:normAutofit/>
          </a:bodyPr>
          <a:lstStyle>
            <a:lvl1pPr>
              <a:defRPr sz="8800"/>
            </a:lvl1pPr>
          </a:lstStyle>
          <a:p>
            <a:r>
              <a:rPr lang="en-US"/>
              <a:t>Click to edit Master title style</a:t>
            </a:r>
          </a:p>
        </p:txBody>
      </p:sp>
      <p:sp>
        <p:nvSpPr>
          <p:cNvPr id="3" name="Text Placeholder 2">
            <a:extLst>
              <a:ext uri="{FF2B5EF4-FFF2-40B4-BE49-F238E27FC236}">
                <a16:creationId xmlns:a16="http://schemas.microsoft.com/office/drawing/2014/main" id="{917741F9-B00F-4463-A257-6B66DABD9B4E}"/>
              </a:ext>
            </a:extLst>
          </p:cNvPr>
          <p:cNvSpPr>
            <a:spLocks noGrp="1"/>
          </p:cNvSpPr>
          <p:nvPr>
            <p:ph type="body" idx="1"/>
          </p:nvPr>
        </p:nvSpPr>
        <p:spPr>
          <a:xfrm>
            <a:off x="630936" y="5102352"/>
            <a:ext cx="7955280" cy="585216"/>
          </a:xfrm>
        </p:spPr>
        <p:txBody>
          <a:bodyPr anchor="ctr">
            <a:normAutofit/>
          </a:bodyPr>
          <a:lstStyle>
            <a:lvl1pPr marL="0" indent="0">
              <a:buNone/>
              <a:defRPr sz="2667">
                <a:solidFill>
                  <a:schemeClr val="tx1"/>
                </a:solidFill>
              </a:defRPr>
            </a:lvl1pPr>
            <a:lvl2pPr marL="609585" indent="0">
              <a:buNone/>
              <a:defRPr sz="2667">
                <a:solidFill>
                  <a:schemeClr val="tx1">
                    <a:tint val="75000"/>
                  </a:schemeClr>
                </a:solidFill>
              </a:defRPr>
            </a:lvl2pPr>
            <a:lvl3pPr marL="1219170" indent="0">
              <a:buNone/>
              <a:defRPr sz="2400">
                <a:solidFill>
                  <a:schemeClr val="tx1">
                    <a:tint val="75000"/>
                  </a:schemeClr>
                </a:solidFill>
              </a:defRPr>
            </a:lvl3pPr>
            <a:lvl4pPr marL="1828754" indent="0">
              <a:buNone/>
              <a:defRPr sz="2133">
                <a:solidFill>
                  <a:schemeClr val="tx1">
                    <a:tint val="75000"/>
                  </a:schemeClr>
                </a:solidFill>
              </a:defRPr>
            </a:lvl4pPr>
            <a:lvl5pPr marL="2438339" indent="0">
              <a:buNone/>
              <a:defRPr sz="2133">
                <a:solidFill>
                  <a:schemeClr val="tx1">
                    <a:tint val="75000"/>
                  </a:schemeClr>
                </a:solidFill>
              </a:defRPr>
            </a:lvl5pPr>
            <a:lvl6pPr marL="3047924" indent="0">
              <a:buNone/>
              <a:defRPr sz="2133">
                <a:solidFill>
                  <a:schemeClr val="tx1">
                    <a:tint val="75000"/>
                  </a:schemeClr>
                </a:solidFill>
              </a:defRPr>
            </a:lvl6pPr>
            <a:lvl7pPr marL="3657509" indent="0">
              <a:buNone/>
              <a:defRPr sz="2133">
                <a:solidFill>
                  <a:schemeClr val="tx1">
                    <a:tint val="75000"/>
                  </a:schemeClr>
                </a:solidFill>
              </a:defRPr>
            </a:lvl7pPr>
            <a:lvl8pPr marL="4267093" indent="0">
              <a:buNone/>
              <a:defRPr sz="2133">
                <a:solidFill>
                  <a:schemeClr val="tx1">
                    <a:tint val="75000"/>
                  </a:schemeClr>
                </a:solidFill>
              </a:defRPr>
            </a:lvl8pPr>
            <a:lvl9pPr marL="4876678" indent="0">
              <a:buNone/>
              <a:defRPr sz="2133">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48BFA7D-4401-4285-802B-1579165F0D6D}"/>
              </a:ext>
            </a:extLst>
          </p:cNvPr>
          <p:cNvSpPr>
            <a:spLocks noGrp="1"/>
          </p:cNvSpPr>
          <p:nvPr>
            <p:ph type="dt" sz="half" idx="10"/>
          </p:nvPr>
        </p:nvSpPr>
        <p:spPr/>
        <p:txBody>
          <a:bodyPr/>
          <a:lstStyle/>
          <a:p>
            <a:fld id="{F77EA1F9-1F0F-4C65-8F6E-9729B924AAAC}" type="datetimeFigureOut">
              <a:rPr lang="en-US" dirty="0"/>
              <a:t>2/21/2026</a:t>
            </a:fld>
            <a:endParaRPr lang="en-US"/>
          </a:p>
        </p:txBody>
      </p:sp>
      <p:sp>
        <p:nvSpPr>
          <p:cNvPr id="5" name="Footer Placeholder 4">
            <a:extLst>
              <a:ext uri="{FF2B5EF4-FFF2-40B4-BE49-F238E27FC236}">
                <a16:creationId xmlns:a16="http://schemas.microsoft.com/office/drawing/2014/main" id="{49A909C5-AA19-4195-8376-9002D5DF4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3AC3F32-46E0-47C8-8565-5969A475FDB0}"/>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8988278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076262E-36A0-40C6-ADE6-90CD9FB9B9EA}"/>
              </a:ext>
            </a:extLst>
          </p:cNvPr>
          <p:cNvSpPr/>
          <p:nvPr/>
        </p:nvSpPr>
        <p:spPr>
          <a:xfrm>
            <a:off x="418657" y="0"/>
            <a:ext cx="8375585"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1" name="Rectangle 10">
            <a:extLst>
              <a:ext uri="{FF2B5EF4-FFF2-40B4-BE49-F238E27FC236}">
                <a16:creationId xmlns:a16="http://schemas.microsoft.com/office/drawing/2014/main" id="{42677A9B-4D1D-4D80-912C-24570140A650}"/>
              </a:ext>
            </a:extLst>
          </p:cNvPr>
          <p:cNvSpPr/>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03DC8C98-510F-48C9-82B2-9E4F760A68DF}"/>
              </a:ext>
            </a:extLst>
          </p:cNvPr>
          <p:cNvSpPr/>
          <p:nvPr/>
        </p:nvSpPr>
        <p:spPr>
          <a:xfrm>
            <a:off x="374126" y="787352"/>
            <a:ext cx="96012"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7A078AE-0BC3-48F9-87EC-2DB0CCE7E2AE}"/>
              </a:ext>
            </a:extLst>
          </p:cNvPr>
          <p:cNvSpPr>
            <a:spLocks noGrp="1"/>
          </p:cNvSpPr>
          <p:nvPr>
            <p:ph type="title"/>
          </p:nvPr>
        </p:nvSpPr>
        <p:spPr>
          <a:xfrm>
            <a:off x="836676" y="548640"/>
            <a:ext cx="7626096" cy="1179576"/>
          </a:xfrm>
        </p:spPr>
        <p:txBody>
          <a:bodyPr>
            <a:normAutofit/>
          </a:bodyPr>
          <a:lstStyle>
            <a:lvl1pPr>
              <a:defRPr sz="5333"/>
            </a:lvl1pPr>
          </a:lstStyle>
          <a:p>
            <a:r>
              <a:rPr lang="en-US"/>
              <a:t>Click to edit Master title style</a:t>
            </a:r>
          </a:p>
        </p:txBody>
      </p:sp>
      <p:sp>
        <p:nvSpPr>
          <p:cNvPr id="3" name="Content Placeholder 2">
            <a:extLst>
              <a:ext uri="{FF2B5EF4-FFF2-40B4-BE49-F238E27FC236}">
                <a16:creationId xmlns:a16="http://schemas.microsoft.com/office/drawing/2014/main" id="{292A20DF-0829-4336-B59F-FF9D7AA9D8B6}"/>
              </a:ext>
            </a:extLst>
          </p:cNvPr>
          <p:cNvSpPr>
            <a:spLocks noGrp="1"/>
          </p:cNvSpPr>
          <p:nvPr>
            <p:ph sz="half" idx="1"/>
          </p:nvPr>
        </p:nvSpPr>
        <p:spPr>
          <a:xfrm>
            <a:off x="836676" y="2478024"/>
            <a:ext cx="370332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935D01C-CF67-4DF6-B96C-FFC9D5BF847B}"/>
              </a:ext>
            </a:extLst>
          </p:cNvPr>
          <p:cNvSpPr>
            <a:spLocks noGrp="1"/>
          </p:cNvSpPr>
          <p:nvPr>
            <p:ph sz="half" idx="2"/>
          </p:nvPr>
        </p:nvSpPr>
        <p:spPr>
          <a:xfrm>
            <a:off x="4759452" y="2478024"/>
            <a:ext cx="3703320" cy="36941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29BBD797-6031-4F82-8726-EAB757027FF5}"/>
              </a:ext>
            </a:extLst>
          </p:cNvPr>
          <p:cNvSpPr>
            <a:spLocks noGrp="1"/>
          </p:cNvSpPr>
          <p:nvPr>
            <p:ph type="dt" sz="half" idx="10"/>
          </p:nvPr>
        </p:nvSpPr>
        <p:spPr>
          <a:xfrm>
            <a:off x="836676" y="6356351"/>
            <a:ext cx="2057400" cy="365125"/>
          </a:xfrm>
        </p:spPr>
        <p:txBody>
          <a:bodyPr/>
          <a:lstStyle/>
          <a:p>
            <a:fld id="{202278E8-5F4B-47D5-A617-8CCDF75D6A33}" type="datetimeFigureOut">
              <a:rPr lang="en-US" dirty="0"/>
              <a:t>2/21/2026</a:t>
            </a:fld>
            <a:endParaRPr lang="en-US"/>
          </a:p>
        </p:txBody>
      </p:sp>
      <p:sp>
        <p:nvSpPr>
          <p:cNvPr id="6" name="Footer Placeholder 5">
            <a:extLst>
              <a:ext uri="{FF2B5EF4-FFF2-40B4-BE49-F238E27FC236}">
                <a16:creationId xmlns:a16="http://schemas.microsoft.com/office/drawing/2014/main" id="{76B3F71C-B897-4909-A75E-8716AD49C15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F78BC14-5BB1-405F-A6F3-C07230F085C8}"/>
              </a:ext>
            </a:extLst>
          </p:cNvPr>
          <p:cNvSpPr>
            <a:spLocks noGrp="1"/>
          </p:cNvSpPr>
          <p:nvPr>
            <p:ph type="sldNum" sz="quarter" idx="12"/>
          </p:nvPr>
        </p:nvSpPr>
        <p:spPr>
          <a:xfrm>
            <a:off x="6405372" y="6356351"/>
            <a:ext cx="20574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6877571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B671BDE-E45C-41A1-9B98-4A607D703855}"/>
              </a:ext>
            </a:extLst>
          </p:cNvPr>
          <p:cNvSpPr/>
          <p:nvPr/>
        </p:nvSpPr>
        <p:spPr>
          <a:xfrm>
            <a:off x="418657" y="0"/>
            <a:ext cx="8375585" cy="2018806"/>
          </a:xfrm>
          <a:prstGeom prst="rect">
            <a:avLst/>
          </a:prstGeom>
          <a:ln w="9525">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3" name="Rectangle 12">
            <a:extLst>
              <a:ext uri="{FF2B5EF4-FFF2-40B4-BE49-F238E27FC236}">
                <a16:creationId xmlns:a16="http://schemas.microsoft.com/office/drawing/2014/main" id="{299500CE-917A-4D03-A7DF-71D8EBBC1537}"/>
              </a:ext>
            </a:extLst>
          </p:cNvPr>
          <p:cNvSpPr/>
          <p:nvPr/>
        </p:nvSpPr>
        <p:spPr>
          <a:xfrm>
            <a:off x="425196" y="0"/>
            <a:ext cx="8366760" cy="2011680"/>
          </a:xfrm>
          <a:prstGeom prst="rect">
            <a:avLst/>
          </a:pr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5" name="Rectangle 14">
            <a:extLst>
              <a:ext uri="{FF2B5EF4-FFF2-40B4-BE49-F238E27FC236}">
                <a16:creationId xmlns:a16="http://schemas.microsoft.com/office/drawing/2014/main" id="{C3D0D377-28B0-417D-886B-9483AF064975}"/>
              </a:ext>
            </a:extLst>
          </p:cNvPr>
          <p:cNvSpPr/>
          <p:nvPr/>
        </p:nvSpPr>
        <p:spPr>
          <a:xfrm>
            <a:off x="374126" y="787352"/>
            <a:ext cx="96012" cy="70408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F8F91F8-0767-40B5-A3AA-72931FC192EA}"/>
              </a:ext>
            </a:extLst>
          </p:cNvPr>
          <p:cNvSpPr>
            <a:spLocks noGrp="1"/>
          </p:cNvSpPr>
          <p:nvPr>
            <p:ph type="title"/>
          </p:nvPr>
        </p:nvSpPr>
        <p:spPr>
          <a:xfrm>
            <a:off x="836676" y="548640"/>
            <a:ext cx="7626096" cy="1179576"/>
          </a:xfrm>
        </p:spPr>
        <p:txBody>
          <a:bodyPr>
            <a:normAutofit/>
          </a:bodyPr>
          <a:lstStyle>
            <a:lvl1pPr>
              <a:defRPr sz="5333"/>
            </a:lvl1pPr>
          </a:lstStyle>
          <a:p>
            <a:r>
              <a:rPr lang="en-US"/>
              <a:t>Click to edit Master title style</a:t>
            </a:r>
          </a:p>
        </p:txBody>
      </p:sp>
      <p:sp>
        <p:nvSpPr>
          <p:cNvPr id="3" name="Text Placeholder 2">
            <a:extLst>
              <a:ext uri="{FF2B5EF4-FFF2-40B4-BE49-F238E27FC236}">
                <a16:creationId xmlns:a16="http://schemas.microsoft.com/office/drawing/2014/main" id="{AAAE0554-8BEE-4BF6-9519-51B8475D35E1}"/>
              </a:ext>
            </a:extLst>
          </p:cNvPr>
          <p:cNvSpPr>
            <a:spLocks noGrp="1"/>
          </p:cNvSpPr>
          <p:nvPr>
            <p:ph type="body" idx="1"/>
          </p:nvPr>
        </p:nvSpPr>
        <p:spPr>
          <a:xfrm>
            <a:off x="836676" y="2372650"/>
            <a:ext cx="3703320" cy="823912"/>
          </a:xfrm>
        </p:spPr>
        <p:txBody>
          <a:bodyPr anchor="b"/>
          <a:lstStyle>
            <a:lvl1pPr marL="0" indent="0">
              <a:buNone/>
              <a:defRPr sz="3200" b="1" cap="none" baseline="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4" name="Content Placeholder 3">
            <a:extLst>
              <a:ext uri="{FF2B5EF4-FFF2-40B4-BE49-F238E27FC236}">
                <a16:creationId xmlns:a16="http://schemas.microsoft.com/office/drawing/2014/main" id="{FD4A358D-C930-48E0-B372-06A826B74C47}"/>
              </a:ext>
            </a:extLst>
          </p:cNvPr>
          <p:cNvSpPr>
            <a:spLocks noGrp="1"/>
          </p:cNvSpPr>
          <p:nvPr>
            <p:ph sz="half" idx="2"/>
          </p:nvPr>
        </p:nvSpPr>
        <p:spPr>
          <a:xfrm>
            <a:off x="836676" y="3203688"/>
            <a:ext cx="3703320" cy="2968512"/>
          </a:xfrm>
        </p:spPr>
        <p:txBody>
          <a:bodyPr/>
          <a:lstStyle>
            <a:lvl1pPr>
              <a:defRPr sz="3200"/>
            </a:lvl1pPr>
            <a:lvl2pPr>
              <a:defRPr sz="2667"/>
            </a:lvl2pPr>
            <a:lvl3pPr>
              <a:defRPr sz="24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3B6615E-4966-4150-83B6-C47591B36383}"/>
              </a:ext>
            </a:extLst>
          </p:cNvPr>
          <p:cNvSpPr>
            <a:spLocks noGrp="1"/>
          </p:cNvSpPr>
          <p:nvPr>
            <p:ph type="body" sz="quarter" idx="3"/>
          </p:nvPr>
        </p:nvSpPr>
        <p:spPr>
          <a:xfrm>
            <a:off x="4759452" y="2372650"/>
            <a:ext cx="3703320" cy="823912"/>
          </a:xfrm>
        </p:spPr>
        <p:txBody>
          <a:bodyPr anchor="b"/>
          <a:lstStyle>
            <a:lvl1pPr marL="0" indent="0">
              <a:buNone/>
              <a:defRPr sz="3200" b="1" cap="none" baseline="0"/>
            </a:lvl1pPr>
            <a:lvl2pPr marL="609585" indent="0">
              <a:buNone/>
              <a:defRPr sz="2667" b="1"/>
            </a:lvl2pPr>
            <a:lvl3pPr marL="1219170" indent="0">
              <a:buNone/>
              <a:defRPr sz="2400" b="1"/>
            </a:lvl3pPr>
            <a:lvl4pPr marL="1828754" indent="0">
              <a:buNone/>
              <a:defRPr sz="2133" b="1"/>
            </a:lvl4pPr>
            <a:lvl5pPr marL="2438339" indent="0">
              <a:buNone/>
              <a:defRPr sz="2133" b="1"/>
            </a:lvl5pPr>
            <a:lvl6pPr marL="3047924" indent="0">
              <a:buNone/>
              <a:defRPr sz="2133" b="1"/>
            </a:lvl6pPr>
            <a:lvl7pPr marL="3657509" indent="0">
              <a:buNone/>
              <a:defRPr sz="2133" b="1"/>
            </a:lvl7pPr>
            <a:lvl8pPr marL="4267093" indent="0">
              <a:buNone/>
              <a:defRPr sz="2133" b="1"/>
            </a:lvl8pPr>
            <a:lvl9pPr marL="4876678" indent="0">
              <a:buNone/>
              <a:defRPr sz="2133" b="1"/>
            </a:lvl9pPr>
          </a:lstStyle>
          <a:p>
            <a:pPr lvl="0"/>
            <a:r>
              <a:rPr lang="en-US"/>
              <a:t>Click to edit Master text styles</a:t>
            </a:r>
          </a:p>
        </p:txBody>
      </p:sp>
      <p:sp>
        <p:nvSpPr>
          <p:cNvPr id="6" name="Content Placeholder 5">
            <a:extLst>
              <a:ext uri="{FF2B5EF4-FFF2-40B4-BE49-F238E27FC236}">
                <a16:creationId xmlns:a16="http://schemas.microsoft.com/office/drawing/2014/main" id="{BD409F6B-C17B-4B4F-9F35-5068BDC4E2FD}"/>
              </a:ext>
            </a:extLst>
          </p:cNvPr>
          <p:cNvSpPr>
            <a:spLocks noGrp="1"/>
          </p:cNvSpPr>
          <p:nvPr>
            <p:ph sz="quarter" idx="4"/>
          </p:nvPr>
        </p:nvSpPr>
        <p:spPr>
          <a:xfrm>
            <a:off x="4759452" y="3203688"/>
            <a:ext cx="3703320" cy="2968511"/>
          </a:xfrm>
        </p:spPr>
        <p:txBody>
          <a:bodyPr/>
          <a:lstStyle>
            <a:lvl1pPr>
              <a:defRPr sz="3200"/>
            </a:lvl1pPr>
            <a:lvl2pPr>
              <a:defRPr sz="2667"/>
            </a:lvl2pPr>
            <a:lvl3pPr>
              <a:defRPr sz="240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C8BC356D-052B-4A9B-8B2F-6665FD325AB3}"/>
              </a:ext>
            </a:extLst>
          </p:cNvPr>
          <p:cNvSpPr>
            <a:spLocks noGrp="1"/>
          </p:cNvSpPr>
          <p:nvPr>
            <p:ph type="dt" sz="half" idx="10"/>
          </p:nvPr>
        </p:nvSpPr>
        <p:spPr>
          <a:xfrm>
            <a:off x="836676" y="6356351"/>
            <a:ext cx="2057400" cy="365125"/>
          </a:xfrm>
        </p:spPr>
        <p:txBody>
          <a:bodyPr/>
          <a:lstStyle/>
          <a:p>
            <a:fld id="{16AAFA52-7A21-407F-8339-40DF182D7460}" type="datetimeFigureOut">
              <a:rPr lang="en-US" dirty="0"/>
              <a:t>2/21/2026</a:t>
            </a:fld>
            <a:endParaRPr lang="en-US"/>
          </a:p>
        </p:txBody>
      </p:sp>
      <p:sp>
        <p:nvSpPr>
          <p:cNvPr id="8" name="Footer Placeholder 7">
            <a:extLst>
              <a:ext uri="{FF2B5EF4-FFF2-40B4-BE49-F238E27FC236}">
                <a16:creationId xmlns:a16="http://schemas.microsoft.com/office/drawing/2014/main" id="{69C5E5FA-26A9-467C-93E3-8476142D1D4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279E50C-1E40-4B48-871B-E392428D20A3}"/>
              </a:ext>
            </a:extLst>
          </p:cNvPr>
          <p:cNvSpPr>
            <a:spLocks noGrp="1"/>
          </p:cNvSpPr>
          <p:nvPr>
            <p:ph type="sldNum" sz="quarter" idx="12"/>
          </p:nvPr>
        </p:nvSpPr>
        <p:spPr>
          <a:xfrm>
            <a:off x="6405372" y="6356351"/>
            <a:ext cx="2057400" cy="365125"/>
          </a:xfrm>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0200334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0689C4-0DB3-408B-A956-40326B4AE4C4}"/>
              </a:ext>
            </a:extLst>
          </p:cNvPr>
          <p:cNvSpPr/>
          <p:nvPr/>
        </p:nvSpPr>
        <p:spPr>
          <a:xfrm>
            <a:off x="499390" y="1533525"/>
            <a:ext cx="8187797" cy="3790950"/>
          </a:xfrm>
          <a:prstGeom prst="rect">
            <a:avLst/>
          </a:prstGeom>
          <a:ln w="12700">
            <a:solidFill>
              <a:schemeClr val="tx2">
                <a:lumMod val="10000"/>
                <a:lumOff val="90000"/>
              </a:schemeClr>
            </a:solidFill>
          </a:ln>
          <a:effectLst>
            <a:outerShdw blurRad="50800" dist="38100" dir="2700000" algn="tl" rotWithShape="0">
              <a:schemeClr val="bg2">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sp>
      <p:sp>
        <p:nvSpPr>
          <p:cNvPr id="9" name="Rectangle 8">
            <a:extLst>
              <a:ext uri="{FF2B5EF4-FFF2-40B4-BE49-F238E27FC236}">
                <a16:creationId xmlns:a16="http://schemas.microsoft.com/office/drawing/2014/main" id="{56E1D10E-1C30-41BF-8C3B-C460C9B5597B}"/>
              </a:ext>
            </a:extLst>
          </p:cNvPr>
          <p:cNvSpPr/>
          <p:nvPr/>
        </p:nvSpPr>
        <p:spPr>
          <a:xfrm>
            <a:off x="456813" y="2971798"/>
            <a:ext cx="96012" cy="9144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9454F2-0EE5-4888-AF4C-82F825E6226E}"/>
              </a:ext>
            </a:extLst>
          </p:cNvPr>
          <p:cNvSpPr>
            <a:spLocks noGrp="1"/>
          </p:cNvSpPr>
          <p:nvPr>
            <p:ph type="title"/>
          </p:nvPr>
        </p:nvSpPr>
        <p:spPr>
          <a:xfrm>
            <a:off x="809244" y="1938528"/>
            <a:ext cx="7632954" cy="2990088"/>
          </a:xfrm>
        </p:spPr>
        <p:txBody>
          <a:bodyPr>
            <a:normAutofit/>
          </a:bodyPr>
          <a:lstStyle>
            <a:lvl1pPr>
              <a:defRPr sz="7200"/>
            </a:lvl1pPr>
          </a:lstStyle>
          <a:p>
            <a:r>
              <a:rPr lang="en-US"/>
              <a:t>Click to edit Master title style</a:t>
            </a:r>
          </a:p>
        </p:txBody>
      </p:sp>
      <p:sp>
        <p:nvSpPr>
          <p:cNvPr id="3" name="Date Placeholder 2">
            <a:extLst>
              <a:ext uri="{FF2B5EF4-FFF2-40B4-BE49-F238E27FC236}">
                <a16:creationId xmlns:a16="http://schemas.microsoft.com/office/drawing/2014/main" id="{67C91241-A315-4643-91E5-CF2C25CC903A}"/>
              </a:ext>
            </a:extLst>
          </p:cNvPr>
          <p:cNvSpPr>
            <a:spLocks noGrp="1"/>
          </p:cNvSpPr>
          <p:nvPr>
            <p:ph type="dt" sz="half" idx="10"/>
          </p:nvPr>
        </p:nvSpPr>
        <p:spPr/>
        <p:txBody>
          <a:bodyPr/>
          <a:lstStyle/>
          <a:p>
            <a:fld id="{96770335-1C1A-4243-9BDD-9630C417D284}" type="datetimeFigureOut">
              <a:rPr lang="en-US" dirty="0"/>
              <a:t>2/21/2026</a:t>
            </a:fld>
            <a:endParaRPr lang="en-US"/>
          </a:p>
        </p:txBody>
      </p:sp>
      <p:sp>
        <p:nvSpPr>
          <p:cNvPr id="4" name="Footer Placeholder 3">
            <a:extLst>
              <a:ext uri="{FF2B5EF4-FFF2-40B4-BE49-F238E27FC236}">
                <a16:creationId xmlns:a16="http://schemas.microsoft.com/office/drawing/2014/main" id="{22706D86-5479-487D-94C8-76093D84F37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7739411-CED6-43D4-868D-A65C4161A72B}"/>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7539841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C447E0-1D4D-4EF2-B81B-4B2400EE3EDB}"/>
              </a:ext>
            </a:extLst>
          </p:cNvPr>
          <p:cNvSpPr>
            <a:spLocks noGrp="1"/>
          </p:cNvSpPr>
          <p:nvPr>
            <p:ph type="dt" sz="half" idx="10"/>
          </p:nvPr>
        </p:nvSpPr>
        <p:spPr/>
        <p:txBody>
          <a:bodyPr/>
          <a:lstStyle/>
          <a:p>
            <a:fld id="{0141513F-8EBD-4612-96F4-CC3E309609AF}" type="datetimeFigureOut">
              <a:rPr lang="en-US" dirty="0"/>
              <a:t>2/21/2026</a:t>
            </a:fld>
            <a:endParaRPr lang="en-US"/>
          </a:p>
        </p:txBody>
      </p:sp>
      <p:sp>
        <p:nvSpPr>
          <p:cNvPr id="3" name="Footer Placeholder 2">
            <a:extLst>
              <a:ext uri="{FF2B5EF4-FFF2-40B4-BE49-F238E27FC236}">
                <a16:creationId xmlns:a16="http://schemas.microsoft.com/office/drawing/2014/main" id="{C9984CA0-2A78-4600-9F3D-19B09E790FE8}"/>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440955-B18E-49D3-AE7B-B331200E34C5}"/>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8642591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FA417FE-CD1A-486F-A4AC-E4000A2FB18E}"/>
              </a:ext>
            </a:extLst>
          </p:cNvPr>
          <p:cNvSpPr/>
          <p:nvPr/>
        </p:nvSpPr>
        <p:spPr>
          <a:xfrm>
            <a:off x="418658" y="1162033"/>
            <a:ext cx="2805555"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1318F0F5-812B-472C-9408-B80F2553F5E0}"/>
              </a:ext>
            </a:extLst>
          </p:cNvPr>
          <p:cNvSpPr/>
          <p:nvPr/>
        </p:nvSpPr>
        <p:spPr>
          <a:xfrm>
            <a:off x="374126" y="1618375"/>
            <a:ext cx="109728"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47F7751B-CD8F-4F5B-A903-1DCE5D1E8306}"/>
              </a:ext>
            </a:extLst>
          </p:cNvPr>
          <p:cNvSpPr>
            <a:spLocks noGrp="1"/>
          </p:cNvSpPr>
          <p:nvPr>
            <p:ph type="title"/>
          </p:nvPr>
        </p:nvSpPr>
        <p:spPr>
          <a:xfrm>
            <a:off x="651510" y="1709928"/>
            <a:ext cx="2324862" cy="1709928"/>
          </a:xfrm>
        </p:spPr>
        <p:txBody>
          <a:bodyPr tIns="45720" anchor="t">
            <a:normAutofit/>
          </a:bodyPr>
          <a:lstStyle>
            <a:lvl1pPr>
              <a:lnSpc>
                <a:spcPct val="100000"/>
              </a:lnSpc>
              <a:defRPr sz="4533"/>
            </a:lvl1pPr>
          </a:lstStyle>
          <a:p>
            <a:r>
              <a:rPr lang="en-US"/>
              <a:t>Click to edit Master title style</a:t>
            </a:r>
          </a:p>
        </p:txBody>
      </p:sp>
      <p:sp>
        <p:nvSpPr>
          <p:cNvPr id="3" name="Content Placeholder 2">
            <a:extLst>
              <a:ext uri="{FF2B5EF4-FFF2-40B4-BE49-F238E27FC236}">
                <a16:creationId xmlns:a16="http://schemas.microsoft.com/office/drawing/2014/main" id="{EFA55C8A-A0BB-441D-976F-EB56D4382DB6}"/>
              </a:ext>
            </a:extLst>
          </p:cNvPr>
          <p:cNvSpPr>
            <a:spLocks noGrp="1"/>
          </p:cNvSpPr>
          <p:nvPr>
            <p:ph idx="1"/>
          </p:nvPr>
        </p:nvSpPr>
        <p:spPr>
          <a:xfrm>
            <a:off x="3723894" y="1709928"/>
            <a:ext cx="5047488" cy="4096512"/>
          </a:xfrm>
        </p:spPr>
        <p:txBody>
          <a:bodyPr/>
          <a:lstStyle>
            <a:lvl1pPr>
              <a:defRPr sz="3733"/>
            </a:lvl1pPr>
            <a:lvl2pPr>
              <a:defRPr sz="3200"/>
            </a:lvl2pPr>
            <a:lvl3pPr>
              <a:defRPr sz="2667"/>
            </a:lvl3pPr>
            <a:lvl4pPr>
              <a:defRPr sz="2667"/>
            </a:lvl4pPr>
            <a:lvl5pPr>
              <a:defRPr sz="2667"/>
            </a:lvl5pPr>
            <a:lvl6pPr>
              <a:defRPr sz="2667"/>
            </a:lvl6pPr>
            <a:lvl7pPr>
              <a:defRPr sz="2667"/>
            </a:lvl7pPr>
            <a:lvl8pPr>
              <a:defRPr sz="2667"/>
            </a:lvl8pPr>
            <a:lvl9pPr>
              <a:defRPr sz="26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37DE6A51-A2E5-4BFA-B571-9FDFE1BBFB44}"/>
              </a:ext>
            </a:extLst>
          </p:cNvPr>
          <p:cNvSpPr>
            <a:spLocks noGrp="1"/>
          </p:cNvSpPr>
          <p:nvPr>
            <p:ph type="body" sz="half" idx="2"/>
          </p:nvPr>
        </p:nvSpPr>
        <p:spPr>
          <a:xfrm>
            <a:off x="651510" y="3429000"/>
            <a:ext cx="2324862" cy="2066544"/>
          </a:xfrm>
        </p:spPr>
        <p:txBody>
          <a:bodyPr>
            <a:normAutofit/>
          </a:bodyPr>
          <a:lstStyle>
            <a:lvl1pPr marL="0" indent="0">
              <a:buNone/>
              <a:defRPr sz="2400"/>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3D92778A-DD4C-4651-9C53-8B0C44CD8805}"/>
              </a:ext>
            </a:extLst>
          </p:cNvPr>
          <p:cNvSpPr>
            <a:spLocks noGrp="1"/>
          </p:cNvSpPr>
          <p:nvPr>
            <p:ph type="dt" sz="half" idx="10"/>
          </p:nvPr>
        </p:nvSpPr>
        <p:spPr>
          <a:xfrm>
            <a:off x="651510" y="6356351"/>
            <a:ext cx="2057400" cy="365125"/>
          </a:xfrm>
        </p:spPr>
        <p:txBody>
          <a:bodyPr/>
          <a:lstStyle/>
          <a:p>
            <a:fld id="{6E6483A1-31A8-47A2-AB0A-53A7803D5EBF}" type="datetimeFigureOut">
              <a:rPr lang="en-US" dirty="0"/>
              <a:t>2/21/2026</a:t>
            </a:fld>
            <a:endParaRPr lang="en-US"/>
          </a:p>
        </p:txBody>
      </p:sp>
      <p:sp>
        <p:nvSpPr>
          <p:cNvPr id="6" name="Footer Placeholder 5">
            <a:extLst>
              <a:ext uri="{FF2B5EF4-FFF2-40B4-BE49-F238E27FC236}">
                <a16:creationId xmlns:a16="http://schemas.microsoft.com/office/drawing/2014/main" id="{9D6C7F66-2DFA-4146-BE1A-CE2890FE45E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285D185-B1B6-4D62-81BE-BE82C80ACA6C}"/>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23782259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68B77B5-211C-456E-B79F-306CC3619347}"/>
              </a:ext>
            </a:extLst>
          </p:cNvPr>
          <p:cNvSpPr/>
          <p:nvPr/>
        </p:nvSpPr>
        <p:spPr>
          <a:xfrm>
            <a:off x="418658" y="1162033"/>
            <a:ext cx="2805555" cy="4643344"/>
          </a:xfrm>
          <a:prstGeom prst="rect">
            <a:avLst/>
          </a:prstGeom>
          <a:ln w="12700">
            <a:solidFill>
              <a:schemeClr val="tx2">
                <a:lumMod val="10000"/>
                <a:lumOff val="90000"/>
              </a:schemeClr>
            </a:solidFill>
          </a:ln>
          <a:effectLst>
            <a:outerShdw blurRad="50800" dist="38100" dir="2700000" algn="t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3B63C338-194D-4F23-ABEC-60A7EA96F302}"/>
              </a:ext>
            </a:extLst>
          </p:cNvPr>
          <p:cNvSpPr/>
          <p:nvPr/>
        </p:nvSpPr>
        <p:spPr>
          <a:xfrm>
            <a:off x="374126" y="1618375"/>
            <a:ext cx="109728" cy="8229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A0C04DCC-0E3E-4F05-9FAC-9FA6CA4B2BAE}"/>
              </a:ext>
            </a:extLst>
          </p:cNvPr>
          <p:cNvSpPr>
            <a:spLocks noGrp="1"/>
          </p:cNvSpPr>
          <p:nvPr>
            <p:ph type="title"/>
          </p:nvPr>
        </p:nvSpPr>
        <p:spPr>
          <a:xfrm>
            <a:off x="651510" y="1709928"/>
            <a:ext cx="2324862" cy="1709928"/>
          </a:xfrm>
        </p:spPr>
        <p:txBody>
          <a:bodyPr tIns="45720" anchor="t">
            <a:normAutofit/>
          </a:bodyPr>
          <a:lstStyle>
            <a:lvl1pPr>
              <a:lnSpc>
                <a:spcPct val="100000"/>
              </a:lnSpc>
              <a:defRPr sz="4533"/>
            </a:lvl1pPr>
          </a:lstStyle>
          <a:p>
            <a:r>
              <a:rPr lang="en-US"/>
              <a:t>Click to edit Master title style</a:t>
            </a:r>
          </a:p>
        </p:txBody>
      </p:sp>
      <p:sp>
        <p:nvSpPr>
          <p:cNvPr id="3" name="Picture Placeholder 2">
            <a:extLst>
              <a:ext uri="{FF2B5EF4-FFF2-40B4-BE49-F238E27FC236}">
                <a16:creationId xmlns:a16="http://schemas.microsoft.com/office/drawing/2014/main" id="{EBA29649-B19F-499E-8E9A-3577EAC8F031}"/>
              </a:ext>
            </a:extLst>
          </p:cNvPr>
          <p:cNvSpPr>
            <a:spLocks noGrp="1" noChangeAspect="1"/>
          </p:cNvSpPr>
          <p:nvPr>
            <p:ph type="pic" idx="1"/>
          </p:nvPr>
        </p:nvSpPr>
        <p:spPr>
          <a:xfrm>
            <a:off x="3723894" y="1161288"/>
            <a:ext cx="5047488" cy="4645152"/>
          </a:xfrm>
        </p:spPr>
        <p:txBody>
          <a:bodyPr anchor="t">
            <a:normAutofit/>
          </a:bodyPr>
          <a:lstStyle>
            <a:lvl1pPr marL="0" indent="0">
              <a:buNone/>
              <a:defRPr sz="3733"/>
            </a:lvl1pPr>
            <a:lvl2pPr marL="609585" indent="0">
              <a:buNone/>
              <a:defRPr sz="3733"/>
            </a:lvl2pPr>
            <a:lvl3pPr marL="1219170" indent="0">
              <a:buNone/>
              <a:defRPr sz="3200"/>
            </a:lvl3pPr>
            <a:lvl4pPr marL="1828754" indent="0">
              <a:buNone/>
              <a:defRPr sz="2667"/>
            </a:lvl4pPr>
            <a:lvl5pPr marL="2438339" indent="0">
              <a:buNone/>
              <a:defRPr sz="2667"/>
            </a:lvl5pPr>
            <a:lvl6pPr marL="3047924" indent="0">
              <a:buNone/>
              <a:defRPr sz="2667"/>
            </a:lvl6pPr>
            <a:lvl7pPr marL="3657509" indent="0">
              <a:buNone/>
              <a:defRPr sz="2667"/>
            </a:lvl7pPr>
            <a:lvl8pPr marL="4267093" indent="0">
              <a:buNone/>
              <a:defRPr sz="2667"/>
            </a:lvl8pPr>
            <a:lvl9pPr marL="4876678" indent="0">
              <a:buNone/>
              <a:defRPr sz="2667"/>
            </a:lvl9pPr>
          </a:lstStyle>
          <a:p>
            <a:endParaRPr lang="en-US"/>
          </a:p>
        </p:txBody>
      </p:sp>
      <p:sp>
        <p:nvSpPr>
          <p:cNvPr id="4" name="Text Placeholder 3">
            <a:extLst>
              <a:ext uri="{FF2B5EF4-FFF2-40B4-BE49-F238E27FC236}">
                <a16:creationId xmlns:a16="http://schemas.microsoft.com/office/drawing/2014/main" id="{1BC9EF2E-A8CD-41A1-B11A-0D8842797A98}"/>
              </a:ext>
            </a:extLst>
          </p:cNvPr>
          <p:cNvSpPr>
            <a:spLocks noGrp="1"/>
          </p:cNvSpPr>
          <p:nvPr>
            <p:ph type="body" sz="half" idx="2"/>
          </p:nvPr>
        </p:nvSpPr>
        <p:spPr>
          <a:xfrm>
            <a:off x="651510" y="3438144"/>
            <a:ext cx="2324862" cy="2057400"/>
          </a:xfrm>
        </p:spPr>
        <p:txBody>
          <a:bodyPr>
            <a:normAutofit/>
          </a:bodyPr>
          <a:lstStyle>
            <a:lvl1pPr marL="0" indent="0">
              <a:buNone/>
              <a:defRPr sz="2400"/>
            </a:lvl1pPr>
            <a:lvl2pPr marL="609585" indent="0">
              <a:buNone/>
              <a:defRPr sz="1867"/>
            </a:lvl2pPr>
            <a:lvl3pPr marL="1219170" indent="0">
              <a:buNone/>
              <a:defRPr sz="1600"/>
            </a:lvl3pPr>
            <a:lvl4pPr marL="1828754" indent="0">
              <a:buNone/>
              <a:defRPr sz="1333"/>
            </a:lvl4pPr>
            <a:lvl5pPr marL="2438339" indent="0">
              <a:buNone/>
              <a:defRPr sz="1333"/>
            </a:lvl5pPr>
            <a:lvl6pPr marL="3047924" indent="0">
              <a:buNone/>
              <a:defRPr sz="1333"/>
            </a:lvl6pPr>
            <a:lvl7pPr marL="3657509" indent="0">
              <a:buNone/>
              <a:defRPr sz="1333"/>
            </a:lvl7pPr>
            <a:lvl8pPr marL="4267093" indent="0">
              <a:buNone/>
              <a:defRPr sz="1333"/>
            </a:lvl8pPr>
            <a:lvl9pPr marL="4876678" indent="0">
              <a:buNone/>
              <a:defRPr sz="1333"/>
            </a:lvl9pPr>
          </a:lstStyle>
          <a:p>
            <a:pPr lvl="0"/>
            <a:r>
              <a:rPr lang="en-US"/>
              <a:t>Click to edit Master text styles</a:t>
            </a:r>
          </a:p>
        </p:txBody>
      </p:sp>
      <p:sp>
        <p:nvSpPr>
          <p:cNvPr id="5" name="Date Placeholder 4">
            <a:extLst>
              <a:ext uri="{FF2B5EF4-FFF2-40B4-BE49-F238E27FC236}">
                <a16:creationId xmlns:a16="http://schemas.microsoft.com/office/drawing/2014/main" id="{B44257B5-0DE0-401F-9171-E8687A97DBA7}"/>
              </a:ext>
            </a:extLst>
          </p:cNvPr>
          <p:cNvSpPr>
            <a:spLocks noGrp="1"/>
          </p:cNvSpPr>
          <p:nvPr>
            <p:ph type="dt" sz="half" idx="10"/>
          </p:nvPr>
        </p:nvSpPr>
        <p:spPr>
          <a:xfrm>
            <a:off x="651510" y="6356351"/>
            <a:ext cx="2057400" cy="365125"/>
          </a:xfrm>
        </p:spPr>
        <p:txBody>
          <a:bodyPr/>
          <a:lstStyle/>
          <a:p>
            <a:fld id="{6D8810B9-2C7C-4CAF-99E2-617AE20BA331}" type="datetimeFigureOut">
              <a:rPr lang="en-US" dirty="0"/>
              <a:t>2/21/2026</a:t>
            </a:fld>
            <a:endParaRPr lang="en-US"/>
          </a:p>
        </p:txBody>
      </p:sp>
      <p:sp>
        <p:nvSpPr>
          <p:cNvPr id="6" name="Footer Placeholder 5">
            <a:extLst>
              <a:ext uri="{FF2B5EF4-FFF2-40B4-BE49-F238E27FC236}">
                <a16:creationId xmlns:a16="http://schemas.microsoft.com/office/drawing/2014/main" id="{788CD9AD-D667-4FD4-AA34-428AA0BCD0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8770FB6-F273-4BA6-8B97-9835AC537871}"/>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0235698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2C18-E430-4EC7-BD7C-99D86D012231}"/>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FC5012F-7119-4D94-9717-3862E1C9384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ED9A4A-D287-4207-9037-70DB007A1707}"/>
              </a:ext>
            </a:extLst>
          </p:cNvPr>
          <p:cNvSpPr>
            <a:spLocks noGrp="1"/>
          </p:cNvSpPr>
          <p:nvPr>
            <p:ph type="dt" sz="half" idx="10"/>
          </p:nvPr>
        </p:nvSpPr>
        <p:spPr/>
        <p:txBody>
          <a:bodyPr/>
          <a:lstStyle/>
          <a:p>
            <a:fld id="{F248F9EB-9D34-4B41-B66C-5FAF50876D2D}" type="datetimeFigureOut">
              <a:rPr lang="en-US" dirty="0"/>
              <a:t>2/21/2026</a:t>
            </a:fld>
            <a:endParaRPr lang="en-US"/>
          </a:p>
        </p:txBody>
      </p:sp>
      <p:sp>
        <p:nvSpPr>
          <p:cNvPr id="5" name="Footer Placeholder 4">
            <a:extLst>
              <a:ext uri="{FF2B5EF4-FFF2-40B4-BE49-F238E27FC236}">
                <a16:creationId xmlns:a16="http://schemas.microsoft.com/office/drawing/2014/main" id="{61ECFCAC-80DB-43BB-B3F1-AC22BACEE36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7679730-3487-4D94-A0DC-C21684963AB3}"/>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4067511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543C89D-929E-4CD1-BCCC-72A14C0335D6}"/>
              </a:ext>
            </a:extLst>
          </p:cNvPr>
          <p:cNvSpPr>
            <a:spLocks noGrp="1"/>
          </p:cNvSpPr>
          <p:nvPr>
            <p:ph type="title" orient="vert"/>
          </p:nvPr>
        </p:nvSpPr>
        <p:spPr>
          <a:xfrm>
            <a:off x="6543675" y="365125"/>
            <a:ext cx="1971675"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D450EA-A577-4B76-A12F-650BEB20FD8D}"/>
              </a:ext>
            </a:extLst>
          </p:cNvPr>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D2603B-9ACE-4FA9-805B-9B91EB63DF7D}"/>
              </a:ext>
            </a:extLst>
          </p:cNvPr>
          <p:cNvSpPr>
            <a:spLocks noGrp="1"/>
          </p:cNvSpPr>
          <p:nvPr>
            <p:ph type="dt" sz="half" idx="10"/>
          </p:nvPr>
        </p:nvSpPr>
        <p:spPr/>
        <p:txBody>
          <a:bodyPr/>
          <a:lstStyle/>
          <a:p>
            <a:fld id="{34489A26-CAA1-4690-8C1F-1641B1B97745}" type="datetimeFigureOut">
              <a:rPr lang="en-US" dirty="0"/>
              <a:t>2/21/2026</a:t>
            </a:fld>
            <a:endParaRPr lang="en-US"/>
          </a:p>
        </p:txBody>
      </p:sp>
      <p:sp>
        <p:nvSpPr>
          <p:cNvPr id="5" name="Footer Placeholder 4">
            <a:extLst>
              <a:ext uri="{FF2B5EF4-FFF2-40B4-BE49-F238E27FC236}">
                <a16:creationId xmlns:a16="http://schemas.microsoft.com/office/drawing/2014/main" id="{7ECE18AC-D6A9-4A61-885D-68E2B684A4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5197AE4-AA47-4E14-8FFE-171FAE47F49E}"/>
              </a:ext>
            </a:extLst>
          </p:cNvPr>
          <p:cNvSpPr>
            <a:spLocks noGrp="1"/>
          </p:cNvSpPr>
          <p:nvPr>
            <p:ph type="sldNum" sz="quarter" idx="12"/>
          </p:nvPr>
        </p:nvSpPr>
        <p:spPr/>
        <p:txBody>
          <a:bodyPr/>
          <a:lstStyle/>
          <a:p>
            <a:fld id="{A65A5C87-DF58-40C8-B092-1DE63DB4547E}" type="slidenum">
              <a:rPr lang="en-US" dirty="0"/>
              <a:t>‹#›</a:t>
            </a:fld>
            <a:endParaRPr lang="en-US"/>
          </a:p>
        </p:txBody>
      </p:sp>
    </p:spTree>
    <p:extLst>
      <p:ext uri="{BB962C8B-B14F-4D97-AF65-F5344CB8AC3E}">
        <p14:creationId xmlns:p14="http://schemas.microsoft.com/office/powerpoint/2010/main" val="30251886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B325BDE-35A4-4AAD-960B-C1415864ADD9}"/>
              </a:ext>
            </a:extLst>
          </p:cNvPr>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BE459C78-0CC4-4552-93DD-49B4194D005D}"/>
              </a:ext>
            </a:extLst>
          </p:cNvPr>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4A3C-9C54-46A6-B3EF-5B36362423EB}"/>
              </a:ext>
            </a:extLst>
          </p:cNvPr>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37E93E0A-5177-400C-87C9-C93AF466EC49}" type="datetimeFigureOut">
              <a:rPr lang="en-US" dirty="0"/>
              <a:t>2/21/2026</a:t>
            </a:fld>
            <a:endParaRPr lang="en-US"/>
          </a:p>
        </p:txBody>
      </p:sp>
      <p:sp>
        <p:nvSpPr>
          <p:cNvPr id="5" name="Footer Placeholder 4">
            <a:extLst>
              <a:ext uri="{FF2B5EF4-FFF2-40B4-BE49-F238E27FC236}">
                <a16:creationId xmlns:a16="http://schemas.microsoft.com/office/drawing/2014/main" id="{07D5A696-7B4B-4181-A961-7D66556D507F}"/>
              </a:ext>
            </a:extLst>
          </p:cNvPr>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3038CB5-8F4A-401D-A3A9-B27DC15B7A81}"/>
              </a:ext>
            </a:extLst>
          </p:cNvPr>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94917615-2DB4-4DAA-9DE3-B2B689A846E0}" type="slidenum">
              <a:rPr lang="en-US" dirty="0"/>
              <a:t>‹#›</a:t>
            </a:fld>
            <a:endParaRPr lang="en-US"/>
          </a:p>
        </p:txBody>
      </p:sp>
    </p:spTree>
    <p:extLst>
      <p:ext uri="{BB962C8B-B14F-4D97-AF65-F5344CB8AC3E}">
        <p14:creationId xmlns:p14="http://schemas.microsoft.com/office/powerpoint/2010/main" val="2080981912"/>
      </p:ext>
    </p:extLst>
  </p:cSld>
  <p:clrMap bg1="lt1" tx1="dk1" bg2="lt2" tx2="dk2" accent1="accent1" accent2="accent2" accent3="accent3" accent4="accent4" accent5="accent5" accent6="accent6" hlink="hlink" folHlink="folHlink"/>
  <p:sldLayoutIdLst>
    <p:sldLayoutId id="2147484045" r:id="rId1"/>
    <p:sldLayoutId id="2147484046" r:id="rId2"/>
    <p:sldLayoutId id="2147484047" r:id="rId3"/>
    <p:sldLayoutId id="2147484048" r:id="rId4"/>
    <p:sldLayoutId id="2147484049" r:id="rId5"/>
    <p:sldLayoutId id="2147484050" r:id="rId6"/>
    <p:sldLayoutId id="2147484051" r:id="rId7"/>
    <p:sldLayoutId id="2147484052" r:id="rId8"/>
    <p:sldLayoutId id="2147484053" r:id="rId9"/>
    <p:sldLayoutId id="2147484054" r:id="rId10"/>
    <p:sldLayoutId id="2147484055"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3" Type="http://schemas.openxmlformats.org/officeDocument/2006/relationships/hyperlink" Target="https://www.flickr.com/photos/opengridscheduler/41410186482/" TargetMode="External"/><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hyperlink" Target="https://www.getgrok.com/page/2/" TargetMode="External"/><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hyperlink" Target="http://www.progressive-charlestown.com/2018/03/wind-and-solar-power-could-meet-four.html" TargetMode="External"/><Relationship Id="rId2" Type="http://schemas.openxmlformats.org/officeDocument/2006/relationships/image" Target="../media/image7.jpe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5.xml"/><Relationship Id="rId4" Type="http://schemas.openxmlformats.org/officeDocument/2006/relationships/hyperlink" Target="https://svgsilh.com/image/32201.html"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s://doi.org/10.1142/S0218927518500049" TargetMode="Externa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hyperlink" Target="https://doi.org/10.4028/www.scientific.net/AMR.869-870.737" TargetMode="External"/><Relationship Id="rId2" Type="http://schemas.openxmlformats.org/officeDocument/2006/relationships/hyperlink" Target="https://doi.org/10.1111/joms.12348"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4514B8FA-E022-4758-1850-41E93FB658E9}"/>
              </a:ext>
            </a:extLst>
          </p:cNvPr>
          <p:cNvSpPr>
            <a:spLocks noGrp="1"/>
          </p:cNvSpPr>
          <p:nvPr>
            <p:ph type="ctrTitle"/>
          </p:nvPr>
        </p:nvSpPr>
        <p:spPr/>
        <p:txBody>
          <a:bodyPr vert="horz" lIns="91440" tIns="45720" rIns="91440" bIns="45720" rtlCol="0" anchor="b">
            <a:normAutofit/>
          </a:bodyPr>
          <a:lstStyle/>
          <a:p>
            <a:r>
              <a:rPr lang="en-US" sz="6600" b="1"/>
              <a:t>SAMSUNG</a:t>
            </a:r>
          </a:p>
        </p:txBody>
      </p:sp>
      <p:sp>
        <p:nvSpPr>
          <p:cNvPr id="37" name="Subtitle 2">
            <a:extLst>
              <a:ext uri="{FF2B5EF4-FFF2-40B4-BE49-F238E27FC236}">
                <a16:creationId xmlns:a16="http://schemas.microsoft.com/office/drawing/2014/main" id="{E4A196B9-CB87-FB20-8BD3-28C09A4D2DFA}"/>
              </a:ext>
            </a:extLst>
          </p:cNvPr>
          <p:cNvSpPr>
            <a:spLocks noGrp="1"/>
          </p:cNvSpPr>
          <p:nvPr>
            <p:ph type="subTitle" idx="1"/>
          </p:nvPr>
        </p:nvSpPr>
        <p:spPr/>
        <p:txBody>
          <a:bodyPr vert="horz" lIns="91440" tIns="45720" rIns="91440" bIns="45720" rtlCol="0" anchor="t">
            <a:noAutofit/>
          </a:bodyPr>
          <a:lstStyle/>
          <a:p>
            <a:pPr>
              <a:lnSpc>
                <a:spcPct val="100000"/>
              </a:lnSpc>
            </a:pPr>
            <a:r>
              <a:rPr lang="en-US" sz="1200" spc="38"/>
              <a:t>Module: Introduction to Business LCBB4014 – Group Presentation</a:t>
            </a:r>
          </a:p>
          <a:p>
            <a:pPr marL="171450" indent="-171450">
              <a:lnSpc>
                <a:spcPct val="100000"/>
              </a:lnSpc>
              <a:buFont typeface="Arial" panose="020B0604020202020204" pitchFamily="34" charset="0"/>
              <a:buChar char="•"/>
            </a:pPr>
            <a:r>
              <a:rPr lang="en-US" sz="1200" spc="38"/>
              <a:t>Humaira Fayaz – 2410061</a:t>
            </a:r>
          </a:p>
          <a:p>
            <a:pPr marL="171450" indent="-171450">
              <a:lnSpc>
                <a:spcPct val="100000"/>
              </a:lnSpc>
              <a:buFont typeface="Arial" panose="020B0604020202020204" pitchFamily="34" charset="0"/>
              <a:buChar char="•"/>
            </a:pPr>
            <a:r>
              <a:rPr lang="en-US" sz="1200" spc="38"/>
              <a:t>Shamson Al-Nasa – 2410062</a:t>
            </a:r>
          </a:p>
          <a:p>
            <a:pPr marL="171450" indent="-171450">
              <a:lnSpc>
                <a:spcPct val="100000"/>
              </a:lnSpc>
              <a:buFont typeface="Arial" panose="020B0604020202020204" pitchFamily="34" charset="0"/>
              <a:buChar char="•"/>
            </a:pPr>
            <a:r>
              <a:rPr lang="en-US" sz="1200" spc="38"/>
              <a:t>Sobia Kousar – 2324345</a:t>
            </a:r>
          </a:p>
          <a:p>
            <a:pPr marL="171450" indent="-171450">
              <a:lnSpc>
                <a:spcPct val="100000"/>
              </a:lnSpc>
              <a:buFont typeface="Arial" panose="020B0604020202020204" pitchFamily="34" charset="0"/>
              <a:buChar char="•"/>
            </a:pPr>
            <a:r>
              <a:rPr lang="en-US" sz="1200" spc="38"/>
              <a:t>Bianca Ioana </a:t>
            </a:r>
            <a:r>
              <a:rPr lang="en-US" sz="1200" spc="38" err="1"/>
              <a:t>Lionte</a:t>
            </a:r>
            <a:r>
              <a:rPr lang="en-US" sz="1200" spc="38"/>
              <a:t> - 2518777</a:t>
            </a:r>
          </a:p>
          <a:p>
            <a:pPr marL="171450" indent="-171450">
              <a:lnSpc>
                <a:spcPct val="100000"/>
              </a:lnSpc>
              <a:buFont typeface="Arial" panose="020B0604020202020204" pitchFamily="34" charset="0"/>
              <a:buChar char="•"/>
            </a:pPr>
            <a:r>
              <a:rPr lang="en-US" sz="1200" spc="38"/>
              <a:t>Antonio Samuel Lupu - 2423510</a:t>
            </a:r>
          </a:p>
        </p:txBody>
      </p:sp>
    </p:spTree>
    <p:extLst>
      <p:ext uri="{BB962C8B-B14F-4D97-AF65-F5344CB8AC3E}">
        <p14:creationId xmlns:p14="http://schemas.microsoft.com/office/powerpoint/2010/main" val="2298914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F5A95B-B35F-3EE0-C30B-0433D8C34B78}"/>
              </a:ext>
            </a:extLst>
          </p:cNvPr>
          <p:cNvSpPr>
            <a:spLocks noGrp="1"/>
          </p:cNvSpPr>
          <p:nvPr>
            <p:ph type="title"/>
          </p:nvPr>
        </p:nvSpPr>
        <p:spPr>
          <a:xfrm>
            <a:off x="513184" y="557970"/>
            <a:ext cx="7871864" cy="1179576"/>
          </a:xfrm>
        </p:spPr>
        <p:txBody>
          <a:bodyPr anchor="ctr">
            <a:normAutofit/>
          </a:bodyPr>
          <a:lstStyle/>
          <a:p>
            <a:r>
              <a:rPr lang="en-GB" sz="4800" b="1"/>
              <a:t>Company Overview</a:t>
            </a:r>
          </a:p>
        </p:txBody>
      </p:sp>
      <p:sp>
        <p:nvSpPr>
          <p:cNvPr id="4" name="Content Placeholder 3">
            <a:extLst>
              <a:ext uri="{FF2B5EF4-FFF2-40B4-BE49-F238E27FC236}">
                <a16:creationId xmlns:a16="http://schemas.microsoft.com/office/drawing/2014/main" id="{FBAB800A-B827-ECE4-58B0-D5397646A61E}"/>
              </a:ext>
            </a:extLst>
          </p:cNvPr>
          <p:cNvSpPr>
            <a:spLocks noGrp="1"/>
          </p:cNvSpPr>
          <p:nvPr>
            <p:ph sz="half" idx="1"/>
          </p:nvPr>
        </p:nvSpPr>
        <p:spPr>
          <a:xfrm>
            <a:off x="409073" y="2189747"/>
            <a:ext cx="5907505" cy="4523873"/>
          </a:xfrm>
        </p:spPr>
        <p:txBody>
          <a:bodyPr>
            <a:normAutofit fontScale="92500"/>
          </a:bodyPr>
          <a:lstStyle/>
          <a:p>
            <a:pPr>
              <a:lnSpc>
                <a:spcPct val="150000"/>
              </a:lnSpc>
            </a:pPr>
            <a:r>
              <a:rPr lang="en-GB" sz="1400"/>
              <a:t>A division of the South Korean corporation Samsung Group, Samsung</a:t>
            </a:r>
          </a:p>
          <a:p>
            <a:pPr>
              <a:lnSpc>
                <a:spcPct val="150000"/>
              </a:lnSpc>
            </a:pPr>
            <a:r>
              <a:rPr lang="en-GB" sz="1400"/>
              <a:t>Electronics is a global technology powerhouse.​</a:t>
            </a:r>
          </a:p>
          <a:p>
            <a:pPr>
              <a:lnSpc>
                <a:spcPct val="150000"/>
              </a:lnSpc>
            </a:pPr>
            <a:r>
              <a:rPr lang="en-GB" sz="1400"/>
              <a:t>Year of establishment: 1938 (began working in the electronics sector in 1969).​</a:t>
            </a:r>
          </a:p>
          <a:p>
            <a:pPr>
              <a:lnSpc>
                <a:spcPct val="150000"/>
              </a:lnSpc>
            </a:pPr>
            <a:r>
              <a:rPr lang="en-GB" sz="1400"/>
              <a:t>Main Office: Suwon, Republic of Korea​</a:t>
            </a:r>
          </a:p>
          <a:p>
            <a:pPr>
              <a:lnSpc>
                <a:spcPct val="150000"/>
              </a:lnSpc>
            </a:pPr>
            <a:r>
              <a:rPr lang="en-GB" sz="1400"/>
              <a:t>Classification: International company with limited liability​</a:t>
            </a:r>
          </a:p>
          <a:p>
            <a:pPr>
              <a:lnSpc>
                <a:spcPct val="150000"/>
              </a:lnSpc>
            </a:pPr>
            <a:r>
              <a:rPr lang="en-GB" sz="1400"/>
              <a:t>Sector: Semiconductors, information technology, and consumer electronics​</a:t>
            </a:r>
          </a:p>
          <a:p>
            <a:pPr>
              <a:lnSpc>
                <a:spcPct val="150000"/>
              </a:lnSpc>
            </a:pPr>
            <a:r>
              <a:rPr lang="en-GB" sz="1400"/>
              <a:t>More than 260,000 people across the world (Yoo &amp; Kim, 2015)​</a:t>
            </a:r>
          </a:p>
          <a:p>
            <a:pPr>
              <a:lnSpc>
                <a:spcPct val="150000"/>
              </a:lnSpc>
            </a:pPr>
            <a:r>
              <a:rPr lang="en-GB" sz="1400"/>
              <a:t>Revenue: More than $200 billion every year​</a:t>
            </a:r>
          </a:p>
          <a:p>
            <a:pPr>
              <a:lnSpc>
                <a:spcPct val="150000"/>
              </a:lnSpc>
            </a:pPr>
            <a:r>
              <a:rPr lang="en-GB" sz="1400"/>
              <a:t>Worldwide Reach: Present in almost 70 countries</a:t>
            </a:r>
          </a:p>
        </p:txBody>
      </p:sp>
      <p:pic>
        <p:nvPicPr>
          <p:cNvPr id="1026" name="Picture 2" descr="A blue and white logo&#10;&#10;AI-generated content may be incorrect.">
            <a:extLst>
              <a:ext uri="{FF2B5EF4-FFF2-40B4-BE49-F238E27FC236}">
                <a16:creationId xmlns:a16="http://schemas.microsoft.com/office/drawing/2014/main" id="{28FA8D15-4744-BF29-7545-2F04CB98EBEC}"/>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883443" y="3429000"/>
            <a:ext cx="2851484" cy="1765083"/>
          </a:xfrm>
          <a:prstGeom prst="rect">
            <a:avLst/>
          </a:prstGeom>
          <a:solidFill>
            <a:srgbClr val="FFFFFF"/>
          </a:solidFill>
        </p:spPr>
      </p:pic>
    </p:spTree>
    <p:extLst>
      <p:ext uri="{BB962C8B-B14F-4D97-AF65-F5344CB8AC3E}">
        <p14:creationId xmlns:p14="http://schemas.microsoft.com/office/powerpoint/2010/main" val="20999741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7A2E2-A3DF-8B00-6828-93897C169FAA}"/>
              </a:ext>
            </a:extLst>
          </p:cNvPr>
          <p:cNvSpPr>
            <a:spLocks noGrp="1"/>
          </p:cNvSpPr>
          <p:nvPr>
            <p:ph type="title"/>
          </p:nvPr>
        </p:nvSpPr>
        <p:spPr>
          <a:xfrm>
            <a:off x="609825" y="475861"/>
            <a:ext cx="8160764" cy="1353426"/>
          </a:xfrm>
        </p:spPr>
        <p:txBody>
          <a:bodyPr anchor="ctr">
            <a:normAutofit/>
          </a:bodyPr>
          <a:lstStyle/>
          <a:p>
            <a:r>
              <a:rPr lang="en-GB" sz="4000" b="1"/>
              <a:t>Background and Development​</a:t>
            </a:r>
          </a:p>
        </p:txBody>
      </p:sp>
      <p:pic>
        <p:nvPicPr>
          <p:cNvPr id="2050" name="Picture 2" descr="A building with a blue sky&#10;&#10;AI-generated content may be incorrect.">
            <a:extLst>
              <a:ext uri="{FF2B5EF4-FFF2-40B4-BE49-F238E27FC236}">
                <a16:creationId xmlns:a16="http://schemas.microsoft.com/office/drawing/2014/main" id="{126C6F17-256B-8FD4-76F4-FCED45208DD9}"/>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535180" y="2325624"/>
            <a:ext cx="2779520" cy="4164076"/>
          </a:xfrm>
          <a:prstGeom prst="rect">
            <a:avLst/>
          </a:prstGeom>
          <a:solidFill>
            <a:srgbClr val="FFFFFF"/>
          </a:solidFill>
        </p:spPr>
      </p:pic>
      <p:sp>
        <p:nvSpPr>
          <p:cNvPr id="3" name="Content Placeholder 2">
            <a:extLst>
              <a:ext uri="{FF2B5EF4-FFF2-40B4-BE49-F238E27FC236}">
                <a16:creationId xmlns:a16="http://schemas.microsoft.com/office/drawing/2014/main" id="{834215D5-6CEC-D9A4-1A23-4BADF8689AB2}"/>
              </a:ext>
            </a:extLst>
          </p:cNvPr>
          <p:cNvSpPr>
            <a:spLocks noGrp="1"/>
          </p:cNvSpPr>
          <p:nvPr>
            <p:ph sz="half" idx="2"/>
          </p:nvPr>
        </p:nvSpPr>
        <p:spPr>
          <a:xfrm>
            <a:off x="3949700" y="2325624"/>
            <a:ext cx="4513072" cy="4164076"/>
          </a:xfrm>
        </p:spPr>
        <p:txBody>
          <a:bodyPr>
            <a:normAutofit fontScale="92500"/>
          </a:bodyPr>
          <a:lstStyle/>
          <a:p>
            <a:pPr fontAlgn="base">
              <a:lnSpc>
                <a:spcPct val="150000"/>
              </a:lnSpc>
            </a:pPr>
            <a:r>
              <a:rPr lang="en-US" sz="1200"/>
              <a:t>Lee Byung-</a:t>
            </a:r>
            <a:r>
              <a:rPr lang="en-US" sz="1200" err="1"/>
              <a:t>chul</a:t>
            </a:r>
            <a:r>
              <a:rPr lang="en-US" sz="1200"/>
              <a:t> started Samsung as a little trading concern. It </a:t>
            </a:r>
            <a:r>
              <a:rPr lang="en-GB" sz="1200"/>
              <a:t>started in one industry and eventually branched out into others, including electronics</a:t>
            </a:r>
            <a:r>
              <a:rPr lang="en-US" sz="1200"/>
              <a:t>, shipbuilding, and construction.​</a:t>
            </a:r>
          </a:p>
          <a:p>
            <a:pPr marL="0" indent="0" fontAlgn="base">
              <a:lnSpc>
                <a:spcPct val="150000"/>
              </a:lnSpc>
              <a:buNone/>
            </a:pPr>
            <a:r>
              <a:rPr lang="en-US" sz="1200"/>
              <a:t>A watershed moment in the company's development occurred in 1969, when it joined the electronics business. As a result of its unwavering commitment to R&amp;D, Samsung rose to the position of world leader in:​</a:t>
            </a:r>
          </a:p>
          <a:p>
            <a:pPr fontAlgn="base">
              <a:lnSpc>
                <a:spcPct val="150000"/>
              </a:lnSpc>
            </a:pPr>
            <a:r>
              <a:rPr lang="en-US" sz="1200"/>
              <a:t>Technology for mobile devices​</a:t>
            </a:r>
          </a:p>
          <a:p>
            <a:pPr fontAlgn="base">
              <a:lnSpc>
                <a:spcPct val="150000"/>
              </a:lnSpc>
            </a:pPr>
            <a:r>
              <a:rPr lang="en-US" sz="1200"/>
              <a:t>Electronic devices​</a:t>
            </a:r>
          </a:p>
          <a:p>
            <a:pPr fontAlgn="base">
              <a:lnSpc>
                <a:spcPct val="150000"/>
              </a:lnSpc>
            </a:pPr>
            <a:r>
              <a:rPr lang="en-US" sz="1200"/>
              <a:t>Advanced digital display infrastructure (Jung, 2014). ​</a:t>
            </a:r>
          </a:p>
          <a:p>
            <a:pPr fontAlgn="base">
              <a:lnSpc>
                <a:spcPct val="150000"/>
              </a:lnSpc>
            </a:pPr>
            <a:r>
              <a:rPr lang="en-US" sz="1200"/>
              <a:t>Investment in R&amp;D, product excellence, and international expansion are the pillars of Samsung's plan for sustainable growth.​</a:t>
            </a:r>
          </a:p>
        </p:txBody>
      </p:sp>
    </p:spTree>
    <p:extLst>
      <p:ext uri="{BB962C8B-B14F-4D97-AF65-F5344CB8AC3E}">
        <p14:creationId xmlns:p14="http://schemas.microsoft.com/office/powerpoint/2010/main" val="23490947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B36B8-F739-58E0-F16B-3EE62972D9C9}"/>
              </a:ext>
            </a:extLst>
          </p:cNvPr>
          <p:cNvSpPr>
            <a:spLocks noGrp="1"/>
          </p:cNvSpPr>
          <p:nvPr>
            <p:ph type="title"/>
          </p:nvPr>
        </p:nvSpPr>
        <p:spPr>
          <a:xfrm>
            <a:off x="563880" y="548640"/>
            <a:ext cx="8440160" cy="1179576"/>
          </a:xfrm>
        </p:spPr>
        <p:txBody>
          <a:bodyPr>
            <a:noAutofit/>
          </a:bodyPr>
          <a:lstStyle/>
          <a:p>
            <a:r>
              <a:rPr lang="en-GB" sz="3200" b="1"/>
              <a:t>Organisational Structure and Operations​</a:t>
            </a:r>
          </a:p>
        </p:txBody>
      </p:sp>
      <p:pic>
        <p:nvPicPr>
          <p:cNvPr id="1026" name="Picture 2">
            <a:extLst>
              <a:ext uri="{FF2B5EF4-FFF2-40B4-BE49-F238E27FC236}">
                <a16:creationId xmlns:a16="http://schemas.microsoft.com/office/drawing/2014/main" id="{CB963E35-59E2-F3CE-F204-2537443086E7}"/>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tretch>
            <a:fillRect/>
          </a:stretch>
        </p:blipFill>
        <p:spPr bwMode="auto">
          <a:xfrm>
            <a:off x="419877" y="3168489"/>
            <a:ext cx="2528476" cy="2196613"/>
          </a:xfrm>
          <a:prstGeom prst="rect">
            <a:avLst/>
          </a:prstGeom>
          <a:noFill/>
          <a:extLst>
            <a:ext uri="{909E8E84-426E-40DD-AFC4-6F175D3DCCD1}">
              <a14:hiddenFill xmlns:a14="http://schemas.microsoft.com/office/drawing/2010/main">
                <a:solidFill>
                  <a:srgbClr val="FFFFFF"/>
                </a:solidFill>
              </a14:hiddenFill>
            </a:ext>
          </a:extLst>
        </p:spPr>
      </p:pic>
      <p:sp>
        <p:nvSpPr>
          <p:cNvPr id="4" name="Text Placeholder 3">
            <a:extLst>
              <a:ext uri="{FF2B5EF4-FFF2-40B4-BE49-F238E27FC236}">
                <a16:creationId xmlns:a16="http://schemas.microsoft.com/office/drawing/2014/main" id="{D1DCF4C5-3A74-92A6-4855-B1E6780EFC27}"/>
              </a:ext>
            </a:extLst>
          </p:cNvPr>
          <p:cNvSpPr>
            <a:spLocks noGrp="1"/>
          </p:cNvSpPr>
          <p:nvPr>
            <p:ph sz="half" idx="2"/>
          </p:nvPr>
        </p:nvSpPr>
        <p:spPr>
          <a:xfrm>
            <a:off x="3051109" y="2360645"/>
            <a:ext cx="5803641" cy="4048458"/>
          </a:xfrm>
        </p:spPr>
        <p:txBody>
          <a:bodyPr>
            <a:normAutofit fontScale="47500" lnSpcReduction="20000"/>
          </a:bodyPr>
          <a:lstStyle/>
          <a:p>
            <a:pPr>
              <a:lnSpc>
                <a:spcPct val="170000"/>
              </a:lnSpc>
            </a:pPr>
            <a:r>
              <a:rPr lang="en-GB"/>
              <a:t>In order to effectively manage its many product categories, Samsung Electronics employs a divisional organisational structure.​</a:t>
            </a:r>
          </a:p>
          <a:p>
            <a:pPr marL="0" indent="0">
              <a:lnSpc>
                <a:spcPct val="170000"/>
              </a:lnSpc>
              <a:buNone/>
            </a:pPr>
            <a:r>
              <a:rPr lang="en-GB"/>
              <a:t>These are the three primary areas of operation for the organisation:​</a:t>
            </a:r>
          </a:p>
          <a:p>
            <a:pPr>
              <a:lnSpc>
                <a:spcPct val="170000"/>
              </a:lnSpc>
            </a:pPr>
            <a:r>
              <a:rPr lang="en-GB"/>
              <a:t>Equipment for the Home and Televisions (CE)​</a:t>
            </a:r>
          </a:p>
          <a:p>
            <a:pPr>
              <a:lnSpc>
                <a:spcPct val="170000"/>
              </a:lnSpc>
            </a:pPr>
            <a:r>
              <a:rPr lang="en-GB"/>
              <a:t>Information Technology and Mobile Communications (IM)—Digital gadgets and smartphones (Song, Lee, &amp; Khanna, 2016)​</a:t>
            </a:r>
          </a:p>
          <a:p>
            <a:pPr>
              <a:lnSpc>
                <a:spcPct val="170000"/>
              </a:lnSpc>
            </a:pPr>
            <a:r>
              <a:rPr lang="en-GB"/>
              <a:t>Electronic components and semiconductors are the focus of Device Solutions (DS).​</a:t>
            </a:r>
          </a:p>
          <a:p>
            <a:pPr>
              <a:lnSpc>
                <a:spcPct val="170000"/>
              </a:lnSpc>
            </a:pPr>
            <a:r>
              <a:rPr lang="en-GB"/>
              <a:t>Global markets benefit from specialisation, innovation, and well-informed decision-making made possible by this framework.​</a:t>
            </a:r>
          </a:p>
        </p:txBody>
      </p:sp>
    </p:spTree>
    <p:extLst>
      <p:ext uri="{BB962C8B-B14F-4D97-AF65-F5344CB8AC3E}">
        <p14:creationId xmlns:p14="http://schemas.microsoft.com/office/powerpoint/2010/main" val="4950700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FC8927-8987-007F-9A48-401BBA406A76}"/>
              </a:ext>
            </a:extLst>
          </p:cNvPr>
          <p:cNvSpPr>
            <a:spLocks noGrp="1"/>
          </p:cNvSpPr>
          <p:nvPr>
            <p:ph type="title"/>
          </p:nvPr>
        </p:nvSpPr>
        <p:spPr/>
        <p:txBody>
          <a:bodyPr>
            <a:normAutofit/>
          </a:bodyPr>
          <a:lstStyle/>
          <a:p>
            <a:r>
              <a:rPr lang="en-GB" sz="4000" b="1"/>
              <a:t>Company Structure</a:t>
            </a:r>
          </a:p>
        </p:txBody>
      </p:sp>
      <p:pic>
        <p:nvPicPr>
          <p:cNvPr id="8" name="Content Placeholder 7" descr="A diagram of a company&#10;&#10;AI-generated content may be incorrect.">
            <a:extLst>
              <a:ext uri="{FF2B5EF4-FFF2-40B4-BE49-F238E27FC236}">
                <a16:creationId xmlns:a16="http://schemas.microsoft.com/office/drawing/2014/main" id="{655D599F-2345-7043-BC55-ADFBD1CC8C51}"/>
              </a:ext>
            </a:extLst>
          </p:cNvPr>
          <p:cNvPicPr>
            <a:picLocks noGrp="1" noChangeAspect="1"/>
          </p:cNvPicPr>
          <p:nvPr>
            <p:ph idx="1"/>
          </p:nvPr>
        </p:nvPicPr>
        <p:blipFill>
          <a:blip r:embed="rId3"/>
          <a:stretch>
            <a:fillRect/>
          </a:stretch>
        </p:blipFill>
        <p:spPr>
          <a:xfrm>
            <a:off x="1974131" y="2066298"/>
            <a:ext cx="5195737" cy="2542040"/>
          </a:xfrm>
          <a:prstGeom prst="rect">
            <a:avLst/>
          </a:prstGeom>
        </p:spPr>
      </p:pic>
      <p:sp>
        <p:nvSpPr>
          <p:cNvPr id="9" name="TextBox 8">
            <a:extLst>
              <a:ext uri="{FF2B5EF4-FFF2-40B4-BE49-F238E27FC236}">
                <a16:creationId xmlns:a16="http://schemas.microsoft.com/office/drawing/2014/main" id="{D4423E7B-331E-7B00-3769-35EF665F930D}"/>
              </a:ext>
            </a:extLst>
          </p:cNvPr>
          <p:cNvSpPr txBox="1"/>
          <p:nvPr/>
        </p:nvSpPr>
        <p:spPr>
          <a:xfrm>
            <a:off x="249174" y="4700020"/>
            <a:ext cx="8801100" cy="2062103"/>
          </a:xfrm>
          <a:prstGeom prst="rect">
            <a:avLst/>
          </a:prstGeom>
          <a:noFill/>
        </p:spPr>
        <p:txBody>
          <a:bodyPr wrap="square" rtlCol="0">
            <a:spAutoFit/>
          </a:bodyPr>
          <a:lstStyle/>
          <a:p>
            <a:pPr marL="285750" indent="-285750">
              <a:buFont typeface="Arial" panose="020B0604020202020204" pitchFamily="34" charset="0"/>
              <a:buChar char="•"/>
            </a:pPr>
            <a:r>
              <a:rPr lang="en-GB" sz="1600"/>
              <a:t>Samsung has a divisional organisational structure, meaning that its main business sectors and product categories determine which divisions it operates under.</a:t>
            </a:r>
          </a:p>
          <a:p>
            <a:pPr marL="285750" indent="-285750">
              <a:buFont typeface="Arial" panose="020B0604020202020204" pitchFamily="34" charset="0"/>
              <a:buChar char="•"/>
            </a:pPr>
            <a:endParaRPr lang="en-GB" sz="1600"/>
          </a:p>
          <a:p>
            <a:pPr marL="285750" indent="-285750">
              <a:buFont typeface="Arial" panose="020B0604020202020204" pitchFamily="34" charset="0"/>
              <a:buChar char="•"/>
            </a:pPr>
            <a:r>
              <a:rPr lang="en-GB" sz="1600"/>
              <a:t>Every division, including Device Solutions and Device Experience, functions autonomously and has its own finance and marketing divisions. </a:t>
            </a:r>
          </a:p>
          <a:p>
            <a:pPr marL="285750" indent="-285750">
              <a:buFont typeface="Arial" panose="020B0604020202020204" pitchFamily="34" charset="0"/>
              <a:buChar char="•"/>
            </a:pPr>
            <a:endParaRPr lang="en-GB" sz="1600"/>
          </a:p>
          <a:p>
            <a:pPr marL="285750" indent="-285750">
              <a:buFont typeface="Arial" panose="020B0604020202020204" pitchFamily="34" charset="0"/>
              <a:buChar char="•"/>
            </a:pPr>
            <a:r>
              <a:rPr lang="en-GB" sz="1600"/>
              <a:t>Since all departments answer to the CEO, there is greater concentration, flexibility, and effective administration of various product lines.​</a:t>
            </a:r>
          </a:p>
        </p:txBody>
      </p:sp>
    </p:spTree>
    <p:extLst>
      <p:ext uri="{BB962C8B-B14F-4D97-AF65-F5344CB8AC3E}">
        <p14:creationId xmlns:p14="http://schemas.microsoft.com/office/powerpoint/2010/main" val="10975634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C0954-0413-6C23-AC70-191CFF8DC9CC}"/>
              </a:ext>
            </a:extLst>
          </p:cNvPr>
          <p:cNvSpPr>
            <a:spLocks noGrp="1"/>
          </p:cNvSpPr>
          <p:nvPr>
            <p:ph type="title"/>
          </p:nvPr>
        </p:nvSpPr>
        <p:spPr>
          <a:xfrm>
            <a:off x="579120" y="548640"/>
            <a:ext cx="8732520" cy="1179576"/>
          </a:xfrm>
        </p:spPr>
        <p:txBody>
          <a:bodyPr>
            <a:noAutofit/>
          </a:bodyPr>
          <a:lstStyle/>
          <a:p>
            <a:r>
              <a:rPr lang="en-GB" sz="3200" b="1"/>
              <a:t>Global Position &amp; Industry Importance​</a:t>
            </a:r>
          </a:p>
        </p:txBody>
      </p:sp>
      <p:sp>
        <p:nvSpPr>
          <p:cNvPr id="3" name="Content Placeholder 2">
            <a:extLst>
              <a:ext uri="{FF2B5EF4-FFF2-40B4-BE49-F238E27FC236}">
                <a16:creationId xmlns:a16="http://schemas.microsoft.com/office/drawing/2014/main" id="{3AD25A5E-85F9-E6A8-C62A-61831CA7A13A}"/>
              </a:ext>
            </a:extLst>
          </p:cNvPr>
          <p:cNvSpPr>
            <a:spLocks noGrp="1"/>
          </p:cNvSpPr>
          <p:nvPr>
            <p:ph idx="1"/>
          </p:nvPr>
        </p:nvSpPr>
        <p:spPr>
          <a:xfrm>
            <a:off x="426720" y="2154803"/>
            <a:ext cx="8412479" cy="4526413"/>
          </a:xfrm>
        </p:spPr>
        <p:txBody>
          <a:bodyPr>
            <a:normAutofit fontScale="55000" lnSpcReduction="20000"/>
          </a:bodyPr>
          <a:lstStyle/>
          <a:p>
            <a:pPr>
              <a:lnSpc>
                <a:spcPct val="170000"/>
              </a:lnSpc>
            </a:pPr>
            <a:r>
              <a:rPr lang="en-GB"/>
              <a:t>Among the world's leading technology corporations, Samsung stands out.​</a:t>
            </a:r>
          </a:p>
          <a:p>
            <a:pPr>
              <a:lnSpc>
                <a:spcPct val="170000"/>
              </a:lnSpc>
            </a:pPr>
            <a:r>
              <a:rPr lang="en-GB"/>
              <a:t>In terms of memory chips, it is unrivalled on a global scale.​</a:t>
            </a:r>
          </a:p>
          <a:p>
            <a:pPr>
              <a:lnSpc>
                <a:spcPct val="170000"/>
              </a:lnSpc>
            </a:pPr>
            <a:r>
              <a:rPr lang="en-GB"/>
              <a:t>When it comes to smartphones, Apple's iPhone is right up there with the Galaxy series.​</a:t>
            </a:r>
          </a:p>
          <a:p>
            <a:pPr>
              <a:lnSpc>
                <a:spcPct val="170000"/>
              </a:lnSpc>
            </a:pPr>
            <a:r>
              <a:rPr lang="en-GB"/>
              <a:t>Year after year, the corporation pours billions into research and development and innovation (Magnusson, Westjohn, &amp; </a:t>
            </a:r>
            <a:r>
              <a:rPr lang="en-GB" err="1"/>
              <a:t>Zdravkovic</a:t>
            </a:r>
            <a:r>
              <a:rPr lang="en-GB"/>
              <a:t>, 2011). ​</a:t>
            </a:r>
          </a:p>
          <a:p>
            <a:pPr marL="0" indent="0">
              <a:lnSpc>
                <a:spcPct val="170000"/>
              </a:lnSpc>
              <a:buNone/>
            </a:pPr>
            <a:r>
              <a:rPr lang="en-GB" b="1"/>
              <a:t>Many factors contribute to Samsung's worldwide success, including:​</a:t>
            </a:r>
          </a:p>
          <a:p>
            <a:pPr>
              <a:lnSpc>
                <a:spcPct val="170000"/>
              </a:lnSpc>
            </a:pPr>
            <a:r>
              <a:rPr lang="en-GB"/>
              <a:t>The opening of global supply chains and markets​</a:t>
            </a:r>
          </a:p>
          <a:p>
            <a:pPr>
              <a:lnSpc>
                <a:spcPct val="170000"/>
              </a:lnSpc>
            </a:pPr>
            <a:r>
              <a:rPr lang="en-GB"/>
              <a:t>Progress in technology and new product creation constitute innovation.​</a:t>
            </a:r>
          </a:p>
          <a:p>
            <a:pPr>
              <a:lnSpc>
                <a:spcPct val="170000"/>
              </a:lnSpc>
            </a:pPr>
            <a:r>
              <a:rPr lang="en-GB"/>
              <a:t>Because of these things, Samsung is now well-positioned to play a significant role in the international digital economy (</a:t>
            </a:r>
            <a:r>
              <a:rPr lang="en-GB" err="1"/>
              <a:t>Manorek</a:t>
            </a:r>
            <a:r>
              <a:rPr lang="en-GB"/>
              <a:t>, 2016).​</a:t>
            </a:r>
          </a:p>
        </p:txBody>
      </p:sp>
    </p:spTree>
    <p:extLst>
      <p:ext uri="{BB962C8B-B14F-4D97-AF65-F5344CB8AC3E}">
        <p14:creationId xmlns:p14="http://schemas.microsoft.com/office/powerpoint/2010/main" val="27294353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48F94-F544-D722-F178-4F11FEC13D13}"/>
              </a:ext>
            </a:extLst>
          </p:cNvPr>
          <p:cNvSpPr>
            <a:spLocks noGrp="1"/>
          </p:cNvSpPr>
          <p:nvPr>
            <p:ph type="title"/>
          </p:nvPr>
        </p:nvSpPr>
        <p:spPr>
          <a:xfrm>
            <a:off x="836676" y="548640"/>
            <a:ext cx="7626096" cy="1179576"/>
          </a:xfrm>
        </p:spPr>
        <p:txBody>
          <a:bodyPr anchor="ctr">
            <a:normAutofit/>
          </a:bodyPr>
          <a:lstStyle/>
          <a:p>
            <a:r>
              <a:rPr lang="en-GB" sz="4400" b="1"/>
              <a:t>SWOT Analysis</a:t>
            </a:r>
          </a:p>
        </p:txBody>
      </p:sp>
      <p:graphicFrame>
        <p:nvGraphicFramePr>
          <p:cNvPr id="6" name="Text Placeholder 3">
            <a:extLst>
              <a:ext uri="{FF2B5EF4-FFF2-40B4-BE49-F238E27FC236}">
                <a16:creationId xmlns:a16="http://schemas.microsoft.com/office/drawing/2014/main" id="{FD490E8F-055F-8ABF-82C6-B5AF2A1EFD16}"/>
              </a:ext>
            </a:extLst>
          </p:cNvPr>
          <p:cNvGraphicFramePr/>
          <p:nvPr>
            <p:extLst>
              <p:ext uri="{D42A27DB-BD31-4B8C-83A1-F6EECF244321}">
                <p14:modId xmlns:p14="http://schemas.microsoft.com/office/powerpoint/2010/main" val="2278412584"/>
              </p:ext>
            </p:extLst>
          </p:nvPr>
        </p:nvGraphicFramePr>
        <p:xfrm>
          <a:off x="509778" y="2283714"/>
          <a:ext cx="8124444" cy="40256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699083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09B37E68-182A-0F35-533F-B8AC00F10481}"/>
              </a:ext>
            </a:extLst>
          </p:cNvPr>
          <p:cNvSpPr>
            <a:spLocks noGrp="1"/>
          </p:cNvSpPr>
          <p:nvPr>
            <p:ph type="title"/>
          </p:nvPr>
        </p:nvSpPr>
        <p:spPr>
          <a:xfrm>
            <a:off x="836676" y="548640"/>
            <a:ext cx="7626096" cy="1179576"/>
          </a:xfrm>
        </p:spPr>
        <p:txBody>
          <a:bodyPr anchor="ctr">
            <a:normAutofit/>
          </a:bodyPr>
          <a:lstStyle/>
          <a:p>
            <a:r>
              <a:rPr lang="en-GB" sz="4400" b="1"/>
              <a:t>Strengths</a:t>
            </a:r>
          </a:p>
        </p:txBody>
      </p:sp>
      <p:sp>
        <p:nvSpPr>
          <p:cNvPr id="3" name="Content Placeholder 2">
            <a:extLst>
              <a:ext uri="{FF2B5EF4-FFF2-40B4-BE49-F238E27FC236}">
                <a16:creationId xmlns:a16="http://schemas.microsoft.com/office/drawing/2014/main" id="{BF88AA08-3EC2-1C02-9A05-94C87A0949CF}"/>
              </a:ext>
            </a:extLst>
          </p:cNvPr>
          <p:cNvSpPr>
            <a:spLocks noGrp="1"/>
          </p:cNvSpPr>
          <p:nvPr>
            <p:ph sz="half" idx="1"/>
          </p:nvPr>
        </p:nvSpPr>
        <p:spPr>
          <a:xfrm>
            <a:off x="417443" y="2176670"/>
            <a:ext cx="4122553" cy="3995530"/>
          </a:xfrm>
        </p:spPr>
        <p:txBody>
          <a:bodyPr vert="horz" lIns="68580" tIns="34290" rIns="68580" bIns="34290" rtlCol="0">
            <a:normAutofit fontScale="92500"/>
          </a:bodyPr>
          <a:lstStyle/>
          <a:p>
            <a:pPr>
              <a:lnSpc>
                <a:spcPct val="100000"/>
              </a:lnSpc>
              <a:buNone/>
            </a:pPr>
            <a:r>
              <a:rPr lang="en-GB" sz="1400" b="1"/>
              <a:t>Strengths (Internal – Micro Environment)</a:t>
            </a:r>
            <a:endParaRPr lang="en-US" sz="1400"/>
          </a:p>
          <a:p>
            <a:pPr>
              <a:lnSpc>
                <a:spcPct val="100000"/>
              </a:lnSpc>
              <a:buFont typeface="Arial"/>
              <a:buChar char="•"/>
            </a:pPr>
            <a:r>
              <a:rPr lang="en-GB" sz="1400" b="1"/>
              <a:t>Global brand leadership</a:t>
            </a:r>
            <a:r>
              <a:rPr lang="en-GB" sz="1400"/>
              <a:t>: Samsung is one of the world’s most recognisable technology brands, supported by an extensive global distribution network.</a:t>
            </a:r>
          </a:p>
          <a:p>
            <a:pPr>
              <a:lnSpc>
                <a:spcPct val="100000"/>
              </a:lnSpc>
              <a:buFont typeface="Arial"/>
              <a:buChar char="•"/>
            </a:pPr>
            <a:r>
              <a:rPr lang="en-GB" sz="1400" b="1"/>
              <a:t>Innovation powerhouse</a:t>
            </a:r>
            <a:r>
              <a:rPr lang="en-GB" sz="1400"/>
              <a:t>: Samsung’s investment in R&amp;D enables Samsung to lead in semiconductors, displays, and mobile innovation (</a:t>
            </a:r>
            <a:r>
              <a:rPr lang="en-GB" sz="1400" err="1"/>
              <a:t>Hidiroglu</a:t>
            </a:r>
            <a:r>
              <a:rPr lang="en-GB" sz="1400"/>
              <a:t>, 2021).</a:t>
            </a:r>
          </a:p>
          <a:p>
            <a:pPr>
              <a:lnSpc>
                <a:spcPct val="100000"/>
              </a:lnSpc>
              <a:buFont typeface="Arial"/>
              <a:buChar char="•"/>
            </a:pPr>
            <a:r>
              <a:rPr lang="en-GB" sz="1400" b="1"/>
              <a:t>Diverse product portfolio</a:t>
            </a:r>
            <a:r>
              <a:rPr lang="en-GB" sz="1400"/>
              <a:t>: Samsung has a broad portfolio of smartphones, TVs, home appliances,  and network equipment, which helps minimise reliance on any single market.</a:t>
            </a:r>
          </a:p>
          <a:p>
            <a:pPr>
              <a:lnSpc>
                <a:spcPct val="100000"/>
              </a:lnSpc>
              <a:buFont typeface="Arial"/>
              <a:buChar char="•"/>
            </a:pPr>
            <a:r>
              <a:rPr lang="en-GB" sz="1400" b="1"/>
              <a:t>Vertical integration</a:t>
            </a:r>
            <a:r>
              <a:rPr lang="en-GB" sz="1400"/>
              <a:t>: By vertically integrating key components like chips, displays, and batteries, Samsung is able to realise its cost benefits and reinforce a</a:t>
            </a:r>
            <a:r>
              <a:rPr lang="en-GB" sz="1200"/>
              <a:t> good supply chain resilience.</a:t>
            </a:r>
          </a:p>
        </p:txBody>
      </p:sp>
      <p:pic>
        <p:nvPicPr>
          <p:cNvPr id="8" name="Content Placeholder 7" descr="A group of people walking in front of a store&#10;&#10;AI-generated content may be incorrect.">
            <a:extLst>
              <a:ext uri="{FF2B5EF4-FFF2-40B4-BE49-F238E27FC236}">
                <a16:creationId xmlns:a16="http://schemas.microsoft.com/office/drawing/2014/main" id="{FC3AA62C-7896-A86F-EE8A-E91A50B3EAD9}"/>
              </a:ext>
            </a:extLst>
          </p:cNvPr>
          <p:cNvPicPr>
            <a:picLocks noGrp="1" noChangeAspect="1"/>
          </p:cNvPicPr>
          <p:nvPr>
            <p:ph sz="half" idx="2"/>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1018" r="12567" b="-2"/>
          <a:stretch>
            <a:fillRect/>
          </a:stretch>
        </p:blipFill>
        <p:spPr>
          <a:xfrm>
            <a:off x="4759452" y="2478024"/>
            <a:ext cx="3703320" cy="3694176"/>
          </a:xfrm>
          <a:noFill/>
        </p:spPr>
      </p:pic>
    </p:spTree>
    <p:extLst>
      <p:ext uri="{BB962C8B-B14F-4D97-AF65-F5344CB8AC3E}">
        <p14:creationId xmlns:p14="http://schemas.microsoft.com/office/powerpoint/2010/main" val="10683454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6B95FA3-597A-B21C-1207-E469C043826E}"/>
              </a:ext>
            </a:extLst>
          </p:cNvPr>
          <p:cNvSpPr>
            <a:spLocks noGrp="1"/>
          </p:cNvSpPr>
          <p:nvPr>
            <p:ph type="title"/>
          </p:nvPr>
        </p:nvSpPr>
        <p:spPr/>
        <p:txBody>
          <a:bodyPr>
            <a:normAutofit/>
          </a:bodyPr>
          <a:lstStyle/>
          <a:p>
            <a:r>
              <a:rPr lang="en-GB" sz="4400" b="1">
                <a:ea typeface="Batang"/>
              </a:rPr>
              <a:t>Weaknesses</a:t>
            </a:r>
            <a:endParaRPr lang="en-GB" sz="4400" b="1"/>
          </a:p>
        </p:txBody>
      </p:sp>
      <p:sp>
        <p:nvSpPr>
          <p:cNvPr id="3" name="Content Placeholder 2">
            <a:extLst>
              <a:ext uri="{FF2B5EF4-FFF2-40B4-BE49-F238E27FC236}">
                <a16:creationId xmlns:a16="http://schemas.microsoft.com/office/drawing/2014/main" id="{5D7DE3DF-A25D-28C8-E79F-350D052FF664}"/>
              </a:ext>
            </a:extLst>
          </p:cNvPr>
          <p:cNvSpPr>
            <a:spLocks noGrp="1"/>
          </p:cNvSpPr>
          <p:nvPr>
            <p:ph sz="half" idx="2"/>
          </p:nvPr>
        </p:nvSpPr>
        <p:spPr>
          <a:xfrm>
            <a:off x="365761" y="2183130"/>
            <a:ext cx="4507864" cy="4434840"/>
          </a:xfrm>
        </p:spPr>
        <p:txBody>
          <a:bodyPr vert="horz" lIns="68580" tIns="34290" rIns="68580" bIns="34290" rtlCol="0" anchor="t">
            <a:normAutofit fontScale="92500"/>
          </a:bodyPr>
          <a:lstStyle/>
          <a:p>
            <a:pPr marL="0" indent="0">
              <a:buNone/>
            </a:pPr>
            <a:r>
              <a:rPr lang="en-GB" sz="1400" b="1">
                <a:ea typeface="+mn-lt"/>
                <a:cs typeface="+mn-lt"/>
              </a:rPr>
              <a:t>Weaknesses (Internal – Micro Environment)</a:t>
            </a:r>
            <a:endParaRPr lang="en-GB" sz="1400"/>
          </a:p>
          <a:p>
            <a:r>
              <a:rPr lang="en-GB" sz="1400" b="1">
                <a:ea typeface="+mn-lt"/>
                <a:cs typeface="+mn-lt"/>
              </a:rPr>
              <a:t>Dependence on Android ecosystem</a:t>
            </a:r>
            <a:r>
              <a:rPr lang="en-GB" sz="1400">
                <a:ea typeface="+mn-lt"/>
                <a:cs typeface="+mn-lt"/>
              </a:rPr>
              <a:t>: Samsung is limited in control over the user experience as Google has software control, which restricts Samsung.</a:t>
            </a:r>
            <a:endParaRPr lang="en-GB" sz="1400"/>
          </a:p>
          <a:p>
            <a:r>
              <a:rPr lang="en-GB" sz="1400" b="1">
                <a:ea typeface="+mn-lt"/>
                <a:cs typeface="+mn-lt"/>
              </a:rPr>
              <a:t>High competition in smartphones</a:t>
            </a:r>
            <a:r>
              <a:rPr lang="en-GB" sz="1400">
                <a:ea typeface="+mn-lt"/>
                <a:cs typeface="+mn-lt"/>
              </a:rPr>
              <a:t>: The smartphone industry is in competition with Apple, which dominates the segment , but is also in competition with cheaper manufacturing Chinese/Indian brands such as Lenovo and ZTE, both of  which gained substantial market share in Russia in 2015 (Carroll, 2016)</a:t>
            </a:r>
            <a:endParaRPr lang="en-GB" sz="1400"/>
          </a:p>
          <a:p>
            <a:r>
              <a:rPr lang="en-GB" sz="1400" b="1">
                <a:ea typeface="+mn-lt"/>
                <a:cs typeface="+mn-lt"/>
              </a:rPr>
              <a:t>Complex organisational structure</a:t>
            </a:r>
            <a:r>
              <a:rPr lang="en-GB" sz="1400">
                <a:ea typeface="+mn-lt"/>
                <a:cs typeface="+mn-lt"/>
              </a:rPr>
              <a:t>: The scale of conglomerates can affect swift decisions and expand bureaucratic layers</a:t>
            </a:r>
            <a:endParaRPr lang="en-GB" sz="1400"/>
          </a:p>
          <a:p>
            <a:r>
              <a:rPr lang="en-GB" sz="1400" b="1">
                <a:ea typeface="+mn-lt"/>
                <a:cs typeface="+mn-lt"/>
              </a:rPr>
              <a:t>Brand dilution risk</a:t>
            </a:r>
            <a:r>
              <a:rPr lang="en-GB" sz="1400">
                <a:ea typeface="+mn-lt"/>
                <a:cs typeface="+mn-lt"/>
              </a:rPr>
              <a:t>: An extremely broad product range can weaken brand identity in certain markets, making it more vulnerable to cheap imitations (Kevin Lane Keller and Sood, 2003).</a:t>
            </a:r>
            <a:endParaRPr lang="en-GB" sz="1400"/>
          </a:p>
        </p:txBody>
      </p:sp>
      <p:pic>
        <p:nvPicPr>
          <p:cNvPr id="8" name="Content Placeholder 7" descr="A green and white apple&#10;&#10;AI-generated content may be incorrect.">
            <a:extLst>
              <a:ext uri="{FF2B5EF4-FFF2-40B4-BE49-F238E27FC236}">
                <a16:creationId xmlns:a16="http://schemas.microsoft.com/office/drawing/2014/main" id="{9CC3FA9D-0460-AEA2-BB28-E130DE007351}"/>
              </a:ext>
            </a:extLst>
          </p:cNvPr>
          <p:cNvPicPr>
            <a:picLocks noGrp="1" noChangeAspect="1"/>
          </p:cNvPicPr>
          <p:nvPr>
            <p:ph sz="quarter" idx="4"/>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873625" y="2946077"/>
            <a:ext cx="3703638" cy="2317760"/>
          </a:xfrm>
        </p:spPr>
      </p:pic>
    </p:spTree>
    <p:extLst>
      <p:ext uri="{BB962C8B-B14F-4D97-AF65-F5344CB8AC3E}">
        <p14:creationId xmlns:p14="http://schemas.microsoft.com/office/powerpoint/2010/main" val="316033261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277A19F-8184-0AC1-8929-06D5B3748F12}"/>
              </a:ext>
            </a:extLst>
          </p:cNvPr>
          <p:cNvSpPr>
            <a:spLocks noGrp="1"/>
          </p:cNvSpPr>
          <p:nvPr>
            <p:ph type="title"/>
          </p:nvPr>
        </p:nvSpPr>
        <p:spPr/>
        <p:txBody>
          <a:bodyPr>
            <a:normAutofit/>
          </a:bodyPr>
          <a:lstStyle/>
          <a:p>
            <a:r>
              <a:rPr lang="en-GB" sz="4400" b="1"/>
              <a:t>Opportunities </a:t>
            </a:r>
            <a:r>
              <a:rPr lang="en-GB" sz="2400" b="1"/>
              <a:t>(1/2)</a:t>
            </a:r>
            <a:endParaRPr lang="en-US" sz="4400" b="1"/>
          </a:p>
        </p:txBody>
      </p:sp>
      <p:sp>
        <p:nvSpPr>
          <p:cNvPr id="3" name="Content Placeholder 2">
            <a:extLst>
              <a:ext uri="{FF2B5EF4-FFF2-40B4-BE49-F238E27FC236}">
                <a16:creationId xmlns:a16="http://schemas.microsoft.com/office/drawing/2014/main" id="{E691124A-A879-41E9-0842-42DC0F2DA15F}"/>
              </a:ext>
            </a:extLst>
          </p:cNvPr>
          <p:cNvSpPr>
            <a:spLocks noGrp="1"/>
          </p:cNvSpPr>
          <p:nvPr>
            <p:ph sz="half" idx="2"/>
          </p:nvPr>
        </p:nvSpPr>
        <p:spPr>
          <a:xfrm>
            <a:off x="566736" y="2126974"/>
            <a:ext cx="8259211" cy="4182385"/>
          </a:xfrm>
        </p:spPr>
        <p:txBody>
          <a:bodyPr vert="horz" lIns="68580" tIns="34290" rIns="68580" bIns="34290" rtlCol="0" anchor="t">
            <a:normAutofit/>
          </a:bodyPr>
          <a:lstStyle/>
          <a:p>
            <a:pPr>
              <a:buNone/>
            </a:pPr>
            <a:r>
              <a:rPr lang="en-GB" sz="1200" b="1">
                <a:ea typeface="+mn-lt"/>
                <a:cs typeface="+mn-lt"/>
              </a:rPr>
              <a:t>Opportunities (External – Macro Environment)</a:t>
            </a:r>
            <a:endParaRPr lang="en-US" sz="1200"/>
          </a:p>
          <a:p>
            <a:pPr>
              <a:buFont typeface="Arial"/>
              <a:buChar char="•"/>
            </a:pPr>
            <a:r>
              <a:rPr lang="en-GB" sz="1200" b="1">
                <a:ea typeface="+mn-lt"/>
                <a:cs typeface="+mn-lt"/>
              </a:rPr>
              <a:t>Growing demand for 5G and IoT</a:t>
            </a:r>
            <a:r>
              <a:rPr lang="en-GB" sz="1200">
                <a:ea typeface="+mn-lt"/>
                <a:cs typeface="+mn-lt"/>
              </a:rPr>
              <a:t>: Samsung can further develop its network infrastructure and smart device ecosystem </a:t>
            </a:r>
            <a:endParaRPr lang="en-GB" sz="1200"/>
          </a:p>
          <a:p>
            <a:pPr>
              <a:buFont typeface="Arial"/>
              <a:buChar char="•"/>
            </a:pPr>
            <a:r>
              <a:rPr lang="en-GB" sz="1200" b="1">
                <a:ea typeface="+mn-lt"/>
                <a:cs typeface="+mn-lt"/>
              </a:rPr>
              <a:t>Expansion in emerging markets</a:t>
            </a:r>
            <a:r>
              <a:rPr lang="en-GB" sz="1200">
                <a:ea typeface="+mn-lt"/>
                <a:cs typeface="+mn-lt"/>
              </a:rPr>
              <a:t>: Rising middle‑class populations in Asia, Africa, etc, Samsung companies include expanding into emerging markets leveraging technological advancements as well as enhancing service offerings to meet evolving customer demands.</a:t>
            </a:r>
            <a:endParaRPr lang="en-GB" sz="1200"/>
          </a:p>
          <a:p>
            <a:pPr>
              <a:buFont typeface="Arial"/>
              <a:buChar char="•"/>
            </a:pPr>
            <a:r>
              <a:rPr lang="en-GB" sz="1200" b="1">
                <a:ea typeface="+mn-lt"/>
                <a:cs typeface="+mn-lt"/>
              </a:rPr>
              <a:t>Semiconductor market growth</a:t>
            </a:r>
            <a:r>
              <a:rPr lang="en-GB" sz="1200">
                <a:ea typeface="+mn-lt"/>
                <a:cs typeface="+mn-lt"/>
              </a:rPr>
              <a:t>: AI, cloud computing ,IT services and electric vehicles are key drivers of the growing need for advanced chips. Samsungs network expansion aligns with these trends, although market competition persists. Some Asian  markets growth potential is supported by government projects in e-government and digital infrastructure, which may provide further opportunity for Samsungs industry (Telecom Asia, 2018).</a:t>
            </a:r>
            <a:endParaRPr lang="en-GB" sz="1200"/>
          </a:p>
          <a:p>
            <a:pPr marL="0" indent="0">
              <a:buNone/>
            </a:pPr>
            <a:endParaRPr lang="en-GB" sz="1000"/>
          </a:p>
        </p:txBody>
      </p:sp>
      <p:pic>
        <p:nvPicPr>
          <p:cNvPr id="8" name="Content Placeholder 7" descr="A green field with solar panels and a light bulb&#10;&#10;AI-generated content may be incorrect.">
            <a:extLst>
              <a:ext uri="{FF2B5EF4-FFF2-40B4-BE49-F238E27FC236}">
                <a16:creationId xmlns:a16="http://schemas.microsoft.com/office/drawing/2014/main" id="{C4BC5E38-DE24-1A54-EADD-3B1A7EAC390A}"/>
              </a:ext>
            </a:extLst>
          </p:cNvPr>
          <p:cNvPicPr>
            <a:picLocks noGrp="1" noChangeAspect="1"/>
          </p:cNvPicPr>
          <p:nvPr>
            <p:ph sz="quarter" idx="4"/>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008286" y="4828505"/>
            <a:ext cx="3127427" cy="1759177"/>
          </a:xfrm>
        </p:spPr>
      </p:pic>
    </p:spTree>
    <p:extLst>
      <p:ext uri="{BB962C8B-B14F-4D97-AF65-F5344CB8AC3E}">
        <p14:creationId xmlns:p14="http://schemas.microsoft.com/office/powerpoint/2010/main" val="9202503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D26CC-6541-D586-FF94-36776E8E58A4}"/>
              </a:ext>
            </a:extLst>
          </p:cNvPr>
          <p:cNvSpPr>
            <a:spLocks noGrp="1"/>
          </p:cNvSpPr>
          <p:nvPr>
            <p:ph type="title"/>
          </p:nvPr>
        </p:nvSpPr>
        <p:spPr/>
        <p:txBody>
          <a:bodyPr>
            <a:normAutofit/>
          </a:bodyPr>
          <a:lstStyle/>
          <a:p>
            <a:r>
              <a:rPr lang="en-GB" sz="4400" b="1"/>
              <a:t>Opportunities </a:t>
            </a:r>
            <a:r>
              <a:rPr lang="en-GB" sz="2400" b="1"/>
              <a:t>(2/2)</a:t>
            </a:r>
            <a:endParaRPr lang="en-GB" sz="2400"/>
          </a:p>
        </p:txBody>
      </p:sp>
      <p:sp>
        <p:nvSpPr>
          <p:cNvPr id="7" name="Content Placeholder 6">
            <a:extLst>
              <a:ext uri="{FF2B5EF4-FFF2-40B4-BE49-F238E27FC236}">
                <a16:creationId xmlns:a16="http://schemas.microsoft.com/office/drawing/2014/main" id="{270DC261-5DBE-9C33-68A9-145C5BBB8847}"/>
              </a:ext>
            </a:extLst>
          </p:cNvPr>
          <p:cNvSpPr txBox="1">
            <a:spLocks noGrp="1"/>
          </p:cNvSpPr>
          <p:nvPr>
            <p:ph idx="1"/>
          </p:nvPr>
        </p:nvSpPr>
        <p:spPr>
          <a:xfrm>
            <a:off x="836613" y="2478088"/>
            <a:ext cx="7626350" cy="3221908"/>
          </a:xfrm>
          <a:prstGeom prst="rect">
            <a:avLst/>
          </a:prstGeom>
          <a:noFill/>
        </p:spPr>
        <p:txBody>
          <a:bodyPr wrap="square" rtlCol="0">
            <a:spAutoFit/>
          </a:bodyPr>
          <a:lstStyle/>
          <a:p>
            <a:pPr>
              <a:buFont typeface="Arial"/>
              <a:buChar char="•"/>
            </a:pPr>
            <a:r>
              <a:rPr lang="en-GB" sz="1200" b="1">
                <a:ea typeface="+mn-lt"/>
                <a:cs typeface="+mn-lt"/>
              </a:rPr>
              <a:t>Sustainability and green tech</a:t>
            </a:r>
            <a:r>
              <a:rPr lang="en-GB" sz="1200">
                <a:ea typeface="+mn-lt"/>
                <a:cs typeface="+mn-lt"/>
              </a:rPr>
              <a:t>: Global shifts toward sustainable and green technologies create opportunities for Samsung to develop energy-efficient products and adopt more eco-friendly manufacturing practices. </a:t>
            </a:r>
          </a:p>
          <a:p>
            <a:pPr>
              <a:buFont typeface="Arial"/>
              <a:buChar char="•"/>
            </a:pPr>
            <a:r>
              <a:rPr lang="en-GB" sz="1200">
                <a:ea typeface="+mn-lt"/>
                <a:cs typeface="+mn-lt"/>
              </a:rPr>
              <a:t>Samsung’s commitment to eco-conscious production methods, along with its engagement in green and sustainable technologies, creates opportunities across several operational pathways. </a:t>
            </a:r>
          </a:p>
          <a:p>
            <a:pPr>
              <a:buFont typeface="Arial"/>
              <a:buChar char="•"/>
            </a:pPr>
            <a:r>
              <a:rPr lang="en-GB" sz="1200">
                <a:ea typeface="+mn-lt"/>
                <a:cs typeface="+mn-lt"/>
              </a:rPr>
              <a:t>The company has adopted a sustainable development framework spanning environmental, social, and economic dimensions, reflected in its Green Management initiative. (Wang et al, 2014)</a:t>
            </a:r>
          </a:p>
          <a:p>
            <a:pPr marL="0" indent="0">
              <a:buNone/>
            </a:pPr>
            <a:endParaRPr lang="en-GB" sz="1200"/>
          </a:p>
          <a:p>
            <a:pPr>
              <a:buFont typeface="Arial"/>
              <a:buChar char="•"/>
            </a:pPr>
            <a:r>
              <a:rPr lang="en-GB" sz="1200" b="1">
                <a:ea typeface="+mn-lt"/>
                <a:cs typeface="+mn-lt"/>
              </a:rPr>
              <a:t>Strategic partnerships</a:t>
            </a:r>
            <a:r>
              <a:rPr lang="en-GB" sz="1200">
                <a:ea typeface="+mn-lt"/>
                <a:cs typeface="+mn-lt"/>
              </a:rPr>
              <a:t>: Collaborations /partnerships with technology, financial services, security and mining industries to access new markets and global companies can stimulate innovation and broaden overall market reach. (Samsung Electronics Co Ltd, 2018)</a:t>
            </a:r>
            <a:endParaRPr lang="en-GB" sz="1200"/>
          </a:p>
          <a:p>
            <a:endParaRPr lang="en-GB" sz="1600"/>
          </a:p>
        </p:txBody>
      </p:sp>
    </p:spTree>
    <p:extLst>
      <p:ext uri="{BB962C8B-B14F-4D97-AF65-F5344CB8AC3E}">
        <p14:creationId xmlns:p14="http://schemas.microsoft.com/office/powerpoint/2010/main" val="318450406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EEBDEAB-F7F4-8E5A-AE96-5A508C0E0217}"/>
              </a:ext>
            </a:extLst>
          </p:cNvPr>
          <p:cNvSpPr>
            <a:spLocks noGrp="1"/>
          </p:cNvSpPr>
          <p:nvPr>
            <p:ph type="title"/>
          </p:nvPr>
        </p:nvSpPr>
        <p:spPr/>
        <p:txBody>
          <a:bodyPr/>
          <a:lstStyle/>
          <a:p>
            <a:r>
              <a:rPr lang="en-GB" sz="4400" b="1">
                <a:ea typeface="Batang"/>
              </a:rPr>
              <a:t>Threats</a:t>
            </a:r>
            <a:endParaRPr lang="en-GB" b="1"/>
          </a:p>
        </p:txBody>
      </p:sp>
      <p:sp>
        <p:nvSpPr>
          <p:cNvPr id="2" name="Text Placeholder 1">
            <a:extLst>
              <a:ext uri="{FF2B5EF4-FFF2-40B4-BE49-F238E27FC236}">
                <a16:creationId xmlns:a16="http://schemas.microsoft.com/office/drawing/2014/main" id="{F29E70F5-88B6-F944-900C-DA12D3749D5F}"/>
              </a:ext>
            </a:extLst>
          </p:cNvPr>
          <p:cNvSpPr>
            <a:spLocks noGrp="1"/>
          </p:cNvSpPr>
          <p:nvPr>
            <p:ph type="body" idx="1"/>
          </p:nvPr>
        </p:nvSpPr>
        <p:spPr/>
        <p:txBody>
          <a:bodyPr>
            <a:normAutofit/>
          </a:bodyPr>
          <a:lstStyle/>
          <a:p>
            <a:endParaRPr lang="en-GB"/>
          </a:p>
          <a:p>
            <a:pPr marL="214313" indent="-214313">
              <a:buFont typeface="Arial"/>
              <a:buChar char="•"/>
            </a:pPr>
            <a:endParaRPr lang="en-GB"/>
          </a:p>
        </p:txBody>
      </p:sp>
      <p:sp>
        <p:nvSpPr>
          <p:cNvPr id="3" name="Content Placeholder 2">
            <a:extLst>
              <a:ext uri="{FF2B5EF4-FFF2-40B4-BE49-F238E27FC236}">
                <a16:creationId xmlns:a16="http://schemas.microsoft.com/office/drawing/2014/main" id="{7FD85353-5A2F-4394-BBF0-6AA3FDACEF28}"/>
              </a:ext>
            </a:extLst>
          </p:cNvPr>
          <p:cNvSpPr>
            <a:spLocks noGrp="1"/>
          </p:cNvSpPr>
          <p:nvPr>
            <p:ph sz="half" idx="2"/>
          </p:nvPr>
        </p:nvSpPr>
        <p:spPr>
          <a:xfrm>
            <a:off x="464355" y="2372650"/>
            <a:ext cx="8232383" cy="4028150"/>
          </a:xfrm>
        </p:spPr>
        <p:txBody>
          <a:bodyPr vert="horz" lIns="68580" tIns="34290" rIns="68580" bIns="34290" rtlCol="0" anchor="t">
            <a:noAutofit/>
          </a:bodyPr>
          <a:lstStyle/>
          <a:p>
            <a:pPr marL="0" indent="0">
              <a:buNone/>
            </a:pPr>
            <a:r>
              <a:rPr lang="en-GB" sz="1200" b="1">
                <a:ea typeface="+mn-lt"/>
                <a:cs typeface="+mn-lt"/>
              </a:rPr>
              <a:t>Threats (External – Macro Environment)</a:t>
            </a:r>
            <a:endParaRPr lang="en-GB" sz="1200"/>
          </a:p>
          <a:p>
            <a:r>
              <a:rPr lang="en-GB" sz="1200" b="1">
                <a:ea typeface="+mn-lt"/>
                <a:cs typeface="+mn-lt"/>
              </a:rPr>
              <a:t>Intense global competition</a:t>
            </a:r>
            <a:r>
              <a:rPr lang="en-GB" sz="1200">
                <a:ea typeface="+mn-lt"/>
                <a:cs typeface="+mn-lt"/>
              </a:rPr>
              <a:t>: Apple, Huawei, Xiaomi, and other international brands have pressure on Samsung to deliver better products, which results in Samsung facing intensified competitive pressure in key markets such as India, where rivals are aggressively pursuing growth (Sen, 2011).</a:t>
            </a:r>
            <a:endParaRPr lang="en-GB" sz="1200"/>
          </a:p>
          <a:p>
            <a:r>
              <a:rPr lang="en-GB" sz="1200" b="1">
                <a:ea typeface="+mn-lt"/>
                <a:cs typeface="+mn-lt"/>
              </a:rPr>
              <a:t>Geopolitical tensions</a:t>
            </a:r>
            <a:r>
              <a:rPr lang="en-GB" sz="1200">
                <a:ea typeface="+mn-lt"/>
                <a:cs typeface="+mn-lt"/>
              </a:rPr>
              <a:t>: Trade restrictions, especially escalating US and China trade restrictions and new tariff introductions, undermine the stability of Samsung’s supply chain and chip production</a:t>
            </a:r>
            <a:endParaRPr lang="en-GB" sz="1200"/>
          </a:p>
          <a:p>
            <a:r>
              <a:rPr lang="en-GB" sz="1200" b="1">
                <a:ea typeface="+mn-lt"/>
                <a:cs typeface="+mn-lt"/>
              </a:rPr>
              <a:t>Rapid technological change</a:t>
            </a:r>
            <a:r>
              <a:rPr lang="en-GB" sz="1200">
                <a:ea typeface="+mn-lt"/>
                <a:cs typeface="+mn-lt"/>
              </a:rPr>
              <a:t>: Accelerating technology shifts heighten the risk of product obsolescence. The fear of products becoming outdated will always stay as a threat. Samsung must maintain its competitiveness to remain up to date or risk significant setbacks (</a:t>
            </a:r>
            <a:r>
              <a:rPr lang="en-GB" sz="1200" err="1">
                <a:ea typeface="+mn-lt"/>
                <a:cs typeface="+mn-lt"/>
              </a:rPr>
              <a:t>Khanagha</a:t>
            </a:r>
            <a:r>
              <a:rPr lang="en-GB" sz="1200">
                <a:ea typeface="+mn-lt"/>
                <a:cs typeface="+mn-lt"/>
              </a:rPr>
              <a:t> et al., 2018).</a:t>
            </a:r>
          </a:p>
          <a:p>
            <a:r>
              <a:rPr lang="en-GB" sz="1200" b="1">
                <a:ea typeface="+mn-lt"/>
                <a:cs typeface="+mn-lt"/>
              </a:rPr>
              <a:t>Economic instability</a:t>
            </a:r>
            <a:r>
              <a:rPr lang="en-GB" sz="1200">
                <a:ea typeface="+mn-lt"/>
                <a:cs typeface="+mn-lt"/>
              </a:rPr>
              <a:t>: Global recessions or economic downturns and exchange rate instability may lower consumer spending on electrical products. Competition from global and regional competitors, regulatory frameworks, and financial instability may all influence business operational performance(Abhishek and Garg, 2018).</a:t>
            </a:r>
            <a:endParaRPr lang="en-GB" sz="1200"/>
          </a:p>
          <a:p>
            <a:r>
              <a:rPr lang="en-GB" sz="1200" b="1">
                <a:ea typeface="+mn-lt"/>
                <a:cs typeface="+mn-lt"/>
              </a:rPr>
              <a:t>Regulatory pressures</a:t>
            </a:r>
            <a:r>
              <a:rPr lang="en-GB" sz="1200">
                <a:ea typeface="+mn-lt"/>
                <a:cs typeface="+mn-lt"/>
              </a:rPr>
              <a:t>:  Stricter data privacy laws, environmental standards, and antitrust scrutiny add compliance burdens.</a:t>
            </a:r>
            <a:endParaRPr lang="en-GB" sz="1200"/>
          </a:p>
          <a:p>
            <a:endParaRPr lang="en-GB" sz="1200"/>
          </a:p>
        </p:txBody>
      </p:sp>
      <p:pic>
        <p:nvPicPr>
          <p:cNvPr id="8" name="Content Placeholder 7">
            <a:extLst>
              <a:ext uri="{FF2B5EF4-FFF2-40B4-BE49-F238E27FC236}">
                <a16:creationId xmlns:a16="http://schemas.microsoft.com/office/drawing/2014/main" id="{A44462E7-AA39-1AF1-877D-829D014C16C0}"/>
              </a:ext>
            </a:extLst>
          </p:cNvPr>
          <p:cNvPicPr>
            <a:picLocks noGrp="1" noChangeAspect="1"/>
          </p:cNvPicPr>
          <p:nvPr>
            <p:ph sz="quarter" idx="4"/>
          </p:nvPr>
        </p:nvPicPr>
        <p:blipFill>
          <a:blip r:embed="rId2">
            <a:extLs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6367791" y="225552"/>
            <a:ext cx="2094981" cy="1618793"/>
          </a:xfrm>
        </p:spPr>
      </p:pic>
    </p:spTree>
    <p:extLst>
      <p:ext uri="{BB962C8B-B14F-4D97-AF65-F5344CB8AC3E}">
        <p14:creationId xmlns:p14="http://schemas.microsoft.com/office/powerpoint/2010/main" val="32253446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58385-6B69-1E5A-6C49-0A576D494D20}"/>
              </a:ext>
            </a:extLst>
          </p:cNvPr>
          <p:cNvSpPr>
            <a:spLocks noGrp="1"/>
          </p:cNvSpPr>
          <p:nvPr>
            <p:ph type="title"/>
          </p:nvPr>
        </p:nvSpPr>
        <p:spPr/>
        <p:txBody>
          <a:bodyPr/>
          <a:lstStyle/>
          <a:p>
            <a:endParaRPr lang="en-GB"/>
          </a:p>
        </p:txBody>
      </p:sp>
      <p:pic>
        <p:nvPicPr>
          <p:cNvPr id="9" name="Content Placeholder 8">
            <a:extLst>
              <a:ext uri="{FF2B5EF4-FFF2-40B4-BE49-F238E27FC236}">
                <a16:creationId xmlns:a16="http://schemas.microsoft.com/office/drawing/2014/main" id="{D3F0E974-37D5-C75E-7477-C746A90E623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59" y="1"/>
            <a:ext cx="9144459" cy="6858000"/>
          </a:xfrm>
          <a:prstGeom prst="rect">
            <a:avLst/>
          </a:prstGeom>
        </p:spPr>
      </p:pic>
    </p:spTree>
    <p:extLst>
      <p:ext uri="{BB962C8B-B14F-4D97-AF65-F5344CB8AC3E}">
        <p14:creationId xmlns:p14="http://schemas.microsoft.com/office/powerpoint/2010/main" val="118688715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C586A6-6FA1-B6F3-6155-CC7CDA5F8562}"/>
              </a:ext>
            </a:extLst>
          </p:cNvPr>
          <p:cNvSpPr>
            <a:spLocks noGrp="1"/>
          </p:cNvSpPr>
          <p:nvPr>
            <p:ph type="title"/>
          </p:nvPr>
        </p:nvSpPr>
        <p:spPr>
          <a:xfrm>
            <a:off x="627271" y="688243"/>
            <a:ext cx="7626096" cy="1179576"/>
          </a:xfrm>
        </p:spPr>
        <p:txBody>
          <a:bodyPr vert="horz" lIns="91440" tIns="45720" rIns="91440" bIns="45720" rtlCol="0" anchor="ctr">
            <a:noAutofit/>
          </a:bodyPr>
          <a:lstStyle/>
          <a:p>
            <a:r>
              <a:rPr lang="en-GB" sz="4400" b="1"/>
              <a:t>    Political Factors</a:t>
            </a:r>
          </a:p>
        </p:txBody>
      </p:sp>
      <p:sp>
        <p:nvSpPr>
          <p:cNvPr id="3" name="Content Placeholder 2">
            <a:extLst>
              <a:ext uri="{FF2B5EF4-FFF2-40B4-BE49-F238E27FC236}">
                <a16:creationId xmlns:a16="http://schemas.microsoft.com/office/drawing/2014/main" id="{DDA8DE33-6E5C-67DB-A12C-2FA364ADB82C}"/>
              </a:ext>
            </a:extLst>
          </p:cNvPr>
          <p:cNvSpPr>
            <a:spLocks noGrp="1"/>
          </p:cNvSpPr>
          <p:nvPr>
            <p:ph idx="1"/>
          </p:nvPr>
        </p:nvSpPr>
        <p:spPr>
          <a:xfrm>
            <a:off x="156610" y="2068636"/>
            <a:ext cx="4700791" cy="4162483"/>
          </a:xfrm>
        </p:spPr>
        <p:txBody>
          <a:bodyPr vert="horz" lIns="91440" tIns="45720" rIns="91440" bIns="45720" rtlCol="0" anchor="t">
            <a:noAutofit/>
          </a:bodyPr>
          <a:lstStyle/>
          <a:p>
            <a:r>
              <a:rPr lang="en-US" sz="1600">
                <a:highlight>
                  <a:srgbClr val="FFFFFF"/>
                </a:highlight>
              </a:rPr>
              <a:t>Strong support from the South Korean government</a:t>
            </a:r>
          </a:p>
          <a:p>
            <a:r>
              <a:rPr lang="en-US" sz="1600">
                <a:highlight>
                  <a:srgbClr val="FFFFFF"/>
                </a:highlight>
              </a:rPr>
              <a:t>Government incentives for tech and semiconductor growth</a:t>
            </a:r>
          </a:p>
          <a:p>
            <a:r>
              <a:rPr lang="en-US" sz="1600">
                <a:highlight>
                  <a:srgbClr val="FFFFFF"/>
                </a:highlight>
              </a:rPr>
              <a:t>Access to global markets</a:t>
            </a:r>
          </a:p>
          <a:p>
            <a:r>
              <a:rPr lang="en-US" sz="1600">
                <a:highlight>
                  <a:srgbClr val="FFFFFF"/>
                </a:highlight>
              </a:rPr>
              <a:t>Trade tensions (e.g.,–US-China) affecting supply chains</a:t>
            </a:r>
          </a:p>
          <a:p>
            <a:r>
              <a:rPr lang="en-US" sz="1600">
                <a:highlight>
                  <a:srgbClr val="FFFFFF"/>
                </a:highlight>
              </a:rPr>
              <a:t>Strict international regulations (data, competition laws)</a:t>
            </a:r>
          </a:p>
          <a:p>
            <a:r>
              <a:rPr lang="en-US" sz="1600">
                <a:highlight>
                  <a:srgbClr val="FFFFFF"/>
                </a:highlight>
              </a:rPr>
              <a:t>Geopolitical instability impacting operations</a:t>
            </a:r>
          </a:p>
          <a:p>
            <a:pPr marL="0" indent="0">
              <a:buNone/>
            </a:pPr>
            <a:r>
              <a:rPr lang="en-US" sz="1600">
                <a:highlight>
                  <a:srgbClr val="FFFFFF"/>
                </a:highlight>
              </a:rPr>
              <a:t> </a:t>
            </a:r>
            <a:r>
              <a:rPr lang="en-US" sz="1600" i="1">
                <a:highlight>
                  <a:srgbClr val="FFFFFF"/>
                </a:highlight>
              </a:rPr>
              <a:t>Overall:</a:t>
            </a:r>
            <a:r>
              <a:rPr lang="en-US" sz="1600">
                <a:highlight>
                  <a:srgbClr val="FFFFFF"/>
                </a:highlight>
              </a:rPr>
              <a:t> Politics creates both opportunities (support) and risks (restrictions)</a:t>
            </a:r>
          </a:p>
          <a:p>
            <a:endParaRPr lang="en-GB" sz="1800">
              <a:highlight>
                <a:srgbClr val="FFFFFF"/>
              </a:highlight>
            </a:endParaRPr>
          </a:p>
        </p:txBody>
      </p:sp>
      <p:pic>
        <p:nvPicPr>
          <p:cNvPr id="4" name="Picture 3" descr="A poster of a political analysis">
            <a:extLst>
              <a:ext uri="{FF2B5EF4-FFF2-40B4-BE49-F238E27FC236}">
                <a16:creationId xmlns:a16="http://schemas.microsoft.com/office/drawing/2014/main" id="{870D417A-D331-6F5D-F200-8CB71C1CF146}"/>
              </a:ext>
            </a:extLst>
          </p:cNvPr>
          <p:cNvPicPr>
            <a:picLocks noChangeAspect="1"/>
          </p:cNvPicPr>
          <p:nvPr/>
        </p:nvPicPr>
        <p:blipFill>
          <a:blip r:embed="rId2"/>
          <a:stretch>
            <a:fillRect/>
          </a:stretch>
        </p:blipFill>
        <p:spPr>
          <a:xfrm>
            <a:off x="4746357" y="2211738"/>
            <a:ext cx="4203916" cy="3809999"/>
          </a:xfrm>
          <a:prstGeom prst="rect">
            <a:avLst/>
          </a:prstGeom>
        </p:spPr>
      </p:pic>
    </p:spTree>
    <p:extLst>
      <p:ext uri="{BB962C8B-B14F-4D97-AF65-F5344CB8AC3E}">
        <p14:creationId xmlns:p14="http://schemas.microsoft.com/office/powerpoint/2010/main" val="38200461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9BF10-A5F8-9A89-D2EA-C23A24E5E523}"/>
              </a:ext>
            </a:extLst>
          </p:cNvPr>
          <p:cNvSpPr>
            <a:spLocks noGrp="1"/>
          </p:cNvSpPr>
          <p:nvPr>
            <p:ph type="title"/>
          </p:nvPr>
        </p:nvSpPr>
        <p:spPr/>
        <p:txBody>
          <a:bodyPr/>
          <a:lstStyle/>
          <a:p>
            <a:r>
              <a:rPr lang="en-US" sz="5300" b="1"/>
              <a:t>    Economic Factors</a:t>
            </a:r>
            <a:endParaRPr lang="en-US" b="1"/>
          </a:p>
        </p:txBody>
      </p:sp>
      <p:sp>
        <p:nvSpPr>
          <p:cNvPr id="3" name="Content Placeholder 2">
            <a:extLst>
              <a:ext uri="{FF2B5EF4-FFF2-40B4-BE49-F238E27FC236}">
                <a16:creationId xmlns:a16="http://schemas.microsoft.com/office/drawing/2014/main" id="{1C342BDC-CA6A-8C67-AFDD-AE3AD59217BD}"/>
              </a:ext>
            </a:extLst>
          </p:cNvPr>
          <p:cNvSpPr>
            <a:spLocks noGrp="1"/>
          </p:cNvSpPr>
          <p:nvPr>
            <p:ph idx="1"/>
          </p:nvPr>
        </p:nvSpPr>
        <p:spPr>
          <a:xfrm>
            <a:off x="168312" y="2429592"/>
            <a:ext cx="3867759" cy="4440031"/>
          </a:xfrm>
        </p:spPr>
        <p:txBody>
          <a:bodyPr vert="horz" lIns="91440" tIns="45720" rIns="91440" bIns="45720" rtlCol="0" anchor="t">
            <a:normAutofit fontScale="55000" lnSpcReduction="20000"/>
          </a:bodyPr>
          <a:lstStyle/>
          <a:p>
            <a:r>
              <a:rPr lang="en-US">
                <a:highlight>
                  <a:srgbClr val="FFFFFF"/>
                </a:highlight>
                <a:ea typeface="+mn-lt"/>
                <a:cs typeface="+mn-lt"/>
              </a:rPr>
              <a:t>Growth in emerging markets increases demand</a:t>
            </a:r>
            <a:endParaRPr lang="en-US">
              <a:highlight>
                <a:srgbClr val="FFFFFF"/>
              </a:highlight>
            </a:endParaRPr>
          </a:p>
          <a:p>
            <a:r>
              <a:rPr lang="en-US">
                <a:highlight>
                  <a:srgbClr val="FFFFFF"/>
                </a:highlight>
                <a:ea typeface="+mn-lt"/>
                <a:cs typeface="+mn-lt"/>
              </a:rPr>
              <a:t>Strong global presence diversifies revenue</a:t>
            </a:r>
            <a:endParaRPr lang="en-US">
              <a:highlight>
                <a:srgbClr val="FFFFFF"/>
              </a:highlight>
            </a:endParaRPr>
          </a:p>
          <a:p>
            <a:r>
              <a:rPr lang="en-US">
                <a:highlight>
                  <a:srgbClr val="FFFFFF"/>
                </a:highlight>
                <a:ea typeface="+mn-lt"/>
                <a:cs typeface="+mn-lt"/>
              </a:rPr>
              <a:t>High demand for semiconductors in the long term</a:t>
            </a:r>
            <a:endParaRPr lang="en-US">
              <a:highlight>
                <a:srgbClr val="FFFFFF"/>
              </a:highlight>
            </a:endParaRPr>
          </a:p>
          <a:p>
            <a:r>
              <a:rPr lang="en-US">
                <a:highlight>
                  <a:srgbClr val="FFFFFF"/>
                </a:highlight>
                <a:ea typeface="+mn-lt"/>
                <a:cs typeface="+mn-lt"/>
              </a:rPr>
              <a:t>Economic downturns reduce consumer spending</a:t>
            </a:r>
            <a:endParaRPr lang="en-US">
              <a:highlight>
                <a:srgbClr val="FFFFFF"/>
              </a:highlight>
            </a:endParaRPr>
          </a:p>
          <a:p>
            <a:r>
              <a:rPr lang="en-US">
                <a:highlight>
                  <a:srgbClr val="FFFFFF"/>
                </a:highlight>
                <a:ea typeface="+mn-lt"/>
                <a:cs typeface="+mn-lt"/>
              </a:rPr>
              <a:t>Semiconductor market is highly volatile</a:t>
            </a:r>
            <a:endParaRPr lang="en-US">
              <a:highlight>
                <a:srgbClr val="FFFFFF"/>
              </a:highlight>
            </a:endParaRPr>
          </a:p>
          <a:p>
            <a:r>
              <a:rPr lang="en-US">
                <a:highlight>
                  <a:srgbClr val="FFFFFF"/>
                </a:highlight>
                <a:ea typeface="+mn-lt"/>
                <a:cs typeface="+mn-lt"/>
              </a:rPr>
              <a:t>Exchange rate fluctuations affect profits</a:t>
            </a:r>
            <a:endParaRPr lang="en-US">
              <a:highlight>
                <a:srgbClr val="FFFFFF"/>
              </a:highlight>
            </a:endParaRPr>
          </a:p>
          <a:p>
            <a:pPr marL="0" indent="0">
              <a:buNone/>
            </a:pPr>
            <a:r>
              <a:rPr lang="en-US">
                <a:highlight>
                  <a:srgbClr val="FFFFFF"/>
                </a:highlight>
                <a:ea typeface="+mn-lt"/>
                <a:cs typeface="+mn-lt"/>
              </a:rPr>
              <a:t> </a:t>
            </a:r>
            <a:r>
              <a:rPr lang="en-US" i="1">
                <a:highlight>
                  <a:srgbClr val="FFFFFF"/>
                </a:highlight>
                <a:ea typeface="+mn-lt"/>
                <a:cs typeface="+mn-lt"/>
              </a:rPr>
              <a:t>Overall:</a:t>
            </a:r>
            <a:r>
              <a:rPr lang="en-US">
                <a:highlight>
                  <a:srgbClr val="FFFFFF"/>
                </a:highlight>
                <a:ea typeface="+mn-lt"/>
                <a:cs typeface="+mn-lt"/>
              </a:rPr>
              <a:t> Economic conditions strongly influence Samsung’s sales and profits</a:t>
            </a:r>
            <a:endParaRPr lang="en-US">
              <a:highlight>
                <a:srgbClr val="FFFFFF"/>
              </a:highlight>
            </a:endParaRPr>
          </a:p>
          <a:p>
            <a:endParaRPr lang="en-US">
              <a:highlight>
                <a:srgbClr val="FFFFFF"/>
              </a:highlight>
            </a:endParaRPr>
          </a:p>
        </p:txBody>
      </p:sp>
      <p:sp>
        <p:nvSpPr>
          <p:cNvPr id="5" name="Footer Placeholder 4">
            <a:extLst>
              <a:ext uri="{FF2B5EF4-FFF2-40B4-BE49-F238E27FC236}">
                <a16:creationId xmlns:a16="http://schemas.microsoft.com/office/drawing/2014/main" id="{A9DDF4FA-8426-605D-FF3A-2299F7093A68}"/>
              </a:ext>
            </a:extLst>
          </p:cNvPr>
          <p:cNvSpPr>
            <a:spLocks noGrp="1"/>
          </p:cNvSpPr>
          <p:nvPr>
            <p:ph type="ftr" sz="quarter" idx="11"/>
          </p:nvPr>
        </p:nvSpPr>
        <p:spPr/>
        <p:txBody>
          <a:bodyPr/>
          <a:lstStyle/>
          <a:p>
            <a:r>
              <a:rPr lang="en-US"/>
              <a:t>
              </a:t>
            </a:r>
          </a:p>
        </p:txBody>
      </p:sp>
      <p:pic>
        <p:nvPicPr>
          <p:cNvPr id="4" name="Picture 3">
            <a:extLst>
              <a:ext uri="{FF2B5EF4-FFF2-40B4-BE49-F238E27FC236}">
                <a16:creationId xmlns:a16="http://schemas.microsoft.com/office/drawing/2014/main" id="{FADD6774-9B85-0B00-C036-ED38CEC85F1A}"/>
              </a:ext>
            </a:extLst>
          </p:cNvPr>
          <p:cNvPicPr>
            <a:picLocks noChangeAspect="1"/>
          </p:cNvPicPr>
          <p:nvPr/>
        </p:nvPicPr>
        <p:blipFill>
          <a:blip r:embed="rId2"/>
          <a:stretch>
            <a:fillRect/>
          </a:stretch>
        </p:blipFill>
        <p:spPr>
          <a:xfrm>
            <a:off x="4039246" y="2231110"/>
            <a:ext cx="5095069" cy="4294322"/>
          </a:xfrm>
          <a:prstGeom prst="rect">
            <a:avLst/>
          </a:prstGeom>
        </p:spPr>
      </p:pic>
    </p:spTree>
    <p:extLst>
      <p:ext uri="{BB962C8B-B14F-4D97-AF65-F5344CB8AC3E}">
        <p14:creationId xmlns:p14="http://schemas.microsoft.com/office/powerpoint/2010/main" val="123840084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1713C6-3390-DC4B-AAEB-919E32174818}"/>
              </a:ext>
            </a:extLst>
          </p:cNvPr>
          <p:cNvSpPr>
            <a:spLocks noGrp="1"/>
          </p:cNvSpPr>
          <p:nvPr>
            <p:ph type="title"/>
          </p:nvPr>
        </p:nvSpPr>
        <p:spPr/>
        <p:txBody>
          <a:bodyPr/>
          <a:lstStyle/>
          <a:p>
            <a:r>
              <a:rPr lang="en-US" sz="5300" b="1"/>
              <a:t>        Social Factors</a:t>
            </a:r>
            <a:endParaRPr lang="en-US" b="1"/>
          </a:p>
        </p:txBody>
      </p:sp>
      <p:sp>
        <p:nvSpPr>
          <p:cNvPr id="3" name="Content Placeholder 2">
            <a:extLst>
              <a:ext uri="{FF2B5EF4-FFF2-40B4-BE49-F238E27FC236}">
                <a16:creationId xmlns:a16="http://schemas.microsoft.com/office/drawing/2014/main" id="{187A4582-BE2D-F4B6-6A46-BFCDD58DEE98}"/>
              </a:ext>
            </a:extLst>
          </p:cNvPr>
          <p:cNvSpPr>
            <a:spLocks noGrp="1"/>
          </p:cNvSpPr>
          <p:nvPr>
            <p:ph idx="1"/>
          </p:nvPr>
        </p:nvSpPr>
        <p:spPr>
          <a:xfrm>
            <a:off x="160401" y="2154174"/>
            <a:ext cx="4149471" cy="4379976"/>
          </a:xfrm>
        </p:spPr>
        <p:txBody>
          <a:bodyPr vert="horz" lIns="91440" tIns="45720" rIns="91440" bIns="45720" rtlCol="0" anchor="t">
            <a:normAutofit fontScale="55000" lnSpcReduction="20000"/>
          </a:bodyPr>
          <a:lstStyle/>
          <a:p>
            <a:r>
              <a:rPr lang="en-US">
                <a:highlight>
                  <a:srgbClr val="FFFFFF"/>
                </a:highlight>
                <a:ea typeface="+mn-lt"/>
                <a:cs typeface="+mn-lt"/>
              </a:rPr>
              <a:t>Growing demand for smartphones and smart devices</a:t>
            </a:r>
            <a:endParaRPr lang="en-US">
              <a:highlight>
                <a:srgbClr val="FFFFFF"/>
              </a:highlight>
            </a:endParaRPr>
          </a:p>
          <a:p>
            <a:r>
              <a:rPr lang="en-US">
                <a:highlight>
                  <a:srgbClr val="FFFFFF"/>
                </a:highlight>
                <a:ea typeface="+mn-lt"/>
                <a:cs typeface="+mn-lt"/>
              </a:rPr>
              <a:t>Increasing digital lifestyles (</a:t>
            </a:r>
          </a:p>
          <a:p>
            <a:r>
              <a:rPr lang="en-US">
                <a:highlight>
                  <a:srgbClr val="FFFFFF"/>
                </a:highlight>
                <a:ea typeface="+mn-lt"/>
                <a:cs typeface="+mn-lt"/>
              </a:rPr>
              <a:t>remote work, streaming, </a:t>
            </a:r>
          </a:p>
          <a:p>
            <a:r>
              <a:rPr lang="en-US">
                <a:highlight>
                  <a:srgbClr val="FFFFFF"/>
                </a:highlight>
                <a:ea typeface="+mn-lt"/>
                <a:cs typeface="+mn-lt"/>
              </a:rPr>
              <a:t>smart homes)</a:t>
            </a:r>
            <a:endParaRPr lang="en-US">
              <a:highlight>
                <a:srgbClr val="FFFFFF"/>
              </a:highlight>
            </a:endParaRPr>
          </a:p>
          <a:p>
            <a:r>
              <a:rPr lang="en-US">
                <a:highlight>
                  <a:srgbClr val="FFFFFF"/>
                </a:highlight>
                <a:ea typeface="+mn-lt"/>
                <a:cs typeface="+mn-lt"/>
              </a:rPr>
              <a:t>Strong global brand recognition</a:t>
            </a:r>
            <a:endParaRPr lang="en-US">
              <a:highlight>
                <a:srgbClr val="FFFFFF"/>
              </a:highlight>
            </a:endParaRPr>
          </a:p>
          <a:p>
            <a:r>
              <a:rPr lang="en-US">
                <a:highlight>
                  <a:srgbClr val="FFFFFF"/>
                </a:highlight>
                <a:ea typeface="+mn-lt"/>
                <a:cs typeface="+mn-lt"/>
              </a:rPr>
              <a:t>High competition, especially from Apple</a:t>
            </a:r>
            <a:endParaRPr lang="en-US">
              <a:highlight>
                <a:srgbClr val="FFFFFF"/>
              </a:highlight>
            </a:endParaRPr>
          </a:p>
          <a:p>
            <a:r>
              <a:rPr lang="en-US">
                <a:highlight>
                  <a:srgbClr val="FFFFFF"/>
                </a:highlight>
                <a:ea typeface="+mn-lt"/>
                <a:cs typeface="+mn-lt"/>
              </a:rPr>
              <a:t>Rising expectations for sustainability and ethical practices</a:t>
            </a:r>
            <a:endParaRPr lang="en-US">
              <a:highlight>
                <a:srgbClr val="FFFFFF"/>
              </a:highlight>
            </a:endParaRPr>
          </a:p>
          <a:p>
            <a:r>
              <a:rPr lang="en-US">
                <a:highlight>
                  <a:srgbClr val="FFFFFF"/>
                </a:highlight>
                <a:ea typeface="+mn-lt"/>
                <a:cs typeface="+mn-lt"/>
              </a:rPr>
              <a:t>Rapidly changing consumer preferences</a:t>
            </a:r>
            <a:endParaRPr lang="en-US">
              <a:highlight>
                <a:srgbClr val="FFFFFF"/>
              </a:highlight>
            </a:endParaRPr>
          </a:p>
          <a:p>
            <a:pPr marL="0" indent="0">
              <a:buNone/>
            </a:pPr>
            <a:r>
              <a:rPr lang="en-US">
                <a:highlight>
                  <a:srgbClr val="FFFFFF"/>
                </a:highlight>
                <a:ea typeface="+mn-lt"/>
                <a:cs typeface="+mn-lt"/>
              </a:rPr>
              <a:t>   </a:t>
            </a:r>
            <a:r>
              <a:rPr lang="en-US" i="1">
                <a:highlight>
                  <a:srgbClr val="FFFFFF"/>
                </a:highlight>
                <a:ea typeface="+mn-lt"/>
                <a:cs typeface="+mn-lt"/>
              </a:rPr>
              <a:t>Overall:</a:t>
            </a:r>
            <a:r>
              <a:rPr lang="en-US">
                <a:highlight>
                  <a:srgbClr val="FFFFFF"/>
                </a:highlight>
                <a:ea typeface="+mn-lt"/>
                <a:cs typeface="+mn-lt"/>
              </a:rPr>
              <a:t> Social trends drive demand but increase pressure to adapt</a:t>
            </a:r>
            <a:endParaRPr lang="en-US">
              <a:highlight>
                <a:srgbClr val="FFFFFF"/>
              </a:highlight>
            </a:endParaRPr>
          </a:p>
          <a:p>
            <a:endParaRPr lang="en-US">
              <a:highlight>
                <a:srgbClr val="FFFFFF"/>
              </a:highlight>
            </a:endParaRPr>
          </a:p>
        </p:txBody>
      </p:sp>
      <p:sp>
        <p:nvSpPr>
          <p:cNvPr id="5" name="Footer Placeholder 4">
            <a:extLst>
              <a:ext uri="{FF2B5EF4-FFF2-40B4-BE49-F238E27FC236}">
                <a16:creationId xmlns:a16="http://schemas.microsoft.com/office/drawing/2014/main" id="{2D99919A-999D-FB94-96AC-4B32B54E95A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C9463B0-696B-52BB-2FCF-BF1159128032}"/>
              </a:ext>
            </a:extLst>
          </p:cNvPr>
          <p:cNvSpPr>
            <a:spLocks noGrp="1"/>
          </p:cNvSpPr>
          <p:nvPr>
            <p:ph type="sldNum" sz="quarter" idx="12"/>
          </p:nvPr>
        </p:nvSpPr>
        <p:spPr/>
        <p:txBody>
          <a:bodyPr/>
          <a:lstStyle/>
          <a:p>
            <a:fld id="{CC057153-B650-4DEB-B370-79DDCFDCE934}" type="slidenum">
              <a:rPr lang="en-US" dirty="0"/>
              <a:t>16</a:t>
            </a:fld>
            <a:endParaRPr lang="en-US"/>
          </a:p>
        </p:txBody>
      </p:sp>
      <p:pic>
        <p:nvPicPr>
          <p:cNvPr id="4" name="Picture 3" descr="A group of people with their phones">
            <a:extLst>
              <a:ext uri="{FF2B5EF4-FFF2-40B4-BE49-F238E27FC236}">
                <a16:creationId xmlns:a16="http://schemas.microsoft.com/office/drawing/2014/main" id="{5112933C-EAE1-1067-8C56-F08EC6379B86}"/>
              </a:ext>
            </a:extLst>
          </p:cNvPr>
          <p:cNvPicPr>
            <a:picLocks noChangeAspect="1"/>
          </p:cNvPicPr>
          <p:nvPr/>
        </p:nvPicPr>
        <p:blipFill>
          <a:blip r:embed="rId2"/>
          <a:stretch>
            <a:fillRect/>
          </a:stretch>
        </p:blipFill>
        <p:spPr>
          <a:xfrm>
            <a:off x="4114800" y="2457450"/>
            <a:ext cx="5038725" cy="3467100"/>
          </a:xfrm>
          <a:prstGeom prst="rect">
            <a:avLst/>
          </a:prstGeom>
        </p:spPr>
      </p:pic>
    </p:spTree>
    <p:extLst>
      <p:ext uri="{BB962C8B-B14F-4D97-AF65-F5344CB8AC3E}">
        <p14:creationId xmlns:p14="http://schemas.microsoft.com/office/powerpoint/2010/main" val="15338184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ECC89-60B8-5EBD-7A30-A947F7DF0206}"/>
              </a:ext>
            </a:extLst>
          </p:cNvPr>
          <p:cNvSpPr>
            <a:spLocks noGrp="1"/>
          </p:cNvSpPr>
          <p:nvPr>
            <p:ph type="title"/>
          </p:nvPr>
        </p:nvSpPr>
        <p:spPr/>
        <p:txBody>
          <a:bodyPr/>
          <a:lstStyle/>
          <a:p>
            <a:r>
              <a:rPr lang="en-US" sz="5300" b="1">
                <a:ea typeface="+mj-lt"/>
                <a:cs typeface="+mj-lt"/>
              </a:rPr>
              <a:t>Technological Factors</a:t>
            </a:r>
          </a:p>
        </p:txBody>
      </p:sp>
      <p:sp>
        <p:nvSpPr>
          <p:cNvPr id="3" name="Content Placeholder 2">
            <a:extLst>
              <a:ext uri="{FF2B5EF4-FFF2-40B4-BE49-F238E27FC236}">
                <a16:creationId xmlns:a16="http://schemas.microsoft.com/office/drawing/2014/main" id="{1A810190-7716-9317-2EE3-698DD6EB17D4}"/>
              </a:ext>
            </a:extLst>
          </p:cNvPr>
          <p:cNvSpPr>
            <a:spLocks noGrp="1"/>
          </p:cNvSpPr>
          <p:nvPr>
            <p:ph idx="1"/>
          </p:nvPr>
        </p:nvSpPr>
        <p:spPr>
          <a:xfrm>
            <a:off x="108256" y="2085975"/>
            <a:ext cx="5485393" cy="4691879"/>
          </a:xfrm>
        </p:spPr>
        <p:txBody>
          <a:bodyPr vert="horz" lIns="91440" tIns="45720" rIns="91440" bIns="45720" rtlCol="0" anchor="t">
            <a:normAutofit/>
          </a:bodyPr>
          <a:lstStyle/>
          <a:p>
            <a:r>
              <a:rPr lang="en-US" sz="1800">
                <a:highlight>
                  <a:srgbClr val="FFFFFF"/>
                </a:highlight>
                <a:ea typeface="+mn-lt"/>
                <a:cs typeface="+mn-lt"/>
              </a:rPr>
              <a:t>Heavy investment in R&amp;D keeps Samsung innovative</a:t>
            </a:r>
            <a:endParaRPr lang="en-US" sz="1800">
              <a:highlight>
                <a:srgbClr val="FFFFFF"/>
              </a:highlight>
            </a:endParaRPr>
          </a:p>
          <a:p>
            <a:r>
              <a:rPr lang="en-US" sz="1800">
                <a:highlight>
                  <a:srgbClr val="FFFFFF"/>
                </a:highlight>
                <a:ea typeface="+mn-lt"/>
                <a:cs typeface="+mn-lt"/>
              </a:rPr>
              <a:t>Leadership in semiconductors and display technology</a:t>
            </a:r>
            <a:endParaRPr lang="en-US" sz="1800">
              <a:highlight>
                <a:srgbClr val="FFFFFF"/>
              </a:highlight>
            </a:endParaRPr>
          </a:p>
          <a:p>
            <a:r>
              <a:rPr lang="en-US" sz="1800">
                <a:highlight>
                  <a:srgbClr val="FFFFFF"/>
                </a:highlight>
                <a:ea typeface="+mn-lt"/>
                <a:cs typeface="+mn-lt"/>
              </a:rPr>
              <a:t>Vertical integration (producing own components)</a:t>
            </a:r>
            <a:endParaRPr lang="en-US" sz="1800">
              <a:highlight>
                <a:srgbClr val="FFFFFF"/>
              </a:highlight>
            </a:endParaRPr>
          </a:p>
          <a:p>
            <a:r>
              <a:rPr lang="en-US" sz="1800">
                <a:highlight>
                  <a:srgbClr val="FFFFFF"/>
                </a:highlight>
                <a:ea typeface="+mn-lt"/>
                <a:cs typeface="+mn-lt"/>
              </a:rPr>
              <a:t>Advances in AI, 5G, and foldable devices</a:t>
            </a:r>
            <a:endParaRPr lang="en-US" sz="1800">
              <a:highlight>
                <a:srgbClr val="FFFFFF"/>
              </a:highlight>
            </a:endParaRPr>
          </a:p>
          <a:p>
            <a:r>
              <a:rPr lang="en-US" sz="1800">
                <a:highlight>
                  <a:srgbClr val="FFFFFF"/>
                </a:highlight>
                <a:ea typeface="+mn-lt"/>
                <a:cs typeface="+mn-lt"/>
              </a:rPr>
              <a:t>Constant need to innovate = very high costs</a:t>
            </a:r>
            <a:endParaRPr lang="en-US" sz="1800">
              <a:highlight>
                <a:srgbClr val="FFFFFF"/>
              </a:highlight>
            </a:endParaRPr>
          </a:p>
          <a:p>
            <a:r>
              <a:rPr lang="en-US" sz="1800">
                <a:highlight>
                  <a:srgbClr val="FFFFFF"/>
                </a:highlight>
                <a:ea typeface="+mn-lt"/>
                <a:cs typeface="+mn-lt"/>
              </a:rPr>
              <a:t>Risk of falling behind competitors</a:t>
            </a:r>
            <a:endParaRPr lang="en-US" sz="1800">
              <a:highlight>
                <a:srgbClr val="FFFFFF"/>
              </a:highlight>
            </a:endParaRPr>
          </a:p>
          <a:p>
            <a:r>
              <a:rPr lang="en-US" sz="1800">
                <a:highlight>
                  <a:srgbClr val="FFFFFF"/>
                </a:highlight>
                <a:ea typeface="+mn-lt"/>
                <a:cs typeface="+mn-lt"/>
              </a:rPr>
              <a:t>Strong competition from Huawei and TSMC</a:t>
            </a:r>
            <a:endParaRPr lang="en-US" sz="1800">
              <a:highlight>
                <a:srgbClr val="FFFFFF"/>
              </a:highlight>
            </a:endParaRPr>
          </a:p>
          <a:p>
            <a:pPr marL="0" indent="0">
              <a:buNone/>
            </a:pPr>
            <a:r>
              <a:rPr lang="en-US" sz="1800">
                <a:highlight>
                  <a:srgbClr val="FFFFFF"/>
                </a:highlight>
                <a:ea typeface="+mn-lt"/>
                <a:cs typeface="+mn-lt"/>
              </a:rPr>
              <a:t> </a:t>
            </a:r>
            <a:r>
              <a:rPr lang="en-US" sz="1800" i="1">
                <a:highlight>
                  <a:srgbClr val="FFFFFF"/>
                </a:highlight>
                <a:ea typeface="+mn-lt"/>
                <a:cs typeface="+mn-lt"/>
              </a:rPr>
              <a:t>Overall:</a:t>
            </a:r>
            <a:r>
              <a:rPr lang="en-US" sz="1800">
                <a:highlight>
                  <a:srgbClr val="FFFFFF"/>
                </a:highlight>
                <a:ea typeface="+mn-lt"/>
                <a:cs typeface="+mn-lt"/>
              </a:rPr>
              <a:t> Technology is Samsung’s biggest strength—but also its biggest pressure</a:t>
            </a:r>
            <a:endParaRPr lang="en-US" sz="1800">
              <a:highlight>
                <a:srgbClr val="FFFFFF"/>
              </a:highlight>
            </a:endParaRPr>
          </a:p>
          <a:p>
            <a:endParaRPr lang="en-US" sz="1800">
              <a:highlight>
                <a:srgbClr val="FFFFFF"/>
              </a:highlight>
            </a:endParaRPr>
          </a:p>
        </p:txBody>
      </p:sp>
      <p:sp>
        <p:nvSpPr>
          <p:cNvPr id="5" name="Footer Placeholder 4">
            <a:extLst>
              <a:ext uri="{FF2B5EF4-FFF2-40B4-BE49-F238E27FC236}">
                <a16:creationId xmlns:a16="http://schemas.microsoft.com/office/drawing/2014/main" id="{B3A48033-D8AD-B461-092A-A8595241490F}"/>
              </a:ext>
            </a:extLst>
          </p:cNvPr>
          <p:cNvSpPr>
            <a:spLocks noGrp="1"/>
          </p:cNvSpPr>
          <p:nvPr>
            <p:ph type="ftr" sz="quarter" idx="11"/>
          </p:nvPr>
        </p:nvSpPr>
        <p:spPr/>
        <p:txBody>
          <a:bodyPr/>
          <a:lstStyle/>
          <a:p>
            <a:r>
              <a:rPr lang="en-US"/>
              <a:t>
              </a:t>
            </a:r>
          </a:p>
        </p:txBody>
      </p:sp>
      <p:pic>
        <p:nvPicPr>
          <p:cNvPr id="4" name="Picture 3" descr="A poster of a company&amp;#39;s company&amp;#39;s information">
            <a:extLst>
              <a:ext uri="{FF2B5EF4-FFF2-40B4-BE49-F238E27FC236}">
                <a16:creationId xmlns:a16="http://schemas.microsoft.com/office/drawing/2014/main" id="{AC294FD0-6F96-08B0-BC91-DF1DC4F5AFA4}"/>
              </a:ext>
            </a:extLst>
          </p:cNvPr>
          <p:cNvPicPr>
            <a:picLocks noChangeAspect="1"/>
          </p:cNvPicPr>
          <p:nvPr/>
        </p:nvPicPr>
        <p:blipFill>
          <a:blip r:embed="rId2"/>
          <a:stretch>
            <a:fillRect/>
          </a:stretch>
        </p:blipFill>
        <p:spPr>
          <a:xfrm>
            <a:off x="5181600" y="2124075"/>
            <a:ext cx="3962400" cy="4495800"/>
          </a:xfrm>
          <a:prstGeom prst="rect">
            <a:avLst/>
          </a:prstGeom>
        </p:spPr>
      </p:pic>
    </p:spTree>
    <p:extLst>
      <p:ext uri="{BB962C8B-B14F-4D97-AF65-F5344CB8AC3E}">
        <p14:creationId xmlns:p14="http://schemas.microsoft.com/office/powerpoint/2010/main" val="20005553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D5AF1B4-7AD0-AA4D-F66E-3D27701A5E32}"/>
              </a:ext>
            </a:extLst>
          </p:cNvPr>
          <p:cNvSpPr>
            <a:spLocks noGrp="1"/>
          </p:cNvSpPr>
          <p:nvPr>
            <p:ph idx="1"/>
          </p:nvPr>
        </p:nvSpPr>
        <p:spPr>
          <a:xfrm>
            <a:off x="565702" y="3051313"/>
            <a:ext cx="8012595" cy="3256959"/>
          </a:xfrm>
        </p:spPr>
        <p:txBody>
          <a:bodyPr vert="horz" lIns="91440" tIns="45720" rIns="91440" bIns="45720" rtlCol="0" anchor="t">
            <a:normAutofit fontScale="70000" lnSpcReduction="20000"/>
          </a:bodyPr>
          <a:lstStyle/>
          <a:p>
            <a:pPr>
              <a:lnSpc>
                <a:spcPct val="90000"/>
              </a:lnSpc>
            </a:pPr>
            <a:r>
              <a:rPr lang="en-GB">
                <a:latin typeface="Calibri"/>
                <a:ea typeface="Calibri"/>
                <a:cs typeface="Calibri"/>
              </a:rPr>
              <a:t>Cost benefits: Relocating manufacturing from South Korea to countries like Vietnam(Huang, 2023).</a:t>
            </a:r>
            <a:endParaRPr lang="en-US">
              <a:latin typeface="Calibri"/>
              <a:ea typeface="Calibri"/>
              <a:cs typeface="Calibri"/>
            </a:endParaRPr>
          </a:p>
          <a:p>
            <a:pPr>
              <a:lnSpc>
                <a:spcPct val="90000"/>
              </a:lnSpc>
            </a:pPr>
            <a:r>
              <a:rPr lang="en-GB">
                <a:latin typeface="Calibri"/>
                <a:ea typeface="Calibri"/>
                <a:cs typeface="Calibri"/>
              </a:rPr>
              <a:t>Established a global network of suppliers and factories, particularly in Asia.</a:t>
            </a:r>
          </a:p>
          <a:p>
            <a:pPr>
              <a:lnSpc>
                <a:spcPct val="90000"/>
              </a:lnSpc>
            </a:pPr>
            <a:r>
              <a:rPr lang="en-GB">
                <a:latin typeface="Calibri"/>
                <a:ea typeface="Calibri"/>
                <a:cs typeface="Calibri"/>
              </a:rPr>
              <a:t>Transitioning from an OEM producer to a globally recognised brand.</a:t>
            </a:r>
          </a:p>
          <a:p>
            <a:pPr>
              <a:lnSpc>
                <a:spcPct val="90000"/>
              </a:lnSpc>
            </a:pPr>
            <a:r>
              <a:rPr lang="en-GB">
                <a:latin typeface="Calibri"/>
                <a:ea typeface="Calibri"/>
                <a:cs typeface="Calibri"/>
              </a:rPr>
              <a:t>Samsung adopted hyperlocal strategies to customise its products for each community.</a:t>
            </a:r>
            <a:endParaRPr lang="en-US">
              <a:latin typeface="Calibri"/>
              <a:ea typeface="Calibri"/>
              <a:cs typeface="Calibri"/>
            </a:endParaRPr>
          </a:p>
          <a:p>
            <a:pPr>
              <a:lnSpc>
                <a:spcPct val="90000"/>
              </a:lnSpc>
            </a:pPr>
            <a:r>
              <a:rPr lang="en-GB">
                <a:latin typeface="Calibri"/>
                <a:ea typeface="Calibri"/>
                <a:cs typeface="Calibri"/>
              </a:rPr>
              <a:t>Samsung made significant investments in research and development,  establishing research centres globally to retain its leadership in displays and smartphones despite intense global competition.</a:t>
            </a:r>
            <a:endParaRPr lang="en-US">
              <a:latin typeface="Calibri"/>
              <a:ea typeface="Calibri"/>
              <a:cs typeface="Calibri"/>
            </a:endParaRPr>
          </a:p>
          <a:p>
            <a:endParaRPr lang="en-GB"/>
          </a:p>
        </p:txBody>
      </p:sp>
      <p:sp>
        <p:nvSpPr>
          <p:cNvPr id="8" name="Subtitle 2">
            <a:extLst>
              <a:ext uri="{FF2B5EF4-FFF2-40B4-BE49-F238E27FC236}">
                <a16:creationId xmlns:a16="http://schemas.microsoft.com/office/drawing/2014/main" id="{E541227B-6254-62D4-C467-A8CC9230A5E8}"/>
              </a:ext>
            </a:extLst>
          </p:cNvPr>
          <p:cNvSpPr>
            <a:spLocks noGrp="1"/>
          </p:cNvSpPr>
          <p:nvPr/>
        </p:nvSpPr>
        <p:spPr>
          <a:xfrm>
            <a:off x="565702" y="2402433"/>
            <a:ext cx="5157787" cy="489854"/>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a:t>Positive impacts</a:t>
            </a:r>
          </a:p>
        </p:txBody>
      </p:sp>
      <p:sp>
        <p:nvSpPr>
          <p:cNvPr id="6" name="Title 5">
            <a:extLst>
              <a:ext uri="{FF2B5EF4-FFF2-40B4-BE49-F238E27FC236}">
                <a16:creationId xmlns:a16="http://schemas.microsoft.com/office/drawing/2014/main" id="{92754F7F-04B9-A799-2360-B20A256DA653}"/>
              </a:ext>
            </a:extLst>
          </p:cNvPr>
          <p:cNvSpPr>
            <a:spLocks noGrp="1"/>
          </p:cNvSpPr>
          <p:nvPr>
            <p:ph type="title"/>
          </p:nvPr>
        </p:nvSpPr>
        <p:spPr>
          <a:xfrm>
            <a:off x="565703" y="549728"/>
            <a:ext cx="7627456" cy="1179576"/>
          </a:xfrm>
        </p:spPr>
        <p:txBody>
          <a:bodyPr>
            <a:normAutofit/>
          </a:bodyPr>
          <a:lstStyle/>
          <a:p>
            <a:r>
              <a:rPr lang="en-GB" b="1"/>
              <a:t>Globalisation </a:t>
            </a:r>
            <a:r>
              <a:rPr lang="en-GB" sz="2800" b="1"/>
              <a:t>(1/2)</a:t>
            </a:r>
            <a:endParaRPr lang="en-GB" b="1"/>
          </a:p>
        </p:txBody>
      </p:sp>
    </p:spTree>
    <p:extLst>
      <p:ext uri="{BB962C8B-B14F-4D97-AF65-F5344CB8AC3E}">
        <p14:creationId xmlns:p14="http://schemas.microsoft.com/office/powerpoint/2010/main" val="206994559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190F383-C4F7-EEA7-1B5C-AD8DC5FA578F}"/>
            </a:ext>
          </a:extLst>
        </p:cNvPr>
        <p:cNvGrpSpPr/>
        <p:nvPr/>
      </p:nvGrpSpPr>
      <p:grpSpPr>
        <a:xfrm>
          <a:off x="0" y="0"/>
          <a:ext cx="0" cy="0"/>
          <a:chOff x="0" y="0"/>
          <a:chExt cx="0" cy="0"/>
        </a:xfrm>
      </p:grpSpPr>
      <p:sp>
        <p:nvSpPr>
          <p:cNvPr id="11" name="Subtitle 2">
            <a:extLst>
              <a:ext uri="{FF2B5EF4-FFF2-40B4-BE49-F238E27FC236}">
                <a16:creationId xmlns:a16="http://schemas.microsoft.com/office/drawing/2014/main" id="{62CB5DCA-6799-96A3-29F2-EDAA0D6369D5}"/>
              </a:ext>
            </a:extLst>
          </p:cNvPr>
          <p:cNvSpPr>
            <a:spLocks noGrp="1"/>
          </p:cNvSpPr>
          <p:nvPr/>
        </p:nvSpPr>
        <p:spPr>
          <a:xfrm>
            <a:off x="567063" y="1966767"/>
            <a:ext cx="5157787" cy="823912"/>
          </a:xfrm>
          <a:prstGeom prst="rect">
            <a:avLst/>
          </a:prstGeom>
        </p:spPr>
        <p:txBody>
          <a:bodyPr vert="horz" lIns="91440" tIns="45720" rIns="91440" bIns="45720" rtlCol="0" anchor="b">
            <a:normAutofit/>
          </a:bodyPr>
          <a:lstStyle>
            <a:lvl1pPr marL="0" indent="0" algn="l" defTabSz="914400" rtl="0" eaLnBrk="1" latinLnBrk="0" hangingPunct="1">
              <a:lnSpc>
                <a:spcPct val="90000"/>
              </a:lnSpc>
              <a:spcBef>
                <a:spcPts val="1000"/>
              </a:spcBef>
              <a:buFont typeface="Arial" panose="020B0604020202020204" pitchFamily="34" charset="0"/>
              <a:buNone/>
              <a:defRPr sz="2400" b="1" kern="1200">
                <a:solidFill>
                  <a:schemeClr val="tx1"/>
                </a:solidFill>
                <a:latin typeface="+mn-lt"/>
                <a:ea typeface="+mn-ea"/>
                <a:cs typeface="+mn-cs"/>
              </a:defRPr>
            </a:lvl1pPr>
            <a:lvl2pPr marL="457200" indent="0" algn="l" defTabSz="914400" rtl="0" eaLnBrk="1" latinLnBrk="0" hangingPunct="1">
              <a:lnSpc>
                <a:spcPct val="90000"/>
              </a:lnSpc>
              <a:spcBef>
                <a:spcPts val="500"/>
              </a:spcBef>
              <a:buFont typeface="Arial" panose="020B0604020202020204" pitchFamily="34" charset="0"/>
              <a:buNone/>
              <a:defRPr sz="2000" b="1" kern="1200">
                <a:solidFill>
                  <a:schemeClr val="tx1"/>
                </a:solidFill>
                <a:latin typeface="+mn-lt"/>
                <a:ea typeface="+mn-ea"/>
                <a:cs typeface="+mn-cs"/>
              </a:defRPr>
            </a:lvl2pPr>
            <a:lvl3pPr marL="914400" indent="0" algn="l" defTabSz="914400" rtl="0" eaLnBrk="1" latinLnBrk="0" hangingPunct="1">
              <a:lnSpc>
                <a:spcPct val="90000"/>
              </a:lnSpc>
              <a:spcBef>
                <a:spcPts val="500"/>
              </a:spcBef>
              <a:buFont typeface="Arial" panose="020B0604020202020204" pitchFamily="34" charset="0"/>
              <a:buNone/>
              <a:defRPr sz="1800" b="1" kern="1200">
                <a:solidFill>
                  <a:schemeClr val="tx1"/>
                </a:solidFill>
                <a:latin typeface="+mn-lt"/>
                <a:ea typeface="+mn-ea"/>
                <a:cs typeface="+mn-cs"/>
              </a:defRPr>
            </a:lvl3pPr>
            <a:lvl4pPr marL="1371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4pPr>
            <a:lvl5pPr marL="18288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5pPr>
            <a:lvl6pPr marL="22860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6pPr>
            <a:lvl7pPr marL="27432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7pPr>
            <a:lvl8pPr marL="32004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8pPr>
            <a:lvl9pPr marL="3657600" indent="0" algn="l" defTabSz="914400" rtl="0" eaLnBrk="1" latinLnBrk="0" hangingPunct="1">
              <a:lnSpc>
                <a:spcPct val="90000"/>
              </a:lnSpc>
              <a:spcBef>
                <a:spcPts val="500"/>
              </a:spcBef>
              <a:buFont typeface="Arial" panose="020B0604020202020204" pitchFamily="34" charset="0"/>
              <a:buNone/>
              <a:defRPr sz="1600" b="1" kern="1200">
                <a:solidFill>
                  <a:schemeClr val="tx1"/>
                </a:solidFill>
                <a:latin typeface="+mn-lt"/>
                <a:ea typeface="+mn-ea"/>
                <a:cs typeface="+mn-cs"/>
              </a:defRPr>
            </a:lvl9pPr>
          </a:lstStyle>
          <a:p>
            <a:r>
              <a:rPr lang="en-GB"/>
              <a:t>Negative impacts</a:t>
            </a:r>
          </a:p>
        </p:txBody>
      </p:sp>
      <p:sp>
        <p:nvSpPr>
          <p:cNvPr id="13" name="Content Placeholder 2">
            <a:extLst>
              <a:ext uri="{FF2B5EF4-FFF2-40B4-BE49-F238E27FC236}">
                <a16:creationId xmlns:a16="http://schemas.microsoft.com/office/drawing/2014/main" id="{8BBB1170-7304-4026-9722-0D3960FD348A}"/>
              </a:ext>
            </a:extLst>
          </p:cNvPr>
          <p:cNvSpPr txBox="1">
            <a:spLocks/>
          </p:cNvSpPr>
          <p:nvPr/>
        </p:nvSpPr>
        <p:spPr>
          <a:xfrm>
            <a:off x="567063" y="2961861"/>
            <a:ext cx="8012595" cy="3286987"/>
          </a:xfrm>
          <a:prstGeom prst="rect">
            <a:avLst/>
          </a:prstGeom>
        </p:spPr>
        <p:txBody>
          <a:bodyPr vert="horz" lIns="91440" tIns="45720" rIns="91440" bIns="45720" rtlCol="0" anchor="t">
            <a:normAutofit fontScale="92500" lnSpcReduction="20000"/>
          </a:bodyPr>
          <a:lst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nSpc>
                <a:spcPct val="90000"/>
              </a:lnSpc>
            </a:pPr>
            <a:r>
              <a:rPr lang="en-GB" sz="2400">
                <a:latin typeface="Calibri"/>
                <a:ea typeface="Calibri"/>
                <a:cs typeface="Calibri"/>
              </a:rPr>
              <a:t>Stronger competition shortens product lifecycles and intensifies rivalry, especially within the smartphone industry, putting pressure on employees and increasing the need for constant innovation (BBC News, 2014).</a:t>
            </a:r>
            <a:endParaRPr lang="en-US" sz="2400">
              <a:latin typeface="Calibri"/>
              <a:ea typeface="Calibri"/>
              <a:cs typeface="Calibri"/>
            </a:endParaRPr>
          </a:p>
          <a:p>
            <a:pPr>
              <a:lnSpc>
                <a:spcPct val="90000"/>
              </a:lnSpc>
            </a:pPr>
            <a:r>
              <a:rPr lang="en-GB" sz="2400">
                <a:latin typeface="Calibri"/>
                <a:ea typeface="Calibri"/>
                <a:cs typeface="Calibri"/>
              </a:rPr>
              <a:t>Supply chain and geopolitical risks: dependence on overseas factories and suppliers poses significant threats of disruption due to production issues, cost increases, or political factors.</a:t>
            </a:r>
          </a:p>
          <a:p>
            <a:pPr>
              <a:lnSpc>
                <a:spcPct val="90000"/>
              </a:lnSpc>
            </a:pPr>
            <a:r>
              <a:rPr lang="en-GB" sz="2400">
                <a:latin typeface="Calibri"/>
                <a:ea typeface="Calibri"/>
                <a:cs typeface="Calibri"/>
              </a:rPr>
              <a:t>Concerns arise regarding potential job losses in South Korea, as manufacturing has moved its facilities abroad. This shift to lower-wage countries raises questions about working conditions overseas(Lee et al, 2019)</a:t>
            </a:r>
            <a:endParaRPr lang="en-US" sz="2400">
              <a:latin typeface="Calibri"/>
              <a:ea typeface="Calibri"/>
              <a:cs typeface="Calibri"/>
            </a:endParaRPr>
          </a:p>
          <a:p>
            <a:pPr>
              <a:lnSpc>
                <a:spcPct val="90000"/>
              </a:lnSpc>
            </a:pPr>
            <a:endParaRPr lang="en-GB">
              <a:latin typeface="Calibri"/>
              <a:ea typeface="Calibri"/>
              <a:cs typeface="Calibri"/>
            </a:endParaRPr>
          </a:p>
          <a:p>
            <a:endParaRPr lang="en-GB"/>
          </a:p>
        </p:txBody>
      </p:sp>
      <p:sp>
        <p:nvSpPr>
          <p:cNvPr id="6" name="Title 5">
            <a:extLst>
              <a:ext uri="{FF2B5EF4-FFF2-40B4-BE49-F238E27FC236}">
                <a16:creationId xmlns:a16="http://schemas.microsoft.com/office/drawing/2014/main" id="{68659223-ED72-0943-20BA-FFB18656BB62}"/>
              </a:ext>
            </a:extLst>
          </p:cNvPr>
          <p:cNvSpPr>
            <a:spLocks noGrp="1"/>
          </p:cNvSpPr>
          <p:nvPr>
            <p:ph type="title"/>
          </p:nvPr>
        </p:nvSpPr>
        <p:spPr>
          <a:xfrm>
            <a:off x="567063" y="528761"/>
            <a:ext cx="7626096" cy="1179576"/>
          </a:xfrm>
        </p:spPr>
        <p:txBody>
          <a:bodyPr>
            <a:normAutofit/>
          </a:bodyPr>
          <a:lstStyle/>
          <a:p>
            <a:r>
              <a:rPr lang="en-GB" b="1"/>
              <a:t>Globalisation </a:t>
            </a:r>
            <a:r>
              <a:rPr kumimoji="0" lang="en-GB" sz="2800" b="1" i="0" u="none" strike="noStrike" kern="1200" cap="none" spc="0" normalizeH="0" baseline="0" noProof="0">
                <a:ln>
                  <a:noFill/>
                </a:ln>
                <a:solidFill>
                  <a:prstClr val="black"/>
                </a:solidFill>
                <a:effectLst/>
                <a:uLnTx/>
                <a:uFillTx/>
                <a:latin typeface="Avenir Next LT Pro"/>
                <a:ea typeface="+mj-ea"/>
                <a:cs typeface="+mj-cs"/>
              </a:rPr>
              <a:t>(2/2)</a:t>
            </a:r>
            <a:endParaRPr lang="en-GB" b="1"/>
          </a:p>
        </p:txBody>
      </p:sp>
    </p:spTree>
    <p:extLst>
      <p:ext uri="{BB962C8B-B14F-4D97-AF65-F5344CB8AC3E}">
        <p14:creationId xmlns:p14="http://schemas.microsoft.com/office/powerpoint/2010/main" val="765103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9B61420-02F7-6E62-62D2-50FFCB26782A}"/>
              </a:ext>
            </a:extLst>
          </p:cNvPr>
          <p:cNvSpPr>
            <a:spLocks noGrp="1"/>
          </p:cNvSpPr>
          <p:nvPr>
            <p:ph idx="1"/>
          </p:nvPr>
        </p:nvSpPr>
        <p:spPr>
          <a:xfrm>
            <a:off x="457200" y="2226365"/>
            <a:ext cx="8348870" cy="3945835"/>
          </a:xfrm>
        </p:spPr>
        <p:txBody>
          <a:bodyPr>
            <a:normAutofit fontScale="92500" lnSpcReduction="10000"/>
          </a:bodyPr>
          <a:lstStyle/>
          <a:p>
            <a:pPr marL="0" indent="0">
              <a:buNone/>
            </a:pPr>
            <a:r>
              <a:rPr lang="en-GB" sz="1600" b="1"/>
              <a:t>Why innovation matters for Samsung:</a:t>
            </a:r>
          </a:p>
          <a:p>
            <a:r>
              <a:rPr lang="en-GB" sz="1600"/>
              <a:t>Transitioned from a ‘follower’ role to leading the way in making innovation the core of its strategy (Cho, 1996; Hobday, 1998)</a:t>
            </a:r>
          </a:p>
          <a:p>
            <a:r>
              <a:rPr lang="en-GB" sz="1600"/>
              <a:t>Moving away from the sole focus of low costs, Samsung is now competing with rival firms by offering new technological features and improved designs. </a:t>
            </a:r>
          </a:p>
          <a:p>
            <a:r>
              <a:rPr lang="en-GB" sz="1600"/>
              <a:t>Investing in research and development is essential. A dedicated research centre focused on long-term technologies can boost a company's returns, but it poses risks if balance sheets are not carefully monitored, potentially leading to profit loss (Park and Gil, 2006)</a:t>
            </a:r>
          </a:p>
          <a:p>
            <a:r>
              <a:rPr lang="en-GB" sz="1600"/>
              <a:t>Samsung collaborates with startups, universities, and other companies to acquire new technology. This approach minimises costs, boosts profits, and increases dividends for stakeholders (Hamisu, 2020).</a:t>
            </a:r>
          </a:p>
          <a:p>
            <a:r>
              <a:rPr lang="en-GB" sz="1600"/>
              <a:t>Overall, establishing a strong reputation as a technology leader, particularly in memory chips, OLED screens, and flagship smartphones.</a:t>
            </a:r>
          </a:p>
        </p:txBody>
      </p:sp>
      <p:sp>
        <p:nvSpPr>
          <p:cNvPr id="4" name="Title 5">
            <a:extLst>
              <a:ext uri="{FF2B5EF4-FFF2-40B4-BE49-F238E27FC236}">
                <a16:creationId xmlns:a16="http://schemas.microsoft.com/office/drawing/2014/main" id="{158D1D97-5147-F296-3DBB-54FFC58DDD7B}"/>
              </a:ext>
            </a:extLst>
          </p:cNvPr>
          <p:cNvSpPr>
            <a:spLocks noGrp="1"/>
          </p:cNvSpPr>
          <p:nvPr>
            <p:ph type="title"/>
          </p:nvPr>
        </p:nvSpPr>
        <p:spPr>
          <a:xfrm>
            <a:off x="565703" y="549728"/>
            <a:ext cx="7627456" cy="1179576"/>
          </a:xfrm>
        </p:spPr>
        <p:txBody>
          <a:bodyPr>
            <a:normAutofit/>
          </a:bodyPr>
          <a:lstStyle/>
          <a:p>
            <a:r>
              <a:rPr lang="en-GB" b="1"/>
              <a:t>Innovation</a:t>
            </a:r>
          </a:p>
        </p:txBody>
      </p:sp>
    </p:spTree>
    <p:extLst>
      <p:ext uri="{BB962C8B-B14F-4D97-AF65-F5344CB8AC3E}">
        <p14:creationId xmlns:p14="http://schemas.microsoft.com/office/powerpoint/2010/main" val="36366132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5BC804B-2C9C-50BB-BC08-FCAC34807B87}"/>
              </a:ext>
            </a:extLst>
          </p:cNvPr>
          <p:cNvSpPr>
            <a:spLocks noGrp="1"/>
          </p:cNvSpPr>
          <p:nvPr>
            <p:ph type="body" idx="1"/>
          </p:nvPr>
        </p:nvSpPr>
        <p:spPr>
          <a:xfrm>
            <a:off x="836676" y="2372650"/>
            <a:ext cx="7502254" cy="382742"/>
          </a:xfrm>
        </p:spPr>
        <p:txBody>
          <a:bodyPr>
            <a:normAutofit fontScale="92500" lnSpcReduction="10000"/>
          </a:bodyPr>
          <a:lstStyle/>
          <a:p>
            <a:r>
              <a:rPr lang="en-GB" sz="2000"/>
              <a:t>Accelerate AI Investment</a:t>
            </a:r>
          </a:p>
        </p:txBody>
      </p:sp>
      <p:sp>
        <p:nvSpPr>
          <p:cNvPr id="6" name="Content Placeholder 5">
            <a:extLst>
              <a:ext uri="{FF2B5EF4-FFF2-40B4-BE49-F238E27FC236}">
                <a16:creationId xmlns:a16="http://schemas.microsoft.com/office/drawing/2014/main" id="{293A1506-E73F-0A58-D597-E2A4E01209AD}"/>
              </a:ext>
            </a:extLst>
          </p:cNvPr>
          <p:cNvSpPr>
            <a:spLocks noGrp="1"/>
          </p:cNvSpPr>
          <p:nvPr>
            <p:ph sz="half" idx="2"/>
          </p:nvPr>
        </p:nvSpPr>
        <p:spPr>
          <a:xfrm>
            <a:off x="836676" y="2820946"/>
            <a:ext cx="7502254" cy="3488414"/>
          </a:xfrm>
        </p:spPr>
        <p:txBody>
          <a:bodyPr>
            <a:normAutofit fontScale="47500" lnSpcReduction="20000"/>
          </a:bodyPr>
          <a:lstStyle/>
          <a:p>
            <a:r>
              <a:rPr lang="en-GB"/>
              <a:t>Galaxy AI embedded in 200M devices by 2024; target 400M by the end of 2025</a:t>
            </a:r>
          </a:p>
          <a:p>
            <a:r>
              <a:rPr lang="en-GB"/>
              <a:t>Competitors (Apple, Google) are closing the gap rapidly</a:t>
            </a:r>
          </a:p>
          <a:p>
            <a:r>
              <a:rPr lang="en-GB"/>
              <a:t>Strengthen partnerships with academic institutions and global AI research labs</a:t>
            </a:r>
          </a:p>
          <a:p>
            <a:r>
              <a:rPr lang="en-GB"/>
              <a:t>Build on Samsung AI Forum (running since 2017, featuring scholars such as Yoshua Bengio)</a:t>
            </a:r>
          </a:p>
          <a:p>
            <a:r>
              <a:rPr lang="en-GB"/>
              <a:t>Our first recommendation is that Samsung must accelerate its investment in artificial intelligence across all business divisions. By 2024, Galaxy AI had been embedded into 200 million devices, with a target of 400 million by the end of 2025 (Samsung Electronics, 2025). However, </a:t>
            </a:r>
            <a:r>
              <a:rPr lang="en-GB" err="1"/>
              <a:t>Embarka</a:t>
            </a:r>
            <a:r>
              <a:rPr lang="en-GB"/>
              <a:t> et al. (2024) argue that while AI integration in smartphones and appliances has been a source of competitive differentiation, Apple and Google are rapidly narrowing the gap. Samsung should deepen its collaborations with universities and global AI labs, building on initiatives like the Samsung AI Forum, which has engaged leading researchers, including Turing Award winner Yoshua Bengio, since 2017.</a:t>
            </a:r>
          </a:p>
        </p:txBody>
      </p:sp>
      <p:sp>
        <p:nvSpPr>
          <p:cNvPr id="7" name="Title 6">
            <a:extLst>
              <a:ext uri="{FF2B5EF4-FFF2-40B4-BE49-F238E27FC236}">
                <a16:creationId xmlns:a16="http://schemas.microsoft.com/office/drawing/2014/main" id="{5B9E8843-34DE-C23B-FC34-3909E0D2DE50}"/>
              </a:ext>
            </a:extLst>
          </p:cNvPr>
          <p:cNvSpPr>
            <a:spLocks noGrp="1"/>
          </p:cNvSpPr>
          <p:nvPr>
            <p:ph type="title"/>
          </p:nvPr>
        </p:nvSpPr>
        <p:spPr/>
        <p:txBody>
          <a:bodyPr>
            <a:normAutofit/>
          </a:bodyPr>
          <a:lstStyle/>
          <a:p>
            <a:r>
              <a:rPr lang="en-GB" b="1"/>
              <a:t>Recommendations </a:t>
            </a:r>
            <a:r>
              <a:rPr lang="en-GB" sz="2400" b="1"/>
              <a:t>(1/3)</a:t>
            </a:r>
            <a:endParaRPr lang="en-GB" b="1"/>
          </a:p>
        </p:txBody>
      </p:sp>
    </p:spTree>
    <p:extLst>
      <p:ext uri="{BB962C8B-B14F-4D97-AF65-F5344CB8AC3E}">
        <p14:creationId xmlns:p14="http://schemas.microsoft.com/office/powerpoint/2010/main" val="280540403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5180DC9-F6F5-2BA4-9E9E-43ED930164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D1B1150-CFB3-DDFE-EB41-3EBF0399BCFA}"/>
              </a:ext>
            </a:extLst>
          </p:cNvPr>
          <p:cNvSpPr>
            <a:spLocks noGrp="1"/>
          </p:cNvSpPr>
          <p:nvPr>
            <p:ph type="title"/>
          </p:nvPr>
        </p:nvSpPr>
        <p:spPr/>
        <p:txBody>
          <a:bodyPr/>
          <a:lstStyle/>
          <a:p>
            <a:r>
              <a:rPr lang="en-GB" b="1"/>
              <a:t>Recommendations</a:t>
            </a:r>
            <a:r>
              <a:rPr kumimoji="0" lang="en-GB" sz="2400" b="1" i="0" u="none" strike="noStrike" kern="1200" cap="none" spc="0" normalizeH="0" baseline="0" noProof="0">
                <a:ln>
                  <a:noFill/>
                </a:ln>
                <a:solidFill>
                  <a:prstClr val="black"/>
                </a:solidFill>
                <a:effectLst/>
                <a:uLnTx/>
                <a:uFillTx/>
                <a:latin typeface="Avenir Next LT Pro"/>
                <a:ea typeface="+mj-ea"/>
                <a:cs typeface="+mj-cs"/>
              </a:rPr>
              <a:t> (2/3)</a:t>
            </a:r>
            <a:endParaRPr lang="en-GB"/>
          </a:p>
        </p:txBody>
      </p:sp>
      <p:sp>
        <p:nvSpPr>
          <p:cNvPr id="6" name="Content Placeholder 5">
            <a:extLst>
              <a:ext uri="{FF2B5EF4-FFF2-40B4-BE49-F238E27FC236}">
                <a16:creationId xmlns:a16="http://schemas.microsoft.com/office/drawing/2014/main" id="{30ADBCE9-9D47-5303-24B7-F0D8D2BD0EB3}"/>
              </a:ext>
            </a:extLst>
          </p:cNvPr>
          <p:cNvSpPr>
            <a:spLocks noGrp="1"/>
          </p:cNvSpPr>
          <p:nvPr>
            <p:ph idx="1"/>
          </p:nvPr>
        </p:nvSpPr>
        <p:spPr>
          <a:xfrm>
            <a:off x="836676" y="2669318"/>
            <a:ext cx="7626096" cy="3987514"/>
          </a:xfrm>
        </p:spPr>
        <p:txBody>
          <a:bodyPr>
            <a:normAutofit fontScale="92500"/>
          </a:bodyPr>
          <a:lstStyle/>
          <a:p>
            <a:r>
              <a:rPr lang="en-GB" sz="1400"/>
              <a:t>US–China trade tensions; 25% tariffs on South Korean imports in early 2025</a:t>
            </a:r>
          </a:p>
          <a:p>
            <a:r>
              <a:rPr lang="en-GB" sz="1400"/>
              <a:t>62% drop in device solutions operating profit (Q1 2025)</a:t>
            </a:r>
          </a:p>
          <a:p>
            <a:r>
              <a:rPr lang="en-GB" sz="1400"/>
              <a:t>Expand manufacturing in India, Vietnam, and the United States</a:t>
            </a:r>
          </a:p>
          <a:p>
            <a:r>
              <a:rPr lang="en-GB" sz="1400"/>
              <a:t>44% of global companies now developing regionalised supply networks (McKinsey, 2023)</a:t>
            </a:r>
          </a:p>
          <a:p>
            <a:pPr marL="0" indent="0">
              <a:buNone/>
            </a:pPr>
            <a:r>
              <a:rPr lang="en-GB" sz="1400"/>
              <a:t>Second, Samsung must further diversify its global supply chain to mitigate geopolitical risks. Lee (2022) highlights that Samsung's vertical integration and global supplier partnerships have historically lowered financial risk across the value chain.</a:t>
            </a:r>
          </a:p>
          <a:p>
            <a:pPr marL="0" indent="0">
              <a:buNone/>
            </a:pPr>
            <a:r>
              <a:rPr lang="en-GB" sz="1400"/>
              <a:t>However, escalating US-China trade tensions, including 25% tariffs on South Korean imports announced in early 2025, and export restrictions on high-bandwidth memory chips, expose Samsung to significant operational vulnerabilities.</a:t>
            </a:r>
          </a:p>
          <a:p>
            <a:pPr marL="0" indent="0">
              <a:buNone/>
            </a:pPr>
            <a:r>
              <a:rPr lang="en-GB" sz="1400"/>
              <a:t>The company's device solutions unit experienced a 62% drop in operating profit in Q1 2025. Samsung should accelerate the regionalisation of its supply networks, notably by expanding manufacturing capacity in India, Vietnam, and the United States, to reduce dependency on any single geography</a:t>
            </a:r>
          </a:p>
        </p:txBody>
      </p:sp>
      <p:sp>
        <p:nvSpPr>
          <p:cNvPr id="3" name="Text Placeholder 2">
            <a:extLst>
              <a:ext uri="{FF2B5EF4-FFF2-40B4-BE49-F238E27FC236}">
                <a16:creationId xmlns:a16="http://schemas.microsoft.com/office/drawing/2014/main" id="{F05674E1-C17D-3597-0203-7294B077C65D}"/>
              </a:ext>
            </a:extLst>
          </p:cNvPr>
          <p:cNvSpPr>
            <a:spLocks noGrp="1"/>
          </p:cNvSpPr>
          <p:nvPr>
            <p:ph type="body" idx="4294967295"/>
          </p:nvPr>
        </p:nvSpPr>
        <p:spPr>
          <a:xfrm>
            <a:off x="681228" y="2286730"/>
            <a:ext cx="7502525" cy="382588"/>
          </a:xfrm>
        </p:spPr>
        <p:txBody>
          <a:bodyPr>
            <a:normAutofit fontScale="92500" lnSpcReduction="10000"/>
          </a:bodyPr>
          <a:lstStyle/>
          <a:p>
            <a:pPr marL="0" indent="0">
              <a:buNone/>
            </a:pPr>
            <a:r>
              <a:rPr lang="en-GB" sz="2000" b="1"/>
              <a:t>Diversify the Global Supply Chain</a:t>
            </a:r>
          </a:p>
        </p:txBody>
      </p:sp>
    </p:spTree>
    <p:extLst>
      <p:ext uri="{BB962C8B-B14F-4D97-AF65-F5344CB8AC3E}">
        <p14:creationId xmlns:p14="http://schemas.microsoft.com/office/powerpoint/2010/main" val="5284700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CDBD2F-A36E-34E8-B7BF-2B5DF656D66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8B55F25-780F-44E0-8395-5F32263C445E}"/>
              </a:ext>
            </a:extLst>
          </p:cNvPr>
          <p:cNvSpPr>
            <a:spLocks noGrp="1"/>
          </p:cNvSpPr>
          <p:nvPr>
            <p:ph type="title"/>
          </p:nvPr>
        </p:nvSpPr>
        <p:spPr/>
        <p:txBody>
          <a:bodyPr/>
          <a:lstStyle/>
          <a:p>
            <a:r>
              <a:rPr lang="en-GB" b="1"/>
              <a:t>Recommendations</a:t>
            </a:r>
            <a:r>
              <a:rPr kumimoji="0" lang="en-GB" sz="2400" b="1" i="0" u="none" strike="noStrike" kern="1200" cap="none" spc="0" normalizeH="0" baseline="0" noProof="0">
                <a:ln>
                  <a:noFill/>
                </a:ln>
                <a:solidFill>
                  <a:prstClr val="black"/>
                </a:solidFill>
                <a:effectLst/>
                <a:uLnTx/>
                <a:uFillTx/>
                <a:latin typeface="Avenir Next LT Pro"/>
                <a:ea typeface="+mj-ea"/>
                <a:cs typeface="+mj-cs"/>
              </a:rPr>
              <a:t> (3/3)</a:t>
            </a:r>
            <a:endParaRPr lang="en-GB"/>
          </a:p>
        </p:txBody>
      </p:sp>
      <p:sp>
        <p:nvSpPr>
          <p:cNvPr id="6" name="Content Placeholder 5">
            <a:extLst>
              <a:ext uri="{FF2B5EF4-FFF2-40B4-BE49-F238E27FC236}">
                <a16:creationId xmlns:a16="http://schemas.microsoft.com/office/drawing/2014/main" id="{61EF5FF3-DDB7-8817-4189-13BBD217ECF4}"/>
              </a:ext>
            </a:extLst>
          </p:cNvPr>
          <p:cNvSpPr>
            <a:spLocks noGrp="1"/>
          </p:cNvSpPr>
          <p:nvPr>
            <p:ph idx="1"/>
          </p:nvPr>
        </p:nvSpPr>
        <p:spPr>
          <a:xfrm>
            <a:off x="836676" y="2669318"/>
            <a:ext cx="7626096" cy="3987514"/>
          </a:xfrm>
        </p:spPr>
        <p:txBody>
          <a:bodyPr>
            <a:normAutofit/>
          </a:bodyPr>
          <a:lstStyle/>
          <a:p>
            <a:r>
              <a:rPr lang="en-GB" sz="1400"/>
              <a:t>SK Hynix has overtaken Samsung as the primary HBM chip supplier to Nvidia</a:t>
            </a:r>
          </a:p>
          <a:p>
            <a:r>
              <a:rPr lang="en-GB" sz="1400"/>
              <a:t>Semiconductor operating profit fell sharply in Q3–Q4 2024</a:t>
            </a:r>
          </a:p>
          <a:p>
            <a:r>
              <a:rPr lang="en-GB" sz="1400"/>
              <a:t>Prioritise R&amp;D for HBM3E and next-generation HBM4 qualification</a:t>
            </a:r>
          </a:p>
          <a:p>
            <a:r>
              <a:rPr lang="en-GB" sz="1400"/>
              <a:t>Samsung holds 39% of the global DRAM market and 29% of the NAND flash (2025) </a:t>
            </a:r>
          </a:p>
          <a:p>
            <a:pPr marL="0" indent="0">
              <a:buNone/>
            </a:pPr>
            <a:r>
              <a:rPr lang="en-GB" sz="1400"/>
              <a:t>Third, Samsung needs to close the gap in high-bandwidth memory chip production. SK Hynix has overtaken Samsung as Nvidia's primary supplier of HBM chips, a critical component for AI hardware.</a:t>
            </a:r>
          </a:p>
          <a:p>
            <a:pPr marL="0" indent="0">
              <a:buNone/>
            </a:pPr>
            <a:r>
              <a:rPr lang="en-GB" sz="1400"/>
              <a:t>Samsung's semiconductor operating profit declined to KRW 3.86 trillion in Q3 2024 and dropped further in Q4 (Samsung Electronics, 2025). Kim and Park (2019) note that Samsung's innovation cycle depends on effective 'planting and harvesting' of R&amp;D investments. The company must allocate additional resources to qualifying its HBM3E and HBM4 chips to regain credibility with major AI hardware customers.</a:t>
            </a:r>
          </a:p>
        </p:txBody>
      </p:sp>
      <p:sp>
        <p:nvSpPr>
          <p:cNvPr id="3" name="Text Placeholder 2">
            <a:extLst>
              <a:ext uri="{FF2B5EF4-FFF2-40B4-BE49-F238E27FC236}">
                <a16:creationId xmlns:a16="http://schemas.microsoft.com/office/drawing/2014/main" id="{248A8F6B-6A26-784F-B438-FB1562676D04}"/>
              </a:ext>
            </a:extLst>
          </p:cNvPr>
          <p:cNvSpPr>
            <a:spLocks noGrp="1"/>
          </p:cNvSpPr>
          <p:nvPr>
            <p:ph type="body" idx="4294967295"/>
          </p:nvPr>
        </p:nvSpPr>
        <p:spPr>
          <a:xfrm>
            <a:off x="681228" y="2286730"/>
            <a:ext cx="7502525" cy="382588"/>
          </a:xfrm>
        </p:spPr>
        <p:txBody>
          <a:bodyPr>
            <a:normAutofit fontScale="92500" lnSpcReduction="10000"/>
          </a:bodyPr>
          <a:lstStyle/>
          <a:p>
            <a:pPr marL="0" indent="0">
              <a:buNone/>
            </a:pPr>
            <a:r>
              <a:rPr lang="en-GB" sz="2000" b="1"/>
              <a:t>Close the HBM Chip Gap</a:t>
            </a:r>
          </a:p>
        </p:txBody>
      </p:sp>
    </p:spTree>
    <p:extLst>
      <p:ext uri="{BB962C8B-B14F-4D97-AF65-F5344CB8AC3E}">
        <p14:creationId xmlns:p14="http://schemas.microsoft.com/office/powerpoint/2010/main" val="10186218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CDA83D1-AD80-563A-A61D-09ED594D6E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E5AB467-D729-AAA0-D45F-56536BC9E2E7}"/>
              </a:ext>
            </a:extLst>
          </p:cNvPr>
          <p:cNvSpPr>
            <a:spLocks noGrp="1"/>
          </p:cNvSpPr>
          <p:nvPr>
            <p:ph type="title"/>
          </p:nvPr>
        </p:nvSpPr>
        <p:spPr/>
        <p:txBody>
          <a:bodyPr/>
          <a:lstStyle/>
          <a:p>
            <a:r>
              <a:rPr lang="en-GB" b="1"/>
              <a:t>Conclusion</a:t>
            </a:r>
            <a:endParaRPr lang="en-GB"/>
          </a:p>
        </p:txBody>
      </p:sp>
      <p:sp>
        <p:nvSpPr>
          <p:cNvPr id="6" name="Content Placeholder 5">
            <a:extLst>
              <a:ext uri="{FF2B5EF4-FFF2-40B4-BE49-F238E27FC236}">
                <a16:creationId xmlns:a16="http://schemas.microsoft.com/office/drawing/2014/main" id="{8015596D-205D-EC88-CBC5-0B3005B14DD6}"/>
              </a:ext>
            </a:extLst>
          </p:cNvPr>
          <p:cNvSpPr>
            <a:spLocks noGrp="1"/>
          </p:cNvSpPr>
          <p:nvPr>
            <p:ph idx="1"/>
          </p:nvPr>
        </p:nvSpPr>
        <p:spPr>
          <a:xfrm>
            <a:off x="463296" y="2279904"/>
            <a:ext cx="7999476" cy="4376928"/>
          </a:xfrm>
        </p:spPr>
        <p:txBody>
          <a:bodyPr>
            <a:normAutofit fontScale="85000" lnSpcReduction="20000"/>
          </a:bodyPr>
          <a:lstStyle/>
          <a:p>
            <a:r>
              <a:rPr lang="en-GB" sz="1400"/>
              <a:t>KRW 300.9 trillion revenue in 2024 (second-highest on record)</a:t>
            </a:r>
          </a:p>
          <a:p>
            <a:r>
              <a:rPr lang="en-GB" sz="1400"/>
              <a:t>267,000+ employees across 80+ countries</a:t>
            </a:r>
          </a:p>
          <a:p>
            <a:r>
              <a:rPr lang="en-GB" sz="1400"/>
              <a:t>SWOT/PEST: political trade tensions, economic inflation, social sustainability expectations, technological AI disruption</a:t>
            </a:r>
          </a:p>
          <a:p>
            <a:r>
              <a:rPr lang="en-GB" sz="1400"/>
              <a:t>Globalisation = enabler + risk; Innovation = core identity since 1990s 'New Management' initiative</a:t>
            </a:r>
          </a:p>
          <a:p>
            <a:r>
              <a:rPr lang="en-GB" sz="1400"/>
              <a:t>Five pillars: AI, Supply Chain, HBM, Sustainability, Software</a:t>
            </a:r>
          </a:p>
          <a:p>
            <a:pPr marL="0" indent="0">
              <a:buNone/>
            </a:pPr>
            <a:r>
              <a:rPr lang="en-GB" sz="1400"/>
              <a:t>Samsung Electronics remains one of the most influential technology companies in the world, generating KRW 300.9 trillion in revenue in 2024, its second-highest on record, and employing over 267,000 people across more than 80 countries (Samsung Electronics, 2025).</a:t>
            </a:r>
          </a:p>
          <a:p>
            <a:pPr marL="0" indent="0">
              <a:buNone/>
            </a:pPr>
            <a:r>
              <a:rPr lang="en-GB" sz="1400"/>
              <a:t>Through our SWOT and PEST analysis, we have demonstrated that Samsung faces significant political pressures from trade tensions and export controls, economic challenges from inflation and slowing demand, social shifts in sustainability expectations, and technological disruption from the AI revolution and semiconductor competition from SK Hynix and TSMC.</a:t>
            </a:r>
          </a:p>
          <a:p>
            <a:pPr marL="0" indent="0">
              <a:buNone/>
            </a:pPr>
            <a:r>
              <a:rPr lang="en-GB" sz="1400"/>
              <a:t>Globalisation has been both an enabler and a source of risk for Samsung. Innovation remains the driving force behind its strategy, as it has been since the 'New Management' initiative of the 1990s (Kaur, Zhao and Trifan, 2023).</a:t>
            </a:r>
          </a:p>
          <a:p>
            <a:pPr marL="0" indent="0">
              <a:buNone/>
            </a:pPr>
            <a:r>
              <a:rPr lang="en-GB" sz="1400"/>
              <a:t>If Samsung executes on the five recommendations we have outlined, accelerating AI, diversifying supply chains, closing the HBM gap, deepening sustainability, and strengthening its software ecosystem, it is well-positioned to maintain its leadership in the global technology industry for the decades ahead.</a:t>
            </a:r>
          </a:p>
        </p:txBody>
      </p:sp>
    </p:spTree>
    <p:extLst>
      <p:ext uri="{BB962C8B-B14F-4D97-AF65-F5344CB8AC3E}">
        <p14:creationId xmlns:p14="http://schemas.microsoft.com/office/powerpoint/2010/main" val="410022688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A412EA-EE18-7077-6AD8-BCDBA0535D15}"/>
              </a:ext>
            </a:extLst>
          </p:cNvPr>
          <p:cNvSpPr>
            <a:spLocks noGrp="1"/>
          </p:cNvSpPr>
          <p:nvPr>
            <p:ph type="title" idx="4294967295"/>
          </p:nvPr>
        </p:nvSpPr>
        <p:spPr>
          <a:xfrm>
            <a:off x="457200" y="392354"/>
            <a:ext cx="7989888" cy="287338"/>
          </a:xfrm>
        </p:spPr>
        <p:txBody>
          <a:bodyPr>
            <a:noAutofit/>
          </a:bodyPr>
          <a:lstStyle/>
          <a:p>
            <a:r>
              <a:rPr lang="en-GB" sz="1600" b="1"/>
              <a:t>REFERENCES</a:t>
            </a:r>
          </a:p>
        </p:txBody>
      </p:sp>
      <p:sp>
        <p:nvSpPr>
          <p:cNvPr id="4" name="TextBox 3">
            <a:extLst>
              <a:ext uri="{FF2B5EF4-FFF2-40B4-BE49-F238E27FC236}">
                <a16:creationId xmlns:a16="http://schemas.microsoft.com/office/drawing/2014/main" id="{9803194E-4803-D3E2-4F07-2651985B1F85}"/>
              </a:ext>
            </a:extLst>
          </p:cNvPr>
          <p:cNvSpPr txBox="1"/>
          <p:nvPr/>
        </p:nvSpPr>
        <p:spPr>
          <a:xfrm>
            <a:off x="206828" y="741476"/>
            <a:ext cx="8730343" cy="5632311"/>
          </a:xfrm>
          <a:prstGeom prst="rect">
            <a:avLst/>
          </a:prstGeom>
          <a:noFill/>
        </p:spPr>
        <p:txBody>
          <a:bodyPr wrap="square" rtlCol="0">
            <a:spAutoFit/>
          </a:bodyPr>
          <a:lstStyle/>
          <a:p>
            <a:pPr marL="285750" lvl="0" indent="-285750">
              <a:buFont typeface="Arial" panose="020B0604020202020204" pitchFamily="34" charset="0"/>
              <a:buChar char="•"/>
            </a:pPr>
            <a:r>
              <a:rPr lang="en-GB" sz="1200"/>
              <a:t>Abhishek and Garg, H. (2018) “Samsung Electronics in India: Challenges of Multi-Channel Retailing,” </a:t>
            </a:r>
            <a:r>
              <a:rPr lang="en-GB" sz="1200" i="1"/>
              <a:t>Asian case research journal</a:t>
            </a:r>
            <a:r>
              <a:rPr lang="en-GB" sz="1200"/>
              <a:t>, 22(1), pp. 81–111. Available at: </a:t>
            </a:r>
            <a:r>
              <a:rPr lang="en-GB" sz="1200" u="sng">
                <a:hlinkClick r:id="rId2"/>
              </a:rPr>
              <a:t>https://doi.org/10.1142/S0218927518500049</a:t>
            </a:r>
            <a:r>
              <a:rPr lang="en-GB" sz="1200"/>
              <a:t>.</a:t>
            </a:r>
          </a:p>
          <a:p>
            <a:pPr marL="285750" lvl="0" indent="-285750">
              <a:buFont typeface="Arial" panose="020B0604020202020204" pitchFamily="34" charset="0"/>
              <a:buChar char="•"/>
            </a:pPr>
            <a:r>
              <a:rPr lang="en-GB" sz="1200"/>
              <a:t>‌BBC News (2014) ‘Samsung market dominance wavers as competition heats up’, 30 October. Available at: https://www.bbc.co.uk/news/business-29798464.</a:t>
            </a:r>
          </a:p>
          <a:p>
            <a:pPr marL="285750" lvl="0" indent="-285750">
              <a:buFont typeface="Arial" panose="020B0604020202020204" pitchFamily="34" charset="0"/>
              <a:buChar char="•"/>
            </a:pPr>
            <a:r>
              <a:rPr lang="en-GB" sz="1200"/>
              <a:t>Carroll, M. (2016) “Counterpoint Research: Lenovo, ZTE challenge Samsung and Apple’s dominance of Russia’s smartphone market,” </a:t>
            </a:r>
            <a:r>
              <a:rPr lang="en-GB" sz="1200" i="1"/>
              <a:t>Telecoms EMEA</a:t>
            </a:r>
            <a:r>
              <a:rPr lang="en-GB" sz="1200"/>
              <a:t> [Preprint].</a:t>
            </a:r>
          </a:p>
          <a:p>
            <a:pPr marL="285750" lvl="0" indent="-285750">
              <a:buFont typeface="Arial" panose="020B0604020202020204" pitchFamily="34" charset="0"/>
              <a:buChar char="•"/>
            </a:pPr>
            <a:r>
              <a:rPr lang="en-GB" sz="1200"/>
              <a:t>Cho, N. (1996) ‘How Samsung organized for innovation’, </a:t>
            </a:r>
            <a:r>
              <a:rPr lang="en-GB" sz="1200" i="1"/>
              <a:t>Long Range Planning</a:t>
            </a:r>
            <a:r>
              <a:rPr lang="en-GB" sz="1200"/>
              <a:t>, 29(6), pp. 783–796. Available at: https://doi.org/10.1016/s0024-6301(97)82816-6.</a:t>
            </a:r>
          </a:p>
          <a:p>
            <a:pPr marL="285750" lvl="0" indent="-285750">
              <a:buFont typeface="Arial" panose="020B0604020202020204" pitchFamily="34" charset="0"/>
              <a:buChar char="•"/>
            </a:pPr>
            <a:r>
              <a:rPr lang="en-GB" sz="1200"/>
              <a:t>Deloitte. (2023). </a:t>
            </a:r>
            <a:r>
              <a:rPr lang="en-GB" sz="1200" i="1"/>
              <a:t>2023 Technology Industry Outlook</a:t>
            </a:r>
            <a:r>
              <a:rPr lang="en-GB" sz="1200"/>
              <a:t>. London: Deloitte Insights.</a:t>
            </a:r>
          </a:p>
          <a:p>
            <a:pPr marL="285750" lvl="0" indent="-285750">
              <a:buFont typeface="Arial" panose="020B0604020202020204" pitchFamily="34" charset="0"/>
              <a:buChar char="•"/>
            </a:pPr>
            <a:r>
              <a:rPr lang="en-GB" sz="1200" err="1"/>
              <a:t>Embarka</a:t>
            </a:r>
            <a:r>
              <a:rPr lang="en-GB" sz="1200"/>
              <a:t>, L., Abdellatif, H., Fatma, R.L. and Salima, M. (2024) 'Leveraging artificial intelligence for competitive advantage: a case study of Samsung', Brazilian Journal of Business, 6(4), e76085.</a:t>
            </a:r>
          </a:p>
          <a:p>
            <a:pPr marL="285750" lvl="0" indent="-285750">
              <a:buFont typeface="Arial" panose="020B0604020202020204" pitchFamily="34" charset="0"/>
              <a:buChar char="•"/>
            </a:pPr>
            <a:r>
              <a:rPr lang="en-GB" sz="1200"/>
              <a:t>Grover, M., &amp; Khattar, K. (2019, October). A PEST analysis on the impact of make in India program on manufacturing sector’s productivity. In </a:t>
            </a:r>
            <a:r>
              <a:rPr lang="en-GB" sz="1200" i="1"/>
              <a:t>Proceedings of International Conference on Advancements in Computing &amp; Management (ICACM)</a:t>
            </a:r>
            <a:endParaRPr lang="en-GB" sz="1200"/>
          </a:p>
          <a:p>
            <a:pPr marL="285750" lvl="0" indent="-285750">
              <a:buFont typeface="Arial" panose="020B0604020202020204" pitchFamily="34" charset="0"/>
              <a:buChar char="•"/>
            </a:pPr>
            <a:r>
              <a:rPr lang="en-GB" sz="1200"/>
              <a:t>Haizar, N.F.B.M., Kee, D.M.H., Chong, L.M. and Chong, J.H. (2020) 'The Impact of Innovation Strategy on Organizational Success: A Study of Samsung', Asia Pacific Journal of Management and Education, 3(2), pp. 60–73.</a:t>
            </a:r>
          </a:p>
          <a:p>
            <a:pPr marL="285750" lvl="0" indent="-285750">
              <a:buFont typeface="Arial" panose="020B0604020202020204" pitchFamily="34" charset="0"/>
              <a:buChar char="•"/>
            </a:pPr>
            <a:r>
              <a:rPr lang="en-GB" sz="1200"/>
              <a:t>Hamisu, S. (2020) </a:t>
            </a:r>
            <a:r>
              <a:rPr lang="en-GB" sz="1200" i="1"/>
              <a:t>An analysis of open innovation: A case study of general electric, Samsung and Nivea</a:t>
            </a:r>
            <a:r>
              <a:rPr lang="en-GB" sz="1200"/>
              <a:t>, </a:t>
            </a:r>
            <a:r>
              <a:rPr lang="en-GB" sz="1200" i="1"/>
              <a:t>LinkedIn</a:t>
            </a:r>
            <a:r>
              <a:rPr lang="en-GB" sz="1200"/>
              <a:t>. Available at: https://www.linkedin.com/pulse/analysis-open-innovation-case-study-general-electric-samsung-salihu/ (Accessed: 17 February 2026). </a:t>
            </a:r>
          </a:p>
          <a:p>
            <a:pPr marL="285750" lvl="0" indent="-285750">
              <a:buFont typeface="Arial" panose="020B0604020202020204" pitchFamily="34" charset="0"/>
              <a:buChar char="•"/>
            </a:pPr>
            <a:r>
              <a:rPr lang="en-GB" sz="1200" err="1"/>
              <a:t>Hidiroglu</a:t>
            </a:r>
            <a:r>
              <a:rPr lang="en-GB" sz="1200"/>
              <a:t>, D. (2021) “The Strategies in Global Semiconductor Industry: The SWOT Analysts of Samsung Electronics Company,” </a:t>
            </a:r>
            <a:r>
              <a:rPr lang="en-GB" sz="1200" i="1"/>
              <a:t>American Journal of Management</a:t>
            </a:r>
            <a:r>
              <a:rPr lang="en-GB" sz="1200"/>
              <a:t>, 21(2), pp. 107–118.</a:t>
            </a:r>
          </a:p>
          <a:p>
            <a:pPr marL="285750" lvl="0" indent="-285750">
              <a:buFont typeface="Arial" panose="020B0604020202020204" pitchFamily="34" charset="0"/>
              <a:buChar char="•"/>
            </a:pPr>
            <a:r>
              <a:rPr lang="en-GB" sz="1200"/>
              <a:t>Hobday, M. (1998) ‘Latecomer catch-up strategies in electronics: Samsung of Korea and ACER of Taiwan’, </a:t>
            </a:r>
            <a:r>
              <a:rPr lang="en-GB" sz="1200" i="1"/>
              <a:t>Asia Pacific Business Review</a:t>
            </a:r>
            <a:r>
              <a:rPr lang="en-GB" sz="1200"/>
              <a:t>, 4(2–3), pp. 48–83. </a:t>
            </a:r>
            <a:r>
              <a:rPr lang="en-GB" sz="1200" err="1"/>
              <a:t>doi</a:t>
            </a:r>
            <a:r>
              <a:rPr lang="en-GB" sz="1200"/>
              <a:t>: 10.1080/13602389812331288364.</a:t>
            </a:r>
          </a:p>
          <a:p>
            <a:pPr marL="285750" lvl="0" indent="-285750">
              <a:buFont typeface="Arial" panose="020B0604020202020204" pitchFamily="34" charset="0"/>
              <a:buChar char="•"/>
            </a:pPr>
            <a:r>
              <a:rPr lang="en-GB" sz="1200"/>
              <a:t>Huang, H. (2023) Samsung’s Reconstruction of its Global Production Networks: From China to Vietnam, from Vietnam to Diversification. New Zealand Asia Institute. Available at: https://www.auckland.ac.nz/assets/business/nzai-briefing-note-2023.pdf.</a:t>
            </a:r>
          </a:p>
          <a:p>
            <a:pPr marL="285750" lvl="0" indent="-285750">
              <a:buFont typeface="Arial" panose="020B0604020202020204" pitchFamily="34" charset="0"/>
              <a:buChar char="•"/>
            </a:pPr>
            <a:r>
              <a:rPr lang="en-GB" sz="1200"/>
              <a:t>International Monetary Fund (IMF). (2023). </a:t>
            </a:r>
            <a:r>
              <a:rPr lang="en-GB" sz="1200" i="1"/>
              <a:t>World Economic Outlook: Navigating Global Divergences</a:t>
            </a:r>
            <a:r>
              <a:rPr lang="en-GB" sz="1200"/>
              <a:t>. Washington, DC: IMF.</a:t>
            </a:r>
          </a:p>
          <a:p>
            <a:pPr marL="285750" lvl="0" indent="-285750">
              <a:buFont typeface="Arial" panose="020B0604020202020204" pitchFamily="34" charset="0"/>
              <a:buChar char="•"/>
            </a:pPr>
            <a:r>
              <a:rPr lang="en-US" sz="1200"/>
              <a:t>Jung, S. C. (2014). The analysis of strategic management of </a:t>
            </a:r>
            <a:r>
              <a:rPr lang="en-US" sz="1200" err="1"/>
              <a:t>samsung</a:t>
            </a:r>
            <a:r>
              <a:rPr lang="en-US" sz="1200"/>
              <a:t> electronics company through the generic value chain model. </a:t>
            </a:r>
            <a:r>
              <a:rPr lang="en-US" sz="1200" i="1"/>
              <a:t>International Journal of Software Engineering and Its Applications,</a:t>
            </a:r>
            <a:r>
              <a:rPr lang="en-US" sz="1200"/>
              <a:t> 8(12), 133-142.​</a:t>
            </a:r>
          </a:p>
        </p:txBody>
      </p:sp>
    </p:spTree>
    <p:extLst>
      <p:ext uri="{BB962C8B-B14F-4D97-AF65-F5344CB8AC3E}">
        <p14:creationId xmlns:p14="http://schemas.microsoft.com/office/powerpoint/2010/main" val="33825090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156B5CF9-F7DF-35D2-EC6E-3DDE3EF0E8D9}"/>
              </a:ext>
            </a:extLst>
          </p:cNvPr>
          <p:cNvSpPr txBox="1"/>
          <p:nvPr/>
        </p:nvSpPr>
        <p:spPr>
          <a:xfrm>
            <a:off x="278027" y="151179"/>
            <a:ext cx="8587946" cy="6555641"/>
          </a:xfrm>
          <a:prstGeom prst="rect">
            <a:avLst/>
          </a:prstGeom>
          <a:noFill/>
        </p:spPr>
        <p:txBody>
          <a:bodyPr wrap="square" rtlCol="0">
            <a:spAutoFit/>
          </a:bodyPr>
          <a:lstStyle/>
          <a:p>
            <a:pPr marL="285750" lvl="0" indent="-285750">
              <a:buFont typeface="Arial" panose="020B0604020202020204" pitchFamily="34" charset="0"/>
              <a:buChar char="•"/>
            </a:pPr>
            <a:r>
              <a:rPr lang="en-GB" sz="1200"/>
              <a:t>Kaur, K., Zhao, E. and Trifan, V.A. (2023) 'A Story of Vision and Leadership: Unveiling the Samsung Electronics Brand's Path to Success', Ovidius University Annals, Economic Sciences Series, XXIII(2), pp. 491–500.</a:t>
            </a:r>
          </a:p>
          <a:p>
            <a:pPr marL="285750" lvl="0" indent="-285750">
              <a:buFont typeface="Arial" panose="020B0604020202020204" pitchFamily="34" charset="0"/>
              <a:buChar char="•"/>
            </a:pPr>
            <a:r>
              <a:rPr lang="en-GB" sz="1200"/>
              <a:t>Kevin Lane Keller and Sood, S. (2003) “Brand equity dilution,” </a:t>
            </a:r>
            <a:r>
              <a:rPr lang="en-GB" sz="1200" i="1"/>
              <a:t>MIT Sloan management review</a:t>
            </a:r>
            <a:r>
              <a:rPr lang="en-GB" sz="1200"/>
              <a:t>, 45(1), p. 12.</a:t>
            </a:r>
          </a:p>
          <a:p>
            <a:pPr marL="285750" lvl="0" indent="-285750">
              <a:buFont typeface="Arial" panose="020B0604020202020204" pitchFamily="34" charset="0"/>
              <a:buChar char="•"/>
            </a:pPr>
            <a:r>
              <a:rPr lang="en-GB" sz="1200" err="1"/>
              <a:t>Khanagha</a:t>
            </a:r>
            <a:r>
              <a:rPr lang="en-GB" sz="1200"/>
              <a:t>, S. </a:t>
            </a:r>
            <a:r>
              <a:rPr lang="en-GB" sz="1200" i="1"/>
              <a:t>et al.</a:t>
            </a:r>
            <a:r>
              <a:rPr lang="en-GB" sz="1200"/>
              <a:t> (2018) “Embracing Bewilderment: Responding to Technological Disruption in Heterogeneous Market Environments,” </a:t>
            </a:r>
            <a:r>
              <a:rPr lang="en-GB" sz="1200" i="1"/>
              <a:t>Journal of management studies</a:t>
            </a:r>
            <a:r>
              <a:rPr lang="en-GB" sz="1200"/>
              <a:t>, 55(7), pp. 1079–1121. Available at: </a:t>
            </a:r>
            <a:r>
              <a:rPr lang="en-GB" sz="1200" u="sng">
                <a:hlinkClick r:id="rId2"/>
              </a:rPr>
              <a:t>https://doi.org/10.1111/joms.12348</a:t>
            </a:r>
            <a:r>
              <a:rPr lang="en-GB" sz="1200"/>
              <a:t>.</a:t>
            </a:r>
          </a:p>
          <a:p>
            <a:pPr marL="285750" lvl="0" indent="-285750">
              <a:buFont typeface="Arial" panose="020B0604020202020204" pitchFamily="34" charset="0"/>
              <a:buChar char="•"/>
            </a:pPr>
            <a:r>
              <a:rPr lang="en-GB" sz="1200"/>
              <a:t>Kim, J. and Park, C. (2019) 'Planting and harvesting innovation – an analysis of Samsung Electronics', International Journal of Quality Innovation, 5(6), pp. 1–18.</a:t>
            </a:r>
          </a:p>
          <a:p>
            <a:pPr marL="285750" lvl="0" indent="-285750">
              <a:buFont typeface="Arial" panose="020B0604020202020204" pitchFamily="34" charset="0"/>
              <a:buChar char="•"/>
            </a:pPr>
            <a:r>
              <a:rPr lang="en-GB" sz="1200"/>
              <a:t>‌Lee, C., Kang, S.K., Kim, H. and Kim, I., 2019. Background and activities of the </a:t>
            </a:r>
            <a:r>
              <a:rPr lang="en-GB" sz="1200" err="1"/>
              <a:t>samsung</a:t>
            </a:r>
            <a:r>
              <a:rPr lang="en-GB" sz="1200"/>
              <a:t> ombudsperson commission in </a:t>
            </a:r>
            <a:r>
              <a:rPr lang="en-GB" sz="1200" err="1"/>
              <a:t>korea</a:t>
            </a:r>
            <a:r>
              <a:rPr lang="en-GB" sz="1200"/>
              <a:t>. Journal of Preventive Medicine and Public Health, 52(4), p.265.</a:t>
            </a:r>
          </a:p>
          <a:p>
            <a:pPr marL="285750" lvl="0" indent="-285750">
              <a:buFont typeface="Arial" panose="020B0604020202020204" pitchFamily="34" charset="0"/>
              <a:buChar char="•"/>
            </a:pPr>
            <a:r>
              <a:rPr lang="en-GB" sz="1200"/>
              <a:t>Lee, J.Y. (2022) 'Supply Chain Management Strategy and Capital Structure of Global Information and Communications Technology Companies', Sustainability, 14(3), 1844.</a:t>
            </a:r>
          </a:p>
          <a:p>
            <a:pPr marL="285750" lvl="0" indent="-285750">
              <a:buFont typeface="Arial" panose="020B0604020202020204" pitchFamily="34" charset="0"/>
              <a:buChar char="•"/>
            </a:pPr>
            <a:r>
              <a:rPr lang="en-US" sz="1200"/>
              <a:t>Magnusson, P., Westjohn, S. A., &amp; </a:t>
            </a:r>
            <a:r>
              <a:rPr lang="en-US" sz="1200" err="1"/>
              <a:t>Zdravkovic</a:t>
            </a:r>
            <a:r>
              <a:rPr lang="en-US" sz="1200"/>
              <a:t>, S. (2011). “What? I thought Samsung was Japanese”: accurate or not, perceived country of origin matters. </a:t>
            </a:r>
            <a:r>
              <a:rPr lang="en-US" sz="1200" i="1"/>
              <a:t>International Marketing Review, </a:t>
            </a:r>
            <a:r>
              <a:rPr lang="en-US" sz="1200"/>
              <a:t>28(5), 454-472.​</a:t>
            </a:r>
            <a:endParaRPr lang="en-GB" sz="1200"/>
          </a:p>
          <a:p>
            <a:pPr marL="285750" lvl="0" indent="-285750">
              <a:buFont typeface="Arial" panose="020B0604020202020204" pitchFamily="34" charset="0"/>
              <a:buChar char="•"/>
            </a:pPr>
            <a:r>
              <a:rPr lang="en-US" sz="1200" err="1"/>
              <a:t>Manorek</a:t>
            </a:r>
            <a:r>
              <a:rPr lang="en-US" sz="1200"/>
              <a:t>, S. L. (2016). The influence of brand image, advertising, perceived price toward consumer purchase intention (Case study: Samsung Smartphone). </a:t>
            </a:r>
            <a:r>
              <a:rPr lang="en-US" sz="1200" i="1" err="1"/>
              <a:t>Jurnal</a:t>
            </a:r>
            <a:r>
              <a:rPr lang="en-US" sz="1200" i="1"/>
              <a:t> </a:t>
            </a:r>
            <a:r>
              <a:rPr lang="en-US" sz="1200" i="1" err="1"/>
              <a:t>Berkala</a:t>
            </a:r>
            <a:r>
              <a:rPr lang="en-US" sz="1200" i="1"/>
              <a:t> </a:t>
            </a:r>
            <a:r>
              <a:rPr lang="en-US" sz="1200" i="1" err="1"/>
              <a:t>Ilmiah</a:t>
            </a:r>
            <a:r>
              <a:rPr lang="en-US" sz="1200" i="1"/>
              <a:t> </a:t>
            </a:r>
            <a:r>
              <a:rPr lang="en-US" sz="1200" i="1" err="1"/>
              <a:t>Efisiensi</a:t>
            </a:r>
            <a:r>
              <a:rPr lang="en-US" sz="1200" i="1"/>
              <a:t>, </a:t>
            </a:r>
            <a:r>
              <a:rPr lang="en-US" sz="1200"/>
              <a:t>16(1).​</a:t>
            </a:r>
            <a:endParaRPr lang="en-GB" sz="1200"/>
          </a:p>
          <a:p>
            <a:pPr marL="285750" lvl="0" indent="-285750">
              <a:buFont typeface="Arial" panose="020B0604020202020204" pitchFamily="34" charset="0"/>
              <a:buChar char="•"/>
            </a:pPr>
            <a:r>
              <a:rPr lang="en-GB" sz="1200"/>
              <a:t>Organisation for Economic Co-operation and Development (OECD). (2023). </a:t>
            </a:r>
            <a:r>
              <a:rPr lang="en-GB" sz="1200" i="1"/>
              <a:t>OECD Economic Outlook 2023</a:t>
            </a:r>
            <a:r>
              <a:rPr lang="en-GB" sz="1200"/>
              <a:t>. Paris: OECD Publishing</a:t>
            </a:r>
          </a:p>
          <a:p>
            <a:pPr marL="285750" lvl="0" indent="-285750">
              <a:buFont typeface="Arial" panose="020B0604020202020204" pitchFamily="34" charset="0"/>
              <a:buChar char="•"/>
            </a:pPr>
            <a:r>
              <a:rPr lang="en-GB" sz="1200"/>
              <a:t>Park, S. and Gil, Y. (2006) ‘How Samsung Transformed Its Corporate R&amp;D </a:t>
            </a:r>
            <a:r>
              <a:rPr lang="en-GB" sz="1200" err="1"/>
              <a:t>Center</a:t>
            </a:r>
            <a:r>
              <a:rPr lang="en-GB" sz="1200"/>
              <a:t>’, </a:t>
            </a:r>
            <a:r>
              <a:rPr lang="en-GB" sz="1200" i="1"/>
              <a:t>Research-Technology Management</a:t>
            </a:r>
            <a:r>
              <a:rPr lang="en-GB" sz="1200"/>
              <a:t>, 49(4), pp. 24–29. </a:t>
            </a:r>
            <a:r>
              <a:rPr lang="en-GB" sz="1200" err="1"/>
              <a:t>doi</a:t>
            </a:r>
            <a:r>
              <a:rPr lang="en-GB" sz="1200"/>
              <a:t>: 10.1080/08956308.2006.11657384.</a:t>
            </a:r>
          </a:p>
          <a:p>
            <a:pPr marL="285750" lvl="0" indent="-285750">
              <a:buFont typeface="Arial" panose="020B0604020202020204" pitchFamily="34" charset="0"/>
              <a:buChar char="•"/>
            </a:pPr>
            <a:r>
              <a:rPr lang="en-GB" sz="1200"/>
              <a:t>Samsung Electronics (2023) Samsung Electronics Sustainability Report 2023. Seoul: Samsung Electronics.</a:t>
            </a:r>
          </a:p>
          <a:p>
            <a:pPr marL="285750" lvl="0" indent="-285750">
              <a:buFont typeface="Arial" panose="020B0604020202020204" pitchFamily="34" charset="0"/>
              <a:buChar char="•"/>
            </a:pPr>
            <a:r>
              <a:rPr lang="en-GB" sz="1200"/>
              <a:t>Samsung Electronics (2025) Samsung Electronics Announces Fourth Quarter and FY 2024 Results. Samsung Global Newsroom, 31 January.</a:t>
            </a:r>
          </a:p>
          <a:p>
            <a:pPr marL="285750" lvl="0" indent="-285750">
              <a:buFont typeface="Arial" panose="020B0604020202020204" pitchFamily="34" charset="0"/>
              <a:buChar char="•"/>
            </a:pPr>
            <a:r>
              <a:rPr lang="en-GB" sz="1200" i="1"/>
              <a:t>Samsung Electronics Co Ltd (005930)</a:t>
            </a:r>
            <a:r>
              <a:rPr lang="en-GB" sz="1200"/>
              <a:t> (2018) </a:t>
            </a:r>
            <a:r>
              <a:rPr lang="en-GB" sz="1200" i="1" err="1"/>
              <a:t>GlobalData</a:t>
            </a:r>
            <a:r>
              <a:rPr lang="en-GB" sz="1200" i="1"/>
              <a:t> Company Deals and Alliances Profiles</a:t>
            </a:r>
            <a:r>
              <a:rPr lang="en-GB" sz="1200"/>
              <a:t>. London: Global Data plc.</a:t>
            </a:r>
          </a:p>
          <a:p>
            <a:pPr marL="285750" lvl="0" indent="-285750">
              <a:buFont typeface="Arial" panose="020B0604020202020204" pitchFamily="34" charset="0"/>
              <a:buChar char="•"/>
            </a:pPr>
            <a:r>
              <a:rPr lang="en-GB" sz="1200"/>
              <a:t>Sen, S. (2011) “The Chaebol challenge: Samsung, for years behind rival LG, is now a step away from becoming India’s top consumer electronics company,” </a:t>
            </a:r>
            <a:r>
              <a:rPr lang="en-GB" sz="1200" i="1"/>
              <a:t>Business today (New Delhi, India)</a:t>
            </a:r>
            <a:r>
              <a:rPr lang="en-GB" sz="1200"/>
              <a:t>.</a:t>
            </a:r>
          </a:p>
          <a:p>
            <a:pPr marL="285750" lvl="0" indent="-285750">
              <a:buFont typeface="Arial" panose="020B0604020202020204" pitchFamily="34" charset="0"/>
              <a:buChar char="•"/>
            </a:pPr>
            <a:r>
              <a:rPr lang="en-US" sz="1200"/>
              <a:t>Song, J., Lee, K., &amp; Khanna, T. (2016). Dynamic capabilities at Samsung: Optimizing internal co-opetition. </a:t>
            </a:r>
            <a:r>
              <a:rPr lang="en-US" sz="1200" i="1"/>
              <a:t>California Management Review, </a:t>
            </a:r>
            <a:r>
              <a:rPr lang="en-US" sz="1200"/>
              <a:t>58(4), 118-140.​</a:t>
            </a:r>
            <a:endParaRPr lang="en-GB" sz="1200"/>
          </a:p>
          <a:p>
            <a:pPr marL="285750" lvl="0" indent="-285750">
              <a:buFont typeface="Arial" panose="020B0604020202020204" pitchFamily="34" charset="0"/>
              <a:buChar char="•"/>
            </a:pPr>
            <a:r>
              <a:rPr lang="en-GB" sz="1200"/>
              <a:t>Statista. (2024). </a:t>
            </a:r>
            <a:r>
              <a:rPr lang="en-GB" sz="1200" i="1"/>
              <a:t>Consumer Electronics Market Report 2024</a:t>
            </a:r>
            <a:r>
              <a:rPr lang="en-GB" sz="1200"/>
              <a:t>. Hamburg: Statista.</a:t>
            </a:r>
          </a:p>
          <a:p>
            <a:pPr marL="285750" lvl="0" indent="-285750">
              <a:buFont typeface="Arial" panose="020B0604020202020204" pitchFamily="34" charset="0"/>
              <a:buChar char="•"/>
            </a:pPr>
            <a:r>
              <a:rPr lang="en-GB" sz="1200" i="1"/>
              <a:t>Telecom Asia (Online)</a:t>
            </a:r>
            <a:r>
              <a:rPr lang="en-GB" sz="1200"/>
              <a:t> (2018) “Jio, Samsung to deploy India-wide NB-IoT network.”</a:t>
            </a:r>
          </a:p>
          <a:p>
            <a:pPr marL="285750" lvl="0" indent="-285750">
              <a:buFont typeface="Arial" panose="020B0604020202020204" pitchFamily="34" charset="0"/>
              <a:buChar char="•"/>
            </a:pPr>
            <a:r>
              <a:rPr lang="en-GB" sz="1200"/>
              <a:t>Wang, W.C. </a:t>
            </a:r>
            <a:r>
              <a:rPr lang="en-GB" sz="1200" i="1"/>
              <a:t>et al.</a:t>
            </a:r>
            <a:r>
              <a:rPr lang="en-GB" sz="1200"/>
              <a:t> (2014) “Green Management in High-Tech Industry: A Case Study of Samsung,” </a:t>
            </a:r>
            <a:r>
              <a:rPr lang="en-GB" sz="1200" i="1"/>
              <a:t>Advanced materials research</a:t>
            </a:r>
            <a:r>
              <a:rPr lang="en-GB" sz="1200"/>
              <a:t>, 869–870, pp. 737–740. Available at: </a:t>
            </a:r>
            <a:r>
              <a:rPr lang="en-GB" sz="1200" u="sng">
                <a:hlinkClick r:id="rId3"/>
              </a:rPr>
              <a:t>https://doi.org/10.4028/www.scientific.net/AMR.869-870.737</a:t>
            </a:r>
            <a:r>
              <a:rPr lang="en-GB" sz="1200"/>
              <a:t>.</a:t>
            </a:r>
          </a:p>
          <a:p>
            <a:pPr marL="285750" lvl="0" indent="-285750">
              <a:buFont typeface="Arial" panose="020B0604020202020204" pitchFamily="34" charset="0"/>
              <a:buChar char="•"/>
            </a:pPr>
            <a:r>
              <a:rPr lang="en-GB" sz="1200"/>
              <a:t>World Trade Organization (WTO). (2023). </a:t>
            </a:r>
            <a:r>
              <a:rPr lang="en-GB" sz="1200" i="1"/>
              <a:t>World Trade Statistical Review 2023</a:t>
            </a:r>
            <a:r>
              <a:rPr lang="en-GB" sz="1200"/>
              <a:t>. Geneva: WTO</a:t>
            </a:r>
          </a:p>
          <a:p>
            <a:pPr marL="285750" lvl="0" indent="-285750">
              <a:buFont typeface="Arial" panose="020B0604020202020204" pitchFamily="34" charset="0"/>
              <a:buChar char="•"/>
            </a:pPr>
            <a:r>
              <a:rPr lang="en-US" sz="1200"/>
              <a:t>Yoo, Y., &amp; Kim, K. (2015). How Samsung became a design powerhouse. </a:t>
            </a:r>
            <a:r>
              <a:rPr lang="en-US" sz="1200" i="1"/>
              <a:t>Harvard Business Review,</a:t>
            </a:r>
            <a:r>
              <a:rPr lang="en-US" sz="1200"/>
              <a:t> 93(9), 72-12.</a:t>
            </a:r>
            <a:endParaRPr lang="en-GB" sz="1200"/>
          </a:p>
        </p:txBody>
      </p:sp>
    </p:spTree>
    <p:extLst>
      <p:ext uri="{BB962C8B-B14F-4D97-AF65-F5344CB8AC3E}">
        <p14:creationId xmlns:p14="http://schemas.microsoft.com/office/powerpoint/2010/main" val="1584721063"/>
      </p:ext>
    </p:extLst>
  </p:cSld>
  <p:clrMapOvr>
    <a:masterClrMapping/>
  </p:clrMapOvr>
</p:sld>
</file>

<file path=ppt/theme/theme1.xml><?xml version="1.0" encoding="utf-8"?>
<a:theme xmlns:a="http://schemas.openxmlformats.org/drawingml/2006/main" name="AccentBoxVTI">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AccentBoxVTI">
      <a:majorFont>
        <a:latin typeface="Avenir Next LT Pro"/>
        <a:ea typeface=""/>
        <a:cs typeface=""/>
      </a:majorFont>
      <a:minorFont>
        <a:latin typeface="Avenir Next LT Pro"/>
        <a:ea typeface=""/>
        <a:cs typeface=""/>
      </a:minorFont>
    </a:fontScheme>
    <a:fmtScheme name="AccentBox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ccentBoxVTI" id="{F4FE582F-5DDE-4E50-A331-B77FB79D7361}" vid="{42624B42-66F4-4B9A-A3DB-EB561F16279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6E4C94D3791F742BF2CEB284273B86F" ma:contentTypeVersion="6" ma:contentTypeDescription="Create a new document." ma:contentTypeScope="" ma:versionID="09ef85f57fbadcbcc1c84f635829deba">
  <xsd:schema xmlns:xsd="http://www.w3.org/2001/XMLSchema" xmlns:xs="http://www.w3.org/2001/XMLSchema" xmlns:p="http://schemas.microsoft.com/office/2006/metadata/properties" xmlns:ns3="0085e1a2-9cbf-4b92-866b-21f3c89040b6" targetNamespace="http://schemas.microsoft.com/office/2006/metadata/properties" ma:root="true" ma:fieldsID="f745c4bff9f36a9ed16ae6cdb8a659ac" ns3:_="">
    <xsd:import namespace="0085e1a2-9cbf-4b92-866b-21f3c89040b6"/>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MediaServiceObjectDetectorVersion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085e1a2-9cbf-4b92-866b-21f3c89040b6"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_activity" ma:index="13"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activity xmlns="0085e1a2-9cbf-4b92-866b-21f3c89040b6"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1F0CEA9-02F9-4062-93F7-6360C6E6BE78}">
  <ds:schemaRefs>
    <ds:schemaRef ds:uri="0085e1a2-9cbf-4b92-866b-21f3c89040b6"/>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6ABF276A-C49D-43BD-B681-BF1CCC3CCBFD}">
  <ds:schemaRefs>
    <ds:schemaRef ds:uri="0085e1a2-9cbf-4b92-866b-21f3c89040b6"/>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3.xml><?xml version="1.0" encoding="utf-8"?>
<ds:datastoreItem xmlns:ds="http://schemas.openxmlformats.org/officeDocument/2006/customXml" ds:itemID="{1D764393-B8B2-47F3-8FD8-BDC30574E11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(4:3)</PresentationFormat>
  <Slides>26</Slides>
  <Notes>1</Notes>
  <HiddenSlides>0</HiddenSlides>
  <ScaleCrop>false</ScaleCrop>
  <HeadingPairs>
    <vt:vector size="4" baseType="variant">
      <vt:variant>
        <vt:lpstr>Theme</vt:lpstr>
      </vt:variant>
      <vt:variant>
        <vt:i4>1</vt:i4>
      </vt:variant>
      <vt:variant>
        <vt:lpstr>Slide Titles</vt:lpstr>
      </vt:variant>
      <vt:variant>
        <vt:i4>26</vt:i4>
      </vt:variant>
    </vt:vector>
  </HeadingPairs>
  <TitlesOfParts>
    <vt:vector size="27" baseType="lpstr">
      <vt:lpstr>AccentBoxVTI</vt:lpstr>
      <vt:lpstr>SAMSUNG</vt:lpstr>
      <vt:lpstr>Company Overview</vt:lpstr>
      <vt:lpstr>Background and Development​</vt:lpstr>
      <vt:lpstr>Organisational Structure and Operations​</vt:lpstr>
      <vt:lpstr>Company Structure</vt:lpstr>
      <vt:lpstr>Global Position &amp; Industry Importance​</vt:lpstr>
      <vt:lpstr>SWOT Analysis</vt:lpstr>
      <vt:lpstr>Strengths</vt:lpstr>
      <vt:lpstr>Weaknesses</vt:lpstr>
      <vt:lpstr>Opportunities (1/2)</vt:lpstr>
      <vt:lpstr>Opportunities (2/2)</vt:lpstr>
      <vt:lpstr>Threats</vt:lpstr>
      <vt:lpstr>PowerPoint Presentation</vt:lpstr>
      <vt:lpstr>    Political Factors</vt:lpstr>
      <vt:lpstr>    Economic Factors</vt:lpstr>
      <vt:lpstr>        Social Factors</vt:lpstr>
      <vt:lpstr>Technological Factors</vt:lpstr>
      <vt:lpstr>Globalisation (1/2)</vt:lpstr>
      <vt:lpstr>Globalisation (2/2)</vt:lpstr>
      <vt:lpstr>Innovation</vt:lpstr>
      <vt:lpstr>Recommendations (1/3)</vt:lpstr>
      <vt:lpstr>Recommendations (2/3)</vt:lpstr>
      <vt:lpstr>Recommendations (3/3)</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SAMSUNG</dc:title>
  <dc:creator>Shamson Alnasa</dc:creator>
  <cp:revision>4</cp:revision>
  <dcterms:created xsi:type="dcterms:W3CDTF">2026-02-03T20:21:26Z</dcterms:created>
  <dcterms:modified xsi:type="dcterms:W3CDTF">2026-02-21T16:26:47Z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0x01010086E4C94D3791F742BF2CEB284273B86F</vt:lpwstr>
  </property>
</Properties>
</file>