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theme/theme10.xml" ContentType="application/vnd.openxmlformats-officedocument.theme+xml"/>
  <Override PartName="/ppt/slideLayouts/slideLayout16.xml" ContentType="application/vnd.openxmlformats-officedocument.presentationml.slideLayout+xml"/>
  <Override PartName="/ppt/theme/theme11.xml" ContentType="application/vnd.openxmlformats-officedocument.theme+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theme/theme14.xml" ContentType="application/vnd.openxmlformats-officedocument.theme+xml"/>
  <Override PartName="/ppt/slideLayouts/slideLayout20.xml" ContentType="application/vnd.openxmlformats-officedocument.presentationml.slideLayout+xml"/>
  <Override PartName="/ppt/theme/theme15.xml" ContentType="application/vnd.openxmlformats-officedocument.theme+xml"/>
  <Override PartName="/ppt/slideLayouts/slideLayout21.xml" ContentType="application/vnd.openxmlformats-officedocument.presentationml.slideLayout+xml"/>
  <Override PartName="/ppt/theme/theme16.xml" ContentType="application/vnd.openxmlformats-officedocument.theme+xml"/>
  <Override PartName="/ppt/slideLayouts/slideLayout22.xml" ContentType="application/vnd.openxmlformats-officedocument.presentationml.slideLayout+xml"/>
  <Override PartName="/ppt/theme/theme17.xml" ContentType="application/vnd.openxmlformats-officedocument.theme+xml"/>
  <Override PartName="/ppt/slideLayouts/slideLayout23.xml" ContentType="application/vnd.openxmlformats-officedocument.presentationml.slideLayout+xml"/>
  <Override PartName="/ppt/theme/theme18.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9.xml" ContentType="application/vnd.openxmlformats-officedocument.theme+xml"/>
  <Override PartName="/ppt/slideLayouts/slideLayout32.xml" ContentType="application/vnd.openxmlformats-officedocument.presentationml.slideLayout+xml"/>
  <Override PartName="/ppt/theme/theme20.xml" ContentType="application/vnd.openxmlformats-officedocument.theme+xml"/>
  <Override PartName="/ppt/slideLayouts/slideLayout33.xml" ContentType="application/vnd.openxmlformats-officedocument.presentationml.slideLayout+xml"/>
  <Override PartName="/ppt/theme/theme21.xml" ContentType="application/vnd.openxmlformats-officedocument.theme+xml"/>
  <Override PartName="/ppt/slideLayouts/slideLayout34.xml" ContentType="application/vnd.openxmlformats-officedocument.presentationml.slideLayout+xml"/>
  <Override PartName="/ppt/theme/theme2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3.xml" ContentType="application/vnd.openxmlformats-officedocument.theme+xml"/>
  <Override PartName="/ppt/slideLayouts/slideLayout37.xml" ContentType="application/vnd.openxmlformats-officedocument.presentationml.slideLayout+xml"/>
  <Override PartName="/ppt/theme/theme2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1" r:id="rId2"/>
    <p:sldMasterId id="2147483693" r:id="rId3"/>
    <p:sldMasterId id="2147483696" r:id="rId4"/>
    <p:sldMasterId id="2147483698" r:id="rId5"/>
    <p:sldMasterId id="2147483700" r:id="rId6"/>
    <p:sldMasterId id="2147483702" r:id="rId7"/>
    <p:sldMasterId id="2147483704" r:id="rId8"/>
    <p:sldMasterId id="2147483706" r:id="rId9"/>
    <p:sldMasterId id="2147483708" r:id="rId10"/>
    <p:sldMasterId id="2147483710" r:id="rId11"/>
    <p:sldMasterId id="2147483712" r:id="rId12"/>
    <p:sldMasterId id="2147483714" r:id="rId13"/>
    <p:sldMasterId id="2147483716" r:id="rId14"/>
    <p:sldMasterId id="2147483718" r:id="rId15"/>
    <p:sldMasterId id="2147483720" r:id="rId16"/>
    <p:sldMasterId id="2147483722" r:id="rId17"/>
    <p:sldMasterId id="2147483724" r:id="rId18"/>
    <p:sldMasterId id="2147483726" r:id="rId19"/>
    <p:sldMasterId id="2147483735" r:id="rId20"/>
    <p:sldMasterId id="2147483737" r:id="rId21"/>
    <p:sldMasterId id="2147483739" r:id="rId22"/>
    <p:sldMasterId id="2147483741" r:id="rId23"/>
    <p:sldMasterId id="2147483744" r:id="rId24"/>
    <p:sldMasterId id="2147483772" r:id="rId25"/>
  </p:sldMasterIdLst>
  <p:sldIdLst>
    <p:sldId id="256" r:id="rId26"/>
    <p:sldId id="257" r:id="rId27"/>
    <p:sldId id="286" r:id="rId28"/>
    <p:sldId id="310" r:id="rId29"/>
    <p:sldId id="287" r:id="rId30"/>
    <p:sldId id="312" r:id="rId31"/>
    <p:sldId id="326" r:id="rId32"/>
    <p:sldId id="317" r:id="rId33"/>
    <p:sldId id="325" r:id="rId34"/>
    <p:sldId id="329" r:id="rId35"/>
    <p:sldId id="328" r:id="rId36"/>
    <p:sldId id="330" r:id="rId37"/>
    <p:sldId id="331" r:id="rId38"/>
    <p:sldId id="327" r:id="rId39"/>
    <p:sldId id="333" r:id="rId40"/>
    <p:sldId id="332" r:id="rId41"/>
    <p:sldId id="324" r:id="rId42"/>
    <p:sldId id="291" r:id="rId43"/>
    <p:sldId id="303" r:id="rId44"/>
    <p:sldId id="341" r:id="rId45"/>
    <p:sldId id="338" r:id="rId46"/>
    <p:sldId id="339" r:id="rId47"/>
    <p:sldId id="299" r:id="rId48"/>
    <p:sldId id="309" r:id="rId49"/>
    <p:sldId id="340"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4" autoAdjust="0"/>
    <p:restoredTop sz="94660"/>
  </p:normalViewPr>
  <p:slideViewPr>
    <p:cSldViewPr snapToGrid="0">
      <p:cViewPr varScale="1">
        <p:scale>
          <a:sx n="81" d="100"/>
          <a:sy n="81" d="100"/>
        </p:scale>
        <p:origin x="679"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21.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4.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8" Type="http://schemas.openxmlformats.org/officeDocument/2006/relationships/slideMaster" Target="slideMasters/slideMaster8.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20.xml"/><Relationship Id="rId41" Type="http://schemas.openxmlformats.org/officeDocument/2006/relationships/slide" Target="slides/slide16.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08/02/2022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29892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08/02/2022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45336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08/02/2022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97402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0839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96048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75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9107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1112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86635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3650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5812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63299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9496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055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69484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69810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1289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521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10816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91038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70694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34266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17128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93842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4510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09811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76301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52981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602172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485585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975868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11592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2844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92572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74129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912410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022853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08/02/2022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7728120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08/02/2022</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33273144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08/02/2022</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330284746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2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2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2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8.xml"/><Relationship Id="rId1" Type="http://schemas.openxmlformats.org/officeDocument/2006/relationships/slideLayout" Target="../slideLayouts/slideLayout2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0.xml"/><Relationship Id="rId1" Type="http://schemas.openxmlformats.org/officeDocument/2006/relationships/slideLayout" Target="../slideLayouts/slideLayout32.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1.xml"/><Relationship Id="rId1" Type="http://schemas.openxmlformats.org/officeDocument/2006/relationships/slideLayout" Target="../slideLayouts/slideLayout33.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2.xml"/><Relationship Id="rId1" Type="http://schemas.openxmlformats.org/officeDocument/2006/relationships/slideLayout" Target="../slideLayouts/slideLayout34.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4.xml"/><Relationship Id="rId1" Type="http://schemas.openxmlformats.org/officeDocument/2006/relationships/slideLayout" Target="../slideLayouts/slideLayout37.xml"/></Relationships>
</file>

<file path=ppt/slideMasters/_rels/slideMaster25.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jpeg"/><Relationship Id="rId4" Type="http://schemas.openxmlformats.org/officeDocument/2006/relationships/theme" Target="../theme/theme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935188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07032354"/>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10774595"/>
      </p:ext>
    </p:extLst>
  </p:cSld>
  <p:clrMap bg1="lt1" tx1="dk1" bg2="lt2" tx2="dk2" accent1="accent1" accent2="accent2" accent3="accent3" accent4="accent4" accent5="accent5" accent6="accent6" hlink="hlink" folHlink="folHlink"/>
  <p:sldLayoutIdLst>
    <p:sldLayoutId id="2147483694" r:id="rId1"/>
    <p:sldLayoutId id="214748369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2675106373"/>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90342749"/>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81414242"/>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71804352"/>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2444796"/>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35488391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92576803"/>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54509651"/>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864087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6052951"/>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9787885"/>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7372997"/>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0137726"/>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6596208"/>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926480"/>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761102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529458"/>
      </p:ext>
    </p:extLst>
  </p:cSld>
  <p:clrMap bg1="lt1" tx1="dk1" bg2="lt2" tx2="dk2" accent1="accent1" accent2="accent2" accent3="accent3" accent4="accent4" accent5="accent5" accent6="accent6" hlink="hlink" folHlink="folHlink"/>
  <p:sldLayoutIdLst>
    <p:sldLayoutId id="2147483736"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50388431"/>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445499"/>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21556273"/>
      </p:ext>
    </p:extLst>
  </p:cSld>
  <p:clrMap bg1="lt1" tx1="dk1" bg2="lt2" tx2="dk2" accent1="accent1" accent2="accent2" accent3="accent3" accent4="accent4" accent5="accent5" accent6="accent6" hlink="hlink" folHlink="folHlink"/>
  <p:sldLayoutIdLst>
    <p:sldLayoutId id="2147483742" r:id="rId1"/>
    <p:sldLayoutId id="2147483743"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87721775"/>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6686532"/>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hyperlink" Target="http://www.uwtsd.ac.uk/"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1.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32DD50-1B72-4F6B-A3EE-0CBB25BECF4A}"/>
              </a:ext>
            </a:extLst>
          </p:cNvPr>
          <p:cNvSpPr>
            <a:spLocks noGrp="1"/>
          </p:cNvSpPr>
          <p:nvPr>
            <p:ph type="title"/>
          </p:nvPr>
        </p:nvSpPr>
        <p:spPr>
          <a:xfrm>
            <a:off x="362773" y="2064654"/>
            <a:ext cx="3886498" cy="3400231"/>
          </a:xfrm>
        </p:spPr>
        <p:txBody>
          <a:bodyPr/>
          <a:lstStyle/>
          <a:p>
            <a:r>
              <a:rPr lang="en-GB" sz="5400" dirty="0"/>
              <a:t>Referencing using</a:t>
            </a:r>
            <a:br>
              <a:rPr lang="en-GB" sz="5400" dirty="0"/>
            </a:br>
            <a:r>
              <a:rPr lang="en-GB" sz="5400" dirty="0"/>
              <a:t>APA v7</a:t>
            </a:r>
            <a:br>
              <a:rPr lang="en-GB" sz="1800" dirty="0"/>
            </a:br>
            <a:endParaRPr lang="en-GB" sz="1800" dirty="0"/>
          </a:p>
        </p:txBody>
      </p:sp>
    </p:spTree>
    <p:extLst>
      <p:ext uri="{BB962C8B-B14F-4D97-AF65-F5344CB8AC3E}">
        <p14:creationId xmlns:p14="http://schemas.microsoft.com/office/powerpoint/2010/main" val="3553971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8A00D7F-042F-46C1-B448-060DAFCC8AE3}"/>
              </a:ext>
            </a:extLst>
          </p:cNvPr>
          <p:cNvSpPr>
            <a:spLocks noGrp="1"/>
          </p:cNvSpPr>
          <p:nvPr>
            <p:ph type="subTitle" idx="1"/>
          </p:nvPr>
        </p:nvSpPr>
        <p:spPr>
          <a:xfrm>
            <a:off x="1143000" y="3825031"/>
            <a:ext cx="6858000" cy="1241822"/>
          </a:xfrm>
        </p:spPr>
        <p:txBody>
          <a:bodyPr/>
          <a:lstStyle/>
          <a:p>
            <a:r>
              <a:rPr lang="en-GB" sz="8000" dirty="0">
                <a:solidFill>
                  <a:schemeClr val="bg1"/>
                </a:solidFill>
                <a:effectLst>
                  <a:outerShdw blurRad="38100" dist="38100" dir="2700000" algn="tl">
                    <a:srgbClr val="000000">
                      <a:alpha val="43137"/>
                    </a:srgbClr>
                  </a:outerShdw>
                </a:effectLst>
                <a:latin typeface="Calibri Light" panose="020F0302020204030204" pitchFamily="34" charset="0"/>
                <a:cs typeface="Calibri Light" panose="020F0302020204030204" pitchFamily="34" charset="0"/>
              </a:rPr>
              <a:t>APA V7</a:t>
            </a:r>
          </a:p>
        </p:txBody>
      </p:sp>
    </p:spTree>
    <p:extLst>
      <p:ext uri="{BB962C8B-B14F-4D97-AF65-F5344CB8AC3E}">
        <p14:creationId xmlns:p14="http://schemas.microsoft.com/office/powerpoint/2010/main" val="469411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484784"/>
            <a:ext cx="8229600" cy="4032448"/>
          </a:xfrm>
        </p:spPr>
        <p:txBody>
          <a:bodyPr>
            <a:normAutofit fontScale="92500" lnSpcReduction="10000"/>
          </a:bodyPr>
          <a:lstStyle/>
          <a:p>
            <a:pPr marL="0" marR="0" lvl="0" indent="0" algn="l" defTabSz="914400" rtl="0" eaLnBrk="1" fontAlgn="auto" latinLnBrk="0" hangingPunct="1">
              <a:lnSpc>
                <a:spcPct val="107000"/>
              </a:lnSpc>
              <a:spcBef>
                <a:spcPct val="20000"/>
              </a:spcBef>
              <a:spcAft>
                <a:spcPts val="800"/>
              </a:spcAft>
              <a:buClrTx/>
              <a:buSzTx/>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When you are asked to write an assignment for </a:t>
            </a:r>
            <a:r>
              <a:rPr lang="en-GB" sz="2700" dirty="0">
                <a:solidFill>
                  <a:prstClr val="black"/>
                </a:solidFill>
                <a:latin typeface="Arial" panose="020B0604020202020204" pitchFamily="34" charset="0"/>
                <a:ea typeface="Calibri" panose="020F0502020204030204" pitchFamily="34" charset="0"/>
                <a:cs typeface="Arial" panose="020B0604020202020204" pitchFamily="34" charset="0"/>
              </a:rPr>
              <a:t>university,</a:t>
            </a: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you are expected to conduct </a:t>
            </a:r>
            <a:r>
              <a:rPr kumimoji="0" lang="en-GB" sz="27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‘research’</a:t>
            </a: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on each module topic before you begin writing. </a:t>
            </a:r>
          </a:p>
          <a:p>
            <a:pPr marL="0" marR="0" lvl="0" indent="0" algn="l" defTabSz="914400" rtl="0" eaLnBrk="1" fontAlgn="auto" latinLnBrk="0" hangingPunct="1">
              <a:lnSpc>
                <a:spcPct val="107000"/>
              </a:lnSpc>
              <a:spcBef>
                <a:spcPct val="20000"/>
              </a:spcBef>
              <a:spcAft>
                <a:spcPts val="800"/>
              </a:spcAft>
              <a:buClrTx/>
              <a:buSzTx/>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You will probably not know much - if anything - about these topics when you start and will not be carrying this information around ‘in your head’; and you will therefore begin your research by reading books, journal articles, articles on websites and so on to find the information you need.</a:t>
            </a:r>
          </a:p>
          <a:p>
            <a:endParaRPr lang="en-GB" dirty="0"/>
          </a:p>
        </p:txBody>
      </p:sp>
    </p:spTree>
    <p:extLst>
      <p:ext uri="{BB962C8B-B14F-4D97-AF65-F5344CB8AC3E}">
        <p14:creationId xmlns:p14="http://schemas.microsoft.com/office/powerpoint/2010/main" val="3638760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78701"/>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268760"/>
            <a:ext cx="8229600" cy="4320480"/>
          </a:xfrm>
        </p:spPr>
        <p:txBody>
          <a:bodyPr>
            <a:normAutofit fontScale="25000" lnSpcReduction="20000"/>
          </a:bodyPr>
          <a:lstStyle/>
          <a:p>
            <a:pPr marL="0" indent="0">
              <a:lnSpc>
                <a:spcPct val="107000"/>
              </a:lnSpc>
              <a:spcAft>
                <a:spcPts val="800"/>
              </a:spcAft>
              <a:buNone/>
            </a:pPr>
            <a:r>
              <a:rPr lang="en-GB" sz="11200" dirty="0">
                <a:latin typeface="Arial" panose="020B0604020202020204" pitchFamily="34" charset="0"/>
                <a:ea typeface="Calibri" panose="020F0502020204030204" pitchFamily="34" charset="0"/>
                <a:cs typeface="Arial" panose="020B0604020202020204" pitchFamily="34" charset="0"/>
              </a:rPr>
              <a:t>Your assignment will contain </a:t>
            </a:r>
            <a:r>
              <a:rPr lang="en-GB" sz="11200" i="1" dirty="0">
                <a:latin typeface="Arial" panose="020B0604020202020204" pitchFamily="34" charset="0"/>
                <a:ea typeface="Calibri" panose="020F0502020204030204" pitchFamily="34" charset="0"/>
                <a:cs typeface="Arial" panose="020B0604020202020204" pitchFamily="34" charset="0"/>
              </a:rPr>
              <a:t>‘references’</a:t>
            </a:r>
            <a:r>
              <a:rPr lang="en-GB" sz="11200" dirty="0">
                <a:latin typeface="Arial" panose="020B0604020202020204" pitchFamily="34" charset="0"/>
                <a:ea typeface="Calibri" panose="020F0502020204030204" pitchFamily="34" charset="0"/>
                <a:cs typeface="Arial" panose="020B0604020202020204" pitchFamily="34" charset="0"/>
              </a:rPr>
              <a:t> to these </a:t>
            </a:r>
            <a:r>
              <a:rPr lang="en-GB" sz="11200" i="1" dirty="0">
                <a:latin typeface="Arial" panose="020B0604020202020204" pitchFamily="34" charset="0"/>
                <a:ea typeface="Calibri" panose="020F0502020204030204" pitchFamily="34" charset="0"/>
                <a:cs typeface="Arial" panose="020B0604020202020204" pitchFamily="34" charset="0"/>
              </a:rPr>
              <a:t>‘sources of information’</a:t>
            </a:r>
            <a:r>
              <a:rPr lang="en-GB" sz="11200" dirty="0">
                <a:latin typeface="Arial" panose="020B0604020202020204" pitchFamily="34" charset="0"/>
                <a:ea typeface="Calibri" panose="020F0502020204030204" pitchFamily="34" charset="0"/>
                <a:cs typeface="Arial" panose="020B0604020202020204" pitchFamily="34" charset="0"/>
              </a:rPr>
              <a:t> - which will show your tutors where you discovered this information and whether you have understood what you have been reading about. </a:t>
            </a:r>
          </a:p>
          <a:p>
            <a:pPr marL="0" indent="0">
              <a:lnSpc>
                <a:spcPct val="107000"/>
              </a:lnSpc>
              <a:spcAft>
                <a:spcPts val="800"/>
              </a:spcAft>
              <a:buNone/>
            </a:pPr>
            <a:r>
              <a:rPr lang="en-GB" sz="11200" dirty="0">
                <a:latin typeface="Arial" panose="020B0604020202020204" pitchFamily="34" charset="0"/>
                <a:cs typeface="Arial" panose="020B060402020202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a:lnSpc>
                <a:spcPct val="107000"/>
              </a:lnSpc>
              <a:spcAft>
                <a:spcPts val="800"/>
              </a:spcAft>
            </a:pPr>
            <a:endParaRPr lang="en-GB" sz="8600" dirty="0">
              <a:latin typeface="Calibri" panose="020F0502020204030204" pitchFamily="34" charset="0"/>
              <a:cs typeface="Calibri" panose="020F050202020403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511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9432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Why Reference?</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43347" y="1246448"/>
            <a:ext cx="8229600" cy="4365104"/>
          </a:xfrm>
        </p:spPr>
        <p:txBody>
          <a:bodyPr>
            <a:normAutofit/>
          </a:bodyPr>
          <a:lstStyle/>
          <a:p>
            <a:pPr marL="0" indent="0">
              <a:lnSpc>
                <a:spcPct val="120000"/>
              </a:lnSpc>
              <a:buNone/>
            </a:pPr>
            <a:endParaRPr lang="en-GB" sz="2800" dirty="0">
              <a:latin typeface="Calibri" panose="020F0502020204030204" pitchFamily="34" charset="0"/>
              <a:cs typeface="Calibri" panose="020F0502020204030204" pitchFamily="34" charset="0"/>
            </a:endParaRPr>
          </a:p>
          <a:p>
            <a:endParaRPr lang="en-GB" dirty="0"/>
          </a:p>
        </p:txBody>
      </p:sp>
      <p:sp>
        <p:nvSpPr>
          <p:cNvPr id="4" name="Rectangle 3">
            <a:extLst>
              <a:ext uri="{FF2B5EF4-FFF2-40B4-BE49-F238E27FC236}">
                <a16:creationId xmlns:a16="http://schemas.microsoft.com/office/drawing/2014/main" id="{30EF1474-AD46-41D4-A215-86E1F8FABB80}"/>
              </a:ext>
            </a:extLst>
          </p:cNvPr>
          <p:cNvSpPr/>
          <p:nvPr/>
        </p:nvSpPr>
        <p:spPr>
          <a:xfrm>
            <a:off x="571053" y="1211762"/>
            <a:ext cx="8229599" cy="2434641"/>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cs typeface="Arial" panose="020B060402020202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p:txBody>
      </p:sp>
      <p:pic>
        <p:nvPicPr>
          <p:cNvPr id="6" name="Picture 5" descr="A drawing of a face&#10;&#10;Description automatically generated">
            <a:extLst>
              <a:ext uri="{FF2B5EF4-FFF2-40B4-BE49-F238E27FC236}">
                <a16:creationId xmlns:a16="http://schemas.microsoft.com/office/drawing/2014/main" id="{95D4EAA1-E7B7-48D0-9F30-A8CAA14AEF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3240" y="3207058"/>
            <a:ext cx="3870176" cy="24485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4965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619672" y="404664"/>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3" name="Picture 2" descr="A screenshot of a cell phone&#10;&#10;Description generated with high confidence">
            <a:extLst>
              <a:ext uri="{FF2B5EF4-FFF2-40B4-BE49-F238E27FC236}">
                <a16:creationId xmlns:a16="http://schemas.microsoft.com/office/drawing/2014/main" id="{B21F507A-46B3-4E9F-AC0D-D7C7CE69EB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7" y="1390129"/>
            <a:ext cx="6335573" cy="397886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35478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6621-A0E3-4182-8131-4480B8037BA6}"/>
              </a:ext>
            </a:extLst>
          </p:cNvPr>
          <p:cNvSpPr>
            <a:spLocks noGrp="1"/>
          </p:cNvSpPr>
          <p:nvPr>
            <p:ph type="title"/>
          </p:nvPr>
        </p:nvSpPr>
        <p:spPr>
          <a:xfrm>
            <a:off x="457199" y="332656"/>
            <a:ext cx="8229600" cy="648072"/>
          </a:xfrm>
        </p:spPr>
        <p:txBody>
          <a:bodyPr>
            <a:noAutofit/>
          </a:bodyPr>
          <a:lstStyle/>
          <a:p>
            <a:r>
              <a:rPr lang="en-GB" sz="4000" dirty="0">
                <a:effectLst>
                  <a:outerShdw blurRad="38100" dist="38100" dir="2700000" algn="tl">
                    <a:srgbClr val="000000">
                      <a:alpha val="43137"/>
                    </a:srgbClr>
                  </a:outerShdw>
                </a:effectLst>
              </a:rPr>
              <a:t>Use the Library to help you!</a:t>
            </a:r>
          </a:p>
        </p:txBody>
      </p:sp>
      <p:sp>
        <p:nvSpPr>
          <p:cNvPr id="3" name="Content Placeholder 2">
            <a:extLst>
              <a:ext uri="{FF2B5EF4-FFF2-40B4-BE49-F238E27FC236}">
                <a16:creationId xmlns:a16="http://schemas.microsoft.com/office/drawing/2014/main" id="{E320E1B9-9A8C-49D1-BDF6-449A04072BAD}"/>
              </a:ext>
            </a:extLst>
          </p:cNvPr>
          <p:cNvSpPr>
            <a:spLocks noGrp="1"/>
          </p:cNvSpPr>
          <p:nvPr>
            <p:ph idx="1"/>
          </p:nvPr>
        </p:nvSpPr>
        <p:spPr>
          <a:xfrm>
            <a:off x="457199" y="1196752"/>
            <a:ext cx="8229600" cy="3917032"/>
          </a:xfrm>
        </p:spPr>
        <p:txBody>
          <a:bodyPr/>
          <a:lstStyle/>
          <a:p>
            <a:pPr marL="0" indent="0">
              <a:buNone/>
            </a:pPr>
            <a:r>
              <a:rPr lang="en-GB" sz="2800" dirty="0">
                <a:latin typeface="Arial" panose="020B0604020202020204" pitchFamily="34" charset="0"/>
                <a:cs typeface="Arial" panose="020B0604020202020204" pitchFamily="34" charset="0"/>
              </a:rPr>
              <a:t>Go to the UWTSD homepage </a:t>
            </a:r>
            <a:r>
              <a:rPr lang="en-GB" sz="2800" u="sng" dirty="0">
                <a:latin typeface="Arial" panose="020B0604020202020204" pitchFamily="34" charset="0"/>
                <a:cs typeface="Arial" panose="020B0604020202020204" pitchFamily="34" charset="0"/>
                <a:hlinkClick r:id="rId2"/>
              </a:rPr>
              <a:t>http://www.uwtsd.ac.uk/</a:t>
            </a:r>
            <a:r>
              <a:rPr lang="en-GB" sz="2800" dirty="0">
                <a:latin typeface="Arial" panose="020B0604020202020204" pitchFamily="34" charset="0"/>
                <a:cs typeface="Arial" panose="020B0604020202020204" pitchFamily="34" charset="0"/>
              </a:rPr>
              <a:t> and click on </a:t>
            </a:r>
            <a:r>
              <a:rPr lang="en-GB" sz="2800" b="1" dirty="0">
                <a:latin typeface="Arial" panose="020B0604020202020204" pitchFamily="34" charset="0"/>
                <a:cs typeface="Arial" panose="020B0604020202020204" pitchFamily="34" charset="0"/>
              </a:rPr>
              <a:t>QUICK LINKS</a:t>
            </a:r>
            <a:r>
              <a:rPr lang="en-GB" sz="2800" dirty="0">
                <a:latin typeface="Arial" panose="020B0604020202020204" pitchFamily="34" charset="0"/>
                <a:cs typeface="Arial" panose="020B0604020202020204" pitchFamily="34" charset="0"/>
              </a:rPr>
              <a:t> at the top of the page. </a:t>
            </a:r>
          </a:p>
          <a:p>
            <a:pPr marL="0" indent="0">
              <a:buNone/>
            </a:pPr>
            <a:r>
              <a:rPr lang="en-GB" sz="2800" dirty="0">
                <a:latin typeface="Arial" panose="020B0604020202020204" pitchFamily="34" charset="0"/>
                <a:cs typeface="Arial" panose="020B0604020202020204" pitchFamily="34" charset="0"/>
              </a:rPr>
              <a:t>Then click on the Library and Learning Resources tile</a:t>
            </a:r>
          </a:p>
          <a:p>
            <a:endParaRPr lang="en-GB" sz="2800" dirty="0"/>
          </a:p>
          <a:p>
            <a:endParaRPr lang="en-GB" dirty="0"/>
          </a:p>
        </p:txBody>
      </p:sp>
      <p:pic>
        <p:nvPicPr>
          <p:cNvPr id="9" name="Picture 8" descr="A screenshot of a cell phone&#10;&#10;Description automatically generated">
            <a:extLst>
              <a:ext uri="{FF2B5EF4-FFF2-40B4-BE49-F238E27FC236}">
                <a16:creationId xmlns:a16="http://schemas.microsoft.com/office/drawing/2014/main" id="{6054AE62-06CB-4470-8BE1-9671A0A191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2174" y="3568553"/>
            <a:ext cx="3959649" cy="17281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70662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C1177EE6-0C91-4EDE-8D21-636FC63EBE08}"/>
              </a:ext>
            </a:extLst>
          </p:cNvPr>
          <p:cNvPicPr/>
          <p:nvPr/>
        </p:nvPicPr>
        <p:blipFill>
          <a:blip r:embed="rId2">
            <a:extLst>
              <a:ext uri="{28A0092B-C50C-407E-A947-70E740481C1C}">
                <a14:useLocalDpi xmlns:a14="http://schemas.microsoft.com/office/drawing/2010/main" val="0"/>
              </a:ext>
            </a:extLst>
          </a:blip>
          <a:stretch>
            <a:fillRect/>
          </a:stretch>
        </p:blipFill>
        <p:spPr>
          <a:xfrm>
            <a:off x="719572" y="476672"/>
            <a:ext cx="7416824" cy="4464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9FA5874E-7292-4BBC-BB4F-A438F8B9128C}"/>
              </a:ext>
            </a:extLst>
          </p:cNvPr>
          <p:cNvSpPr/>
          <p:nvPr/>
        </p:nvSpPr>
        <p:spPr>
          <a:xfrm>
            <a:off x="4427984" y="2996952"/>
            <a:ext cx="1917948" cy="1944216"/>
          </a:xfrm>
          <a:prstGeom prst="roundRect">
            <a:avLst/>
          </a:prstGeom>
          <a:noFill/>
          <a:ln w="76200" cap="flat" cmpd="sng" algn="ctr">
            <a:solidFill>
              <a:srgbClr val="FF0000"/>
            </a:solidFill>
            <a:prstDash val="solid"/>
            <a:miter lim="800000"/>
          </a:ln>
          <a:effectLst>
            <a:outerShdw blurRad="50800" dist="38100" dir="2700000" algn="tl"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7" name="Right Arrow 9">
            <a:extLst>
              <a:ext uri="{FF2B5EF4-FFF2-40B4-BE49-F238E27FC236}">
                <a16:creationId xmlns:a16="http://schemas.microsoft.com/office/drawing/2014/main" id="{144B4766-F554-4D74-B427-2B9B8A6C2BEE}"/>
              </a:ext>
            </a:extLst>
          </p:cNvPr>
          <p:cNvSpPr/>
          <p:nvPr/>
        </p:nvSpPr>
        <p:spPr>
          <a:xfrm rot="13551209">
            <a:off x="5910569" y="4840300"/>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06062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text&#10;&#10;Description automatically generated">
            <a:extLst>
              <a:ext uri="{FF2B5EF4-FFF2-40B4-BE49-F238E27FC236}">
                <a16:creationId xmlns:a16="http://schemas.microsoft.com/office/drawing/2014/main" id="{71B1BA44-CC43-4E20-B09D-B33DD9A8079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12867" y="476672"/>
            <a:ext cx="8518265"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46491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7" y="260648"/>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Scroll down the page to the information about Student Essentials, Help and Support and click on Student Essentials</a:t>
            </a:r>
          </a:p>
        </p:txBody>
      </p:sp>
      <p:pic>
        <p:nvPicPr>
          <p:cNvPr id="5" name="Picture 4" descr="A screenshot of a social media post&#10;&#10;Description automatically generated">
            <a:extLst>
              <a:ext uri="{FF2B5EF4-FFF2-40B4-BE49-F238E27FC236}">
                <a16:creationId xmlns:a16="http://schemas.microsoft.com/office/drawing/2014/main" id="{E8F4FDDD-7CC2-402F-97C3-23274EBF176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918925" y="1052736"/>
            <a:ext cx="5306149" cy="45382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1835696" y="4941168"/>
            <a:ext cx="2088232" cy="646331"/>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915889" y="5116196"/>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0151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8" y="117422"/>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 will find much information here to help you, but for the moment click on Referencing Handbooks.</a:t>
            </a:r>
          </a:p>
        </p:txBody>
      </p:sp>
      <p:pic>
        <p:nvPicPr>
          <p:cNvPr id="8" name="Picture 7" descr="A screenshot of a cell phone&#10;&#10;Description automatically generated">
            <a:hlinkClick r:id="rId2"/>
            <a:extLst>
              <a:ext uri="{FF2B5EF4-FFF2-40B4-BE49-F238E27FC236}">
                <a16:creationId xmlns:a16="http://schemas.microsoft.com/office/drawing/2014/main" id="{BCDB0D37-F610-44F7-8005-6F18413C7E9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1187624" y="826563"/>
            <a:ext cx="6968832" cy="47728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2844659" y="1988840"/>
            <a:ext cx="1800200" cy="1872208"/>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2082372" y="3502028"/>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40508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pic>
        <p:nvPicPr>
          <p:cNvPr id="5" name="Content Placeholder 4" descr="A screenshot of a newspaper&#10;&#10;Description automatically generated">
            <a:extLst>
              <a:ext uri="{FF2B5EF4-FFF2-40B4-BE49-F238E27FC236}">
                <a16:creationId xmlns:a16="http://schemas.microsoft.com/office/drawing/2014/main" id="{561178D9-E9AB-4E75-8191-6CDFCC548C9C}"/>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619672" y="836712"/>
            <a:ext cx="5532847"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38031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sp>
        <p:nvSpPr>
          <p:cNvPr id="8" name="TextBox 7">
            <a:extLst>
              <a:ext uri="{FF2B5EF4-FFF2-40B4-BE49-F238E27FC236}">
                <a16:creationId xmlns:a16="http://schemas.microsoft.com/office/drawing/2014/main" id="{FE6FE58F-305B-46F4-B5B3-36A7F23F204C}"/>
              </a:ext>
            </a:extLst>
          </p:cNvPr>
          <p:cNvSpPr txBox="1"/>
          <p:nvPr/>
        </p:nvSpPr>
        <p:spPr>
          <a:xfrm>
            <a:off x="755576" y="980728"/>
            <a:ext cx="7704856"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Four Referencing Handbooks are used by the University. </a:t>
            </a:r>
          </a:p>
          <a:p>
            <a:r>
              <a:rPr lang="en-GB" sz="2000" dirty="0">
                <a:latin typeface="Arial" panose="020B0604020202020204" pitchFamily="34" charset="0"/>
                <a:cs typeface="Arial" panose="020B0604020202020204" pitchFamily="34" charset="0"/>
              </a:rPr>
              <a:t>This Programme uses the </a:t>
            </a:r>
            <a:r>
              <a:rPr lang="en-GB" sz="2000" b="1" dirty="0">
                <a:latin typeface="Arial" panose="020B0604020202020204" pitchFamily="34" charset="0"/>
                <a:cs typeface="Arial" panose="020B0604020202020204" pitchFamily="34" charset="0"/>
              </a:rPr>
              <a:t>APA</a:t>
            </a:r>
            <a:r>
              <a:rPr lang="en-GB" sz="2000" dirty="0">
                <a:latin typeface="Arial" panose="020B0604020202020204" pitchFamily="34" charset="0"/>
                <a:cs typeface="Arial" panose="020B0604020202020204" pitchFamily="34" charset="0"/>
              </a:rPr>
              <a:t> style of Referencing. </a:t>
            </a:r>
          </a:p>
          <a:p>
            <a:r>
              <a:rPr lang="en-GB" sz="2000" dirty="0">
                <a:latin typeface="Arial" panose="020B0604020202020204" pitchFamily="34" charset="0"/>
                <a:cs typeface="Arial" panose="020B0604020202020204" pitchFamily="34" charset="0"/>
              </a:rPr>
              <a:t>Click on </a:t>
            </a:r>
            <a:r>
              <a:rPr lang="en-GB" sz="2000" b="1" dirty="0">
                <a:latin typeface="Arial" panose="020B0604020202020204" pitchFamily="34" charset="0"/>
                <a:cs typeface="Arial" panose="020B0604020202020204" pitchFamily="34" charset="0"/>
              </a:rPr>
              <a:t>APA</a:t>
            </a:r>
            <a:r>
              <a:rPr lang="en-GB" sz="2000" dirty="0">
                <a:latin typeface="Arial" panose="020B0604020202020204" pitchFamily="34" charset="0"/>
                <a:cs typeface="Arial" panose="020B0604020202020204" pitchFamily="34" charset="0"/>
              </a:rPr>
              <a:t>(highlighted) to view and download this to your devices.</a:t>
            </a:r>
          </a:p>
        </p:txBody>
      </p:sp>
      <p:sp>
        <p:nvSpPr>
          <p:cNvPr id="10" name="Arrow: Right 9">
            <a:extLst>
              <a:ext uri="{FF2B5EF4-FFF2-40B4-BE49-F238E27FC236}">
                <a16:creationId xmlns:a16="http://schemas.microsoft.com/office/drawing/2014/main" id="{08CD38DD-947D-4F70-9AF1-6FD2C3383204}"/>
              </a:ext>
            </a:extLst>
          </p:cNvPr>
          <p:cNvSpPr/>
          <p:nvPr/>
        </p:nvSpPr>
        <p:spPr>
          <a:xfrm rot="16200000">
            <a:off x="827584" y="4713344"/>
            <a:ext cx="936104" cy="648072"/>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3A12B644-33E5-4577-828F-A054E93B70C0}"/>
              </a:ext>
            </a:extLst>
          </p:cNvPr>
          <p:cNvPicPr>
            <a:picLocks noChangeAspect="1"/>
          </p:cNvPicPr>
          <p:nvPr/>
        </p:nvPicPr>
        <p:blipFill>
          <a:blip r:embed="rId2"/>
          <a:stretch>
            <a:fillRect/>
          </a:stretch>
        </p:blipFill>
        <p:spPr>
          <a:xfrm>
            <a:off x="251520" y="2308370"/>
            <a:ext cx="8640960" cy="2241260"/>
          </a:xfrm>
          <a:prstGeom prst="rect">
            <a:avLst/>
          </a:prstGeom>
        </p:spPr>
      </p:pic>
    </p:spTree>
    <p:extLst>
      <p:ext uri="{BB962C8B-B14F-4D97-AF65-F5344CB8AC3E}">
        <p14:creationId xmlns:p14="http://schemas.microsoft.com/office/powerpoint/2010/main" val="210444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395536" y="332656"/>
            <a:ext cx="8496944" cy="646331"/>
          </a:xfrm>
          <a:prstGeom prst="rect">
            <a:avLst/>
          </a:prstGeom>
          <a:noFill/>
        </p:spPr>
        <p:txBody>
          <a:bodyPr wrap="square" rtlCol="0">
            <a:spAutoFit/>
          </a:bodyPr>
          <a:lstStyle/>
          <a:p>
            <a:r>
              <a:rPr lang="en-GB" dirty="0"/>
              <a:t>The Handbook will appear on the page and you will have the option to download and save a copy.</a:t>
            </a:r>
          </a:p>
        </p:txBody>
      </p:sp>
      <p:pic>
        <p:nvPicPr>
          <p:cNvPr id="4" name="Picture 3">
            <a:extLst>
              <a:ext uri="{FF2B5EF4-FFF2-40B4-BE49-F238E27FC236}">
                <a16:creationId xmlns:a16="http://schemas.microsoft.com/office/drawing/2014/main" id="{74C4D736-5BF2-46F7-A03C-9A6AEC173BBD}"/>
              </a:ext>
            </a:extLst>
          </p:cNvPr>
          <p:cNvPicPr>
            <a:picLocks noChangeAspect="1"/>
          </p:cNvPicPr>
          <p:nvPr/>
        </p:nvPicPr>
        <p:blipFill>
          <a:blip r:embed="rId2"/>
          <a:stretch>
            <a:fillRect/>
          </a:stretch>
        </p:blipFill>
        <p:spPr>
          <a:xfrm>
            <a:off x="431540" y="1196752"/>
            <a:ext cx="8280920" cy="4121268"/>
          </a:xfrm>
          <a:prstGeom prst="rect">
            <a:avLst/>
          </a:prstGeom>
        </p:spPr>
      </p:pic>
      <p:sp>
        <p:nvSpPr>
          <p:cNvPr id="6" name="Rectangle: Rounded Corners 5">
            <a:extLst>
              <a:ext uri="{FF2B5EF4-FFF2-40B4-BE49-F238E27FC236}">
                <a16:creationId xmlns:a16="http://schemas.microsoft.com/office/drawing/2014/main" id="{291CF3AB-81BD-4C4E-BC5D-E1FD56B0A887}"/>
              </a:ext>
            </a:extLst>
          </p:cNvPr>
          <p:cNvSpPr/>
          <p:nvPr/>
        </p:nvSpPr>
        <p:spPr>
          <a:xfrm>
            <a:off x="431540" y="1158903"/>
            <a:ext cx="8280920" cy="38107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7218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1151619" y="899690"/>
            <a:ext cx="6645297" cy="923330"/>
          </a:xfrm>
          <a:prstGeom prst="rect">
            <a:avLst/>
          </a:prstGeom>
          <a:noFill/>
        </p:spPr>
        <p:txBody>
          <a:bodyPr wrap="square" rtlCol="0">
            <a:spAutoFit/>
          </a:bodyPr>
          <a:lstStyle/>
          <a:p>
            <a:r>
              <a:rPr lang="en-GB" dirty="0"/>
              <a:t>Go to the top right of the page and click on the arrow to download. Hover your mouse over this part of the screen if the black bar doesn’t appear immediately or disappears from view.</a:t>
            </a:r>
          </a:p>
        </p:txBody>
      </p:sp>
      <p:pic>
        <p:nvPicPr>
          <p:cNvPr id="4" name="Picture 3" descr="A picture containing clock&#10;&#10;Description automatically generated">
            <a:extLst>
              <a:ext uri="{FF2B5EF4-FFF2-40B4-BE49-F238E27FC236}">
                <a16:creationId xmlns:a16="http://schemas.microsoft.com/office/drawing/2014/main" id="{CB2E50DE-E6D2-4525-8798-6D267D67D8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2450979"/>
            <a:ext cx="4989113" cy="2110778"/>
          </a:xfrm>
          <a:prstGeom prst="rect">
            <a:avLst/>
          </a:prstGeom>
        </p:spPr>
      </p:pic>
      <p:sp>
        <p:nvSpPr>
          <p:cNvPr id="6" name="Rectangle: Rounded Corners 5">
            <a:extLst>
              <a:ext uri="{FF2B5EF4-FFF2-40B4-BE49-F238E27FC236}">
                <a16:creationId xmlns:a16="http://schemas.microsoft.com/office/drawing/2014/main" id="{CE6CE681-BFF2-4AB6-987F-153EA63D108C}"/>
              </a:ext>
            </a:extLst>
          </p:cNvPr>
          <p:cNvSpPr/>
          <p:nvPr/>
        </p:nvSpPr>
        <p:spPr>
          <a:xfrm>
            <a:off x="3762741" y="2338800"/>
            <a:ext cx="2808312" cy="1172933"/>
          </a:xfrm>
          <a:prstGeom prst="roundRect">
            <a:avLst/>
          </a:prstGeom>
          <a:noFill/>
          <a:ln w="5715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E22D6E34-768C-4938-AEC6-A23B8471CE79}"/>
              </a:ext>
            </a:extLst>
          </p:cNvPr>
          <p:cNvSpPr/>
          <p:nvPr/>
        </p:nvSpPr>
        <p:spPr>
          <a:xfrm rot="18753138">
            <a:off x="3716306" y="3161038"/>
            <a:ext cx="1080120" cy="692985"/>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9665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bsite&#10;&#10;Description automatically generated with low confidence">
            <a:extLst>
              <a:ext uri="{FF2B5EF4-FFF2-40B4-BE49-F238E27FC236}">
                <a16:creationId xmlns:a16="http://schemas.microsoft.com/office/drawing/2014/main" id="{BCDDE580-00E0-44F4-8FAD-72D79479CCA6}"/>
              </a:ext>
            </a:extLst>
          </p:cNvPr>
          <p:cNvPicPr>
            <a:picLocks noChangeAspect="1"/>
          </p:cNvPicPr>
          <p:nvPr/>
        </p:nvPicPr>
        <p:blipFill>
          <a:blip r:embed="rId2"/>
          <a:stretch>
            <a:fillRect/>
          </a:stretch>
        </p:blipFill>
        <p:spPr>
          <a:xfrm>
            <a:off x="2627784" y="260648"/>
            <a:ext cx="4125141" cy="5305648"/>
          </a:xfrm>
          <a:prstGeom prst="rect">
            <a:avLst/>
          </a:prstGeom>
          <a:noFill/>
        </p:spPr>
      </p:pic>
    </p:spTree>
    <p:extLst>
      <p:ext uri="{BB962C8B-B14F-4D97-AF65-F5344CB8AC3E}">
        <p14:creationId xmlns:p14="http://schemas.microsoft.com/office/powerpoint/2010/main" val="3012501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575073" y="116632"/>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3" name="Picture 2">
            <a:extLst>
              <a:ext uri="{FF2B5EF4-FFF2-40B4-BE49-F238E27FC236}">
                <a16:creationId xmlns:a16="http://schemas.microsoft.com/office/drawing/2014/main" id="{2A4AB2DF-FA33-445E-B656-D2F1A7166D30}"/>
              </a:ext>
            </a:extLst>
          </p:cNvPr>
          <p:cNvPicPr>
            <a:picLocks noChangeAspect="1"/>
          </p:cNvPicPr>
          <p:nvPr/>
        </p:nvPicPr>
        <p:blipFill>
          <a:blip r:embed="rId2"/>
          <a:stretch>
            <a:fillRect/>
          </a:stretch>
        </p:blipFill>
        <p:spPr>
          <a:xfrm>
            <a:off x="1115617" y="928687"/>
            <a:ext cx="6051946" cy="4516537"/>
          </a:xfrm>
          <a:prstGeom prst="rect">
            <a:avLst/>
          </a:prstGeom>
        </p:spPr>
      </p:pic>
    </p:spTree>
    <p:extLst>
      <p:ext uri="{BB962C8B-B14F-4D97-AF65-F5344CB8AC3E}">
        <p14:creationId xmlns:p14="http://schemas.microsoft.com/office/powerpoint/2010/main" val="1597341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In-text Citations</a:t>
            </a:r>
            <a:endParaRPr lang="en-GB" sz="4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539552" y="1628800"/>
            <a:ext cx="8229600" cy="3744416"/>
          </a:xfrm>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APA system there are two steps to referencing: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Identify the author(s) and year of publication of the source you are using - for your </a:t>
            </a:r>
            <a:r>
              <a:rPr kumimoji="0" lang="en-GB" sz="3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in-text citation</a:t>
            </a:r>
            <a:r>
              <a:rPr kumimoji="0" lang="en-GB" sz="3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Provide the full details of the reference in a list at the end of your piece of work. Arrange this list - by author(s) - in alphabetical order.</a:t>
            </a:r>
          </a:p>
          <a:p>
            <a:endParaRPr lang="en-GB" dirty="0"/>
          </a:p>
        </p:txBody>
      </p:sp>
    </p:spTree>
    <p:extLst>
      <p:ext uri="{BB962C8B-B14F-4D97-AF65-F5344CB8AC3E}">
        <p14:creationId xmlns:p14="http://schemas.microsoft.com/office/powerpoint/2010/main" val="3274630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6DF70664-FBE9-49B5-A2F5-D827A3CA27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0219" y="288985"/>
            <a:ext cx="8043562" cy="5079079"/>
          </a:xfrm>
        </p:spPr>
      </p:pic>
    </p:spTree>
    <p:extLst>
      <p:ext uri="{BB962C8B-B14F-4D97-AF65-F5344CB8AC3E}">
        <p14:creationId xmlns:p14="http://schemas.microsoft.com/office/powerpoint/2010/main" val="2199649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2F3576F6-5DC5-4CB9-8BB3-F34A53E501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690" y="373709"/>
            <a:ext cx="8576619" cy="5080418"/>
          </a:xfrm>
        </p:spPr>
      </p:pic>
    </p:spTree>
    <p:extLst>
      <p:ext uri="{BB962C8B-B14F-4D97-AF65-F5344CB8AC3E}">
        <p14:creationId xmlns:p14="http://schemas.microsoft.com/office/powerpoint/2010/main" val="1821902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8D0487-D70C-4361-9783-5293A6CF72EF}"/>
              </a:ext>
            </a:extLst>
          </p:cNvPr>
          <p:cNvPicPr>
            <a:picLocks noChangeAspect="1"/>
          </p:cNvPicPr>
          <p:nvPr/>
        </p:nvPicPr>
        <p:blipFill>
          <a:blip r:embed="rId2"/>
          <a:stretch>
            <a:fillRect/>
          </a:stretch>
        </p:blipFill>
        <p:spPr>
          <a:xfrm>
            <a:off x="179512" y="110997"/>
            <a:ext cx="8712968" cy="5404500"/>
          </a:xfrm>
          <a:prstGeom prst="rect">
            <a:avLst/>
          </a:prstGeom>
        </p:spPr>
      </p:pic>
    </p:spTree>
    <p:extLst>
      <p:ext uri="{BB962C8B-B14F-4D97-AF65-F5344CB8AC3E}">
        <p14:creationId xmlns:p14="http://schemas.microsoft.com/office/powerpoint/2010/main" val="1126449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FAE3CF2-24B3-42F7-A486-15B5034F688A}"/>
              </a:ext>
            </a:extLst>
          </p:cNvPr>
          <p:cNvPicPr>
            <a:picLocks noGrp="1" noChangeAspect="1"/>
          </p:cNvPicPr>
          <p:nvPr>
            <p:ph idx="1"/>
          </p:nvPr>
        </p:nvPicPr>
        <p:blipFill>
          <a:blip r:embed="rId2"/>
          <a:stretch>
            <a:fillRect/>
          </a:stretch>
        </p:blipFill>
        <p:spPr>
          <a:xfrm>
            <a:off x="323528" y="260648"/>
            <a:ext cx="8569036" cy="5392990"/>
          </a:xfrm>
        </p:spPr>
      </p:pic>
    </p:spTree>
    <p:extLst>
      <p:ext uri="{BB962C8B-B14F-4D97-AF65-F5344CB8AC3E}">
        <p14:creationId xmlns:p14="http://schemas.microsoft.com/office/powerpoint/2010/main" val="1850792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Reference List</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pPr marL="0" indent="0">
              <a:buNone/>
            </a:pPr>
            <a:r>
              <a:rPr lang="en-GB" sz="2400" dirty="0">
                <a:latin typeface="Arial" panose="020B0604020202020204" pitchFamily="34" charset="0"/>
                <a:cs typeface="Arial" panose="020B0604020202020204" pitchFamily="34" charset="0"/>
              </a:rPr>
              <a:t>A reference list is always required when you cite other people’s work within your assignment.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It should be in alphabetical order by author surname and be placed at the end of your written work before any appendices.</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reference list should include details for everything that you cite in your assignment.  </a:t>
            </a:r>
          </a:p>
          <a:p>
            <a:endParaRPr lang="en-GB" dirty="0"/>
          </a:p>
        </p:txBody>
      </p:sp>
    </p:spTree>
    <p:extLst>
      <p:ext uri="{BB962C8B-B14F-4D97-AF65-F5344CB8AC3E}">
        <p14:creationId xmlns:p14="http://schemas.microsoft.com/office/powerpoint/2010/main" val="790675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Bibliography</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pPr marL="0" indent="0">
              <a:buNone/>
            </a:pPr>
            <a:r>
              <a:rPr lang="en-GB" sz="2400" dirty="0">
                <a:latin typeface="Arial" panose="020B0604020202020204" pitchFamily="34" charset="0"/>
                <a:cs typeface="Arial" panose="020B0604020202020204" pitchFamily="34" charset="0"/>
              </a:rPr>
              <a:t>A bibliography is a list of all the sources you have read for your assignment, </a:t>
            </a:r>
            <a:r>
              <a:rPr lang="en-GB" sz="2400" i="1" dirty="0">
                <a:latin typeface="Arial" panose="020B0604020202020204" pitchFamily="34" charset="0"/>
                <a:cs typeface="Arial" panose="020B0604020202020204" pitchFamily="34" charset="0"/>
              </a:rPr>
              <a:t>whether or not you have cited them in your text </a:t>
            </a:r>
            <a:r>
              <a:rPr lang="en-GB" sz="2400" dirty="0">
                <a:latin typeface="Arial" panose="020B0604020202020204" pitchFamily="34" charset="0"/>
                <a:cs typeface="Arial" panose="020B0604020202020204" pitchFamily="34" charset="0"/>
              </a:rPr>
              <a:t>and therefore is more exhaustive than a reference list. </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It should also be in alphabetical order by author surname and be placed at the end of your written work before any appendices.</a:t>
            </a:r>
          </a:p>
          <a:p>
            <a:endParaRPr lang="en-GB" dirty="0"/>
          </a:p>
        </p:txBody>
      </p:sp>
    </p:spTree>
    <p:extLst>
      <p:ext uri="{BB962C8B-B14F-4D97-AF65-F5344CB8AC3E}">
        <p14:creationId xmlns:p14="http://schemas.microsoft.com/office/powerpoint/2010/main" val="853841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a:xfrm>
            <a:off x="628650" y="921983"/>
            <a:ext cx="7886700" cy="4351338"/>
          </a:xfrm>
        </p:spPr>
        <p:txBody>
          <a:bodyPr>
            <a:normAutofit fontScale="92500" lnSpcReduction="10000"/>
          </a:bodyPr>
          <a:lstStyle/>
          <a:p>
            <a:pPr marL="0" marR="0" lvl="0" indent="0" algn="l" defTabSz="914400" rtl="0" eaLnBrk="1" fontAlgn="auto" latinLnBrk="0" hangingPunct="1">
              <a:lnSpc>
                <a:spcPct val="120000"/>
              </a:lnSpc>
              <a:spcBef>
                <a:spcPct val="20000"/>
              </a:spcBef>
              <a:spcAft>
                <a:spcPts val="0"/>
              </a:spcAft>
              <a:buClrTx/>
              <a:buSzTx/>
              <a:buFont typeface="Arial" pitchFamily="34" charset="0"/>
              <a:buNone/>
              <a:tabLst/>
              <a:defRPr/>
            </a:pPr>
            <a:r>
              <a:rPr kumimoji="0" lang="en-GB" sz="2500" b="0" i="0" u="none" strike="noStrike" kern="1200" cap="none" spc="0" normalizeH="0" baseline="0" noProof="0" dirty="0">
                <a:ln>
                  <a:noFill/>
                </a:ln>
                <a:solidFill>
                  <a:prstClr val="black"/>
                </a:solidFill>
                <a:effectLst/>
                <a:uLnTx/>
                <a:uFillTx/>
                <a:ea typeface="+mn-ea"/>
                <a:cs typeface="Calibri" panose="020F0502020204030204" pitchFamily="34" charset="0"/>
              </a:rPr>
              <a:t>Downes, E. and Evans, A. (2018) </a:t>
            </a:r>
            <a:r>
              <a:rPr kumimoji="0" lang="en-GB" sz="2500" b="0" i="1" u="none" strike="noStrike" kern="1200" cap="none" spc="0" normalizeH="0" baseline="0" noProof="0" dirty="0">
                <a:ln>
                  <a:noFill/>
                </a:ln>
                <a:solidFill>
                  <a:prstClr val="black"/>
                </a:solidFill>
                <a:effectLst/>
                <a:uLnTx/>
                <a:uFillTx/>
                <a:ea typeface="+mn-ea"/>
                <a:cs typeface="Calibri" panose="020F0502020204030204" pitchFamily="34" charset="0"/>
              </a:rPr>
              <a:t>REFERENCING HANDBOOK, APA, UWTSD Library and Learning Resources. </a:t>
            </a:r>
            <a:r>
              <a:rPr kumimoji="0" lang="en-GB" sz="2500" b="0" i="0" u="none" strike="noStrike" kern="1200" cap="none" spc="0" normalizeH="0" baseline="0" noProof="0" dirty="0">
                <a:ln>
                  <a:noFill/>
                </a:ln>
                <a:solidFill>
                  <a:prstClr val="black"/>
                </a:solidFill>
                <a:effectLst/>
                <a:uLnTx/>
                <a:uFillTx/>
                <a:ea typeface="+mn-ea"/>
                <a:cs typeface="Calibri" panose="020F0502020204030204" pitchFamily="34" charset="0"/>
              </a:rPr>
              <a:t>[online] Available at: https://www.uwtsd.ac.uk/media/uwtsd-website/content-assets/documents/library-and-learning-resources/infoskills/APA-eng.PDF (Accessed: 25.10.21).</a:t>
            </a:r>
          </a:p>
          <a:p>
            <a:pPr marL="0" marR="0" lvl="0" indent="0" algn="l" defTabSz="914400" rtl="0" eaLnBrk="1" fontAlgn="auto" latinLnBrk="0" hangingPunct="1">
              <a:lnSpc>
                <a:spcPct val="120000"/>
              </a:lnSpc>
              <a:spcBef>
                <a:spcPct val="20000"/>
              </a:spcBef>
              <a:spcAft>
                <a:spcPts val="0"/>
              </a:spcAft>
              <a:buClrTx/>
              <a:buSzTx/>
              <a:buFont typeface="Arial" pitchFamily="34" charset="0"/>
              <a:buNone/>
              <a:tabLst/>
              <a:defRPr/>
            </a:pPr>
            <a:r>
              <a:rPr kumimoji="0" lang="en-GB" sz="2500" b="0" i="0" u="none" strike="noStrike" kern="1200" cap="none" spc="0" normalizeH="0" baseline="0" noProof="0" dirty="0">
                <a:ln>
                  <a:noFill/>
                </a:ln>
                <a:solidFill>
                  <a:prstClr val="black"/>
                </a:solidFill>
                <a:effectLst/>
                <a:uLnTx/>
                <a:uFillTx/>
                <a:ea typeface="+mn-ea"/>
                <a:cs typeface="Calibri" panose="020F0502020204030204" pitchFamily="34" charset="0"/>
              </a:rPr>
              <a:t>University of Wales Trinity Saint David (2021) </a:t>
            </a:r>
            <a:r>
              <a:rPr kumimoji="0" lang="en-GB" sz="2500" b="0" i="1" u="none" strike="noStrike" kern="1200" cap="none" spc="0" normalizeH="0" baseline="0" noProof="0" dirty="0">
                <a:ln>
                  <a:noFill/>
                </a:ln>
                <a:solidFill>
                  <a:prstClr val="black"/>
                </a:solidFill>
                <a:effectLst/>
                <a:uLnTx/>
                <a:uFillTx/>
                <a:ea typeface="+mn-ea"/>
                <a:cs typeface="Calibri" panose="020F0502020204030204" pitchFamily="34" charset="0"/>
              </a:rPr>
              <a:t>Academic Quality Handbook 2020-2021. </a:t>
            </a:r>
            <a:r>
              <a:rPr kumimoji="0" lang="en-GB" sz="2500" b="0" i="0" u="none" strike="noStrike" kern="1200" cap="none" spc="0" normalizeH="0" baseline="0" noProof="0" dirty="0">
                <a:ln>
                  <a:noFill/>
                </a:ln>
                <a:solidFill>
                  <a:prstClr val="black"/>
                </a:solidFill>
                <a:effectLst/>
                <a:uLnTx/>
                <a:uFillTx/>
                <a:ea typeface="+mn-ea"/>
                <a:cs typeface="Calibri" panose="020F0502020204030204" pitchFamily="34" charset="0"/>
              </a:rPr>
              <a:t>[online] Available at: https://www.uwtsd.ac.uk/academic-office/academic-quality-handbook/ (Accessed: 25.10.21).</a:t>
            </a:r>
            <a:endParaRPr kumimoji="0" lang="en-GB" sz="2500" b="0" i="1" u="none" strike="noStrike" kern="1200" cap="none" spc="0" normalizeH="0" baseline="0" noProof="0" dirty="0">
              <a:ln>
                <a:noFill/>
              </a:ln>
              <a:solidFill>
                <a:prstClr val="black"/>
              </a:solidFill>
              <a:effectLst/>
              <a:uLnTx/>
              <a:uFillTx/>
              <a:ea typeface="+mn-ea"/>
              <a:cs typeface="Calibri" panose="020F0502020204030204" pitchFamily="34" charset="0"/>
            </a:endParaRPr>
          </a:p>
          <a:p>
            <a:endParaRPr lang="en-GB" dirty="0"/>
          </a:p>
        </p:txBody>
      </p:sp>
    </p:spTree>
    <p:extLst>
      <p:ext uri="{BB962C8B-B14F-4D97-AF65-F5344CB8AC3E}">
        <p14:creationId xmlns:p14="http://schemas.microsoft.com/office/powerpoint/2010/main" val="3414830510"/>
      </p:ext>
    </p:extLst>
  </p:cSld>
  <p:clrMapOvr>
    <a:masterClrMapping/>
  </p:clrMapOvr>
</p:sld>
</file>

<file path=ppt/theme/theme1.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4.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5.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6.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7.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8.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9.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0.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1.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4.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5.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6.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7.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8.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0.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1.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2.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3.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5.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docProps/app.xml><?xml version="1.0" encoding="utf-8"?>
<Properties xmlns="http://schemas.openxmlformats.org/officeDocument/2006/extended-properties" xmlns:vt="http://schemas.openxmlformats.org/officeDocument/2006/docPropsVTypes">
  <Template>ALAMO THEME22</Template>
  <TotalTime>17</TotalTime>
  <Words>729</Words>
  <Application>Microsoft Office PowerPoint</Application>
  <PresentationFormat>On-screen Show (4:3)</PresentationFormat>
  <Paragraphs>43</Paragraphs>
  <Slides>25</Slides>
  <Notes>0</Notes>
  <HiddenSlides>0</HiddenSlides>
  <MMClips>0</MMClips>
  <ScaleCrop>false</ScaleCrop>
  <HeadingPairs>
    <vt:vector size="6" baseType="variant">
      <vt:variant>
        <vt:lpstr>Fonts Used</vt:lpstr>
      </vt:variant>
      <vt:variant>
        <vt:i4>4</vt:i4>
      </vt:variant>
      <vt:variant>
        <vt:lpstr>Theme</vt:lpstr>
      </vt:variant>
      <vt:variant>
        <vt:i4>25</vt:i4>
      </vt:variant>
      <vt:variant>
        <vt:lpstr>Slide Titles</vt:lpstr>
      </vt:variant>
      <vt:variant>
        <vt:i4>25</vt:i4>
      </vt:variant>
    </vt:vector>
  </HeadingPairs>
  <TitlesOfParts>
    <vt:vector size="54" baseType="lpstr">
      <vt:lpstr>Arial</vt:lpstr>
      <vt:lpstr>Arial Rounded MT Bold</vt:lpstr>
      <vt:lpstr>Calibri</vt:lpstr>
      <vt:lpstr>Calibri Light</vt:lpstr>
      <vt:lpstr>ALAMO22</vt:lpstr>
      <vt:lpstr>Title Slide 1</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Custom Design</vt:lpstr>
      <vt:lpstr>Referencing using APA v7 </vt:lpstr>
      <vt:lpstr>PowerPoint Presentation</vt:lpstr>
      <vt:lpstr> What is Referencing? </vt:lpstr>
      <vt:lpstr> What is Referencing? </vt:lpstr>
      <vt:lpstr> Why Reference? </vt:lpstr>
      <vt:lpstr>PowerPoint Presentation</vt:lpstr>
      <vt:lpstr>Use the Library to help you!</vt:lpstr>
      <vt:lpstr>PowerPoint Presentation</vt:lpstr>
      <vt:lpstr>PowerPoint Presentation</vt:lpstr>
      <vt:lpstr>PowerPoint Presentation</vt:lpstr>
      <vt:lpstr>PowerPoint Presentation</vt:lpstr>
      <vt:lpstr>Referencing Handbooks</vt:lpstr>
      <vt:lpstr>Referencing Handbooks</vt:lpstr>
      <vt:lpstr>PowerPoint Presentation</vt:lpstr>
      <vt:lpstr>PowerPoint Presentation</vt:lpstr>
      <vt:lpstr>PowerPoint Presentation</vt:lpstr>
      <vt:lpstr>PowerPoint Presentation</vt:lpstr>
      <vt:lpstr>In-text Citations</vt:lpstr>
      <vt:lpstr>PowerPoint Presentation</vt:lpstr>
      <vt:lpstr>PowerPoint Presentation</vt:lpstr>
      <vt:lpstr>PowerPoint Presentation</vt:lpstr>
      <vt:lpstr>PowerPoint Presentation</vt:lpstr>
      <vt:lpstr>Reference List</vt:lpstr>
      <vt:lpstr>Bibliography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APA Referencing</dc:title>
  <dc:creator>Julia Ault</dc:creator>
  <cp:lastModifiedBy>Julia Ault</cp:lastModifiedBy>
  <cp:revision>1</cp:revision>
  <dcterms:created xsi:type="dcterms:W3CDTF">2022-02-08T14:46:25Z</dcterms:created>
  <dcterms:modified xsi:type="dcterms:W3CDTF">2022-02-08T15:04:00Z</dcterms:modified>
</cp:coreProperties>
</file>