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3"/>
  </p:notesMasterIdLst>
  <p:sldIdLst>
    <p:sldId id="256" r:id="rId2"/>
    <p:sldId id="313" r:id="rId3"/>
    <p:sldId id="262" r:id="rId4"/>
    <p:sldId id="263" r:id="rId5"/>
    <p:sldId id="264" r:id="rId6"/>
    <p:sldId id="265" r:id="rId7"/>
    <p:sldId id="314" r:id="rId8"/>
    <p:sldId id="259" r:id="rId9"/>
    <p:sldId id="318" r:id="rId10"/>
    <p:sldId id="317" r:id="rId11"/>
    <p:sldId id="275" r:id="rId12"/>
    <p:sldId id="283" r:id="rId13"/>
    <p:sldId id="284" r:id="rId14"/>
    <p:sldId id="273" r:id="rId15"/>
    <p:sldId id="315" r:id="rId16"/>
    <p:sldId id="300" r:id="rId17"/>
    <p:sldId id="292" r:id="rId18"/>
    <p:sldId id="306" r:id="rId19"/>
    <p:sldId id="293" r:id="rId20"/>
    <p:sldId id="301" r:id="rId21"/>
    <p:sldId id="302" r:id="rId22"/>
    <p:sldId id="304" r:id="rId23"/>
    <p:sldId id="305" r:id="rId24"/>
    <p:sldId id="307" r:id="rId25"/>
    <p:sldId id="291" r:id="rId26"/>
    <p:sldId id="309" r:id="rId27"/>
    <p:sldId id="310" r:id="rId28"/>
    <p:sldId id="308" r:id="rId29"/>
    <p:sldId id="311" r:id="rId30"/>
    <p:sldId id="427" r:id="rId31"/>
    <p:sldId id="426" r:id="rId3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5D27FE-D544-4B17-ADC0-7AD7F96EFE44}" v="20" dt="2025-11-17T10:50:51.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104" d="100"/>
          <a:sy n="104" d="100"/>
        </p:scale>
        <p:origin x="870" y="78"/>
      </p:cViewPr>
      <p:guideLst/>
    </p:cSldViewPr>
  </p:slideViewPr>
  <p:outlineViewPr>
    <p:cViewPr>
      <p:scale>
        <a:sx n="33" d="100"/>
        <a:sy n="33" d="100"/>
      </p:scale>
      <p:origin x="0" y="-10160"/>
    </p:cViewPr>
  </p:outlineViewPr>
  <p:notesTextViewPr>
    <p:cViewPr>
      <p:scale>
        <a:sx n="1" d="1"/>
        <a:sy n="1" d="1"/>
      </p:scale>
      <p:origin x="0" y="0"/>
    </p:cViewPr>
  </p:notesTextViewPr>
  <p:notesViewPr>
    <p:cSldViewPr snapToGrid="0">
      <p:cViewPr varScale="1">
        <p:scale>
          <a:sx n="49" d="100"/>
          <a:sy n="49" d="100"/>
        </p:scale>
        <p:origin x="2740" y="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addSld delSld modSld modNotesMaster">
      <pc:chgData name="Cerys Davies" userId="61e71dc1-9594-4277-b52b-4420989f68ee" providerId="ADAL" clId="{92221E59-9835-4275-A830-2AF2D2038E12}" dt="2025-11-17T11:29:12.087" v="589" actId="47"/>
      <pc:docMkLst>
        <pc:docMk/>
      </pc:docMkLst>
      <pc:sldChg chg="modNotes">
        <pc:chgData name="Cerys Davies" userId="61e71dc1-9594-4277-b52b-4420989f68ee" providerId="ADAL" clId="{92221E59-9835-4275-A830-2AF2D2038E12}" dt="2025-11-17T10:01:24.080" v="111"/>
        <pc:sldMkLst>
          <pc:docMk/>
          <pc:sldMk cId="1776891390" sldId="256"/>
        </pc:sldMkLst>
      </pc:sldChg>
      <pc:sldChg chg="modNotes">
        <pc:chgData name="Cerys Davies" userId="61e71dc1-9594-4277-b52b-4420989f68ee" providerId="ADAL" clId="{92221E59-9835-4275-A830-2AF2D2038E12}" dt="2025-11-17T10:01:24.080" v="111"/>
        <pc:sldMkLst>
          <pc:docMk/>
          <pc:sldMk cId="2424920160" sldId="264"/>
        </pc:sldMkLst>
      </pc:sldChg>
      <pc:sldChg chg="modNotes">
        <pc:chgData name="Cerys Davies" userId="61e71dc1-9594-4277-b52b-4420989f68ee" providerId="ADAL" clId="{92221E59-9835-4275-A830-2AF2D2038E12}" dt="2025-11-17T10:01:24.080" v="111"/>
        <pc:sldMkLst>
          <pc:docMk/>
          <pc:sldMk cId="3484723650" sldId="265"/>
        </pc:sldMkLst>
      </pc:sldChg>
      <pc:sldChg chg="modNotes">
        <pc:chgData name="Cerys Davies" userId="61e71dc1-9594-4277-b52b-4420989f68ee" providerId="ADAL" clId="{92221E59-9835-4275-A830-2AF2D2038E12}" dt="2025-11-17T10:01:24.080" v="111"/>
        <pc:sldMkLst>
          <pc:docMk/>
          <pc:sldMk cId="743848892" sldId="275"/>
        </pc:sldMkLst>
      </pc:sldChg>
      <pc:sldChg chg="modSp del mod">
        <pc:chgData name="Cerys Davies" userId="61e71dc1-9594-4277-b52b-4420989f68ee" providerId="ADAL" clId="{92221E59-9835-4275-A830-2AF2D2038E12}" dt="2025-11-17T11:29:12.087" v="589" actId="47"/>
        <pc:sldMkLst>
          <pc:docMk/>
          <pc:sldMk cId="2294842124" sldId="280"/>
        </pc:sldMkLst>
        <pc:spChg chg="mod">
          <ac:chgData name="Cerys Davies" userId="61e71dc1-9594-4277-b52b-4420989f68ee" providerId="ADAL" clId="{92221E59-9835-4275-A830-2AF2D2038E12}" dt="2025-11-17T10:49:13.474" v="546" actId="207"/>
          <ac:spMkLst>
            <pc:docMk/>
            <pc:sldMk cId="2294842124" sldId="280"/>
            <ac:spMk id="2" creationId="{E8531960-9E07-415F-A7E6-EBA8131804BF}"/>
          </ac:spMkLst>
        </pc:spChg>
      </pc:sldChg>
      <pc:sldChg chg="del modNotes">
        <pc:chgData name="Cerys Davies" userId="61e71dc1-9594-4277-b52b-4420989f68ee" providerId="ADAL" clId="{92221E59-9835-4275-A830-2AF2D2038E12}" dt="2025-11-17T11:29:03.017" v="588" actId="47"/>
        <pc:sldMkLst>
          <pc:docMk/>
          <pc:sldMk cId="95482846" sldId="281"/>
        </pc:sldMkLst>
      </pc:sldChg>
      <pc:sldChg chg="modSp modNotes modNotesTx">
        <pc:chgData name="Cerys Davies" userId="61e71dc1-9594-4277-b52b-4420989f68ee" providerId="ADAL" clId="{92221E59-9835-4275-A830-2AF2D2038E12}" dt="2025-11-17T11:27:31.661" v="578" actId="6549"/>
        <pc:sldMkLst>
          <pc:docMk/>
          <pc:sldMk cId="3108685422" sldId="291"/>
        </pc:sldMkLst>
        <pc:spChg chg="mod">
          <ac:chgData name="Cerys Davies" userId="61e71dc1-9594-4277-b52b-4420989f68ee" providerId="ADAL" clId="{92221E59-9835-4275-A830-2AF2D2038E12}" dt="2025-11-17T10:50:28.343" v="561" actId="207"/>
          <ac:spMkLst>
            <pc:docMk/>
            <pc:sldMk cId="3108685422" sldId="291"/>
            <ac:spMk id="2" creationId="{FCCC4C22-801D-4240-B22A-D0B5C3F44CE6}"/>
          </ac:spMkLst>
        </pc:spChg>
      </pc:sldChg>
      <pc:sldChg chg="modSp modNotes modNotesTx">
        <pc:chgData name="Cerys Davies" userId="61e71dc1-9594-4277-b52b-4420989f68ee" providerId="ADAL" clId="{92221E59-9835-4275-A830-2AF2D2038E12}" dt="2025-11-17T11:28:16.150" v="586" actId="6549"/>
        <pc:sldMkLst>
          <pc:docMk/>
          <pc:sldMk cId="2165459386" sldId="292"/>
        </pc:sldMkLst>
        <pc:spChg chg="mod">
          <ac:chgData name="Cerys Davies" userId="61e71dc1-9594-4277-b52b-4420989f68ee" providerId="ADAL" clId="{92221E59-9835-4275-A830-2AF2D2038E12}" dt="2025-11-17T10:49:26.945" v="547" actId="207"/>
          <ac:spMkLst>
            <pc:docMk/>
            <pc:sldMk cId="2165459386" sldId="292"/>
            <ac:spMk id="2" creationId="{63990593-C8BE-4633-A66C-73CA1761405D}"/>
          </ac:spMkLst>
        </pc:spChg>
      </pc:sldChg>
      <pc:sldChg chg="modSp modNotes modNotesTx">
        <pc:chgData name="Cerys Davies" userId="61e71dc1-9594-4277-b52b-4420989f68ee" providerId="ADAL" clId="{92221E59-9835-4275-A830-2AF2D2038E12}" dt="2025-11-17T11:28:04.457" v="584" actId="6549"/>
        <pc:sldMkLst>
          <pc:docMk/>
          <pc:sldMk cId="2746995475" sldId="293"/>
        </pc:sldMkLst>
        <pc:spChg chg="mod">
          <ac:chgData name="Cerys Davies" userId="61e71dc1-9594-4277-b52b-4420989f68ee" providerId="ADAL" clId="{92221E59-9835-4275-A830-2AF2D2038E12}" dt="2025-11-17T10:49:37.319" v="549" actId="207"/>
          <ac:spMkLst>
            <pc:docMk/>
            <pc:sldMk cId="2746995475" sldId="293"/>
            <ac:spMk id="2" creationId="{477D3949-B9B1-4012-8951-502D3C316E24}"/>
          </ac:spMkLst>
        </pc:spChg>
      </pc:sldChg>
      <pc:sldChg chg="modNotesTx">
        <pc:chgData name="Cerys Davies" userId="61e71dc1-9594-4277-b52b-4420989f68ee" providerId="ADAL" clId="{92221E59-9835-4275-A830-2AF2D2038E12}" dt="2025-11-17T11:28:20.864" v="587" actId="6549"/>
        <pc:sldMkLst>
          <pc:docMk/>
          <pc:sldMk cId="3055205826" sldId="300"/>
        </pc:sldMkLst>
      </pc:sldChg>
      <pc:sldChg chg="modSp modNotes modNotesTx">
        <pc:chgData name="Cerys Davies" userId="61e71dc1-9594-4277-b52b-4420989f68ee" providerId="ADAL" clId="{92221E59-9835-4275-A830-2AF2D2038E12}" dt="2025-11-17T11:27:58.757" v="583" actId="6549"/>
        <pc:sldMkLst>
          <pc:docMk/>
          <pc:sldMk cId="6429498" sldId="301"/>
        </pc:sldMkLst>
        <pc:spChg chg="mod">
          <ac:chgData name="Cerys Davies" userId="61e71dc1-9594-4277-b52b-4420989f68ee" providerId="ADAL" clId="{92221E59-9835-4275-A830-2AF2D2038E12}" dt="2025-11-17T10:49:42.301" v="550" actId="207"/>
          <ac:spMkLst>
            <pc:docMk/>
            <pc:sldMk cId="6429498" sldId="301"/>
            <ac:spMk id="2" creationId="{4F51FF67-1AB8-42DF-8DF7-2B96E72A4E26}"/>
          </ac:spMkLst>
        </pc:spChg>
      </pc:sldChg>
      <pc:sldChg chg="modSp modNotes modNotesTx">
        <pc:chgData name="Cerys Davies" userId="61e71dc1-9594-4277-b52b-4420989f68ee" providerId="ADAL" clId="{92221E59-9835-4275-A830-2AF2D2038E12}" dt="2025-11-17T11:27:53.939" v="582" actId="6549"/>
        <pc:sldMkLst>
          <pc:docMk/>
          <pc:sldMk cId="561291702" sldId="302"/>
        </pc:sldMkLst>
        <pc:spChg chg="mod">
          <ac:chgData name="Cerys Davies" userId="61e71dc1-9594-4277-b52b-4420989f68ee" providerId="ADAL" clId="{92221E59-9835-4275-A830-2AF2D2038E12}" dt="2025-11-17T10:49:49.225" v="551" actId="207"/>
          <ac:spMkLst>
            <pc:docMk/>
            <pc:sldMk cId="561291702" sldId="302"/>
            <ac:spMk id="2" creationId="{5FE38934-C4A4-4212-A067-1EA207333AAF}"/>
          </ac:spMkLst>
        </pc:spChg>
      </pc:sldChg>
      <pc:sldChg chg="modSp mod modNotes modNotesTx">
        <pc:chgData name="Cerys Davies" userId="61e71dc1-9594-4277-b52b-4420989f68ee" providerId="ADAL" clId="{92221E59-9835-4275-A830-2AF2D2038E12}" dt="2025-11-17T11:27:47.846" v="581" actId="6549"/>
        <pc:sldMkLst>
          <pc:docMk/>
          <pc:sldMk cId="1467208176" sldId="304"/>
        </pc:sldMkLst>
        <pc:spChg chg="mod">
          <ac:chgData name="Cerys Davies" userId="61e71dc1-9594-4277-b52b-4420989f68ee" providerId="ADAL" clId="{92221E59-9835-4275-A830-2AF2D2038E12}" dt="2025-11-17T10:50:00.116" v="555" actId="27636"/>
          <ac:spMkLst>
            <pc:docMk/>
            <pc:sldMk cId="1467208176" sldId="304"/>
            <ac:spMk id="2" creationId="{E5F67D71-DBFC-4386-9AE9-80AFC88DDAAC}"/>
          </ac:spMkLst>
        </pc:spChg>
      </pc:sldChg>
      <pc:sldChg chg="modSp modNotes modNotesTx">
        <pc:chgData name="Cerys Davies" userId="61e71dc1-9594-4277-b52b-4420989f68ee" providerId="ADAL" clId="{92221E59-9835-4275-A830-2AF2D2038E12}" dt="2025-11-17T11:27:43.673" v="580" actId="6549"/>
        <pc:sldMkLst>
          <pc:docMk/>
          <pc:sldMk cId="581411055" sldId="305"/>
        </pc:sldMkLst>
        <pc:spChg chg="mod">
          <ac:chgData name="Cerys Davies" userId="61e71dc1-9594-4277-b52b-4420989f68ee" providerId="ADAL" clId="{92221E59-9835-4275-A830-2AF2D2038E12}" dt="2025-11-17T10:50:14.075" v="557" actId="207"/>
          <ac:spMkLst>
            <pc:docMk/>
            <pc:sldMk cId="581411055" sldId="305"/>
            <ac:spMk id="2" creationId="{1104D359-87E2-47E8-B17F-6DB77CC88BF9}"/>
          </ac:spMkLst>
        </pc:spChg>
      </pc:sldChg>
      <pc:sldChg chg="modSp modNotes modNotesTx">
        <pc:chgData name="Cerys Davies" userId="61e71dc1-9594-4277-b52b-4420989f68ee" providerId="ADAL" clId="{92221E59-9835-4275-A830-2AF2D2038E12}" dt="2025-11-17T11:28:08.826" v="585" actId="6549"/>
        <pc:sldMkLst>
          <pc:docMk/>
          <pc:sldMk cId="1785519037" sldId="306"/>
        </pc:sldMkLst>
        <pc:spChg chg="mod">
          <ac:chgData name="Cerys Davies" userId="61e71dc1-9594-4277-b52b-4420989f68ee" providerId="ADAL" clId="{92221E59-9835-4275-A830-2AF2D2038E12}" dt="2025-11-17T10:49:32.167" v="548" actId="207"/>
          <ac:spMkLst>
            <pc:docMk/>
            <pc:sldMk cId="1785519037" sldId="306"/>
            <ac:spMk id="2" creationId="{63990593-C8BE-4633-A66C-73CA1761405D}"/>
          </ac:spMkLst>
        </pc:spChg>
      </pc:sldChg>
      <pc:sldChg chg="modSp mod modNotes modNotesTx">
        <pc:chgData name="Cerys Davies" userId="61e71dc1-9594-4277-b52b-4420989f68ee" providerId="ADAL" clId="{92221E59-9835-4275-A830-2AF2D2038E12}" dt="2025-11-17T11:27:38.794" v="579" actId="6549"/>
        <pc:sldMkLst>
          <pc:docMk/>
          <pc:sldMk cId="1356389518" sldId="307"/>
        </pc:sldMkLst>
        <pc:spChg chg="mod">
          <ac:chgData name="Cerys Davies" userId="61e71dc1-9594-4277-b52b-4420989f68ee" providerId="ADAL" clId="{92221E59-9835-4275-A830-2AF2D2038E12}" dt="2025-11-17T10:50:22.472" v="559" actId="113"/>
          <ac:spMkLst>
            <pc:docMk/>
            <pc:sldMk cId="1356389518" sldId="307"/>
            <ac:spMk id="2" creationId="{1104D359-87E2-47E8-B17F-6DB77CC88BF9}"/>
          </ac:spMkLst>
        </pc:spChg>
      </pc:sldChg>
      <pc:sldChg chg="modSp modNotes modNotesTx">
        <pc:chgData name="Cerys Davies" userId="61e71dc1-9594-4277-b52b-4420989f68ee" providerId="ADAL" clId="{92221E59-9835-4275-A830-2AF2D2038E12}" dt="2025-11-17T10:54:30.951" v="575" actId="6549"/>
        <pc:sldMkLst>
          <pc:docMk/>
          <pc:sldMk cId="3747379925" sldId="308"/>
        </pc:sldMkLst>
        <pc:spChg chg="mod">
          <ac:chgData name="Cerys Davies" userId="61e71dc1-9594-4277-b52b-4420989f68ee" providerId="ADAL" clId="{92221E59-9835-4275-A830-2AF2D2038E12}" dt="2025-11-17T10:50:44.917" v="567" actId="113"/>
          <ac:spMkLst>
            <pc:docMk/>
            <pc:sldMk cId="3747379925" sldId="308"/>
            <ac:spMk id="2" creationId="{FCCC4C22-801D-4240-B22A-D0B5C3F44CE6}"/>
          </ac:spMkLst>
        </pc:spChg>
      </pc:sldChg>
      <pc:sldChg chg="modSp modNotes modNotesTx">
        <pc:chgData name="Cerys Davies" userId="61e71dc1-9594-4277-b52b-4420989f68ee" providerId="ADAL" clId="{92221E59-9835-4275-A830-2AF2D2038E12}" dt="2025-11-17T10:54:43.505" v="577" actId="6549"/>
        <pc:sldMkLst>
          <pc:docMk/>
          <pc:sldMk cId="1364871149" sldId="309"/>
        </pc:sldMkLst>
        <pc:spChg chg="mod">
          <ac:chgData name="Cerys Davies" userId="61e71dc1-9594-4277-b52b-4420989f68ee" providerId="ADAL" clId="{92221E59-9835-4275-A830-2AF2D2038E12}" dt="2025-11-17T10:50:32.894" v="563" actId="207"/>
          <ac:spMkLst>
            <pc:docMk/>
            <pc:sldMk cId="1364871149" sldId="309"/>
            <ac:spMk id="2" creationId="{FCCC4C22-801D-4240-B22A-D0B5C3F44CE6}"/>
          </ac:spMkLst>
        </pc:spChg>
      </pc:sldChg>
      <pc:sldChg chg="modSp modNotes modNotesTx">
        <pc:chgData name="Cerys Davies" userId="61e71dc1-9594-4277-b52b-4420989f68ee" providerId="ADAL" clId="{92221E59-9835-4275-A830-2AF2D2038E12}" dt="2025-11-17T10:54:36.255" v="576" actId="6549"/>
        <pc:sldMkLst>
          <pc:docMk/>
          <pc:sldMk cId="1614596568" sldId="310"/>
        </pc:sldMkLst>
        <pc:spChg chg="mod">
          <ac:chgData name="Cerys Davies" userId="61e71dc1-9594-4277-b52b-4420989f68ee" providerId="ADAL" clId="{92221E59-9835-4275-A830-2AF2D2038E12}" dt="2025-11-17T10:50:38.824" v="565" actId="113"/>
          <ac:spMkLst>
            <pc:docMk/>
            <pc:sldMk cId="1614596568" sldId="310"/>
            <ac:spMk id="2" creationId="{FCCC4C22-801D-4240-B22A-D0B5C3F44CE6}"/>
          </ac:spMkLst>
        </pc:spChg>
      </pc:sldChg>
      <pc:sldChg chg="modSp modNotes modNotesTx">
        <pc:chgData name="Cerys Davies" userId="61e71dc1-9594-4277-b52b-4420989f68ee" providerId="ADAL" clId="{92221E59-9835-4275-A830-2AF2D2038E12}" dt="2025-11-17T10:54:25.440" v="574" actId="6549"/>
        <pc:sldMkLst>
          <pc:docMk/>
          <pc:sldMk cId="1992628325" sldId="311"/>
        </pc:sldMkLst>
        <pc:spChg chg="mod">
          <ac:chgData name="Cerys Davies" userId="61e71dc1-9594-4277-b52b-4420989f68ee" providerId="ADAL" clId="{92221E59-9835-4275-A830-2AF2D2038E12}" dt="2025-11-17T10:50:51.090" v="569" actId="113"/>
          <ac:spMkLst>
            <pc:docMk/>
            <pc:sldMk cId="1992628325" sldId="311"/>
            <ac:spMk id="2" creationId="{FCCC4C22-801D-4240-B22A-D0B5C3F44CE6}"/>
          </ac:spMkLst>
        </pc:spChg>
      </pc:sldChg>
      <pc:sldChg chg="modSp mod">
        <pc:chgData name="Cerys Davies" userId="61e71dc1-9594-4277-b52b-4420989f68ee" providerId="ADAL" clId="{92221E59-9835-4275-A830-2AF2D2038E12}" dt="2025-11-17T09:59:41.837" v="110" actId="20577"/>
        <pc:sldMkLst>
          <pc:docMk/>
          <pc:sldMk cId="2611271844" sldId="314"/>
        </pc:sldMkLst>
        <pc:spChg chg="mod">
          <ac:chgData name="Cerys Davies" userId="61e71dc1-9594-4277-b52b-4420989f68ee" providerId="ADAL" clId="{92221E59-9835-4275-A830-2AF2D2038E12}" dt="2025-11-17T09:59:41.837" v="110" actId="20577"/>
          <ac:spMkLst>
            <pc:docMk/>
            <pc:sldMk cId="2611271844" sldId="314"/>
            <ac:spMk id="3" creationId="{33F75967-38B4-4AA6-A086-5EC9E4866927}"/>
          </ac:spMkLst>
        </pc:spChg>
      </pc:sldChg>
      <pc:sldChg chg="modNotes">
        <pc:chgData name="Cerys Davies" userId="61e71dc1-9594-4277-b52b-4420989f68ee" providerId="ADAL" clId="{92221E59-9835-4275-A830-2AF2D2038E12}" dt="2025-11-17T10:01:24.080" v="111"/>
        <pc:sldMkLst>
          <pc:docMk/>
          <pc:sldMk cId="2087975135" sldId="317"/>
        </pc:sldMkLst>
      </pc:sldChg>
      <pc:sldChg chg="modNotes">
        <pc:chgData name="Cerys Davies" userId="61e71dc1-9594-4277-b52b-4420989f68ee" providerId="ADAL" clId="{92221E59-9835-4275-A830-2AF2D2038E12}" dt="2025-11-17T10:01:24.080" v="111"/>
        <pc:sldMkLst>
          <pc:docMk/>
          <pc:sldMk cId="3759055720" sldId="318"/>
        </pc:sldMkLst>
      </pc:sldChg>
      <pc:sldChg chg="delSp modSp add mod setBg delDesignElem">
        <pc:chgData name="Cerys Davies" userId="61e71dc1-9594-4277-b52b-4420989f68ee" providerId="ADAL" clId="{92221E59-9835-4275-A830-2AF2D2038E12}" dt="2025-11-17T10:51:07.373" v="573" actId="113"/>
        <pc:sldMkLst>
          <pc:docMk/>
          <pc:sldMk cId="0" sldId="426"/>
        </pc:sldMkLst>
        <pc:spChg chg="mod">
          <ac:chgData name="Cerys Davies" userId="61e71dc1-9594-4277-b52b-4420989f68ee" providerId="ADAL" clId="{92221E59-9835-4275-A830-2AF2D2038E12}" dt="2025-11-17T10:51:07.373" v="573" actId="113"/>
          <ac:spMkLst>
            <pc:docMk/>
            <pc:sldMk cId="0" sldId="426"/>
            <ac:spMk id="2" creationId="{8C67A4D7-D45A-E885-F8AD-CFE4D7EA5734}"/>
          </ac:spMkLst>
        </pc:spChg>
        <pc:grpChg chg="del">
          <ac:chgData name="Cerys Davies" userId="61e71dc1-9594-4277-b52b-4420989f68ee" providerId="ADAL" clId="{92221E59-9835-4275-A830-2AF2D2038E12}" dt="2025-11-17T10:05:05.028" v="113"/>
          <ac:grpSpMkLst>
            <pc:docMk/>
            <pc:sldMk cId="0" sldId="426"/>
            <ac:grpSpMk id="41994" creationId="{6CC33B2B-B475-4189-BA8F-3CF8248DC685}"/>
          </ac:grpSpMkLst>
        </pc:grpChg>
      </pc:sldChg>
      <pc:sldChg chg="modSp new mod">
        <pc:chgData name="Cerys Davies" userId="61e71dc1-9594-4277-b52b-4420989f68ee" providerId="ADAL" clId="{92221E59-9835-4275-A830-2AF2D2038E12}" dt="2025-11-17T10:50:57.905" v="571" actId="113"/>
        <pc:sldMkLst>
          <pc:docMk/>
          <pc:sldMk cId="3706887472" sldId="427"/>
        </pc:sldMkLst>
        <pc:spChg chg="mod">
          <ac:chgData name="Cerys Davies" userId="61e71dc1-9594-4277-b52b-4420989f68ee" providerId="ADAL" clId="{92221E59-9835-4275-A830-2AF2D2038E12}" dt="2025-11-17T10:50:57.905" v="571" actId="113"/>
          <ac:spMkLst>
            <pc:docMk/>
            <pc:sldMk cId="3706887472" sldId="427"/>
            <ac:spMk id="2" creationId="{5F09BF1F-E6C3-8B85-0DC9-8FC1CB6F1E7E}"/>
          </ac:spMkLst>
        </pc:spChg>
        <pc:spChg chg="mod">
          <ac:chgData name="Cerys Davies" userId="61e71dc1-9594-4277-b52b-4420989f68ee" providerId="ADAL" clId="{92221E59-9835-4275-A830-2AF2D2038E12}" dt="2025-11-17T10:48:58.823" v="545" actId="1076"/>
          <ac:spMkLst>
            <pc:docMk/>
            <pc:sldMk cId="3706887472" sldId="427"/>
            <ac:spMk id="3" creationId="{251FAA8D-273D-6452-5EA6-4D62453FF9D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C94AF-2C86-4834-B1AE-C2005F9DDD32}"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EC00635-EB28-4324-B975-640EBD70E635}">
      <dgm:prSet/>
      <dgm:spPr/>
      <dgm:t>
        <a:bodyPr/>
        <a:lstStyle/>
        <a:p>
          <a:r>
            <a:rPr lang="en-GB" dirty="0"/>
            <a:t>Understand the point/purpose of problem questions</a:t>
          </a:r>
          <a:endParaRPr lang="en-US" dirty="0"/>
        </a:p>
      </dgm:t>
    </dgm:pt>
    <dgm:pt modelId="{C3D4F5A7-8D7B-42C7-B224-662658E48C73}" type="parTrans" cxnId="{893C069C-59F2-4D67-A5E7-E91EB289D0C0}">
      <dgm:prSet/>
      <dgm:spPr/>
      <dgm:t>
        <a:bodyPr/>
        <a:lstStyle/>
        <a:p>
          <a:endParaRPr lang="en-US"/>
        </a:p>
      </dgm:t>
    </dgm:pt>
    <dgm:pt modelId="{875A9ED9-4ED1-40FD-88AE-BF09CFB51348}" type="sibTrans" cxnId="{893C069C-59F2-4D67-A5E7-E91EB289D0C0}">
      <dgm:prSet/>
      <dgm:spPr/>
      <dgm:t>
        <a:bodyPr/>
        <a:lstStyle/>
        <a:p>
          <a:endParaRPr lang="en-US"/>
        </a:p>
      </dgm:t>
    </dgm:pt>
    <dgm:pt modelId="{56B26F78-0C03-4950-A6AE-2F5A40AED7C6}">
      <dgm:prSet/>
      <dgm:spPr/>
      <dgm:t>
        <a:bodyPr/>
        <a:lstStyle/>
        <a:p>
          <a:r>
            <a:rPr lang="en-GB" dirty="0"/>
            <a:t>Understand how to approach, plan and structure your response to a problem</a:t>
          </a:r>
          <a:endParaRPr lang="en-US" dirty="0"/>
        </a:p>
      </dgm:t>
    </dgm:pt>
    <dgm:pt modelId="{59389E35-44EF-4563-8DF5-C54D9CCFAA3C}" type="parTrans" cxnId="{E1FCF9F0-A32C-46CB-AAB9-406F05793572}">
      <dgm:prSet/>
      <dgm:spPr/>
      <dgm:t>
        <a:bodyPr/>
        <a:lstStyle/>
        <a:p>
          <a:endParaRPr lang="en-US"/>
        </a:p>
      </dgm:t>
    </dgm:pt>
    <dgm:pt modelId="{B63AD7F1-CA49-4BB8-9AC9-CEB4BCF00983}" type="sibTrans" cxnId="{E1FCF9F0-A32C-46CB-AAB9-406F05793572}">
      <dgm:prSet/>
      <dgm:spPr/>
      <dgm:t>
        <a:bodyPr/>
        <a:lstStyle/>
        <a:p>
          <a:endParaRPr lang="en-US"/>
        </a:p>
      </dgm:t>
    </dgm:pt>
    <dgm:pt modelId="{E2ABFA47-084E-4B1F-8F50-4A3E88421EBD}">
      <dgm:prSet/>
      <dgm:spPr/>
      <dgm:t>
        <a:bodyPr/>
        <a:lstStyle/>
        <a:p>
          <a:r>
            <a:rPr lang="en-GB" dirty="0"/>
            <a:t>Understand how to deal with controversial issues and grey areas</a:t>
          </a:r>
          <a:endParaRPr lang="en-US" dirty="0"/>
        </a:p>
      </dgm:t>
    </dgm:pt>
    <dgm:pt modelId="{D12E6F8C-528F-4E11-8C7B-35230F67868D}" type="parTrans" cxnId="{D049CB5C-FF73-416C-94DF-C40EC0330BEF}">
      <dgm:prSet/>
      <dgm:spPr/>
      <dgm:t>
        <a:bodyPr/>
        <a:lstStyle/>
        <a:p>
          <a:endParaRPr lang="en-US"/>
        </a:p>
      </dgm:t>
    </dgm:pt>
    <dgm:pt modelId="{101E9E0D-8C5A-44C1-A71D-25228F1CC31A}" type="sibTrans" cxnId="{D049CB5C-FF73-416C-94DF-C40EC0330BEF}">
      <dgm:prSet/>
      <dgm:spPr/>
      <dgm:t>
        <a:bodyPr/>
        <a:lstStyle/>
        <a:p>
          <a:endParaRPr lang="en-US"/>
        </a:p>
      </dgm:t>
    </dgm:pt>
    <dgm:pt modelId="{F2474ECE-8738-40CE-8649-A63043DFD57A}">
      <dgm:prSet/>
      <dgm:spPr/>
      <dgm:t>
        <a:bodyPr/>
        <a:lstStyle/>
        <a:p>
          <a:r>
            <a:rPr lang="en-GB" dirty="0"/>
            <a:t>Recognise some common errors and how to avoid them!</a:t>
          </a:r>
          <a:endParaRPr lang="en-US" dirty="0"/>
        </a:p>
      </dgm:t>
    </dgm:pt>
    <dgm:pt modelId="{6068BE4D-2E2C-42C7-A80F-26642CEE306D}" type="parTrans" cxnId="{A3BEB3D9-9907-4C03-9BB6-8AF215EC895E}">
      <dgm:prSet/>
      <dgm:spPr/>
      <dgm:t>
        <a:bodyPr/>
        <a:lstStyle/>
        <a:p>
          <a:endParaRPr lang="en-US"/>
        </a:p>
      </dgm:t>
    </dgm:pt>
    <dgm:pt modelId="{E08DBE70-DDDC-4F45-B4D5-299B95B45944}" type="sibTrans" cxnId="{A3BEB3D9-9907-4C03-9BB6-8AF215EC895E}">
      <dgm:prSet/>
      <dgm:spPr/>
      <dgm:t>
        <a:bodyPr/>
        <a:lstStyle/>
        <a:p>
          <a:endParaRPr lang="en-US"/>
        </a:p>
      </dgm:t>
    </dgm:pt>
    <dgm:pt modelId="{D7DEFC40-9EF7-4D07-8FF1-B9F70D465BA7}" type="pres">
      <dgm:prSet presAssocID="{710C94AF-2C86-4834-B1AE-C2005F9DDD32}" presName="root" presStyleCnt="0">
        <dgm:presLayoutVars>
          <dgm:dir/>
          <dgm:resizeHandles val="exact"/>
        </dgm:presLayoutVars>
      </dgm:prSet>
      <dgm:spPr/>
    </dgm:pt>
    <dgm:pt modelId="{8CFCE86D-AE42-4725-9152-DBFCBAB44614}" type="pres">
      <dgm:prSet presAssocID="{2EC00635-EB28-4324-B975-640EBD70E635}" presName="compNode" presStyleCnt="0"/>
      <dgm:spPr/>
    </dgm:pt>
    <dgm:pt modelId="{840240AC-86F0-4C4B-B479-D13660EECE16}" type="pres">
      <dgm:prSet presAssocID="{2EC00635-EB28-4324-B975-640EBD70E635}" presName="bgRect" presStyleLbl="bgShp" presStyleIdx="0" presStyleCnt="4" custLinFactNeighborX="-5981" custLinFactNeighborY="-76185"/>
      <dgm:spPr/>
    </dgm:pt>
    <dgm:pt modelId="{D5AC3B04-5BD9-4F13-8541-5B8747D206F3}" type="pres">
      <dgm:prSet presAssocID="{2EC00635-EB28-4324-B975-640EBD70E6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75DF7282-0F48-4271-9699-2852A473ECAD}" type="pres">
      <dgm:prSet presAssocID="{2EC00635-EB28-4324-B975-640EBD70E635}" presName="spaceRect" presStyleCnt="0"/>
      <dgm:spPr/>
    </dgm:pt>
    <dgm:pt modelId="{114F4B70-D2C9-45C4-9D22-D1E67B17ECA5}" type="pres">
      <dgm:prSet presAssocID="{2EC00635-EB28-4324-B975-640EBD70E635}" presName="parTx" presStyleLbl="revTx" presStyleIdx="0" presStyleCnt="4">
        <dgm:presLayoutVars>
          <dgm:chMax val="0"/>
          <dgm:chPref val="0"/>
        </dgm:presLayoutVars>
      </dgm:prSet>
      <dgm:spPr/>
    </dgm:pt>
    <dgm:pt modelId="{3A2DFE2C-7397-4BD8-BC9D-A58A2F599548}" type="pres">
      <dgm:prSet presAssocID="{875A9ED9-4ED1-40FD-88AE-BF09CFB51348}" presName="sibTrans" presStyleCnt="0"/>
      <dgm:spPr/>
    </dgm:pt>
    <dgm:pt modelId="{053C36EF-FC99-4DE9-9ED6-F2F63106C25D}" type="pres">
      <dgm:prSet presAssocID="{56B26F78-0C03-4950-A6AE-2F5A40AED7C6}" presName="compNode" presStyleCnt="0"/>
      <dgm:spPr/>
    </dgm:pt>
    <dgm:pt modelId="{6A6474CA-3637-4C2D-9357-EA0C5B5B3A21}" type="pres">
      <dgm:prSet presAssocID="{56B26F78-0C03-4950-A6AE-2F5A40AED7C6}" presName="bgRect" presStyleLbl="bgShp" presStyleIdx="1" presStyleCnt="4"/>
      <dgm:spPr/>
    </dgm:pt>
    <dgm:pt modelId="{0D23B3F5-98E4-4D76-8A7E-301A832747DB}" type="pres">
      <dgm:prSet presAssocID="{56B26F78-0C03-4950-A6AE-2F5A40AED7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706FD639-D15B-422C-9E71-A1E5FB095C97}" type="pres">
      <dgm:prSet presAssocID="{56B26F78-0C03-4950-A6AE-2F5A40AED7C6}" presName="spaceRect" presStyleCnt="0"/>
      <dgm:spPr/>
    </dgm:pt>
    <dgm:pt modelId="{0A4823A5-AA41-453C-A322-12BF0E5672AB}" type="pres">
      <dgm:prSet presAssocID="{56B26F78-0C03-4950-A6AE-2F5A40AED7C6}" presName="parTx" presStyleLbl="revTx" presStyleIdx="1" presStyleCnt="4">
        <dgm:presLayoutVars>
          <dgm:chMax val="0"/>
          <dgm:chPref val="0"/>
        </dgm:presLayoutVars>
      </dgm:prSet>
      <dgm:spPr/>
    </dgm:pt>
    <dgm:pt modelId="{3D392BDA-ABD7-431A-8895-0EDFE6872B77}" type="pres">
      <dgm:prSet presAssocID="{B63AD7F1-CA49-4BB8-9AC9-CEB4BCF00983}" presName="sibTrans" presStyleCnt="0"/>
      <dgm:spPr/>
    </dgm:pt>
    <dgm:pt modelId="{46206FD5-23F0-44D2-8AD9-677DD7EFD289}" type="pres">
      <dgm:prSet presAssocID="{E2ABFA47-084E-4B1F-8F50-4A3E88421EBD}" presName="compNode" presStyleCnt="0"/>
      <dgm:spPr/>
    </dgm:pt>
    <dgm:pt modelId="{DA67A3C9-2D41-4067-9AF8-0B8DCB539D48}" type="pres">
      <dgm:prSet presAssocID="{E2ABFA47-084E-4B1F-8F50-4A3E88421EBD}" presName="bgRect" presStyleLbl="bgShp" presStyleIdx="2" presStyleCnt="4"/>
      <dgm:spPr/>
    </dgm:pt>
    <dgm:pt modelId="{1D9E1EE9-53B0-4378-AE21-6D1E5FBA4694}" type="pres">
      <dgm:prSet presAssocID="{E2ABFA47-084E-4B1F-8F50-4A3E88421E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6E22E5E-DBB4-405F-A396-B3960A76B6B2}" type="pres">
      <dgm:prSet presAssocID="{E2ABFA47-084E-4B1F-8F50-4A3E88421EBD}" presName="spaceRect" presStyleCnt="0"/>
      <dgm:spPr/>
    </dgm:pt>
    <dgm:pt modelId="{A17A9538-A736-4E3E-8C0B-9841D3F7CD9D}" type="pres">
      <dgm:prSet presAssocID="{E2ABFA47-084E-4B1F-8F50-4A3E88421EBD}" presName="parTx" presStyleLbl="revTx" presStyleIdx="2" presStyleCnt="4">
        <dgm:presLayoutVars>
          <dgm:chMax val="0"/>
          <dgm:chPref val="0"/>
        </dgm:presLayoutVars>
      </dgm:prSet>
      <dgm:spPr/>
    </dgm:pt>
    <dgm:pt modelId="{70D68529-78F0-4444-A316-E0112BC9CE0F}" type="pres">
      <dgm:prSet presAssocID="{101E9E0D-8C5A-44C1-A71D-25228F1CC31A}" presName="sibTrans" presStyleCnt="0"/>
      <dgm:spPr/>
    </dgm:pt>
    <dgm:pt modelId="{421656A6-D2E2-4E17-AD47-5D63EBD8E3BC}" type="pres">
      <dgm:prSet presAssocID="{F2474ECE-8738-40CE-8649-A63043DFD57A}" presName="compNode" presStyleCnt="0"/>
      <dgm:spPr/>
    </dgm:pt>
    <dgm:pt modelId="{BD91FACD-9EC6-401D-A9C9-6C477A0A47FF}" type="pres">
      <dgm:prSet presAssocID="{F2474ECE-8738-40CE-8649-A63043DFD57A}" presName="bgRect" presStyleLbl="bgShp" presStyleIdx="3" presStyleCnt="4"/>
      <dgm:spPr/>
    </dgm:pt>
    <dgm:pt modelId="{2E327449-B555-43B9-92F8-7AA0B67CF59A}" type="pres">
      <dgm:prSet presAssocID="{F2474ECE-8738-40CE-8649-A63043DFD5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28E81BEA-10BB-4D3A-9B5F-F2877A573B8C}" type="pres">
      <dgm:prSet presAssocID="{F2474ECE-8738-40CE-8649-A63043DFD57A}" presName="spaceRect" presStyleCnt="0"/>
      <dgm:spPr/>
    </dgm:pt>
    <dgm:pt modelId="{E2DD59C5-AD0E-4A18-891B-EC748A9070E7}" type="pres">
      <dgm:prSet presAssocID="{F2474ECE-8738-40CE-8649-A63043DFD57A}" presName="parTx" presStyleLbl="revTx" presStyleIdx="3" presStyleCnt="4">
        <dgm:presLayoutVars>
          <dgm:chMax val="0"/>
          <dgm:chPref val="0"/>
        </dgm:presLayoutVars>
      </dgm:prSet>
      <dgm:spPr/>
    </dgm:pt>
  </dgm:ptLst>
  <dgm:cxnLst>
    <dgm:cxn modelId="{0AC73931-0695-40BF-8DAE-59C214A82478}" type="presOf" srcId="{E2ABFA47-084E-4B1F-8F50-4A3E88421EBD}" destId="{A17A9538-A736-4E3E-8C0B-9841D3F7CD9D}" srcOrd="0" destOrd="0" presId="urn:microsoft.com/office/officeart/2018/2/layout/IconVerticalSolidList"/>
    <dgm:cxn modelId="{D049CB5C-FF73-416C-94DF-C40EC0330BEF}" srcId="{710C94AF-2C86-4834-B1AE-C2005F9DDD32}" destId="{E2ABFA47-084E-4B1F-8F50-4A3E88421EBD}" srcOrd="2" destOrd="0" parTransId="{D12E6F8C-528F-4E11-8C7B-35230F67868D}" sibTransId="{101E9E0D-8C5A-44C1-A71D-25228F1CC31A}"/>
    <dgm:cxn modelId="{CAA8BE6D-A9E7-4552-846E-89BD18671257}" type="presOf" srcId="{710C94AF-2C86-4834-B1AE-C2005F9DDD32}" destId="{D7DEFC40-9EF7-4D07-8FF1-B9F70D465BA7}" srcOrd="0" destOrd="0" presId="urn:microsoft.com/office/officeart/2018/2/layout/IconVerticalSolidList"/>
    <dgm:cxn modelId="{6A6A4184-8473-4DAD-9DE9-A07D519A5149}" type="presOf" srcId="{56B26F78-0C03-4950-A6AE-2F5A40AED7C6}" destId="{0A4823A5-AA41-453C-A322-12BF0E5672AB}" srcOrd="0" destOrd="0" presId="urn:microsoft.com/office/officeart/2018/2/layout/IconVerticalSolidList"/>
    <dgm:cxn modelId="{87FE4F8B-70A7-4AD2-9601-E22D83774BC4}" type="presOf" srcId="{2EC00635-EB28-4324-B975-640EBD70E635}" destId="{114F4B70-D2C9-45C4-9D22-D1E67B17ECA5}" srcOrd="0" destOrd="0" presId="urn:microsoft.com/office/officeart/2018/2/layout/IconVerticalSolidList"/>
    <dgm:cxn modelId="{893C069C-59F2-4D67-A5E7-E91EB289D0C0}" srcId="{710C94AF-2C86-4834-B1AE-C2005F9DDD32}" destId="{2EC00635-EB28-4324-B975-640EBD70E635}" srcOrd="0" destOrd="0" parTransId="{C3D4F5A7-8D7B-42C7-B224-662658E48C73}" sibTransId="{875A9ED9-4ED1-40FD-88AE-BF09CFB51348}"/>
    <dgm:cxn modelId="{EEF8DDCF-59B0-4C27-AC10-D1D54698A4BF}" type="presOf" srcId="{F2474ECE-8738-40CE-8649-A63043DFD57A}" destId="{E2DD59C5-AD0E-4A18-891B-EC748A9070E7}" srcOrd="0" destOrd="0" presId="urn:microsoft.com/office/officeart/2018/2/layout/IconVerticalSolidList"/>
    <dgm:cxn modelId="{A3BEB3D9-9907-4C03-9BB6-8AF215EC895E}" srcId="{710C94AF-2C86-4834-B1AE-C2005F9DDD32}" destId="{F2474ECE-8738-40CE-8649-A63043DFD57A}" srcOrd="3" destOrd="0" parTransId="{6068BE4D-2E2C-42C7-A80F-26642CEE306D}" sibTransId="{E08DBE70-DDDC-4F45-B4D5-299B95B45944}"/>
    <dgm:cxn modelId="{E1FCF9F0-A32C-46CB-AAB9-406F05793572}" srcId="{710C94AF-2C86-4834-B1AE-C2005F9DDD32}" destId="{56B26F78-0C03-4950-A6AE-2F5A40AED7C6}" srcOrd="1" destOrd="0" parTransId="{59389E35-44EF-4563-8DF5-C54D9CCFAA3C}" sibTransId="{B63AD7F1-CA49-4BB8-9AC9-CEB4BCF00983}"/>
    <dgm:cxn modelId="{041A4D8C-ABE3-4B56-B897-8E25845C3B4E}" type="presParOf" srcId="{D7DEFC40-9EF7-4D07-8FF1-B9F70D465BA7}" destId="{8CFCE86D-AE42-4725-9152-DBFCBAB44614}" srcOrd="0" destOrd="0" presId="urn:microsoft.com/office/officeart/2018/2/layout/IconVerticalSolidList"/>
    <dgm:cxn modelId="{CBC0FCAE-7652-4E54-8577-6E1E2F900F76}" type="presParOf" srcId="{8CFCE86D-AE42-4725-9152-DBFCBAB44614}" destId="{840240AC-86F0-4C4B-B479-D13660EECE16}" srcOrd="0" destOrd="0" presId="urn:microsoft.com/office/officeart/2018/2/layout/IconVerticalSolidList"/>
    <dgm:cxn modelId="{ED7AA6B9-84AA-4C9B-A926-68F7F358B1B4}" type="presParOf" srcId="{8CFCE86D-AE42-4725-9152-DBFCBAB44614}" destId="{D5AC3B04-5BD9-4F13-8541-5B8747D206F3}" srcOrd="1" destOrd="0" presId="urn:microsoft.com/office/officeart/2018/2/layout/IconVerticalSolidList"/>
    <dgm:cxn modelId="{A9C16F05-8466-4401-83B4-EF77CD0C8D8C}" type="presParOf" srcId="{8CFCE86D-AE42-4725-9152-DBFCBAB44614}" destId="{75DF7282-0F48-4271-9699-2852A473ECAD}" srcOrd="2" destOrd="0" presId="urn:microsoft.com/office/officeart/2018/2/layout/IconVerticalSolidList"/>
    <dgm:cxn modelId="{819AC444-8F9E-4790-8DDD-9B0A9C8A1992}" type="presParOf" srcId="{8CFCE86D-AE42-4725-9152-DBFCBAB44614}" destId="{114F4B70-D2C9-45C4-9D22-D1E67B17ECA5}" srcOrd="3" destOrd="0" presId="urn:microsoft.com/office/officeart/2018/2/layout/IconVerticalSolidList"/>
    <dgm:cxn modelId="{AE59D036-C871-49AD-B197-B8153E0E421E}" type="presParOf" srcId="{D7DEFC40-9EF7-4D07-8FF1-B9F70D465BA7}" destId="{3A2DFE2C-7397-4BD8-BC9D-A58A2F599548}" srcOrd="1" destOrd="0" presId="urn:microsoft.com/office/officeart/2018/2/layout/IconVerticalSolidList"/>
    <dgm:cxn modelId="{AB821B5C-3B0E-4784-92C7-7B84E0E1B43C}" type="presParOf" srcId="{D7DEFC40-9EF7-4D07-8FF1-B9F70D465BA7}" destId="{053C36EF-FC99-4DE9-9ED6-F2F63106C25D}" srcOrd="2" destOrd="0" presId="urn:microsoft.com/office/officeart/2018/2/layout/IconVerticalSolidList"/>
    <dgm:cxn modelId="{246C56BD-D847-4D8E-821A-34021B2DEA52}" type="presParOf" srcId="{053C36EF-FC99-4DE9-9ED6-F2F63106C25D}" destId="{6A6474CA-3637-4C2D-9357-EA0C5B5B3A21}" srcOrd="0" destOrd="0" presId="urn:microsoft.com/office/officeart/2018/2/layout/IconVerticalSolidList"/>
    <dgm:cxn modelId="{60CDF23C-7BE4-42FF-AA6A-323DF92902E2}" type="presParOf" srcId="{053C36EF-FC99-4DE9-9ED6-F2F63106C25D}" destId="{0D23B3F5-98E4-4D76-8A7E-301A832747DB}" srcOrd="1" destOrd="0" presId="urn:microsoft.com/office/officeart/2018/2/layout/IconVerticalSolidList"/>
    <dgm:cxn modelId="{56539F1E-0BBC-4DA6-8AFB-768C9D709ABD}" type="presParOf" srcId="{053C36EF-FC99-4DE9-9ED6-F2F63106C25D}" destId="{706FD639-D15B-422C-9E71-A1E5FB095C97}" srcOrd="2" destOrd="0" presId="urn:microsoft.com/office/officeart/2018/2/layout/IconVerticalSolidList"/>
    <dgm:cxn modelId="{DA56BC62-8242-4055-9DEE-BAF1B3B8593E}" type="presParOf" srcId="{053C36EF-FC99-4DE9-9ED6-F2F63106C25D}" destId="{0A4823A5-AA41-453C-A322-12BF0E5672AB}" srcOrd="3" destOrd="0" presId="urn:microsoft.com/office/officeart/2018/2/layout/IconVerticalSolidList"/>
    <dgm:cxn modelId="{7E5A8D93-8061-4E67-B5E7-BEB55F20FB3F}" type="presParOf" srcId="{D7DEFC40-9EF7-4D07-8FF1-B9F70D465BA7}" destId="{3D392BDA-ABD7-431A-8895-0EDFE6872B77}" srcOrd="3" destOrd="0" presId="urn:microsoft.com/office/officeart/2018/2/layout/IconVerticalSolidList"/>
    <dgm:cxn modelId="{BF9CC303-6CE5-4655-A43F-AAE03531FC78}" type="presParOf" srcId="{D7DEFC40-9EF7-4D07-8FF1-B9F70D465BA7}" destId="{46206FD5-23F0-44D2-8AD9-677DD7EFD289}" srcOrd="4" destOrd="0" presId="urn:microsoft.com/office/officeart/2018/2/layout/IconVerticalSolidList"/>
    <dgm:cxn modelId="{4EF7B37C-BAB9-419E-90DB-9D58985F2EAF}" type="presParOf" srcId="{46206FD5-23F0-44D2-8AD9-677DD7EFD289}" destId="{DA67A3C9-2D41-4067-9AF8-0B8DCB539D48}" srcOrd="0" destOrd="0" presId="urn:microsoft.com/office/officeart/2018/2/layout/IconVerticalSolidList"/>
    <dgm:cxn modelId="{CDF587E9-DEEE-4E1B-B7F1-3358DD0A2E77}" type="presParOf" srcId="{46206FD5-23F0-44D2-8AD9-677DD7EFD289}" destId="{1D9E1EE9-53B0-4378-AE21-6D1E5FBA4694}" srcOrd="1" destOrd="0" presId="urn:microsoft.com/office/officeart/2018/2/layout/IconVerticalSolidList"/>
    <dgm:cxn modelId="{B217DB4E-7E66-46EF-B47F-210D06E96393}" type="presParOf" srcId="{46206FD5-23F0-44D2-8AD9-677DD7EFD289}" destId="{36E22E5E-DBB4-405F-A396-B3960A76B6B2}" srcOrd="2" destOrd="0" presId="urn:microsoft.com/office/officeart/2018/2/layout/IconVerticalSolidList"/>
    <dgm:cxn modelId="{50520BA0-8700-4878-95D4-E560604659FE}" type="presParOf" srcId="{46206FD5-23F0-44D2-8AD9-677DD7EFD289}" destId="{A17A9538-A736-4E3E-8C0B-9841D3F7CD9D}" srcOrd="3" destOrd="0" presId="urn:microsoft.com/office/officeart/2018/2/layout/IconVerticalSolidList"/>
    <dgm:cxn modelId="{DFF6C295-ADF5-4446-AA08-3ED0B37A5129}" type="presParOf" srcId="{D7DEFC40-9EF7-4D07-8FF1-B9F70D465BA7}" destId="{70D68529-78F0-4444-A316-E0112BC9CE0F}" srcOrd="5" destOrd="0" presId="urn:microsoft.com/office/officeart/2018/2/layout/IconVerticalSolidList"/>
    <dgm:cxn modelId="{8752C00B-879D-4D09-8FD6-81CD9A366692}" type="presParOf" srcId="{D7DEFC40-9EF7-4D07-8FF1-B9F70D465BA7}" destId="{421656A6-D2E2-4E17-AD47-5D63EBD8E3BC}" srcOrd="6" destOrd="0" presId="urn:microsoft.com/office/officeart/2018/2/layout/IconVerticalSolidList"/>
    <dgm:cxn modelId="{9C97DBC3-361E-412D-9CB7-0642452D4AF4}" type="presParOf" srcId="{421656A6-D2E2-4E17-AD47-5D63EBD8E3BC}" destId="{BD91FACD-9EC6-401D-A9C9-6C477A0A47FF}" srcOrd="0" destOrd="0" presId="urn:microsoft.com/office/officeart/2018/2/layout/IconVerticalSolidList"/>
    <dgm:cxn modelId="{38B1CEDF-18D4-4A64-B191-9816CE8BD7F0}" type="presParOf" srcId="{421656A6-D2E2-4E17-AD47-5D63EBD8E3BC}" destId="{2E327449-B555-43B9-92F8-7AA0B67CF59A}" srcOrd="1" destOrd="0" presId="urn:microsoft.com/office/officeart/2018/2/layout/IconVerticalSolidList"/>
    <dgm:cxn modelId="{18A22C64-CC4A-4816-9F6B-4AB180D0C82A}" type="presParOf" srcId="{421656A6-D2E2-4E17-AD47-5D63EBD8E3BC}" destId="{28E81BEA-10BB-4D3A-9B5F-F2877A573B8C}" srcOrd="2" destOrd="0" presId="urn:microsoft.com/office/officeart/2018/2/layout/IconVerticalSolidList"/>
    <dgm:cxn modelId="{55C80C68-0DFA-4556-BF4B-39DE539FA509}" type="presParOf" srcId="{421656A6-D2E2-4E17-AD47-5D63EBD8E3BC}" destId="{E2DD59C5-AD0E-4A18-891B-EC748A9070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240AC-86F0-4C4B-B479-D13660EECE16}">
      <dsp:nvSpPr>
        <dsp:cNvPr id="0" name=""/>
        <dsp:cNvSpPr/>
      </dsp:nvSpPr>
      <dsp:spPr>
        <a:xfrm>
          <a:off x="0" y="0"/>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C3B04-5BD9-4F13-8541-5B8747D206F3}">
      <dsp:nvSpPr>
        <dsp:cNvPr id="0" name=""/>
        <dsp:cNvSpPr/>
      </dsp:nvSpPr>
      <dsp:spPr>
        <a:xfrm>
          <a:off x="246981" y="185315"/>
          <a:ext cx="449056" cy="449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4F4B70-D2C9-45C4-9D22-D1E67B17ECA5}">
      <dsp:nvSpPr>
        <dsp:cNvPr id="0" name=""/>
        <dsp:cNvSpPr/>
      </dsp:nvSpPr>
      <dsp:spPr>
        <a:xfrm>
          <a:off x="943018" y="1610"/>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the point/purpose of problem questions</a:t>
          </a:r>
          <a:endParaRPr lang="en-US" sz="2200" kern="1200" dirty="0"/>
        </a:p>
      </dsp:txBody>
      <dsp:txXfrm>
        <a:off x="943018" y="1610"/>
        <a:ext cx="7653293" cy="816466"/>
      </dsp:txXfrm>
    </dsp:sp>
    <dsp:sp modelId="{6A6474CA-3637-4C2D-9357-EA0C5B5B3A21}">
      <dsp:nvSpPr>
        <dsp:cNvPr id="0" name=""/>
        <dsp:cNvSpPr/>
      </dsp:nvSpPr>
      <dsp:spPr>
        <a:xfrm>
          <a:off x="0" y="1022193"/>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3B3F5-98E4-4D76-8A7E-301A832747DB}">
      <dsp:nvSpPr>
        <dsp:cNvPr id="0" name=""/>
        <dsp:cNvSpPr/>
      </dsp:nvSpPr>
      <dsp:spPr>
        <a:xfrm>
          <a:off x="246981" y="1205898"/>
          <a:ext cx="449056" cy="449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4823A5-AA41-453C-A322-12BF0E5672AB}">
      <dsp:nvSpPr>
        <dsp:cNvPr id="0" name=""/>
        <dsp:cNvSpPr/>
      </dsp:nvSpPr>
      <dsp:spPr>
        <a:xfrm>
          <a:off x="943018" y="1022193"/>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how to approach, plan and structure your response to a problem</a:t>
          </a:r>
          <a:endParaRPr lang="en-US" sz="2200" kern="1200" dirty="0"/>
        </a:p>
      </dsp:txBody>
      <dsp:txXfrm>
        <a:off x="943018" y="1022193"/>
        <a:ext cx="7653293" cy="816466"/>
      </dsp:txXfrm>
    </dsp:sp>
    <dsp:sp modelId="{DA67A3C9-2D41-4067-9AF8-0B8DCB539D48}">
      <dsp:nvSpPr>
        <dsp:cNvPr id="0" name=""/>
        <dsp:cNvSpPr/>
      </dsp:nvSpPr>
      <dsp:spPr>
        <a:xfrm>
          <a:off x="0" y="2042776"/>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E1EE9-53B0-4378-AE21-6D1E5FBA4694}">
      <dsp:nvSpPr>
        <dsp:cNvPr id="0" name=""/>
        <dsp:cNvSpPr/>
      </dsp:nvSpPr>
      <dsp:spPr>
        <a:xfrm>
          <a:off x="246981" y="2226481"/>
          <a:ext cx="449056" cy="449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7A9538-A736-4E3E-8C0B-9841D3F7CD9D}">
      <dsp:nvSpPr>
        <dsp:cNvPr id="0" name=""/>
        <dsp:cNvSpPr/>
      </dsp:nvSpPr>
      <dsp:spPr>
        <a:xfrm>
          <a:off x="943018" y="2042776"/>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how to deal with controversial issues and grey areas</a:t>
          </a:r>
          <a:endParaRPr lang="en-US" sz="2200" kern="1200" dirty="0"/>
        </a:p>
      </dsp:txBody>
      <dsp:txXfrm>
        <a:off x="943018" y="2042776"/>
        <a:ext cx="7653293" cy="816466"/>
      </dsp:txXfrm>
    </dsp:sp>
    <dsp:sp modelId="{BD91FACD-9EC6-401D-A9C9-6C477A0A47FF}">
      <dsp:nvSpPr>
        <dsp:cNvPr id="0" name=""/>
        <dsp:cNvSpPr/>
      </dsp:nvSpPr>
      <dsp:spPr>
        <a:xfrm>
          <a:off x="0" y="3063359"/>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27449-B555-43B9-92F8-7AA0B67CF59A}">
      <dsp:nvSpPr>
        <dsp:cNvPr id="0" name=""/>
        <dsp:cNvSpPr/>
      </dsp:nvSpPr>
      <dsp:spPr>
        <a:xfrm>
          <a:off x="246981" y="3247064"/>
          <a:ext cx="449056" cy="4490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DD59C5-AD0E-4A18-891B-EC748A9070E7}">
      <dsp:nvSpPr>
        <dsp:cNvPr id="0" name=""/>
        <dsp:cNvSpPr/>
      </dsp:nvSpPr>
      <dsp:spPr>
        <a:xfrm>
          <a:off x="943018" y="3063359"/>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Recognise some common errors and how to avoid them!</a:t>
          </a:r>
          <a:endParaRPr lang="en-US" sz="2200" kern="1200" dirty="0"/>
        </a:p>
      </dsp:txBody>
      <dsp:txXfrm>
        <a:off x="943018" y="3063359"/>
        <a:ext cx="7653293" cy="8164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7A9104-5316-49F5-8B6E-E995599F2861}" type="datetimeFigureOut">
              <a:rPr lang="en-GB" smtClean="0"/>
              <a:t>17/11/2025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89C9C8A-1087-4807-86EC-ED19475FE427}" type="slidenum">
              <a:rPr lang="en-GB" smtClean="0"/>
              <a:t>‹#›</a:t>
            </a:fld>
            <a:endParaRPr lang="en-GB"/>
          </a:p>
        </p:txBody>
      </p:sp>
    </p:spTree>
    <p:extLst>
      <p:ext uri="{BB962C8B-B14F-4D97-AF65-F5344CB8AC3E}">
        <p14:creationId xmlns:p14="http://schemas.microsoft.com/office/powerpoint/2010/main" val="3948236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27238" y="173038"/>
            <a:ext cx="2895600" cy="1630362"/>
          </a:xfrm>
        </p:spPr>
      </p:sp>
      <p:sp>
        <p:nvSpPr>
          <p:cNvPr id="4" name="Slide Number Placeholder 3"/>
          <p:cNvSpPr>
            <a:spLocks noGrp="1"/>
          </p:cNvSpPr>
          <p:nvPr>
            <p:ph type="sldNum" sz="quarter" idx="5"/>
          </p:nvPr>
        </p:nvSpPr>
        <p:spPr/>
        <p:txBody>
          <a:bodyPr/>
          <a:lstStyle/>
          <a:p>
            <a:fld id="{E89C9C8A-1087-4807-86EC-ED19475FE427}" type="slidenum">
              <a:rPr lang="en-GB" smtClean="0"/>
              <a:t>1</a:t>
            </a:fld>
            <a:endParaRPr lang="en-GB"/>
          </a:p>
        </p:txBody>
      </p:sp>
      <p:sp>
        <p:nvSpPr>
          <p:cNvPr id="6" name="Notes Placeholder 5">
            <a:extLst>
              <a:ext uri="{FF2B5EF4-FFF2-40B4-BE49-F238E27FC236}">
                <a16:creationId xmlns:a16="http://schemas.microsoft.com/office/drawing/2014/main" id="{66686D1A-14D2-49ED-9A81-EC7E5D6E2EA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742038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2</a:t>
            </a:fld>
            <a:endParaRPr lang="en-GB"/>
          </a:p>
        </p:txBody>
      </p:sp>
    </p:spTree>
    <p:extLst>
      <p:ext uri="{BB962C8B-B14F-4D97-AF65-F5344CB8AC3E}">
        <p14:creationId xmlns:p14="http://schemas.microsoft.com/office/powerpoint/2010/main" val="4065765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3</a:t>
            </a:fld>
            <a:endParaRPr lang="en-GB"/>
          </a:p>
        </p:txBody>
      </p:sp>
    </p:spTree>
    <p:extLst>
      <p:ext uri="{BB962C8B-B14F-4D97-AF65-F5344CB8AC3E}">
        <p14:creationId xmlns:p14="http://schemas.microsoft.com/office/powerpoint/2010/main" val="329874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4</a:t>
            </a:fld>
            <a:endParaRPr lang="en-GB"/>
          </a:p>
        </p:txBody>
      </p:sp>
      <p:sp>
        <p:nvSpPr>
          <p:cNvPr id="6" name="Notes Placeholder 5">
            <a:extLst>
              <a:ext uri="{FF2B5EF4-FFF2-40B4-BE49-F238E27FC236}">
                <a16:creationId xmlns:a16="http://schemas.microsoft.com/office/drawing/2014/main" id="{F6FE326C-BD0D-41F3-AA9B-A40D755AE07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325658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4838" y="952500"/>
            <a:ext cx="3048000" cy="1716088"/>
          </a:xfrm>
        </p:spPr>
      </p:sp>
      <p:sp>
        <p:nvSpPr>
          <p:cNvPr id="4" name="Slide Number Placeholder 3"/>
          <p:cNvSpPr>
            <a:spLocks noGrp="1"/>
          </p:cNvSpPr>
          <p:nvPr>
            <p:ph type="sldNum" sz="quarter" idx="5"/>
          </p:nvPr>
        </p:nvSpPr>
        <p:spPr/>
        <p:txBody>
          <a:bodyPr/>
          <a:lstStyle/>
          <a:p>
            <a:fld id="{E89C9C8A-1087-4807-86EC-ED19475FE427}" type="slidenum">
              <a:rPr lang="en-GB" smtClean="0"/>
              <a:t>5</a:t>
            </a:fld>
            <a:endParaRPr lang="en-GB"/>
          </a:p>
        </p:txBody>
      </p:sp>
      <p:sp>
        <p:nvSpPr>
          <p:cNvPr id="6" name="Notes Placeholder 5">
            <a:extLst>
              <a:ext uri="{FF2B5EF4-FFF2-40B4-BE49-F238E27FC236}">
                <a16:creationId xmlns:a16="http://schemas.microsoft.com/office/drawing/2014/main" id="{91C9BF27-4410-4CF4-9BFA-C41DEC54784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60250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1913" y="279400"/>
            <a:ext cx="4133850" cy="2325688"/>
          </a:xfrm>
        </p:spPr>
      </p:sp>
      <p:sp>
        <p:nvSpPr>
          <p:cNvPr id="4" name="Slide Number Placeholder 3"/>
          <p:cNvSpPr>
            <a:spLocks noGrp="1"/>
          </p:cNvSpPr>
          <p:nvPr>
            <p:ph type="sldNum" sz="quarter" idx="5"/>
          </p:nvPr>
        </p:nvSpPr>
        <p:spPr/>
        <p:txBody>
          <a:bodyPr/>
          <a:lstStyle/>
          <a:p>
            <a:fld id="{E89C9C8A-1087-4807-86EC-ED19475FE427}" type="slidenum">
              <a:rPr lang="en-GB" smtClean="0"/>
              <a:t>6</a:t>
            </a:fld>
            <a:endParaRPr lang="en-GB"/>
          </a:p>
        </p:txBody>
      </p:sp>
      <p:sp>
        <p:nvSpPr>
          <p:cNvPr id="6" name="Notes Placeholder 5">
            <a:extLst>
              <a:ext uri="{FF2B5EF4-FFF2-40B4-BE49-F238E27FC236}">
                <a16:creationId xmlns:a16="http://schemas.microsoft.com/office/drawing/2014/main" id="{68EFF393-B1F3-42C4-B78D-E785A4A1E21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208997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7</a:t>
            </a:fld>
            <a:endParaRPr lang="en-GB"/>
          </a:p>
        </p:txBody>
      </p:sp>
    </p:spTree>
    <p:extLst>
      <p:ext uri="{BB962C8B-B14F-4D97-AF65-F5344CB8AC3E}">
        <p14:creationId xmlns:p14="http://schemas.microsoft.com/office/powerpoint/2010/main" val="388362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8</a:t>
            </a:fld>
            <a:endParaRPr lang="en-GB"/>
          </a:p>
        </p:txBody>
      </p:sp>
      <p:sp>
        <p:nvSpPr>
          <p:cNvPr id="6" name="Notes Placeholder 5">
            <a:extLst>
              <a:ext uri="{FF2B5EF4-FFF2-40B4-BE49-F238E27FC236}">
                <a16:creationId xmlns:a16="http://schemas.microsoft.com/office/drawing/2014/main" id="{B41ABFB7-ED6B-4BF7-BF4D-E480F57CD41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561599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ED550-EF99-B1B4-0EBB-A7072C890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699DF4-AE4B-5D37-2BB4-309A18BA3E78}"/>
              </a:ext>
            </a:extLst>
          </p:cNvPr>
          <p:cNvSpPr>
            <a:spLocks noGrp="1" noRot="1" noChangeAspect="1"/>
          </p:cNvSpPr>
          <p:nvPr>
            <p:ph type="sldImg"/>
          </p:nvPr>
        </p:nvSpPr>
        <p:spPr>
          <a:xfrm>
            <a:off x="1203325" y="911225"/>
            <a:ext cx="3811588" cy="2144713"/>
          </a:xfrm>
        </p:spPr>
      </p:sp>
      <p:sp>
        <p:nvSpPr>
          <p:cNvPr id="4" name="Slide Number Placeholder 3">
            <a:extLst>
              <a:ext uri="{FF2B5EF4-FFF2-40B4-BE49-F238E27FC236}">
                <a16:creationId xmlns:a16="http://schemas.microsoft.com/office/drawing/2014/main" id="{845562D3-8F42-46A8-630F-C038B0B48C84}"/>
              </a:ext>
            </a:extLst>
          </p:cNvPr>
          <p:cNvSpPr>
            <a:spLocks noGrp="1"/>
          </p:cNvSpPr>
          <p:nvPr>
            <p:ph type="sldNum" sz="quarter" idx="5"/>
          </p:nvPr>
        </p:nvSpPr>
        <p:spPr/>
        <p:txBody>
          <a:bodyPr/>
          <a:lstStyle/>
          <a:p>
            <a:fld id="{E89C9C8A-1087-4807-86EC-ED19475FE427}" type="slidenum">
              <a:rPr lang="en-GB" smtClean="0"/>
              <a:t>9</a:t>
            </a:fld>
            <a:endParaRPr lang="en-GB"/>
          </a:p>
        </p:txBody>
      </p:sp>
      <p:sp>
        <p:nvSpPr>
          <p:cNvPr id="6" name="Notes Placeholder 5">
            <a:extLst>
              <a:ext uri="{FF2B5EF4-FFF2-40B4-BE49-F238E27FC236}">
                <a16:creationId xmlns:a16="http://schemas.microsoft.com/office/drawing/2014/main" id="{87406502-0543-49E9-2A2B-FB97480F2DCB}"/>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38449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D7C9D-A7D2-F156-4C76-DCCD6D0188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16E28-C647-7B92-5E65-14C0F3882F2E}"/>
              </a:ext>
            </a:extLst>
          </p:cNvPr>
          <p:cNvSpPr>
            <a:spLocks noGrp="1" noRot="1" noChangeAspect="1"/>
          </p:cNvSpPr>
          <p:nvPr>
            <p:ph type="sldImg"/>
          </p:nvPr>
        </p:nvSpPr>
        <p:spPr>
          <a:xfrm>
            <a:off x="1203325" y="911225"/>
            <a:ext cx="3811588" cy="2144713"/>
          </a:xfrm>
        </p:spPr>
      </p:sp>
      <p:sp>
        <p:nvSpPr>
          <p:cNvPr id="4" name="Slide Number Placeholder 3">
            <a:extLst>
              <a:ext uri="{FF2B5EF4-FFF2-40B4-BE49-F238E27FC236}">
                <a16:creationId xmlns:a16="http://schemas.microsoft.com/office/drawing/2014/main" id="{B1C6A1F4-6C0B-05D8-92C6-31E690E65838}"/>
              </a:ext>
            </a:extLst>
          </p:cNvPr>
          <p:cNvSpPr>
            <a:spLocks noGrp="1"/>
          </p:cNvSpPr>
          <p:nvPr>
            <p:ph type="sldNum" sz="quarter" idx="5"/>
          </p:nvPr>
        </p:nvSpPr>
        <p:spPr/>
        <p:txBody>
          <a:bodyPr/>
          <a:lstStyle/>
          <a:p>
            <a:fld id="{E89C9C8A-1087-4807-86EC-ED19475FE427}" type="slidenum">
              <a:rPr lang="en-GB" smtClean="0"/>
              <a:t>10</a:t>
            </a:fld>
            <a:endParaRPr lang="en-GB"/>
          </a:p>
        </p:txBody>
      </p:sp>
      <p:sp>
        <p:nvSpPr>
          <p:cNvPr id="6" name="Notes Placeholder 5">
            <a:extLst>
              <a:ext uri="{FF2B5EF4-FFF2-40B4-BE49-F238E27FC236}">
                <a16:creationId xmlns:a16="http://schemas.microsoft.com/office/drawing/2014/main" id="{55C8F4C8-D686-6E03-614F-A633CC7126B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58752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65300" y="701675"/>
            <a:ext cx="3032125" cy="1706563"/>
          </a:xfrm>
        </p:spPr>
      </p:sp>
      <p:sp>
        <p:nvSpPr>
          <p:cNvPr id="3" name="Notes Placeholder 2"/>
          <p:cNvSpPr>
            <a:spLocks noGrp="1"/>
          </p:cNvSpPr>
          <p:nvPr>
            <p:ph type="body" idx="1"/>
          </p:nvPr>
        </p:nvSpPr>
        <p:spPr>
          <a:xfrm>
            <a:off x="679768" y="2733134"/>
            <a:ext cx="5438140" cy="5605242"/>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11</a:t>
            </a:fld>
            <a:endParaRPr lang="en-GB"/>
          </a:p>
        </p:txBody>
      </p:sp>
    </p:spTree>
    <p:extLst>
      <p:ext uri="{BB962C8B-B14F-4D97-AF65-F5344CB8AC3E}">
        <p14:creationId xmlns:p14="http://schemas.microsoft.com/office/powerpoint/2010/main" val="396215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12</a:t>
            </a:fld>
            <a:endParaRPr lang="en-GB"/>
          </a:p>
        </p:txBody>
      </p:sp>
      <p:sp>
        <p:nvSpPr>
          <p:cNvPr id="6" name="Notes Placeholder 5">
            <a:extLst>
              <a:ext uri="{FF2B5EF4-FFF2-40B4-BE49-F238E27FC236}">
                <a16:creationId xmlns:a16="http://schemas.microsoft.com/office/drawing/2014/main" id="{05A2F9E2-17F3-4696-AEBD-2ABF977660F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176109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13</a:t>
            </a:fld>
            <a:endParaRPr lang="en-GB"/>
          </a:p>
        </p:txBody>
      </p:sp>
    </p:spTree>
    <p:extLst>
      <p:ext uri="{BB962C8B-B14F-4D97-AF65-F5344CB8AC3E}">
        <p14:creationId xmlns:p14="http://schemas.microsoft.com/office/powerpoint/2010/main" val="1944775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14</a:t>
            </a:fld>
            <a:endParaRPr lang="en-GB"/>
          </a:p>
        </p:txBody>
      </p:sp>
    </p:spTree>
    <p:extLst>
      <p:ext uri="{BB962C8B-B14F-4D97-AF65-F5344CB8AC3E}">
        <p14:creationId xmlns:p14="http://schemas.microsoft.com/office/powerpoint/2010/main" val="3790524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15</a:t>
            </a:fld>
            <a:endParaRPr lang="en-GB"/>
          </a:p>
        </p:txBody>
      </p:sp>
    </p:spTree>
    <p:extLst>
      <p:ext uri="{BB962C8B-B14F-4D97-AF65-F5344CB8AC3E}">
        <p14:creationId xmlns:p14="http://schemas.microsoft.com/office/powerpoint/2010/main" val="34565648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16</a:t>
            </a:fld>
            <a:endParaRPr lang="en-GB"/>
          </a:p>
        </p:txBody>
      </p:sp>
    </p:spTree>
    <p:extLst>
      <p:ext uri="{BB962C8B-B14F-4D97-AF65-F5344CB8AC3E}">
        <p14:creationId xmlns:p14="http://schemas.microsoft.com/office/powerpoint/2010/main" val="6635510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9988" y="438150"/>
            <a:ext cx="4044950" cy="2276475"/>
          </a:xfrm>
        </p:spPr>
      </p:sp>
      <p:sp>
        <p:nvSpPr>
          <p:cNvPr id="3" name="Notes Placeholder 2"/>
          <p:cNvSpPr>
            <a:spLocks noGrp="1"/>
          </p:cNvSpPr>
          <p:nvPr>
            <p:ph type="body" idx="1"/>
          </p:nvPr>
        </p:nvSpPr>
        <p:spPr>
          <a:xfrm>
            <a:off x="679768" y="2981396"/>
            <a:ext cx="5438140" cy="5704413"/>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17</a:t>
            </a:fld>
            <a:endParaRPr lang="en-GB"/>
          </a:p>
        </p:txBody>
      </p:sp>
    </p:spTree>
    <p:extLst>
      <p:ext uri="{BB962C8B-B14F-4D97-AF65-F5344CB8AC3E}">
        <p14:creationId xmlns:p14="http://schemas.microsoft.com/office/powerpoint/2010/main" val="3776037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423863"/>
            <a:ext cx="3473450" cy="1954212"/>
          </a:xfrm>
        </p:spPr>
      </p:sp>
      <p:sp>
        <p:nvSpPr>
          <p:cNvPr id="3" name="Notes Placeholder 2"/>
          <p:cNvSpPr>
            <a:spLocks noGrp="1"/>
          </p:cNvSpPr>
          <p:nvPr>
            <p:ph type="body" idx="1"/>
          </p:nvPr>
        </p:nvSpPr>
        <p:spPr>
          <a:xfrm>
            <a:off x="679768" y="2763577"/>
            <a:ext cx="5438140" cy="5922232"/>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18</a:t>
            </a:fld>
            <a:endParaRPr lang="en-GB"/>
          </a:p>
        </p:txBody>
      </p:sp>
    </p:spTree>
    <p:extLst>
      <p:ext uri="{BB962C8B-B14F-4D97-AF65-F5344CB8AC3E}">
        <p14:creationId xmlns:p14="http://schemas.microsoft.com/office/powerpoint/2010/main" val="1424237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2213" y="384175"/>
            <a:ext cx="3729037" cy="2098675"/>
          </a:xfrm>
        </p:spPr>
      </p:sp>
      <p:sp>
        <p:nvSpPr>
          <p:cNvPr id="3" name="Notes Placeholder 2"/>
          <p:cNvSpPr>
            <a:spLocks noGrp="1"/>
          </p:cNvSpPr>
          <p:nvPr>
            <p:ph type="body" idx="1"/>
          </p:nvPr>
        </p:nvSpPr>
        <p:spPr>
          <a:xfrm>
            <a:off x="679768" y="2845259"/>
            <a:ext cx="5438140" cy="5840550"/>
          </a:xfrm>
        </p:spPr>
        <p:txBody>
          <a:bodyPr/>
          <a:lstStyle/>
          <a:p>
            <a:endParaRPr lang="en-GB" sz="1600" dirty="0"/>
          </a:p>
        </p:txBody>
      </p:sp>
      <p:sp>
        <p:nvSpPr>
          <p:cNvPr id="4" name="Slide Number Placeholder 3"/>
          <p:cNvSpPr>
            <a:spLocks noGrp="1"/>
          </p:cNvSpPr>
          <p:nvPr>
            <p:ph type="sldNum" sz="quarter" idx="5"/>
          </p:nvPr>
        </p:nvSpPr>
        <p:spPr/>
        <p:txBody>
          <a:bodyPr/>
          <a:lstStyle/>
          <a:p>
            <a:fld id="{E89C9C8A-1087-4807-86EC-ED19475FE427}" type="slidenum">
              <a:rPr lang="en-GB" smtClean="0"/>
              <a:t>19</a:t>
            </a:fld>
            <a:endParaRPr lang="en-GB"/>
          </a:p>
        </p:txBody>
      </p:sp>
    </p:spTree>
    <p:extLst>
      <p:ext uri="{BB962C8B-B14F-4D97-AF65-F5344CB8AC3E}">
        <p14:creationId xmlns:p14="http://schemas.microsoft.com/office/powerpoint/2010/main" val="25646179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12888" y="438150"/>
            <a:ext cx="3543300" cy="1993900"/>
          </a:xfrm>
        </p:spPr>
      </p:sp>
      <p:sp>
        <p:nvSpPr>
          <p:cNvPr id="3" name="Notes Placeholder 2"/>
          <p:cNvSpPr>
            <a:spLocks noGrp="1"/>
          </p:cNvSpPr>
          <p:nvPr>
            <p:ph type="body" idx="1"/>
          </p:nvPr>
        </p:nvSpPr>
        <p:spPr>
          <a:xfrm>
            <a:off x="679768" y="2749963"/>
            <a:ext cx="5438140" cy="5935846"/>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20</a:t>
            </a:fld>
            <a:endParaRPr lang="en-GB"/>
          </a:p>
        </p:txBody>
      </p:sp>
    </p:spTree>
    <p:extLst>
      <p:ext uri="{BB962C8B-B14F-4D97-AF65-F5344CB8AC3E}">
        <p14:creationId xmlns:p14="http://schemas.microsoft.com/office/powerpoint/2010/main" val="239724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60650" y="225425"/>
            <a:ext cx="1392238" cy="784225"/>
          </a:xfrm>
        </p:spPr>
      </p:sp>
      <p:sp>
        <p:nvSpPr>
          <p:cNvPr id="3" name="Notes Placeholder 2"/>
          <p:cNvSpPr>
            <a:spLocks noGrp="1"/>
          </p:cNvSpPr>
          <p:nvPr>
            <p:ph type="body" idx="1"/>
          </p:nvPr>
        </p:nvSpPr>
        <p:spPr>
          <a:xfrm>
            <a:off x="679768" y="1211617"/>
            <a:ext cx="5438140" cy="8317956"/>
          </a:xfrm>
        </p:spPr>
        <p:txBody>
          <a:bodyPr/>
          <a:lstStyle/>
          <a:p>
            <a:pPr marL="171450" indent="-171450">
              <a:buFont typeface="Arial" panose="020B0604020202020204" pitchFamily="34" charset="0"/>
              <a:buChar char="•"/>
            </a:pPr>
            <a:endParaRPr lang="en-GB" sz="1400" dirty="0"/>
          </a:p>
        </p:txBody>
      </p:sp>
      <p:sp>
        <p:nvSpPr>
          <p:cNvPr id="4" name="Slide Number Placeholder 3"/>
          <p:cNvSpPr>
            <a:spLocks noGrp="1"/>
          </p:cNvSpPr>
          <p:nvPr>
            <p:ph type="sldNum" sz="quarter" idx="5"/>
          </p:nvPr>
        </p:nvSpPr>
        <p:spPr/>
        <p:txBody>
          <a:bodyPr/>
          <a:lstStyle/>
          <a:p>
            <a:fld id="{E89C9C8A-1087-4807-86EC-ED19475FE427}" type="slidenum">
              <a:rPr lang="en-GB" smtClean="0"/>
              <a:t>21</a:t>
            </a:fld>
            <a:endParaRPr lang="en-GB"/>
          </a:p>
        </p:txBody>
      </p:sp>
    </p:spTree>
    <p:extLst>
      <p:ext uri="{BB962C8B-B14F-4D97-AF65-F5344CB8AC3E}">
        <p14:creationId xmlns:p14="http://schemas.microsoft.com/office/powerpoint/2010/main" val="22723262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8313" y="506413"/>
            <a:ext cx="3094037" cy="1741487"/>
          </a:xfrm>
        </p:spPr>
      </p:sp>
      <p:sp>
        <p:nvSpPr>
          <p:cNvPr id="3" name="Notes Placeholder 2"/>
          <p:cNvSpPr>
            <a:spLocks noGrp="1"/>
          </p:cNvSpPr>
          <p:nvPr>
            <p:ph type="body" idx="1"/>
          </p:nvPr>
        </p:nvSpPr>
        <p:spPr>
          <a:xfrm>
            <a:off x="679768" y="2600213"/>
            <a:ext cx="5438140" cy="6085596"/>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22</a:t>
            </a:fld>
            <a:endParaRPr lang="en-GB"/>
          </a:p>
        </p:txBody>
      </p:sp>
    </p:spTree>
    <p:extLst>
      <p:ext uri="{BB962C8B-B14F-4D97-AF65-F5344CB8AC3E}">
        <p14:creationId xmlns:p14="http://schemas.microsoft.com/office/powerpoint/2010/main" val="23462699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4163" y="368300"/>
            <a:ext cx="3462337" cy="1947863"/>
          </a:xfrm>
        </p:spPr>
      </p:sp>
      <p:sp>
        <p:nvSpPr>
          <p:cNvPr id="3" name="Notes Placeholder 2"/>
          <p:cNvSpPr>
            <a:spLocks noGrp="1"/>
          </p:cNvSpPr>
          <p:nvPr>
            <p:ph type="body" idx="1"/>
          </p:nvPr>
        </p:nvSpPr>
        <p:spPr>
          <a:xfrm>
            <a:off x="679768" y="2586600"/>
            <a:ext cx="5438140" cy="670914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23</a:t>
            </a:fld>
            <a:endParaRPr lang="en-GB"/>
          </a:p>
        </p:txBody>
      </p:sp>
    </p:spTree>
    <p:extLst>
      <p:ext uri="{BB962C8B-B14F-4D97-AF65-F5344CB8AC3E}">
        <p14:creationId xmlns:p14="http://schemas.microsoft.com/office/powerpoint/2010/main" val="13894099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4325" y="519113"/>
            <a:ext cx="3403600" cy="1916112"/>
          </a:xfrm>
        </p:spPr>
      </p:sp>
      <p:sp>
        <p:nvSpPr>
          <p:cNvPr id="3" name="Notes Placeholder 2"/>
          <p:cNvSpPr>
            <a:spLocks noGrp="1"/>
          </p:cNvSpPr>
          <p:nvPr>
            <p:ph type="body" idx="1"/>
          </p:nvPr>
        </p:nvSpPr>
        <p:spPr>
          <a:xfrm>
            <a:off x="679768" y="2736348"/>
            <a:ext cx="5438140" cy="6820452"/>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24</a:t>
            </a:fld>
            <a:endParaRPr lang="en-GB"/>
          </a:p>
        </p:txBody>
      </p:sp>
    </p:spTree>
    <p:extLst>
      <p:ext uri="{BB962C8B-B14F-4D97-AF65-F5344CB8AC3E}">
        <p14:creationId xmlns:p14="http://schemas.microsoft.com/office/powerpoint/2010/main" val="37576312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7488" y="671513"/>
            <a:ext cx="3098800" cy="1743075"/>
          </a:xfrm>
        </p:spPr>
      </p:sp>
      <p:sp>
        <p:nvSpPr>
          <p:cNvPr id="3" name="Notes Placeholder 2"/>
          <p:cNvSpPr>
            <a:spLocks noGrp="1"/>
          </p:cNvSpPr>
          <p:nvPr>
            <p:ph type="body" idx="1"/>
          </p:nvPr>
        </p:nvSpPr>
        <p:spPr>
          <a:xfrm>
            <a:off x="679768" y="2872486"/>
            <a:ext cx="5438140" cy="5813323"/>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25</a:t>
            </a:fld>
            <a:endParaRPr lang="en-GB"/>
          </a:p>
        </p:txBody>
      </p:sp>
    </p:spTree>
    <p:extLst>
      <p:ext uri="{BB962C8B-B14F-4D97-AF65-F5344CB8AC3E}">
        <p14:creationId xmlns:p14="http://schemas.microsoft.com/office/powerpoint/2010/main" val="31627095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68425" y="784225"/>
            <a:ext cx="3392488" cy="1909763"/>
          </a:xfrm>
        </p:spPr>
      </p:sp>
      <p:sp>
        <p:nvSpPr>
          <p:cNvPr id="3" name="Notes Placeholder 2"/>
          <p:cNvSpPr>
            <a:spLocks noGrp="1"/>
          </p:cNvSpPr>
          <p:nvPr>
            <p:ph type="body" idx="1"/>
          </p:nvPr>
        </p:nvSpPr>
        <p:spPr>
          <a:xfrm>
            <a:off x="679768" y="2831645"/>
            <a:ext cx="5438140" cy="5854164"/>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26</a:t>
            </a:fld>
            <a:endParaRPr lang="en-GB"/>
          </a:p>
        </p:txBody>
      </p:sp>
    </p:spTree>
    <p:extLst>
      <p:ext uri="{BB962C8B-B14F-4D97-AF65-F5344CB8AC3E}">
        <p14:creationId xmlns:p14="http://schemas.microsoft.com/office/powerpoint/2010/main" val="1423574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7050" y="506413"/>
            <a:ext cx="2978150" cy="1676400"/>
          </a:xfrm>
        </p:spPr>
      </p:sp>
      <p:sp>
        <p:nvSpPr>
          <p:cNvPr id="3" name="Notes Placeholder 2"/>
          <p:cNvSpPr>
            <a:spLocks noGrp="1"/>
          </p:cNvSpPr>
          <p:nvPr>
            <p:ph type="body" idx="1"/>
          </p:nvPr>
        </p:nvSpPr>
        <p:spPr>
          <a:xfrm>
            <a:off x="679768" y="2790804"/>
            <a:ext cx="5438140" cy="5895005"/>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27</a:t>
            </a:fld>
            <a:endParaRPr lang="en-GB"/>
          </a:p>
        </p:txBody>
      </p:sp>
    </p:spTree>
    <p:extLst>
      <p:ext uri="{BB962C8B-B14F-4D97-AF65-F5344CB8AC3E}">
        <p14:creationId xmlns:p14="http://schemas.microsoft.com/office/powerpoint/2010/main" val="1683066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65300" y="355600"/>
            <a:ext cx="3554413" cy="2000250"/>
          </a:xfrm>
        </p:spPr>
      </p:sp>
      <p:sp>
        <p:nvSpPr>
          <p:cNvPr id="3" name="Notes Placeholder 2"/>
          <p:cNvSpPr>
            <a:spLocks noGrp="1"/>
          </p:cNvSpPr>
          <p:nvPr>
            <p:ph type="body" idx="1"/>
          </p:nvPr>
        </p:nvSpPr>
        <p:spPr>
          <a:xfrm>
            <a:off x="679768" y="2886100"/>
            <a:ext cx="5438140" cy="5799709"/>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28</a:t>
            </a:fld>
            <a:endParaRPr lang="en-GB"/>
          </a:p>
        </p:txBody>
      </p:sp>
    </p:spTree>
    <p:extLst>
      <p:ext uri="{BB962C8B-B14F-4D97-AF65-F5344CB8AC3E}">
        <p14:creationId xmlns:p14="http://schemas.microsoft.com/office/powerpoint/2010/main" val="27192559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8275" y="574675"/>
            <a:ext cx="3694113" cy="2078038"/>
          </a:xfrm>
        </p:spPr>
      </p:sp>
      <p:sp>
        <p:nvSpPr>
          <p:cNvPr id="3" name="Notes Placeholder 2"/>
          <p:cNvSpPr>
            <a:spLocks noGrp="1"/>
          </p:cNvSpPr>
          <p:nvPr>
            <p:ph type="body" idx="1"/>
          </p:nvPr>
        </p:nvSpPr>
        <p:spPr>
          <a:xfrm>
            <a:off x="679768" y="3035850"/>
            <a:ext cx="5438140" cy="5649959"/>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29</a:t>
            </a:fld>
            <a:endParaRPr lang="en-GB"/>
          </a:p>
        </p:txBody>
      </p:sp>
    </p:spTree>
    <p:extLst>
      <p:ext uri="{BB962C8B-B14F-4D97-AF65-F5344CB8AC3E}">
        <p14:creationId xmlns:p14="http://schemas.microsoft.com/office/powerpoint/2010/main" val="40800695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31</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403375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065958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245734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AD36DC-5230-400D-89A1-7FC0D02C9171}"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482051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AD36DC-5230-400D-89A1-7FC0D02C9171}"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58733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AD36DC-5230-400D-89A1-7FC0D02C9171}"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58184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AD36DC-5230-400D-89A1-7FC0D02C9171}"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123073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AD36DC-5230-400D-89A1-7FC0D02C9171}"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71019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
        <p:nvSpPr>
          <p:cNvPr id="5" name="Date Placeholder 4"/>
          <p:cNvSpPr>
            <a:spLocks noGrp="1"/>
          </p:cNvSpPr>
          <p:nvPr>
            <p:ph type="dt" sz="half" idx="10"/>
          </p:nvPr>
        </p:nvSpPr>
        <p:spPr/>
        <p:txBody>
          <a:bodyPr/>
          <a:lstStyle/>
          <a:p>
            <a:fld id="{1AAD36DC-5230-400D-89A1-7FC0D02C9171}" type="datetimeFigureOut">
              <a:rPr lang="en-GB" smtClean="0"/>
              <a:t>17/11/2025</a:t>
            </a:fld>
            <a:endParaRPr lang="en-GB"/>
          </a:p>
        </p:txBody>
      </p:sp>
    </p:spTree>
    <p:extLst>
      <p:ext uri="{BB962C8B-B14F-4D97-AF65-F5344CB8AC3E}">
        <p14:creationId xmlns:p14="http://schemas.microsoft.com/office/powerpoint/2010/main" val="3440045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91813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65124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6778803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2910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33324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2096678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293852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AD36DC-5230-400D-89A1-7FC0D02C9171}" type="datetimeFigureOut">
              <a:rPr lang="en-GB" smtClean="0"/>
              <a:t>17/11/2025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A186587-DF23-4630-865C-7D603F05FE3A}" type="slidenum">
              <a:rPr lang="en-GB" smtClean="0"/>
              <a:t>‹#›</a:t>
            </a:fld>
            <a:endParaRPr lang="en-GB"/>
          </a:p>
        </p:txBody>
      </p:sp>
    </p:spTree>
    <p:extLst>
      <p:ext uri="{BB962C8B-B14F-4D97-AF65-F5344CB8AC3E}">
        <p14:creationId xmlns:p14="http://schemas.microsoft.com/office/powerpoint/2010/main" val="111141354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4.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B8353D-F6A6-43BE-9548-F47388730C6B}"/>
              </a:ext>
            </a:extLst>
          </p:cNvPr>
          <p:cNvPicPr>
            <a:picLocks noChangeAspect="1"/>
          </p:cNvPicPr>
          <p:nvPr/>
        </p:nvPicPr>
        <p:blipFill rotWithShape="1">
          <a:blip r:embed="rId3"/>
          <a:srcRect l="7862" r="19539" b="7250"/>
          <a:stretch/>
        </p:blipFill>
        <p:spPr>
          <a:xfrm>
            <a:off x="20" y="18300"/>
            <a:ext cx="5380543" cy="683970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87330033-80D3-41D9-8C9A-BB9511B64086}"/>
              </a:ext>
            </a:extLst>
          </p:cNvPr>
          <p:cNvSpPr>
            <a:spLocks noGrp="1"/>
          </p:cNvSpPr>
          <p:nvPr>
            <p:ph type="ctrTitle"/>
          </p:nvPr>
        </p:nvSpPr>
        <p:spPr>
          <a:xfrm>
            <a:off x="5380563" y="1678665"/>
            <a:ext cx="3887839" cy="2372168"/>
          </a:xfrm>
        </p:spPr>
        <p:txBody>
          <a:bodyPr>
            <a:normAutofit/>
          </a:bodyPr>
          <a:lstStyle/>
          <a:p>
            <a:r>
              <a:rPr lang="en-GB" b="1" dirty="0">
                <a:solidFill>
                  <a:srgbClr val="0070C0"/>
                </a:solidFill>
              </a:rPr>
              <a:t>……….. no problem!</a:t>
            </a:r>
          </a:p>
        </p:txBody>
      </p:sp>
    </p:spTree>
    <p:extLst>
      <p:ext uri="{BB962C8B-B14F-4D97-AF65-F5344CB8AC3E}">
        <p14:creationId xmlns:p14="http://schemas.microsoft.com/office/powerpoint/2010/main" val="1776891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CDF4C-DC68-48C2-B2A4-B0D21EC71B1D}"/>
              </a:ext>
            </a:extLst>
          </p:cNvPr>
          <p:cNvSpPr>
            <a:spLocks noGrp="1"/>
          </p:cNvSpPr>
          <p:nvPr>
            <p:ph type="title"/>
          </p:nvPr>
        </p:nvSpPr>
        <p:spPr>
          <a:xfrm>
            <a:off x="677334" y="609600"/>
            <a:ext cx="8596668" cy="1320800"/>
          </a:xfrm>
        </p:spPr>
        <p:txBody>
          <a:bodyPr>
            <a:normAutofit/>
          </a:bodyPr>
          <a:lstStyle/>
          <a:p>
            <a:r>
              <a:rPr lang="en-GB" b="1" dirty="0">
                <a:solidFill>
                  <a:srgbClr val="0070C0"/>
                </a:solidFill>
              </a:rPr>
              <a:t>Learning Outcomes for this session</a:t>
            </a:r>
          </a:p>
        </p:txBody>
      </p:sp>
      <p:graphicFrame>
        <p:nvGraphicFramePr>
          <p:cNvPr id="5" name="Content Placeholder 2">
            <a:extLst>
              <a:ext uri="{FF2B5EF4-FFF2-40B4-BE49-F238E27FC236}">
                <a16:creationId xmlns:a16="http://schemas.microsoft.com/office/drawing/2014/main" id="{1FAD9165-14FF-41F7-B28E-73409CFF8729}"/>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1276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49346-BF0F-4B27-B244-A41A9E6B7BEE}"/>
              </a:ext>
            </a:extLst>
          </p:cNvPr>
          <p:cNvSpPr>
            <a:spLocks noGrp="1"/>
          </p:cNvSpPr>
          <p:nvPr>
            <p:ph type="title"/>
          </p:nvPr>
        </p:nvSpPr>
        <p:spPr>
          <a:xfrm>
            <a:off x="338834" y="1102290"/>
            <a:ext cx="4294598" cy="2579123"/>
          </a:xfrm>
        </p:spPr>
        <p:txBody>
          <a:bodyPr anchor="ctr">
            <a:normAutofit/>
          </a:bodyPr>
          <a:lstStyle/>
          <a:p>
            <a:r>
              <a:rPr lang="en-GB" sz="4400" b="1" dirty="0">
                <a:solidFill>
                  <a:srgbClr val="0070C0"/>
                </a:solidFill>
              </a:rPr>
              <a:t>What is a ‘problem’?</a:t>
            </a:r>
          </a:p>
        </p:txBody>
      </p:sp>
      <p:sp>
        <p:nvSpPr>
          <p:cNvPr id="3" name="Speech Bubble: Oval 2">
            <a:extLst>
              <a:ext uri="{FF2B5EF4-FFF2-40B4-BE49-F238E27FC236}">
                <a16:creationId xmlns:a16="http://schemas.microsoft.com/office/drawing/2014/main" id="{5CA78B00-3272-4787-B39B-2875DB3739AE}"/>
              </a:ext>
            </a:extLst>
          </p:cNvPr>
          <p:cNvSpPr/>
          <p:nvPr/>
        </p:nvSpPr>
        <p:spPr>
          <a:xfrm>
            <a:off x="3210122" y="282539"/>
            <a:ext cx="6057065" cy="2393879"/>
          </a:xfrm>
          <a:prstGeom prst="wedgeEllipseCallout">
            <a:avLst>
              <a:gd name="adj1" fmla="val -6399"/>
              <a:gd name="adj2" fmla="val 693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0000"/>
              </a:lnSpc>
            </a:pPr>
            <a:endParaRPr lang="en-GB" sz="2000" dirty="0"/>
          </a:p>
          <a:p>
            <a:pPr lvl="0">
              <a:lnSpc>
                <a:spcPct val="100000"/>
              </a:lnSpc>
            </a:pPr>
            <a:r>
              <a:rPr lang="en-GB" sz="2000" dirty="0"/>
              <a:t>Dictionary definition : </a:t>
            </a:r>
          </a:p>
          <a:p>
            <a:pPr lvl="0">
              <a:lnSpc>
                <a:spcPct val="100000"/>
              </a:lnSpc>
            </a:pPr>
            <a:r>
              <a:rPr lang="en-GB" sz="2000" dirty="0"/>
              <a:t>(1) something difficult to deal with or solve, </a:t>
            </a:r>
          </a:p>
          <a:p>
            <a:pPr lvl="0">
              <a:lnSpc>
                <a:spcPct val="100000"/>
              </a:lnSpc>
            </a:pPr>
            <a:r>
              <a:rPr lang="en-GB" sz="2000" dirty="0"/>
              <a:t>(2) question or puzzle set for solution</a:t>
            </a:r>
            <a:endParaRPr lang="en-US" sz="2000" dirty="0"/>
          </a:p>
          <a:p>
            <a:pPr algn="ctr"/>
            <a:endParaRPr lang="en-GB" dirty="0"/>
          </a:p>
        </p:txBody>
      </p:sp>
      <p:sp>
        <p:nvSpPr>
          <p:cNvPr id="6" name="Speech Bubble: Oval 5">
            <a:extLst>
              <a:ext uri="{FF2B5EF4-FFF2-40B4-BE49-F238E27FC236}">
                <a16:creationId xmlns:a16="http://schemas.microsoft.com/office/drawing/2014/main" id="{4199195E-D16A-46B0-9DB0-00A0D7497171}"/>
              </a:ext>
            </a:extLst>
          </p:cNvPr>
          <p:cNvSpPr/>
          <p:nvPr/>
        </p:nvSpPr>
        <p:spPr>
          <a:xfrm>
            <a:off x="1463277" y="3589867"/>
            <a:ext cx="9007711" cy="3184988"/>
          </a:xfrm>
          <a:prstGeom prst="wedgeEllipseCallout">
            <a:avLst>
              <a:gd name="adj1" fmla="val -1152"/>
              <a:gd name="adj2" fmla="val -668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0000"/>
              </a:lnSpc>
            </a:pPr>
            <a:r>
              <a:rPr lang="en-GB" sz="2400" dirty="0">
                <a:solidFill>
                  <a:srgbClr val="FF0000"/>
                </a:solidFill>
              </a:rPr>
              <a:t>In a  legal studies context: much more than that. It is an essential skill for lawyers and an assessment tool which develops legal knowledge, understanding and technique. </a:t>
            </a:r>
            <a:endParaRPr lang="en-US" sz="2400" dirty="0">
              <a:solidFill>
                <a:srgbClr val="FF0000"/>
              </a:solidFill>
            </a:endParaRPr>
          </a:p>
        </p:txBody>
      </p:sp>
    </p:spTree>
    <p:extLst>
      <p:ext uri="{BB962C8B-B14F-4D97-AF65-F5344CB8AC3E}">
        <p14:creationId xmlns:p14="http://schemas.microsoft.com/office/powerpoint/2010/main" val="399572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3BA80-3AE7-4A89-B793-2FFD65F4C684}"/>
              </a:ext>
            </a:extLst>
          </p:cNvPr>
          <p:cNvSpPr>
            <a:spLocks noGrp="1"/>
          </p:cNvSpPr>
          <p:nvPr>
            <p:ph type="title"/>
          </p:nvPr>
        </p:nvSpPr>
        <p:spPr>
          <a:xfrm>
            <a:off x="308165" y="229073"/>
            <a:ext cx="9369707" cy="1320800"/>
          </a:xfrm>
        </p:spPr>
        <p:txBody>
          <a:bodyPr anchor="t">
            <a:normAutofit/>
          </a:bodyPr>
          <a:lstStyle/>
          <a:p>
            <a:r>
              <a:rPr lang="en-GB" b="1" dirty="0">
                <a:solidFill>
                  <a:srgbClr val="0070C0"/>
                </a:solidFill>
              </a:rPr>
              <a:t>What is the point of a ‘problem’ question?</a:t>
            </a:r>
          </a:p>
        </p:txBody>
      </p:sp>
      <p:sp>
        <p:nvSpPr>
          <p:cNvPr id="10" name="Content Placeholder 2">
            <a:extLst>
              <a:ext uri="{FF2B5EF4-FFF2-40B4-BE49-F238E27FC236}">
                <a16:creationId xmlns:a16="http://schemas.microsoft.com/office/drawing/2014/main" id="{BE52256C-F277-446C-8167-1353A9B79DE7}"/>
              </a:ext>
            </a:extLst>
          </p:cNvPr>
          <p:cNvSpPr>
            <a:spLocks noGrp="1"/>
          </p:cNvSpPr>
          <p:nvPr>
            <p:ph idx="1"/>
          </p:nvPr>
        </p:nvSpPr>
        <p:spPr>
          <a:xfrm>
            <a:off x="4206283" y="1635803"/>
            <a:ext cx="7100472" cy="4405890"/>
          </a:xfrm>
        </p:spPr>
        <p:txBody>
          <a:bodyPr>
            <a:normAutofit/>
          </a:bodyPr>
          <a:lstStyle/>
          <a:p>
            <a:pPr marL="0" indent="0">
              <a:buNone/>
            </a:pPr>
            <a:endParaRPr lang="en-GB" dirty="0"/>
          </a:p>
          <a:p>
            <a:pPr>
              <a:buFont typeface="+mj-lt"/>
              <a:buAutoNum type="arabicPeriod"/>
            </a:pPr>
            <a:r>
              <a:rPr lang="en-GB" sz="2400" dirty="0"/>
              <a:t>Why do you think we set problem questions? </a:t>
            </a:r>
            <a:br>
              <a:rPr lang="en-GB" sz="2400" dirty="0"/>
            </a:br>
            <a:br>
              <a:rPr lang="en-GB" sz="2400" dirty="0"/>
            </a:br>
            <a:endParaRPr lang="en-GB" sz="2400" dirty="0"/>
          </a:p>
          <a:p>
            <a:pPr>
              <a:buFont typeface="+mj-lt"/>
              <a:buAutoNum type="arabicPeriod"/>
            </a:pPr>
            <a:r>
              <a:rPr lang="en-GB" sz="2400" dirty="0"/>
              <a:t>What skills do you think are being displayed in a problem response.  </a:t>
            </a:r>
          </a:p>
          <a:p>
            <a:pPr marL="0" indent="0">
              <a:buNone/>
            </a:pPr>
            <a:endParaRPr lang="en-GB" sz="2400" dirty="0"/>
          </a:p>
          <a:p>
            <a:pPr marL="0" indent="0">
              <a:buNone/>
            </a:pPr>
            <a:endParaRPr lang="en-GB" sz="2400" dirty="0"/>
          </a:p>
        </p:txBody>
      </p:sp>
      <p:pic>
        <p:nvPicPr>
          <p:cNvPr id="14" name="Picture 4">
            <a:extLst>
              <a:ext uri="{FF2B5EF4-FFF2-40B4-BE49-F238E27FC236}">
                <a16:creationId xmlns:a16="http://schemas.microsoft.com/office/drawing/2014/main" id="{8FF12276-261B-4AF8-9C25-147B16918AE9}"/>
              </a:ext>
            </a:extLst>
          </p:cNvPr>
          <p:cNvPicPr>
            <a:picLocks noChangeAspect="1"/>
          </p:cNvPicPr>
          <p:nvPr/>
        </p:nvPicPr>
        <p:blipFill rotWithShape="1">
          <a:blip r:embed="rId3"/>
          <a:srcRect l="39253" r="-2" b="-2"/>
          <a:stretch/>
        </p:blipFill>
        <p:spPr>
          <a:xfrm>
            <a:off x="677334" y="2159331"/>
            <a:ext cx="3144597" cy="3882362"/>
          </a:xfrm>
          <a:prstGeom prst="rect">
            <a:avLst/>
          </a:prstGeom>
        </p:spPr>
      </p:pic>
    </p:spTree>
    <p:extLst>
      <p:ext uri="{BB962C8B-B14F-4D97-AF65-F5344CB8AC3E}">
        <p14:creationId xmlns:p14="http://schemas.microsoft.com/office/powerpoint/2010/main" val="46841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A5CD35-9C98-449C-9C77-3591FECB0B06}"/>
              </a:ext>
            </a:extLst>
          </p:cNvPr>
          <p:cNvSpPr txBox="1"/>
          <p:nvPr/>
        </p:nvSpPr>
        <p:spPr>
          <a:xfrm>
            <a:off x="558722" y="6065709"/>
            <a:ext cx="8823817" cy="678366"/>
          </a:xfrm>
          <a:prstGeom prst="rect">
            <a:avLst/>
          </a:prstGeom>
          <a:noFill/>
        </p:spPr>
        <p:txBody>
          <a:bodyPr wrap="square" rtlCol="0" anchor="t">
            <a:normAutofit/>
          </a:bodyPr>
          <a:lstStyle/>
          <a:p>
            <a:pPr>
              <a:spcAft>
                <a:spcPts val="600"/>
              </a:spcAft>
            </a:pPr>
            <a:r>
              <a:rPr lang="en-GB" sz="2000" dirty="0">
                <a:solidFill>
                  <a:srgbClr val="7030A0"/>
                </a:solidFill>
              </a:rPr>
              <a:t>You will need to read the assessment criteria in your Brief very carefully. </a:t>
            </a:r>
          </a:p>
        </p:txBody>
      </p:sp>
      <p:sp>
        <p:nvSpPr>
          <p:cNvPr id="2" name="Title 1">
            <a:extLst>
              <a:ext uri="{FF2B5EF4-FFF2-40B4-BE49-F238E27FC236}">
                <a16:creationId xmlns:a16="http://schemas.microsoft.com/office/drawing/2014/main" id="{102F9092-0913-46EB-B1F4-622E255A744A}"/>
              </a:ext>
            </a:extLst>
          </p:cNvPr>
          <p:cNvSpPr>
            <a:spLocks noGrp="1"/>
          </p:cNvSpPr>
          <p:nvPr>
            <p:ph type="title"/>
          </p:nvPr>
        </p:nvSpPr>
        <p:spPr>
          <a:xfrm>
            <a:off x="429326" y="69346"/>
            <a:ext cx="10023398" cy="857894"/>
          </a:xfrm>
        </p:spPr>
        <p:txBody>
          <a:bodyPr vert="horz" lIns="91440" tIns="45720" rIns="91440" bIns="45720" rtlCol="0" anchor="ctr">
            <a:normAutofit/>
          </a:bodyPr>
          <a:lstStyle/>
          <a:p>
            <a:r>
              <a:rPr lang="en-US" sz="3200" kern="1200" dirty="0">
                <a:solidFill>
                  <a:schemeClr val="tx1"/>
                </a:solidFill>
                <a:latin typeface="+mj-lt"/>
                <a:ea typeface="+mj-ea"/>
                <a:cs typeface="+mj-cs"/>
              </a:rPr>
              <a:t>Skills used in responding to Problem questions</a:t>
            </a:r>
          </a:p>
        </p:txBody>
      </p:sp>
      <p:sp>
        <p:nvSpPr>
          <p:cNvPr id="3" name="Content Placeholder 2">
            <a:extLst>
              <a:ext uri="{FF2B5EF4-FFF2-40B4-BE49-F238E27FC236}">
                <a16:creationId xmlns:a16="http://schemas.microsoft.com/office/drawing/2014/main" id="{59A3F38E-ADAD-45CD-AD01-EF100F365202}"/>
              </a:ext>
            </a:extLst>
          </p:cNvPr>
          <p:cNvSpPr>
            <a:spLocks noGrp="1"/>
          </p:cNvSpPr>
          <p:nvPr>
            <p:ph sz="half" idx="1"/>
          </p:nvPr>
        </p:nvSpPr>
        <p:spPr>
          <a:xfrm>
            <a:off x="283975" y="927239"/>
            <a:ext cx="9274629" cy="5002161"/>
          </a:xfrm>
        </p:spPr>
        <p:txBody>
          <a:bodyPr wrap="square" anchor="t">
            <a:normAutofit fontScale="92500" lnSpcReduction="20000"/>
          </a:bodyPr>
          <a:lstStyle/>
          <a:p>
            <a:pPr lvl="0"/>
            <a:r>
              <a:rPr lang="en-GB" b="1" dirty="0"/>
              <a:t>Engagement with Literature Skills: </a:t>
            </a:r>
            <a:r>
              <a:rPr lang="en-GB" dirty="0"/>
              <a:t>will include textbooks, articles, reports, cases etc</a:t>
            </a:r>
          </a:p>
          <a:p>
            <a:r>
              <a:rPr lang="en-GB" b="1" dirty="0"/>
              <a:t>Knowledge and Understanding Skills </a:t>
            </a:r>
            <a:r>
              <a:rPr lang="en-GB" dirty="0"/>
              <a:t>you should be able to demonstrate knowledge of the underlying concepts and principles associated with your area(s) of study.  </a:t>
            </a:r>
            <a:r>
              <a:rPr lang="en-GB" i="1" dirty="0"/>
              <a:t>Knowledge</a:t>
            </a:r>
            <a:r>
              <a:rPr lang="en-GB" dirty="0"/>
              <a:t> relates to the facts, information and skills you have acquired through your learning.  You demonstrate your </a:t>
            </a:r>
            <a:r>
              <a:rPr lang="en-GB" i="1" dirty="0"/>
              <a:t>understanding</a:t>
            </a:r>
            <a:r>
              <a:rPr lang="en-GB" dirty="0"/>
              <a:t> by interpreting the meaning of the facts and information (knowledge). </a:t>
            </a:r>
          </a:p>
          <a:p>
            <a:pPr lvl="0"/>
            <a:r>
              <a:rPr lang="en-GB" b="1" dirty="0"/>
              <a:t>Cognitive and Intellectual Skills: </a:t>
            </a:r>
            <a:r>
              <a:rPr lang="en-GB" dirty="0"/>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a:t>
            </a:r>
            <a:endParaRPr lang="en-GB" sz="2400" dirty="0">
              <a:solidFill>
                <a:srgbClr val="FF0000"/>
              </a:solidFill>
            </a:endParaRPr>
          </a:p>
          <a:p>
            <a:pPr lvl="0"/>
            <a:r>
              <a:rPr lang="en-GB" b="1" dirty="0"/>
              <a:t>Practical Skills :</a:t>
            </a:r>
            <a:r>
              <a:rPr lang="en-GB" dirty="0"/>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a:t>
            </a:r>
          </a:p>
          <a:p>
            <a:pPr lvl="0"/>
            <a:r>
              <a:rPr lang="en-GB" b="1" dirty="0"/>
              <a:t>Transferable Skills for Life and Professional Practice :</a:t>
            </a:r>
            <a:r>
              <a:rPr lang="en-GB" dirty="0"/>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a:t>
            </a:r>
            <a:endParaRPr lang="en-GB" sz="2400" dirty="0">
              <a:solidFill>
                <a:srgbClr val="FF0000"/>
              </a:solidFill>
            </a:endParaRPr>
          </a:p>
        </p:txBody>
      </p:sp>
    </p:spTree>
    <p:extLst>
      <p:ext uri="{BB962C8B-B14F-4D97-AF65-F5344CB8AC3E}">
        <p14:creationId xmlns:p14="http://schemas.microsoft.com/office/powerpoint/2010/main" val="242492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2AF11-35D9-453F-87F9-81B9192DDEA0}"/>
              </a:ext>
            </a:extLst>
          </p:cNvPr>
          <p:cNvSpPr>
            <a:spLocks noGrp="1"/>
          </p:cNvSpPr>
          <p:nvPr>
            <p:ph type="title"/>
          </p:nvPr>
        </p:nvSpPr>
        <p:spPr>
          <a:xfrm>
            <a:off x="285658" y="315706"/>
            <a:ext cx="3367359" cy="3564531"/>
          </a:xfrm>
        </p:spPr>
        <p:txBody>
          <a:bodyPr anchor="ctr">
            <a:normAutofit/>
          </a:bodyPr>
          <a:lstStyle/>
          <a:p>
            <a:r>
              <a:rPr lang="en-GB" b="1" dirty="0">
                <a:solidFill>
                  <a:srgbClr val="0070C0"/>
                </a:solidFill>
              </a:rPr>
              <a:t>How to approach/plan a response: consider the IRAC method</a:t>
            </a:r>
          </a:p>
        </p:txBody>
      </p:sp>
      <p:sp>
        <p:nvSpPr>
          <p:cNvPr id="3" name="Content Placeholder 2">
            <a:extLst>
              <a:ext uri="{FF2B5EF4-FFF2-40B4-BE49-F238E27FC236}">
                <a16:creationId xmlns:a16="http://schemas.microsoft.com/office/drawing/2014/main" id="{9905C1D2-C0FC-447C-83A5-91B0B8657EAD}"/>
              </a:ext>
            </a:extLst>
          </p:cNvPr>
          <p:cNvSpPr>
            <a:spLocks noGrp="1"/>
          </p:cNvSpPr>
          <p:nvPr>
            <p:ph idx="1"/>
          </p:nvPr>
        </p:nvSpPr>
        <p:spPr>
          <a:xfrm>
            <a:off x="4241804" y="880249"/>
            <a:ext cx="6587873" cy="5725656"/>
          </a:xfrm>
        </p:spPr>
        <p:txBody>
          <a:bodyPr anchor="ctr">
            <a:normAutofit/>
          </a:bodyPr>
          <a:lstStyle/>
          <a:p>
            <a:r>
              <a:rPr lang="en-GB" sz="2400" dirty="0"/>
              <a:t>What is IRAC? – a suggested  approach to planning your work</a:t>
            </a:r>
          </a:p>
          <a:p>
            <a:r>
              <a:rPr lang="en-GB" sz="2400" dirty="0"/>
              <a:t>A framework to help with structure and focus</a:t>
            </a:r>
          </a:p>
          <a:p>
            <a:r>
              <a:rPr lang="en-GB" sz="2400" dirty="0"/>
              <a:t>Use of this method is not compulsory  – it is an aid/technique which might prove helpful</a:t>
            </a:r>
            <a:br>
              <a:rPr lang="en-GB" sz="2400" dirty="0"/>
            </a:br>
            <a:endParaRPr lang="en-GB" sz="2400" dirty="0"/>
          </a:p>
          <a:p>
            <a:r>
              <a:rPr lang="en-GB" sz="2400" dirty="0"/>
              <a:t>What does it stand for?   </a:t>
            </a:r>
          </a:p>
          <a:p>
            <a:pPr lvl="1">
              <a:buFont typeface="Wingdings" panose="05000000000000000000" pitchFamily="2" charset="2"/>
              <a:buChar char="v"/>
            </a:pPr>
            <a:r>
              <a:rPr lang="en-GB" sz="2400" dirty="0"/>
              <a:t>I =  Issue</a:t>
            </a:r>
          </a:p>
          <a:p>
            <a:pPr lvl="1">
              <a:buFont typeface="Wingdings" panose="05000000000000000000" pitchFamily="2" charset="2"/>
              <a:buChar char="v"/>
            </a:pPr>
            <a:r>
              <a:rPr lang="en-GB" sz="2400" dirty="0"/>
              <a:t>R = Rule</a:t>
            </a:r>
          </a:p>
          <a:p>
            <a:pPr lvl="1">
              <a:buFont typeface="Wingdings" panose="05000000000000000000" pitchFamily="2" charset="2"/>
              <a:buChar char="v"/>
            </a:pPr>
            <a:r>
              <a:rPr lang="en-GB" sz="2400" dirty="0"/>
              <a:t>A  =  Application ( in problem questions)</a:t>
            </a:r>
          </a:p>
          <a:p>
            <a:pPr lvl="1">
              <a:buFont typeface="Wingdings" panose="05000000000000000000" pitchFamily="2" charset="2"/>
              <a:buChar char="v"/>
            </a:pPr>
            <a:r>
              <a:rPr lang="en-GB" sz="2400" dirty="0"/>
              <a:t>C  =  Conclusion</a:t>
            </a:r>
          </a:p>
          <a:p>
            <a:endParaRPr lang="en-GB" dirty="0"/>
          </a:p>
        </p:txBody>
      </p:sp>
    </p:spTree>
    <p:extLst>
      <p:ext uri="{BB962C8B-B14F-4D97-AF65-F5344CB8AC3E}">
        <p14:creationId xmlns:p14="http://schemas.microsoft.com/office/powerpoint/2010/main" val="3484723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C81E-52DA-466F-9080-230B41CAF6BB}"/>
              </a:ext>
            </a:extLst>
          </p:cNvPr>
          <p:cNvSpPr>
            <a:spLocks noGrp="1"/>
          </p:cNvSpPr>
          <p:nvPr>
            <p:ph type="title"/>
          </p:nvPr>
        </p:nvSpPr>
        <p:spPr>
          <a:xfrm>
            <a:off x="620538" y="220415"/>
            <a:ext cx="9156221" cy="1320800"/>
          </a:xfrm>
        </p:spPr>
        <p:txBody>
          <a:bodyPr>
            <a:normAutofit/>
          </a:bodyPr>
          <a:lstStyle/>
          <a:p>
            <a:r>
              <a:rPr lang="en-GB" sz="4400" b="1" dirty="0">
                <a:solidFill>
                  <a:srgbClr val="0070C0"/>
                </a:solidFill>
              </a:rPr>
              <a:t>IRAC…in more detail</a:t>
            </a:r>
          </a:p>
        </p:txBody>
      </p:sp>
      <p:sp>
        <p:nvSpPr>
          <p:cNvPr id="3" name="Content Placeholder 2">
            <a:extLst>
              <a:ext uri="{FF2B5EF4-FFF2-40B4-BE49-F238E27FC236}">
                <a16:creationId xmlns:a16="http://schemas.microsoft.com/office/drawing/2014/main" id="{33F75967-38B4-4AA6-A086-5EC9E4866927}"/>
              </a:ext>
            </a:extLst>
          </p:cNvPr>
          <p:cNvSpPr>
            <a:spLocks noGrp="1"/>
          </p:cNvSpPr>
          <p:nvPr>
            <p:ph idx="1"/>
          </p:nvPr>
        </p:nvSpPr>
        <p:spPr>
          <a:xfrm>
            <a:off x="516835" y="1151198"/>
            <a:ext cx="9547245" cy="4419296"/>
          </a:xfrm>
        </p:spPr>
        <p:txBody>
          <a:bodyPr>
            <a:normAutofit fontScale="92500" lnSpcReduction="10000"/>
          </a:bodyPr>
          <a:lstStyle/>
          <a:p>
            <a:pPr lvl="1">
              <a:buFont typeface="Wingdings" panose="05000000000000000000" pitchFamily="2" charset="2"/>
              <a:buChar char="v"/>
            </a:pPr>
            <a:r>
              <a:rPr lang="en-GB" sz="2400" dirty="0">
                <a:solidFill>
                  <a:srgbClr val="FF0000"/>
                </a:solidFill>
              </a:rPr>
              <a:t>I</a:t>
            </a:r>
            <a:r>
              <a:rPr lang="en-GB" sz="2400" dirty="0"/>
              <a:t> =  Issue -  what is the crux of the problem, the issue that needs a resolution? ( It is likely there is more than one of these in a question – there will be several)</a:t>
            </a:r>
          </a:p>
          <a:p>
            <a:pPr lvl="1">
              <a:buFont typeface="Wingdings" panose="05000000000000000000" pitchFamily="2" charset="2"/>
              <a:buChar char="v"/>
            </a:pPr>
            <a:r>
              <a:rPr lang="en-GB" sz="2400" dirty="0">
                <a:solidFill>
                  <a:srgbClr val="FF0000"/>
                </a:solidFill>
              </a:rPr>
              <a:t>R</a:t>
            </a:r>
            <a:r>
              <a:rPr lang="en-GB" sz="2400" dirty="0"/>
              <a:t> = Rule -  what is the rule/law/legal principle that we will need to apply? (where is it – what is it?)</a:t>
            </a:r>
          </a:p>
          <a:p>
            <a:pPr lvl="1">
              <a:buFont typeface="Wingdings" panose="05000000000000000000" pitchFamily="2" charset="2"/>
              <a:buChar char="v"/>
            </a:pPr>
            <a:r>
              <a:rPr lang="en-GB" sz="2400" dirty="0">
                <a:solidFill>
                  <a:srgbClr val="FF0000"/>
                </a:solidFill>
              </a:rPr>
              <a:t>A </a:t>
            </a:r>
            <a:r>
              <a:rPr lang="en-GB" sz="2400" dirty="0"/>
              <a:t> =  Application – explaining how that rule/law/legal principle applies to the facts of the problem scenario – this will involve referring to the legal authority being used to </a:t>
            </a:r>
            <a:r>
              <a:rPr lang="en-GB" sz="2400" b="1" dirty="0"/>
              <a:t>evidence and link </a:t>
            </a:r>
            <a:r>
              <a:rPr lang="en-GB" sz="2400" dirty="0"/>
              <a:t>the law to the facts</a:t>
            </a:r>
          </a:p>
          <a:p>
            <a:pPr lvl="1">
              <a:buFont typeface="Wingdings" panose="05000000000000000000" pitchFamily="2" charset="2"/>
              <a:buChar char="v"/>
            </a:pPr>
            <a:r>
              <a:rPr lang="en-GB" sz="2400" dirty="0">
                <a:solidFill>
                  <a:srgbClr val="FF0000"/>
                </a:solidFill>
              </a:rPr>
              <a:t>C </a:t>
            </a:r>
            <a:r>
              <a:rPr lang="en-GB" sz="2400" dirty="0"/>
              <a:t> =  Conclusion -  having demonstrated how the law applies, what then is the relevant conclusion to be drawn with regard to the Defendant/Claimant/person requiring advice.</a:t>
            </a:r>
          </a:p>
          <a:p>
            <a:endParaRPr lang="en-GB" dirty="0"/>
          </a:p>
        </p:txBody>
      </p:sp>
    </p:spTree>
    <p:extLst>
      <p:ext uri="{BB962C8B-B14F-4D97-AF65-F5344CB8AC3E}">
        <p14:creationId xmlns:p14="http://schemas.microsoft.com/office/powerpoint/2010/main" val="2611271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6086B5-9ADB-4A30-9ADB-9C8CD89B631C}"/>
              </a:ext>
            </a:extLst>
          </p:cNvPr>
          <p:cNvSpPr txBox="1"/>
          <p:nvPr/>
        </p:nvSpPr>
        <p:spPr>
          <a:xfrm>
            <a:off x="672179" y="823370"/>
            <a:ext cx="8483179" cy="2653836"/>
          </a:xfrm>
          <a:prstGeom prst="rect">
            <a:avLst/>
          </a:prstGeom>
        </p:spPr>
        <p:txBody>
          <a:bodyPr vert="horz" lIns="91440" tIns="45720" rIns="91440" bIns="45720" rtlCol="0" anchor="b">
            <a:normAutofit/>
          </a:bodyPr>
          <a:lstStyle/>
          <a:p>
            <a:pPr algn="r">
              <a:spcBef>
                <a:spcPct val="0"/>
              </a:spcBef>
              <a:spcAft>
                <a:spcPts val="600"/>
              </a:spcAft>
            </a:pPr>
            <a:r>
              <a:rPr lang="en-US" sz="5400" b="1" dirty="0">
                <a:solidFill>
                  <a:srgbClr val="0070C0"/>
                </a:solidFill>
                <a:latin typeface="+mj-lt"/>
                <a:ea typeface="+mj-ea"/>
                <a:cs typeface="+mj-cs"/>
              </a:rPr>
              <a:t>Get Ready……..device or pen and paper required!</a:t>
            </a:r>
          </a:p>
        </p:txBody>
      </p:sp>
    </p:spTree>
    <p:extLst>
      <p:ext uri="{BB962C8B-B14F-4D97-AF65-F5344CB8AC3E}">
        <p14:creationId xmlns:p14="http://schemas.microsoft.com/office/powerpoint/2010/main" val="178289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CB8B1-7FF0-0FB6-C817-88AABB050BB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A53F70C-9F4C-E42F-4C0D-E0CB40BED0D9}"/>
              </a:ext>
            </a:extLst>
          </p:cNvPr>
          <p:cNvPicPr>
            <a:picLocks noChangeAspect="1"/>
          </p:cNvPicPr>
          <p:nvPr/>
        </p:nvPicPr>
        <p:blipFill>
          <a:blip r:embed="rId3"/>
          <a:srcRect t="9307" r="1" b="26850"/>
          <a:stretch>
            <a:fillRect/>
          </a:stretch>
        </p:blipFill>
        <p:spPr>
          <a:xfrm>
            <a:off x="9223829" y="-1"/>
            <a:ext cx="296817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CE4E50-6C82-A2D6-4EA2-737293551381}"/>
              </a:ext>
            </a:extLst>
          </p:cNvPr>
          <p:cNvSpPr>
            <a:spLocks noGrp="1"/>
          </p:cNvSpPr>
          <p:nvPr>
            <p:ph type="title"/>
          </p:nvPr>
        </p:nvSpPr>
        <p:spPr>
          <a:xfrm>
            <a:off x="113591" y="319313"/>
            <a:ext cx="8602238" cy="1838898"/>
          </a:xfrm>
        </p:spPr>
        <p:txBody>
          <a:bodyPr>
            <a:normAutofit/>
          </a:bodyPr>
          <a:lstStyle/>
          <a:p>
            <a:pPr>
              <a:lnSpc>
                <a:spcPct val="90000"/>
              </a:lnSpc>
            </a:pPr>
            <a:r>
              <a:rPr lang="en-GB" sz="2200" dirty="0">
                <a:solidFill>
                  <a:srgbClr val="7030A0"/>
                </a:solidFill>
              </a:rPr>
              <a:t>In </a:t>
            </a:r>
            <a:r>
              <a:rPr lang="en-GB" sz="2200" dirty="0" err="1">
                <a:solidFill>
                  <a:srgbClr val="7030A0"/>
                </a:solidFill>
              </a:rPr>
              <a:t>Elfame</a:t>
            </a:r>
            <a:r>
              <a:rPr lang="en-GB" sz="2200" dirty="0">
                <a:solidFill>
                  <a:srgbClr val="7030A0"/>
                </a:solidFill>
              </a:rPr>
              <a:t>, section 1 of The Protection of the Royals’ Reputation Act makes it an offence to criticise the Faerie King.</a:t>
            </a:r>
            <a:br>
              <a:rPr lang="en-GB" sz="2200" dirty="0">
                <a:solidFill>
                  <a:srgbClr val="7030A0"/>
                </a:solidFill>
              </a:rPr>
            </a:br>
            <a:br>
              <a:rPr lang="en-GB" sz="2200" dirty="0">
                <a:solidFill>
                  <a:srgbClr val="7030A0"/>
                </a:solidFill>
              </a:rPr>
            </a:br>
            <a:r>
              <a:rPr lang="en-GB" sz="2200" dirty="0">
                <a:solidFill>
                  <a:srgbClr val="7030A0"/>
                </a:solidFill>
              </a:rPr>
              <a:t> For the purposes of that Act “criticise” includes “making any negative or disparaging comment or judgement”</a:t>
            </a:r>
            <a:br>
              <a:rPr lang="en-GB" sz="2200" dirty="0">
                <a:solidFill>
                  <a:srgbClr val="7030A0"/>
                </a:solidFill>
              </a:rPr>
            </a:br>
            <a:r>
              <a:rPr lang="en-GB" sz="900" dirty="0">
                <a:solidFill>
                  <a:srgbClr val="7030A0"/>
                </a:solidFill>
              </a:rPr>
              <a:t> </a:t>
            </a:r>
          </a:p>
        </p:txBody>
      </p:sp>
      <p:sp>
        <p:nvSpPr>
          <p:cNvPr id="3" name="Content Placeholder 2">
            <a:extLst>
              <a:ext uri="{FF2B5EF4-FFF2-40B4-BE49-F238E27FC236}">
                <a16:creationId xmlns:a16="http://schemas.microsoft.com/office/drawing/2014/main" id="{6C4E56DC-AE67-D8D5-1EAE-7ED4BD9ED2F1}"/>
              </a:ext>
            </a:extLst>
          </p:cNvPr>
          <p:cNvSpPr>
            <a:spLocks noGrp="1"/>
          </p:cNvSpPr>
          <p:nvPr>
            <p:ph idx="1"/>
          </p:nvPr>
        </p:nvSpPr>
        <p:spPr>
          <a:xfrm>
            <a:off x="239397" y="2345172"/>
            <a:ext cx="8730432" cy="4392296"/>
          </a:xfrm>
        </p:spPr>
        <p:txBody>
          <a:bodyPr>
            <a:normAutofit/>
          </a:bodyPr>
          <a:lstStyle/>
          <a:p>
            <a:pPr marL="0" indent="0">
              <a:lnSpc>
                <a:spcPct val="90000"/>
              </a:lnSpc>
              <a:buNone/>
            </a:pPr>
            <a:r>
              <a:rPr lang="en-GB" sz="2400" dirty="0"/>
              <a:t>Oona and Rainy are walking along discussing the Faerie King’s new haircut. Oona says “ I love his new hairstyle!”.  Rainy responds, “ He always looks amazing, but I thought his previous hairstyle made him look younger”</a:t>
            </a:r>
          </a:p>
          <a:p>
            <a:pPr marL="0" indent="0">
              <a:lnSpc>
                <a:spcPct val="90000"/>
              </a:lnSpc>
              <a:buNone/>
            </a:pPr>
            <a:r>
              <a:rPr lang="en-GB" sz="2400" dirty="0"/>
              <a:t>	</a:t>
            </a:r>
          </a:p>
          <a:p>
            <a:pPr marL="0" indent="0">
              <a:lnSpc>
                <a:spcPct val="90000"/>
              </a:lnSpc>
              <a:buNone/>
            </a:pPr>
            <a:r>
              <a:rPr lang="en-GB" sz="2400" dirty="0"/>
              <a:t>Consider whether Rainy has committed any offence in this scenario.</a:t>
            </a:r>
          </a:p>
          <a:p>
            <a:pPr marL="0" indent="0">
              <a:lnSpc>
                <a:spcPct val="90000"/>
              </a:lnSpc>
              <a:buNone/>
            </a:pPr>
            <a:endParaRPr lang="en-GB" sz="2400" dirty="0"/>
          </a:p>
          <a:p>
            <a:pPr marL="0" indent="0">
              <a:lnSpc>
                <a:spcPct val="90000"/>
              </a:lnSpc>
              <a:buNone/>
            </a:pPr>
            <a:r>
              <a:rPr lang="en-GB" sz="2400" b="1" dirty="0"/>
              <a:t>Activity  1:  Spend a minute reading through first, then identify the Issue and Rule in the above example. </a:t>
            </a:r>
          </a:p>
        </p:txBody>
      </p:sp>
    </p:spTree>
    <p:extLst>
      <p:ext uri="{BB962C8B-B14F-4D97-AF65-F5344CB8AC3E}">
        <p14:creationId xmlns:p14="http://schemas.microsoft.com/office/powerpoint/2010/main" val="3759055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39D98-24F7-EE89-E7CC-43669575B16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DF5491-D94B-9618-39A8-CB97B4DD1434}"/>
              </a:ext>
            </a:extLst>
          </p:cNvPr>
          <p:cNvPicPr>
            <a:picLocks noChangeAspect="1"/>
          </p:cNvPicPr>
          <p:nvPr/>
        </p:nvPicPr>
        <p:blipFill>
          <a:blip r:embed="rId3"/>
          <a:srcRect t="9307" r="1" b="26850"/>
          <a:stretch>
            <a:fillRect/>
          </a:stretch>
        </p:blipFill>
        <p:spPr>
          <a:xfrm>
            <a:off x="9223829" y="-1"/>
            <a:ext cx="296817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5F19684-8321-7A11-B669-00558DC92260}"/>
              </a:ext>
            </a:extLst>
          </p:cNvPr>
          <p:cNvSpPr>
            <a:spLocks noGrp="1"/>
          </p:cNvSpPr>
          <p:nvPr>
            <p:ph type="title"/>
          </p:nvPr>
        </p:nvSpPr>
        <p:spPr>
          <a:xfrm>
            <a:off x="113591" y="319313"/>
            <a:ext cx="8602238" cy="1553029"/>
          </a:xfrm>
        </p:spPr>
        <p:txBody>
          <a:bodyPr>
            <a:normAutofit fontScale="90000"/>
          </a:bodyPr>
          <a:lstStyle/>
          <a:p>
            <a:pPr>
              <a:lnSpc>
                <a:spcPct val="90000"/>
              </a:lnSpc>
            </a:pPr>
            <a:r>
              <a:rPr lang="en-GB" sz="2200" dirty="0">
                <a:solidFill>
                  <a:srgbClr val="7030A0"/>
                </a:solidFill>
              </a:rPr>
              <a:t>In </a:t>
            </a:r>
            <a:r>
              <a:rPr lang="en-GB" sz="2200" dirty="0" err="1">
                <a:solidFill>
                  <a:srgbClr val="7030A0"/>
                </a:solidFill>
              </a:rPr>
              <a:t>Elfame</a:t>
            </a:r>
            <a:r>
              <a:rPr lang="en-GB" sz="2200" dirty="0">
                <a:solidFill>
                  <a:srgbClr val="7030A0"/>
                </a:solidFill>
              </a:rPr>
              <a:t>, section 1 of The Protection of the Royals’ Reputation Act makes it an offence to criticise the Faerie King.</a:t>
            </a:r>
            <a:br>
              <a:rPr lang="en-GB" sz="2200" dirty="0">
                <a:solidFill>
                  <a:srgbClr val="7030A0"/>
                </a:solidFill>
              </a:rPr>
            </a:br>
            <a:br>
              <a:rPr lang="en-GB" sz="2200" dirty="0">
                <a:solidFill>
                  <a:srgbClr val="7030A0"/>
                </a:solidFill>
              </a:rPr>
            </a:br>
            <a:r>
              <a:rPr lang="en-GB" sz="2200" dirty="0">
                <a:solidFill>
                  <a:srgbClr val="7030A0"/>
                </a:solidFill>
              </a:rPr>
              <a:t> For the purposes of that Act “criticise” includes “making any negative or disparaging comment or judgement”</a:t>
            </a:r>
            <a:br>
              <a:rPr lang="en-GB" sz="2200" dirty="0">
                <a:solidFill>
                  <a:srgbClr val="7030A0"/>
                </a:solidFill>
              </a:rPr>
            </a:br>
            <a:r>
              <a:rPr lang="en-GB" sz="900" dirty="0">
                <a:solidFill>
                  <a:srgbClr val="7030A0"/>
                </a:solidFill>
              </a:rPr>
              <a:t> </a:t>
            </a:r>
          </a:p>
        </p:txBody>
      </p:sp>
      <p:sp>
        <p:nvSpPr>
          <p:cNvPr id="3" name="Content Placeholder 2">
            <a:extLst>
              <a:ext uri="{FF2B5EF4-FFF2-40B4-BE49-F238E27FC236}">
                <a16:creationId xmlns:a16="http://schemas.microsoft.com/office/drawing/2014/main" id="{864370C6-30F6-67DE-C170-8CD63469ECF1}"/>
              </a:ext>
            </a:extLst>
          </p:cNvPr>
          <p:cNvSpPr>
            <a:spLocks noGrp="1"/>
          </p:cNvSpPr>
          <p:nvPr>
            <p:ph idx="1"/>
          </p:nvPr>
        </p:nvSpPr>
        <p:spPr>
          <a:xfrm>
            <a:off x="224882" y="2146390"/>
            <a:ext cx="8730432" cy="4392296"/>
          </a:xfrm>
        </p:spPr>
        <p:txBody>
          <a:bodyPr>
            <a:normAutofit/>
          </a:bodyPr>
          <a:lstStyle/>
          <a:p>
            <a:pPr marL="0" indent="0">
              <a:lnSpc>
                <a:spcPct val="90000"/>
              </a:lnSpc>
              <a:buNone/>
            </a:pPr>
            <a:r>
              <a:rPr lang="en-GB" sz="2400" dirty="0"/>
              <a:t>Oona and Rainy are walking along discussing the Faerie King’s new haircut. Oona says “ I love his new hairstyle!”.  Rainy responds, “ He always looks amazing, but I thought his previous hairstyle made him look younger”</a:t>
            </a:r>
          </a:p>
          <a:p>
            <a:pPr marL="0" indent="0">
              <a:lnSpc>
                <a:spcPct val="90000"/>
              </a:lnSpc>
              <a:buNone/>
            </a:pPr>
            <a:r>
              <a:rPr lang="en-GB" sz="2400" dirty="0"/>
              <a:t>	</a:t>
            </a:r>
          </a:p>
          <a:p>
            <a:pPr marL="0" indent="0">
              <a:lnSpc>
                <a:spcPct val="90000"/>
              </a:lnSpc>
              <a:buNone/>
            </a:pPr>
            <a:r>
              <a:rPr lang="en-GB" sz="2400" dirty="0"/>
              <a:t>Consider whether Rainy has committed any offence in this scenario.</a:t>
            </a:r>
          </a:p>
          <a:p>
            <a:pPr marL="0" indent="0">
              <a:lnSpc>
                <a:spcPct val="90000"/>
              </a:lnSpc>
              <a:buNone/>
            </a:pPr>
            <a:endParaRPr lang="en-GB" sz="2400" dirty="0"/>
          </a:p>
          <a:p>
            <a:pPr marL="0" indent="0">
              <a:lnSpc>
                <a:spcPct val="90000"/>
              </a:lnSpc>
              <a:buNone/>
            </a:pPr>
            <a:r>
              <a:rPr lang="en-GB" sz="2400" b="1" dirty="0"/>
              <a:t>Activity  2: </a:t>
            </a:r>
            <a:r>
              <a:rPr lang="en-GB" sz="2400" dirty="0"/>
              <a:t>Apply the law – have a go at writing out your view as to how the law would apply on these facts.  You have 2 minutes</a:t>
            </a:r>
            <a:r>
              <a:rPr lang="en-GB" sz="2400" b="1" dirty="0"/>
              <a:t>. </a:t>
            </a:r>
          </a:p>
        </p:txBody>
      </p:sp>
    </p:spTree>
    <p:extLst>
      <p:ext uri="{BB962C8B-B14F-4D97-AF65-F5344CB8AC3E}">
        <p14:creationId xmlns:p14="http://schemas.microsoft.com/office/powerpoint/2010/main" val="2087975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E6E22-255E-4609-81E3-94EF7937607F}"/>
              </a:ext>
            </a:extLst>
          </p:cNvPr>
          <p:cNvSpPr>
            <a:spLocks noGrp="1"/>
          </p:cNvSpPr>
          <p:nvPr>
            <p:ph type="title"/>
          </p:nvPr>
        </p:nvSpPr>
        <p:spPr>
          <a:xfrm>
            <a:off x="1956021" y="188181"/>
            <a:ext cx="8849802" cy="2380090"/>
          </a:xfrm>
        </p:spPr>
        <p:txBody>
          <a:bodyPr>
            <a:noAutofit/>
          </a:bodyPr>
          <a:lstStyle/>
          <a:p>
            <a:pPr>
              <a:lnSpc>
                <a:spcPct val="90000"/>
              </a:lnSpc>
            </a:pPr>
            <a:r>
              <a:rPr lang="en-GB" sz="2400" dirty="0">
                <a:solidFill>
                  <a:schemeClr val="tx1"/>
                </a:solidFill>
              </a:rPr>
              <a:t>Problem :  It is a common law offence to ‘……say or do or exhibit anything in public which outrages public decency, whether or not it also tends to corrupt and deprave those who see or hear it.” per Lord Reid </a:t>
            </a:r>
            <a:r>
              <a:rPr lang="en-GB" sz="2400" i="1" dirty="0">
                <a:solidFill>
                  <a:schemeClr val="tx1"/>
                </a:solidFill>
              </a:rPr>
              <a:t>Shaw v. Director of Public Prosecutions (1961) 45 </a:t>
            </a:r>
            <a:r>
              <a:rPr lang="en-GB" sz="2400" i="1" dirty="0" err="1">
                <a:solidFill>
                  <a:schemeClr val="tx1"/>
                </a:solidFill>
              </a:rPr>
              <a:t>Cr.App.R</a:t>
            </a:r>
            <a:r>
              <a:rPr lang="en-GB" sz="2400" i="1" dirty="0">
                <a:solidFill>
                  <a:schemeClr val="tx1"/>
                </a:solidFill>
              </a:rPr>
              <a:t>. 113, [1962] A.C. 220</a:t>
            </a:r>
            <a:br>
              <a:rPr lang="en-GB" sz="2400" i="1" dirty="0">
                <a:solidFill>
                  <a:schemeClr val="tx1"/>
                </a:solidFill>
              </a:rPr>
            </a:br>
            <a:br>
              <a:rPr lang="en-GB" sz="2400" i="1" dirty="0">
                <a:solidFill>
                  <a:schemeClr val="tx1"/>
                </a:solidFill>
              </a:rPr>
            </a:br>
            <a:r>
              <a:rPr lang="en-GB" sz="2400" i="1" dirty="0">
                <a:solidFill>
                  <a:schemeClr val="tx1"/>
                </a:solidFill>
              </a:rPr>
              <a:t>Note: </a:t>
            </a:r>
            <a:r>
              <a:rPr lang="en-GB" sz="2400" dirty="0">
                <a:solidFill>
                  <a:schemeClr val="tx1"/>
                </a:solidFill>
              </a:rPr>
              <a:t> For this offence it must be proved that the act is of such a </a:t>
            </a:r>
            <a:r>
              <a:rPr lang="en-GB" sz="2400" u="sng" dirty="0">
                <a:solidFill>
                  <a:srgbClr val="0070C0"/>
                </a:solidFill>
              </a:rPr>
              <a:t>lewd, obscene or disgusting character </a:t>
            </a:r>
            <a:r>
              <a:rPr lang="en-GB" sz="2400" dirty="0">
                <a:solidFill>
                  <a:schemeClr val="tx1"/>
                </a:solidFill>
              </a:rPr>
              <a:t>and that it </a:t>
            </a:r>
            <a:r>
              <a:rPr lang="en-GB" sz="2400" u="sng" dirty="0">
                <a:solidFill>
                  <a:srgbClr val="0070C0"/>
                </a:solidFill>
              </a:rPr>
              <a:t>outrages public decency</a:t>
            </a:r>
            <a:r>
              <a:rPr lang="en-GB" sz="2400" dirty="0">
                <a:solidFill>
                  <a:schemeClr val="tx1"/>
                </a:solidFill>
              </a:rPr>
              <a:t>.</a:t>
            </a:r>
          </a:p>
        </p:txBody>
      </p:sp>
      <p:sp>
        <p:nvSpPr>
          <p:cNvPr id="3" name="Content Placeholder 2">
            <a:extLst>
              <a:ext uri="{FF2B5EF4-FFF2-40B4-BE49-F238E27FC236}">
                <a16:creationId xmlns:a16="http://schemas.microsoft.com/office/drawing/2014/main" id="{E67D4CC2-03D8-4D47-B272-CBA9B507A6B3}"/>
              </a:ext>
            </a:extLst>
          </p:cNvPr>
          <p:cNvSpPr>
            <a:spLocks noGrp="1"/>
          </p:cNvSpPr>
          <p:nvPr>
            <p:ph idx="1"/>
          </p:nvPr>
        </p:nvSpPr>
        <p:spPr>
          <a:xfrm>
            <a:off x="302150" y="3496408"/>
            <a:ext cx="11163631" cy="3880773"/>
          </a:xfrm>
        </p:spPr>
        <p:txBody>
          <a:bodyPr>
            <a:normAutofit/>
          </a:bodyPr>
          <a:lstStyle/>
          <a:p>
            <a:pPr marL="0" indent="0">
              <a:lnSpc>
                <a:spcPct val="90000"/>
              </a:lnSpc>
              <a:buNone/>
            </a:pPr>
            <a:r>
              <a:rPr lang="en-GB" sz="2400" dirty="0" err="1"/>
              <a:t>Sho</a:t>
            </a:r>
            <a:r>
              <a:rPr lang="en-GB" sz="2400" dirty="0"/>
              <a:t> King is a controversial artist who uses roadkill to create his artworks  - in order to highlight animal rights issues. Having created a particularly large roadkill sculpture he places it outside a real fur boutique.  The owners of the boutique call the police. Mr King refuses to remove the sculpture and says he doesn’t mean to cause any offence to anyone.</a:t>
            </a:r>
          </a:p>
          <a:p>
            <a:pPr>
              <a:lnSpc>
                <a:spcPct val="90000"/>
              </a:lnSpc>
            </a:pPr>
            <a:endParaRPr lang="en-GB" sz="2400" dirty="0"/>
          </a:p>
          <a:p>
            <a:pPr marL="0" indent="0">
              <a:lnSpc>
                <a:spcPct val="90000"/>
              </a:lnSpc>
              <a:buNone/>
            </a:pPr>
            <a:r>
              <a:rPr lang="en-GB" sz="2400" dirty="0"/>
              <a:t>Advise Mr King as to whether he has committed an offence in the above scenario.</a:t>
            </a:r>
          </a:p>
        </p:txBody>
      </p:sp>
      <p:pic>
        <p:nvPicPr>
          <p:cNvPr id="5" name="Picture 4" descr="http://www.damncoolpictures.com/2009/09/roadkill-artist-made-out-of-dead.html&#10;&#10;">
            <a:extLst>
              <a:ext uri="{FF2B5EF4-FFF2-40B4-BE49-F238E27FC236}">
                <a16:creationId xmlns:a16="http://schemas.microsoft.com/office/drawing/2014/main" id="{29D4A97B-DFF7-4B30-90E1-31ABBCE827C5}"/>
              </a:ext>
            </a:extLst>
          </p:cNvPr>
          <p:cNvPicPr>
            <a:picLocks noChangeAspect="1"/>
          </p:cNvPicPr>
          <p:nvPr/>
        </p:nvPicPr>
        <p:blipFill rotWithShape="1">
          <a:blip r:embed="rId3">
            <a:extLst>
              <a:ext uri="{28A0092B-C50C-407E-A947-70E740481C1C}">
                <a14:useLocalDpi xmlns:a14="http://schemas.microsoft.com/office/drawing/2010/main" val="0"/>
              </a:ext>
            </a:extLst>
          </a:blip>
          <a:srcRect t="3398" r="-2" b="12702"/>
          <a:stretch/>
        </p:blipFill>
        <p:spPr>
          <a:xfrm>
            <a:off x="180494" y="0"/>
            <a:ext cx="1663830" cy="2115047"/>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743848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66402C-EEC8-417C-B0AD-2B01BE9DC328}"/>
              </a:ext>
            </a:extLst>
          </p:cNvPr>
          <p:cNvSpPr txBox="1"/>
          <p:nvPr/>
        </p:nvSpPr>
        <p:spPr>
          <a:xfrm>
            <a:off x="347888" y="557937"/>
            <a:ext cx="7426519" cy="1231106"/>
          </a:xfrm>
          <a:prstGeom prst="rect">
            <a:avLst/>
          </a:prstGeom>
          <a:noFill/>
        </p:spPr>
        <p:txBody>
          <a:bodyPr wrap="square" rtlCol="0">
            <a:spAutoFit/>
          </a:bodyPr>
          <a:lstStyle/>
          <a:p>
            <a:r>
              <a:rPr lang="en-GB" sz="2800" dirty="0"/>
              <a:t>Issue: What is the issue/question that needs to be resolved here?</a:t>
            </a:r>
            <a:endParaRPr lang="en-US" sz="2800" dirty="0"/>
          </a:p>
          <a:p>
            <a:endParaRPr lang="en-GB" dirty="0"/>
          </a:p>
        </p:txBody>
      </p:sp>
      <p:sp>
        <p:nvSpPr>
          <p:cNvPr id="4" name="TextBox 3">
            <a:extLst>
              <a:ext uri="{FF2B5EF4-FFF2-40B4-BE49-F238E27FC236}">
                <a16:creationId xmlns:a16="http://schemas.microsoft.com/office/drawing/2014/main" id="{132E2326-F967-4CF3-8D7A-1D8E84C67652}"/>
              </a:ext>
            </a:extLst>
          </p:cNvPr>
          <p:cNvSpPr txBox="1"/>
          <p:nvPr/>
        </p:nvSpPr>
        <p:spPr>
          <a:xfrm>
            <a:off x="347888" y="3283854"/>
            <a:ext cx="6965343" cy="1661993"/>
          </a:xfrm>
          <a:prstGeom prst="rect">
            <a:avLst/>
          </a:prstGeom>
          <a:noFill/>
        </p:spPr>
        <p:txBody>
          <a:bodyPr wrap="square" rtlCol="0">
            <a:spAutoFit/>
          </a:bodyPr>
          <a:lstStyle/>
          <a:p>
            <a:r>
              <a:rPr lang="en-GB" sz="2800" dirty="0"/>
              <a:t>Rule:  What is the law that needs to be applied here?– Identify the law or legal principle.</a:t>
            </a:r>
            <a:endParaRPr lang="en-US" sz="2800" dirty="0"/>
          </a:p>
          <a:p>
            <a:endParaRPr lang="en-GB" dirty="0"/>
          </a:p>
        </p:txBody>
      </p:sp>
      <p:sp>
        <p:nvSpPr>
          <p:cNvPr id="5" name="TextBox 4">
            <a:extLst>
              <a:ext uri="{FF2B5EF4-FFF2-40B4-BE49-F238E27FC236}">
                <a16:creationId xmlns:a16="http://schemas.microsoft.com/office/drawing/2014/main" id="{B5231E61-BCC2-48F7-80A7-1E187948FB83}"/>
              </a:ext>
            </a:extLst>
          </p:cNvPr>
          <p:cNvSpPr txBox="1"/>
          <p:nvPr/>
        </p:nvSpPr>
        <p:spPr>
          <a:xfrm>
            <a:off x="1351722" y="1789043"/>
            <a:ext cx="6838121" cy="1384995"/>
          </a:xfrm>
          <a:prstGeom prst="rect">
            <a:avLst/>
          </a:prstGeom>
          <a:noFill/>
        </p:spPr>
        <p:txBody>
          <a:bodyPr wrap="square" rtlCol="0">
            <a:spAutoFit/>
          </a:bodyPr>
          <a:lstStyle/>
          <a:p>
            <a:r>
              <a:rPr lang="en-GB" sz="2800" dirty="0">
                <a:solidFill>
                  <a:srgbClr val="FF0000"/>
                </a:solidFill>
              </a:rPr>
              <a:t>Whether Mr. King’s display of his artwork amounts to the offence of outraging public decency.</a:t>
            </a:r>
          </a:p>
        </p:txBody>
      </p:sp>
      <p:sp>
        <p:nvSpPr>
          <p:cNvPr id="6" name="TextBox 5">
            <a:extLst>
              <a:ext uri="{FF2B5EF4-FFF2-40B4-BE49-F238E27FC236}">
                <a16:creationId xmlns:a16="http://schemas.microsoft.com/office/drawing/2014/main" id="{12D8998F-1BF0-41BB-BCEE-E7B8363DF95F}"/>
              </a:ext>
            </a:extLst>
          </p:cNvPr>
          <p:cNvSpPr txBox="1"/>
          <p:nvPr/>
        </p:nvSpPr>
        <p:spPr>
          <a:xfrm>
            <a:off x="985962" y="4887424"/>
            <a:ext cx="7076661" cy="1384995"/>
          </a:xfrm>
          <a:prstGeom prst="rect">
            <a:avLst/>
          </a:prstGeom>
          <a:noFill/>
        </p:spPr>
        <p:txBody>
          <a:bodyPr wrap="square" rtlCol="0">
            <a:spAutoFit/>
          </a:bodyPr>
          <a:lstStyle/>
          <a:p>
            <a:r>
              <a:rPr lang="en-GB" sz="2800" dirty="0">
                <a:solidFill>
                  <a:srgbClr val="FF0000"/>
                </a:solidFill>
              </a:rPr>
              <a:t>The relevant legal authorities are the common law authorities, such as </a:t>
            </a:r>
            <a:r>
              <a:rPr lang="en-GB" sz="2800" i="1" dirty="0"/>
              <a:t>Shaw v. Director of Public Prosecutions (1961).</a:t>
            </a:r>
            <a:endParaRPr lang="en-GB" sz="2800" dirty="0"/>
          </a:p>
        </p:txBody>
      </p:sp>
      <p:pic>
        <p:nvPicPr>
          <p:cNvPr id="7" name="Picture 6" descr="http://www.damncoolpictures.com/2009/09/roadkill-artist-made-out-of-dead.html&#10;&#10;">
            <a:extLst>
              <a:ext uri="{FF2B5EF4-FFF2-40B4-BE49-F238E27FC236}">
                <a16:creationId xmlns:a16="http://schemas.microsoft.com/office/drawing/2014/main" id="{9C204754-9E84-4F71-BB8B-3E74B2F9B289}"/>
              </a:ext>
            </a:extLst>
          </p:cNvPr>
          <p:cNvPicPr>
            <a:picLocks noChangeAspect="1"/>
          </p:cNvPicPr>
          <p:nvPr/>
        </p:nvPicPr>
        <p:blipFill rotWithShape="1">
          <a:blip r:embed="rId3">
            <a:extLst>
              <a:ext uri="{28A0092B-C50C-407E-A947-70E740481C1C}">
                <a14:useLocalDpi xmlns:a14="http://schemas.microsoft.com/office/drawing/2010/main" val="0"/>
              </a:ext>
            </a:extLst>
          </a:blip>
          <a:srcRect t="3398" r="-2" b="12702"/>
          <a:stretch/>
        </p:blipFill>
        <p:spPr>
          <a:xfrm>
            <a:off x="9029854" y="1605280"/>
            <a:ext cx="2151720" cy="273524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58963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0FFF1-B17B-4701-8649-1864700B19A7}"/>
              </a:ext>
            </a:extLst>
          </p:cNvPr>
          <p:cNvSpPr>
            <a:spLocks noGrp="1"/>
          </p:cNvSpPr>
          <p:nvPr>
            <p:ph type="title"/>
          </p:nvPr>
        </p:nvSpPr>
        <p:spPr>
          <a:xfrm>
            <a:off x="383136" y="251792"/>
            <a:ext cx="3774260" cy="564846"/>
          </a:xfrm>
        </p:spPr>
        <p:txBody>
          <a:bodyPr>
            <a:normAutofit fontScale="90000"/>
          </a:bodyPr>
          <a:lstStyle/>
          <a:p>
            <a:r>
              <a:rPr lang="en-GB" b="1" dirty="0">
                <a:solidFill>
                  <a:srgbClr val="0070C0"/>
                </a:solidFill>
              </a:rPr>
              <a:t>Let’s apply……</a:t>
            </a:r>
          </a:p>
        </p:txBody>
      </p:sp>
      <p:sp>
        <p:nvSpPr>
          <p:cNvPr id="3" name="Content Placeholder 2">
            <a:extLst>
              <a:ext uri="{FF2B5EF4-FFF2-40B4-BE49-F238E27FC236}">
                <a16:creationId xmlns:a16="http://schemas.microsoft.com/office/drawing/2014/main" id="{ABCC205A-B621-4D05-AF30-DDD8B5CBDD6F}"/>
              </a:ext>
            </a:extLst>
          </p:cNvPr>
          <p:cNvSpPr>
            <a:spLocks noGrp="1"/>
          </p:cNvSpPr>
          <p:nvPr>
            <p:ph idx="1"/>
          </p:nvPr>
        </p:nvSpPr>
        <p:spPr>
          <a:xfrm>
            <a:off x="218431" y="925154"/>
            <a:ext cx="10470395" cy="5681054"/>
          </a:xfrm>
        </p:spPr>
        <p:txBody>
          <a:bodyPr>
            <a:normAutofit/>
          </a:bodyPr>
          <a:lstStyle/>
          <a:p>
            <a:pPr marL="0" indent="0">
              <a:buNone/>
            </a:pPr>
            <a:r>
              <a:rPr lang="en-GB" dirty="0"/>
              <a:t>The offence of outraging public decency is one which exists at common law. In line with Lord Reid’s definition of the offence in </a:t>
            </a:r>
            <a:r>
              <a:rPr lang="en-GB" i="1" dirty="0"/>
              <a:t>Shaw v DPP, </a:t>
            </a:r>
            <a:r>
              <a:rPr lang="en-GB" dirty="0"/>
              <a:t>King will have committed the offence if he has said, done or exhibited “anything in </a:t>
            </a:r>
            <a:r>
              <a:rPr lang="en-GB" dirty="0">
                <a:solidFill>
                  <a:schemeClr val="tx1"/>
                </a:solidFill>
              </a:rPr>
              <a:t>public which outrages public decency, whether or not it also tends to corrupt and deprave those who see or hear it”. In this scenario King is clearly exhibiting his artwork, and in a public place outside the boutique. The issue will be whether that exhibit ‘outrages public decency’. </a:t>
            </a:r>
          </a:p>
          <a:p>
            <a:pPr marL="0" indent="0">
              <a:buNone/>
            </a:pPr>
            <a:r>
              <a:rPr lang="en-GB" dirty="0">
                <a:solidFill>
                  <a:schemeClr val="tx1"/>
                </a:solidFill>
              </a:rPr>
              <a:t>It is clear that the boutique itself has objected to the artwork, however, this alone would not be enough to persuade that the artwork is sufficiently ‘outrageous’.  In a case of this nature the prosecution will seek to adduce evidence that the artwork is outrageous in its nature. We know that the work is made of roadkill and this may well cause outrage to some in society, especially animal lovers.  On the other hand, much will depend on the quality and exact nature of the art. If King has used skins which have been cleaned and prepared, the Defence will argue that this is no different to displaying a leather hide and unlikely to ‘outrage public decency’. If the artwork is cruder in nature, and quite clearly something made of dead animals, then the Prosecution may have an easier time of it to persuade a jury that it has the necessary ‘disgusting’ quality and that it is likely to outrage the public. </a:t>
            </a:r>
          </a:p>
          <a:p>
            <a:pPr marL="0" indent="0">
              <a:buNone/>
            </a:pPr>
            <a:r>
              <a:rPr lang="en-GB" dirty="0"/>
              <a:t>Ultimately, this will be a matter for the jury but on these facts it would appear that the Prosecution have a very strong case against King and that the relevant offence has been committed.</a:t>
            </a:r>
          </a:p>
          <a:p>
            <a:pPr marL="0" indent="0">
              <a:buNone/>
            </a:pPr>
            <a:endParaRPr lang="en-GB" dirty="0"/>
          </a:p>
        </p:txBody>
      </p:sp>
    </p:spTree>
    <p:extLst>
      <p:ext uri="{BB962C8B-B14F-4D97-AF65-F5344CB8AC3E}">
        <p14:creationId xmlns:p14="http://schemas.microsoft.com/office/powerpoint/2010/main" val="1736483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9B1F3-3170-461E-837D-21C2D8D62966}"/>
              </a:ext>
            </a:extLst>
          </p:cNvPr>
          <p:cNvSpPr>
            <a:spLocks noGrp="1"/>
          </p:cNvSpPr>
          <p:nvPr>
            <p:ph type="title"/>
          </p:nvPr>
        </p:nvSpPr>
        <p:spPr>
          <a:xfrm>
            <a:off x="232061" y="156238"/>
            <a:ext cx="8596668" cy="1320800"/>
          </a:xfrm>
        </p:spPr>
        <p:txBody>
          <a:bodyPr/>
          <a:lstStyle/>
          <a:p>
            <a:r>
              <a:rPr lang="en-GB" b="1" dirty="0">
                <a:solidFill>
                  <a:srgbClr val="0070C0"/>
                </a:solidFill>
              </a:rPr>
              <a:t>Let’s add some more law….</a:t>
            </a:r>
          </a:p>
        </p:txBody>
      </p:sp>
      <p:sp>
        <p:nvSpPr>
          <p:cNvPr id="3" name="Content Placeholder 2">
            <a:extLst>
              <a:ext uri="{FF2B5EF4-FFF2-40B4-BE49-F238E27FC236}">
                <a16:creationId xmlns:a16="http://schemas.microsoft.com/office/drawing/2014/main" id="{566DD604-F8F3-485D-9A4F-63BA10ADF89E}"/>
              </a:ext>
            </a:extLst>
          </p:cNvPr>
          <p:cNvSpPr>
            <a:spLocks noGrp="1"/>
          </p:cNvSpPr>
          <p:nvPr>
            <p:ph idx="1"/>
          </p:nvPr>
        </p:nvSpPr>
        <p:spPr>
          <a:xfrm>
            <a:off x="232061" y="964910"/>
            <a:ext cx="10907716" cy="4928179"/>
          </a:xfrm>
        </p:spPr>
        <p:txBody>
          <a:bodyPr>
            <a:noAutofit/>
          </a:bodyPr>
          <a:lstStyle/>
          <a:p>
            <a:pPr marL="0" indent="0">
              <a:buNone/>
            </a:pPr>
            <a:r>
              <a:rPr lang="en-GB" sz="2400" dirty="0"/>
              <a:t>(1</a:t>
            </a:r>
            <a:r>
              <a:rPr lang="en-GB" sz="2400" b="1" dirty="0"/>
              <a:t>)  R v Gibson [1990] 2 Q.B. 619</a:t>
            </a:r>
            <a:br>
              <a:rPr lang="en-GB" sz="2400" b="1" dirty="0"/>
            </a:br>
            <a:r>
              <a:rPr lang="en-GB" sz="2400" dirty="0"/>
              <a:t>The</a:t>
            </a:r>
            <a:r>
              <a:rPr lang="en-GB" sz="2400" b="1" dirty="0"/>
              <a:t> </a:t>
            </a:r>
            <a:r>
              <a:rPr lang="en-GB" sz="2400" dirty="0"/>
              <a:t>Defendant</a:t>
            </a:r>
            <a:r>
              <a:rPr lang="en-GB" sz="2400" b="1" dirty="0"/>
              <a:t> </a:t>
            </a:r>
            <a:r>
              <a:rPr lang="en-GB" sz="2400" dirty="0"/>
              <a:t>exhibited a sculpture consisting of a human head with freeze-dried human foetuses as earrings – held guilty of the offence</a:t>
            </a:r>
            <a:endParaRPr lang="en-GB" sz="2400" b="1" dirty="0"/>
          </a:p>
          <a:p>
            <a:pPr marL="0" indent="0">
              <a:buNone/>
            </a:pPr>
            <a:r>
              <a:rPr lang="en-GB" sz="2400" dirty="0"/>
              <a:t>Held, on appeal, ….. the prosecution did not need to prove that the defendants </a:t>
            </a:r>
            <a:r>
              <a:rPr lang="en-GB" sz="2400" u="sng" dirty="0"/>
              <a:t>intended</a:t>
            </a:r>
            <a:r>
              <a:rPr lang="en-GB" sz="2400" dirty="0"/>
              <a:t> to outrage or were reckless as to the causing of outrage.</a:t>
            </a:r>
          </a:p>
          <a:p>
            <a:pPr marL="0" indent="0" fontAlgn="base">
              <a:buNone/>
            </a:pPr>
            <a:r>
              <a:rPr lang="en-GB" sz="2400" dirty="0"/>
              <a:t>(2) A disgusting act is one “which fills the onlooker with loathing or extreme distaste or causes annoyance”; R v Choi (7 May 1999, unreported)</a:t>
            </a:r>
          </a:p>
          <a:p>
            <a:pPr marL="0" indent="0" fontAlgn="base">
              <a:buNone/>
            </a:pPr>
            <a:r>
              <a:rPr lang="en-GB" sz="2400" dirty="0"/>
              <a:t>(3) </a:t>
            </a:r>
            <a:r>
              <a:rPr lang="en-GB" sz="2400" b="1" dirty="0"/>
              <a:t>Indecent Displays (Control) Act 1981</a:t>
            </a:r>
          </a:p>
          <a:p>
            <a:pPr marL="0" indent="0" fontAlgn="base">
              <a:buNone/>
            </a:pPr>
            <a:r>
              <a:rPr lang="en-GB" sz="2400" b="1" dirty="0"/>
              <a:t>Section 1 (1) </a:t>
            </a:r>
            <a:r>
              <a:rPr lang="en-GB" sz="2400" dirty="0"/>
              <a:t> If any indecent matter is publicly displayed the person making the display and any person causing or permitting the display to be made shall be guilty of an offence.</a:t>
            </a:r>
          </a:p>
          <a:p>
            <a:pPr marL="0" indent="0">
              <a:buNone/>
            </a:pPr>
            <a:r>
              <a:rPr lang="en-GB" sz="2400" dirty="0"/>
              <a:t>What relevance might this additional information have…  and how would you incorporate reference to it?</a:t>
            </a:r>
          </a:p>
        </p:txBody>
      </p:sp>
    </p:spTree>
    <p:extLst>
      <p:ext uri="{BB962C8B-B14F-4D97-AF65-F5344CB8AC3E}">
        <p14:creationId xmlns:p14="http://schemas.microsoft.com/office/powerpoint/2010/main" val="1242680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1D24-BAAB-41C4-9137-2A8C0938BDCD}"/>
              </a:ext>
            </a:extLst>
          </p:cNvPr>
          <p:cNvSpPr>
            <a:spLocks noGrp="1"/>
          </p:cNvSpPr>
          <p:nvPr>
            <p:ph type="title"/>
          </p:nvPr>
        </p:nvSpPr>
        <p:spPr>
          <a:xfrm>
            <a:off x="543770" y="313725"/>
            <a:ext cx="8596668" cy="1011641"/>
          </a:xfrm>
        </p:spPr>
        <p:txBody>
          <a:bodyPr/>
          <a:lstStyle/>
          <a:p>
            <a:r>
              <a:rPr lang="en-GB" b="1" dirty="0">
                <a:solidFill>
                  <a:srgbClr val="0070C0"/>
                </a:solidFill>
              </a:rPr>
              <a:t>Common issues</a:t>
            </a:r>
          </a:p>
        </p:txBody>
      </p:sp>
      <p:sp>
        <p:nvSpPr>
          <p:cNvPr id="3" name="Content Placeholder 2">
            <a:extLst>
              <a:ext uri="{FF2B5EF4-FFF2-40B4-BE49-F238E27FC236}">
                <a16:creationId xmlns:a16="http://schemas.microsoft.com/office/drawing/2014/main" id="{A029BF54-B60D-40B2-BAC8-2A8730D88E15}"/>
              </a:ext>
            </a:extLst>
          </p:cNvPr>
          <p:cNvSpPr>
            <a:spLocks noGrp="1"/>
          </p:cNvSpPr>
          <p:nvPr>
            <p:ph idx="1"/>
          </p:nvPr>
        </p:nvSpPr>
        <p:spPr>
          <a:xfrm>
            <a:off x="348560" y="1143814"/>
            <a:ext cx="9913803" cy="4570371"/>
          </a:xfrm>
        </p:spPr>
        <p:txBody>
          <a:bodyPr>
            <a:normAutofit/>
          </a:bodyPr>
          <a:lstStyle/>
          <a:p>
            <a:r>
              <a:rPr lang="en-GB" sz="2800" dirty="0"/>
              <a:t>Long Introductions </a:t>
            </a:r>
          </a:p>
          <a:p>
            <a:r>
              <a:rPr lang="en-GB" sz="2800" dirty="0"/>
              <a:t>Repeating the facts of the scenario </a:t>
            </a:r>
          </a:p>
          <a:p>
            <a:r>
              <a:rPr lang="en-GB" sz="2800" dirty="0"/>
              <a:t>Attempting to deal with more than one issue/protagonist/ Defendant/ Claimant at the same time</a:t>
            </a:r>
          </a:p>
          <a:p>
            <a:r>
              <a:rPr lang="en-GB" sz="2800" dirty="0"/>
              <a:t>Attempting to deal with too many issues at the same time.</a:t>
            </a:r>
          </a:p>
          <a:p>
            <a:r>
              <a:rPr lang="en-GB" sz="2800" dirty="0"/>
              <a:t>Failing to use paragraphs.</a:t>
            </a:r>
          </a:p>
          <a:p>
            <a:r>
              <a:rPr lang="en-GB" sz="2800" b="1" dirty="0"/>
              <a:t>Not using legal authority to support statements.</a:t>
            </a:r>
          </a:p>
        </p:txBody>
      </p:sp>
    </p:spTree>
    <p:extLst>
      <p:ext uri="{BB962C8B-B14F-4D97-AF65-F5344CB8AC3E}">
        <p14:creationId xmlns:p14="http://schemas.microsoft.com/office/powerpoint/2010/main" val="1029196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E1FB-7F3F-4CFA-B8CE-5A5D50A6AE67}"/>
              </a:ext>
            </a:extLst>
          </p:cNvPr>
          <p:cNvSpPr>
            <a:spLocks noGrp="1"/>
          </p:cNvSpPr>
          <p:nvPr>
            <p:ph type="title"/>
          </p:nvPr>
        </p:nvSpPr>
        <p:spPr>
          <a:xfrm>
            <a:off x="204722" y="156237"/>
            <a:ext cx="8596668" cy="809534"/>
          </a:xfrm>
        </p:spPr>
        <p:txBody>
          <a:bodyPr/>
          <a:lstStyle/>
          <a:p>
            <a:r>
              <a:rPr lang="en-GB" b="1" dirty="0">
                <a:solidFill>
                  <a:srgbClr val="0070C0"/>
                </a:solidFill>
              </a:rPr>
              <a:t>Not using legal authority…. </a:t>
            </a:r>
          </a:p>
        </p:txBody>
      </p:sp>
      <p:sp>
        <p:nvSpPr>
          <p:cNvPr id="3" name="Content Placeholder 2">
            <a:extLst>
              <a:ext uri="{FF2B5EF4-FFF2-40B4-BE49-F238E27FC236}">
                <a16:creationId xmlns:a16="http://schemas.microsoft.com/office/drawing/2014/main" id="{5EF9C665-CF78-47BE-8A0C-572063423448}"/>
              </a:ext>
            </a:extLst>
          </p:cNvPr>
          <p:cNvSpPr>
            <a:spLocks noGrp="1"/>
          </p:cNvSpPr>
          <p:nvPr>
            <p:ph idx="1"/>
          </p:nvPr>
        </p:nvSpPr>
        <p:spPr>
          <a:xfrm>
            <a:off x="297951" y="965771"/>
            <a:ext cx="10822631" cy="5735992"/>
          </a:xfrm>
        </p:spPr>
        <p:txBody>
          <a:bodyPr>
            <a:normAutofit fontScale="92500" lnSpcReduction="10000"/>
          </a:bodyPr>
          <a:lstStyle/>
          <a:p>
            <a:pPr>
              <a:buFont typeface="+mj-lt"/>
              <a:buAutoNum type="arabicPeriod"/>
            </a:pPr>
            <a:r>
              <a:rPr lang="en-GB" sz="2800" dirty="0"/>
              <a:t>“ For A to claim successfully there has to be a close tie of love and affection and since A is simply B’s friend then A will not be able to claim for her PTSD”</a:t>
            </a:r>
          </a:p>
          <a:p>
            <a:pPr>
              <a:buFont typeface="+mj-lt"/>
              <a:buAutoNum type="arabicPeriod"/>
            </a:pPr>
            <a:r>
              <a:rPr lang="en-GB" sz="2800" dirty="0"/>
              <a:t>“ For A to claim successfully the first </a:t>
            </a:r>
            <a:r>
              <a:rPr lang="en-GB" sz="2800" i="1" dirty="0" err="1"/>
              <a:t>Alcock</a:t>
            </a:r>
            <a:r>
              <a:rPr lang="en-GB" sz="2800" dirty="0"/>
              <a:t> criteria of ‘close tie of love and affection’ has to be fulfilled and as A is simply B’s friend then A will not…..”</a:t>
            </a:r>
          </a:p>
          <a:p>
            <a:pPr>
              <a:buFont typeface="+mj-lt"/>
              <a:buAutoNum type="arabicPeriod"/>
            </a:pPr>
            <a:r>
              <a:rPr lang="en-GB" sz="2800" dirty="0"/>
              <a:t>“As A is simply B’s friend there is no ‘close tie of love and affection’ as required by the first </a:t>
            </a:r>
            <a:r>
              <a:rPr lang="en-GB" sz="2800" i="1" dirty="0" err="1"/>
              <a:t>Alcock</a:t>
            </a:r>
            <a:r>
              <a:rPr lang="en-GB" sz="2800" dirty="0"/>
              <a:t> criteria and so……”</a:t>
            </a:r>
          </a:p>
          <a:p>
            <a:pPr>
              <a:buFont typeface="+mj-lt"/>
              <a:buAutoNum type="arabicPeriod"/>
            </a:pPr>
            <a:r>
              <a:rPr lang="en-GB" sz="2800" dirty="0"/>
              <a:t>“ For A to establish a successful claim she must </a:t>
            </a:r>
            <a:r>
              <a:rPr lang="en-GB" sz="2800" dirty="0" err="1"/>
              <a:t>fuflill</a:t>
            </a:r>
            <a:r>
              <a:rPr lang="en-GB" sz="2800" dirty="0"/>
              <a:t> the ‘close tie of love and affection’ criteria (Alcock v Chief Constable of South Yorkshire Police (1992) and, as B’s friend, their relationship is not one of the presumed categories”</a:t>
            </a:r>
          </a:p>
          <a:p>
            <a:pPr marL="0" indent="0">
              <a:buNone/>
            </a:pPr>
            <a:r>
              <a:rPr lang="en-GB" sz="2800" i="1" baseline="30000" dirty="0">
                <a:effectLst/>
                <a:latin typeface="+mj-lt"/>
                <a:ea typeface="Calibri" panose="020F0502020204030204" pitchFamily="34" charset="0"/>
                <a:cs typeface="Times New Roman" panose="02020603050405020304" pitchFamily="18" charset="0"/>
              </a:rPr>
              <a:t> </a:t>
            </a:r>
            <a:r>
              <a:rPr lang="en-GB" sz="2800" i="1" dirty="0">
                <a:effectLst/>
                <a:latin typeface="+mj-lt"/>
                <a:ea typeface="Calibri" panose="020F0502020204030204" pitchFamily="34" charset="0"/>
                <a:cs typeface="Times New Roman" panose="02020603050405020304" pitchFamily="18" charset="0"/>
              </a:rPr>
              <a:t> </a:t>
            </a:r>
          </a:p>
          <a:p>
            <a:pPr>
              <a:buFont typeface="+mj-lt"/>
              <a:buAutoNum type="arabicPeriod"/>
            </a:pPr>
            <a:endParaRPr lang="en-GB" dirty="0"/>
          </a:p>
        </p:txBody>
      </p:sp>
    </p:spTree>
    <p:extLst>
      <p:ext uri="{BB962C8B-B14F-4D97-AF65-F5344CB8AC3E}">
        <p14:creationId xmlns:p14="http://schemas.microsoft.com/office/powerpoint/2010/main" val="305520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0593-C8BE-4633-A66C-73CA1761405D}"/>
              </a:ext>
            </a:extLst>
          </p:cNvPr>
          <p:cNvSpPr>
            <a:spLocks noGrp="1"/>
          </p:cNvSpPr>
          <p:nvPr>
            <p:ph type="title"/>
          </p:nvPr>
        </p:nvSpPr>
        <p:spPr>
          <a:xfrm>
            <a:off x="317739" y="239730"/>
            <a:ext cx="8596668" cy="726041"/>
          </a:xfrm>
        </p:spPr>
        <p:txBody>
          <a:bodyPr/>
          <a:lstStyle/>
          <a:p>
            <a:r>
              <a:rPr lang="en-GB" dirty="0">
                <a:solidFill>
                  <a:srgbClr val="0070C0"/>
                </a:solidFill>
              </a:rPr>
              <a:t>Introductions</a:t>
            </a:r>
          </a:p>
        </p:txBody>
      </p:sp>
      <p:sp>
        <p:nvSpPr>
          <p:cNvPr id="3" name="Content Placeholder 2">
            <a:extLst>
              <a:ext uri="{FF2B5EF4-FFF2-40B4-BE49-F238E27FC236}">
                <a16:creationId xmlns:a16="http://schemas.microsoft.com/office/drawing/2014/main" id="{4998CDE8-B936-4586-8BFE-8D0571B69567}"/>
              </a:ext>
            </a:extLst>
          </p:cNvPr>
          <p:cNvSpPr>
            <a:spLocks noGrp="1"/>
          </p:cNvSpPr>
          <p:nvPr>
            <p:ph idx="1"/>
          </p:nvPr>
        </p:nvSpPr>
        <p:spPr>
          <a:xfrm>
            <a:off x="317739" y="893851"/>
            <a:ext cx="11055753" cy="5650787"/>
          </a:xfrm>
        </p:spPr>
        <p:txBody>
          <a:bodyPr>
            <a:normAutofit/>
          </a:bodyPr>
          <a:lstStyle/>
          <a:p>
            <a:pPr marL="0" indent="0">
              <a:buNone/>
            </a:pPr>
            <a:r>
              <a:rPr lang="en-GB" sz="2000" dirty="0"/>
              <a:t>This problem concerns claims for psychiatric damage arising out of a case of negligence.  Claimants who claim for psychiatric damage can only succeed if they are a primary victim or if they are a secondary victim who meets the </a:t>
            </a:r>
            <a:r>
              <a:rPr lang="en-GB" sz="2000" i="1" dirty="0" err="1"/>
              <a:t>Alcock</a:t>
            </a:r>
            <a:r>
              <a:rPr lang="en-GB" sz="2000" dirty="0"/>
              <a:t> criteria. Primary victims are defined as those who are direct participants in the negligent incident during which they sustained their psychiatric injury. They can be described as being in the ‘zone of danger’ (</a:t>
            </a:r>
            <a:r>
              <a:rPr lang="en-GB" sz="2000" i="1" dirty="0"/>
              <a:t>Page v Smith</a:t>
            </a:r>
            <a:r>
              <a:rPr lang="en-GB" sz="2000" dirty="0"/>
              <a:t>). Any Claimant who is not a primary victim is a secondary victim. The </a:t>
            </a:r>
            <a:r>
              <a:rPr lang="en-GB" sz="2000" i="1" dirty="0" err="1"/>
              <a:t>Alcock</a:t>
            </a:r>
            <a:r>
              <a:rPr lang="en-GB" sz="2000" dirty="0"/>
              <a:t> case arose out of claims made as a result of the Hillsborough disaster. The House of Lords in that case set out the criteria that claimants would need to meet if they are to successfully claim as secondary victims. Those criteria are that there was a sufficiently close relationship, proximity in time and space and that the means by which the shock is caused is suitably horrific.  The </a:t>
            </a:r>
            <a:r>
              <a:rPr lang="en-GB" sz="2000" i="1" dirty="0" err="1"/>
              <a:t>Alcock</a:t>
            </a:r>
            <a:r>
              <a:rPr lang="en-GB" sz="2000" dirty="0"/>
              <a:t> case established that there are some relationships that are ‘presumed’ to have that close tie of love and affection but that these are limited to 1) parents and children and 2) spouses. Any relationships outside of this will have to provide evidence to convince a court that they have the sufficiently close tie of love and affection that the Defendant should have reasonably foreseen that they would have been in the class likely to be affected in this way by the Defendant’s negligence.  Then the court will have to consider whether, in respect of a particular Claimant, there was proximity in time and space………….</a:t>
            </a:r>
          </a:p>
          <a:p>
            <a:pPr marL="0" indent="0">
              <a:buNone/>
            </a:pPr>
            <a:endParaRPr lang="en-GB" sz="1800" b="1" dirty="0">
              <a:solidFill>
                <a:srgbClr val="FF0000"/>
              </a:solidFill>
            </a:endParaRPr>
          </a:p>
        </p:txBody>
      </p:sp>
      <p:sp>
        <p:nvSpPr>
          <p:cNvPr id="4" name="TextBox 3">
            <a:extLst>
              <a:ext uri="{FF2B5EF4-FFF2-40B4-BE49-F238E27FC236}">
                <a16:creationId xmlns:a16="http://schemas.microsoft.com/office/drawing/2014/main" id="{425B3A8E-3405-4F5B-BD70-AB1964303D16}"/>
              </a:ext>
            </a:extLst>
          </p:cNvPr>
          <p:cNvSpPr txBox="1"/>
          <p:nvPr/>
        </p:nvSpPr>
        <p:spPr>
          <a:xfrm>
            <a:off x="9092629" y="6108368"/>
            <a:ext cx="2280863" cy="523220"/>
          </a:xfrm>
          <a:prstGeom prst="rect">
            <a:avLst/>
          </a:prstGeom>
          <a:noFill/>
        </p:spPr>
        <p:txBody>
          <a:bodyPr wrap="square" rtlCol="0">
            <a:spAutoFit/>
          </a:bodyPr>
          <a:lstStyle/>
          <a:p>
            <a:r>
              <a:rPr lang="en-GB" sz="2800" dirty="0">
                <a:solidFill>
                  <a:srgbClr val="FF0000"/>
                </a:solidFill>
              </a:rPr>
              <a:t>263 words</a:t>
            </a:r>
          </a:p>
        </p:txBody>
      </p:sp>
    </p:spTree>
    <p:extLst>
      <p:ext uri="{BB962C8B-B14F-4D97-AF65-F5344CB8AC3E}">
        <p14:creationId xmlns:p14="http://schemas.microsoft.com/office/powerpoint/2010/main" val="216545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0593-C8BE-4633-A66C-73CA1761405D}"/>
              </a:ext>
            </a:extLst>
          </p:cNvPr>
          <p:cNvSpPr>
            <a:spLocks noGrp="1"/>
          </p:cNvSpPr>
          <p:nvPr>
            <p:ph type="title"/>
          </p:nvPr>
        </p:nvSpPr>
        <p:spPr>
          <a:xfrm>
            <a:off x="317739" y="239730"/>
            <a:ext cx="8596668" cy="726041"/>
          </a:xfrm>
        </p:spPr>
        <p:txBody>
          <a:bodyPr/>
          <a:lstStyle/>
          <a:p>
            <a:r>
              <a:rPr lang="en-GB" dirty="0">
                <a:solidFill>
                  <a:srgbClr val="0070C0"/>
                </a:solidFill>
              </a:rPr>
              <a:t>Introductions</a:t>
            </a:r>
          </a:p>
        </p:txBody>
      </p:sp>
      <p:sp>
        <p:nvSpPr>
          <p:cNvPr id="3" name="Content Placeholder 2">
            <a:extLst>
              <a:ext uri="{FF2B5EF4-FFF2-40B4-BE49-F238E27FC236}">
                <a16:creationId xmlns:a16="http://schemas.microsoft.com/office/drawing/2014/main" id="{4998CDE8-B936-4586-8BFE-8D0571B69567}"/>
              </a:ext>
            </a:extLst>
          </p:cNvPr>
          <p:cNvSpPr>
            <a:spLocks noGrp="1"/>
          </p:cNvSpPr>
          <p:nvPr>
            <p:ph idx="1"/>
          </p:nvPr>
        </p:nvSpPr>
        <p:spPr>
          <a:xfrm>
            <a:off x="317739" y="893851"/>
            <a:ext cx="11055753" cy="3708971"/>
          </a:xfrm>
        </p:spPr>
        <p:txBody>
          <a:bodyPr>
            <a:normAutofit/>
          </a:bodyPr>
          <a:lstStyle/>
          <a:p>
            <a:pPr marL="0" indent="0">
              <a:buNone/>
            </a:pPr>
            <a:r>
              <a:rPr lang="en-GB" sz="1600" dirty="0"/>
              <a:t>This problem concerns claims for psychiatric damage arising out of a case of negligence.  Claimants who claim for psychiatric damage can only succeed if they are a primary victim or if they are a secondary victim who meets the </a:t>
            </a:r>
            <a:r>
              <a:rPr lang="en-GB" sz="1600" i="1" dirty="0" err="1"/>
              <a:t>Alcock</a:t>
            </a:r>
            <a:r>
              <a:rPr lang="en-GB" sz="1600" dirty="0"/>
              <a:t> criteria. Primary victims are defined as those who are direct participants in the negligent incident during which they sustained their psychiatric injury. They can be described as being in the ‘zone of danger’ (</a:t>
            </a:r>
            <a:r>
              <a:rPr lang="en-GB" sz="1600" i="1" dirty="0"/>
              <a:t>Page v Smith</a:t>
            </a:r>
            <a:r>
              <a:rPr lang="en-GB" sz="1600" dirty="0"/>
              <a:t>). Any Claimant who is not a primary victim is a secondary victim. The </a:t>
            </a:r>
            <a:r>
              <a:rPr lang="en-GB" sz="1600" i="1" dirty="0" err="1"/>
              <a:t>Alcock</a:t>
            </a:r>
            <a:r>
              <a:rPr lang="en-GB" sz="1600" dirty="0"/>
              <a:t> case arose out of claims made as a result of the Hillsborough disaster. The House of Lords in that case set out the criteria that claimants would need to meet if they are to successfully claim as secondary victims. Those criteria are that there was a sufficiently close relationship, proximity in time and space and that the means by which the shock is caused is suitably horrific.  The </a:t>
            </a:r>
            <a:r>
              <a:rPr lang="en-GB" sz="1600" i="1" dirty="0" err="1"/>
              <a:t>Alcock</a:t>
            </a:r>
            <a:r>
              <a:rPr lang="en-GB" sz="1600" dirty="0"/>
              <a:t> case established that there are some relationships that are ‘presumed’ to have that close tie of love and affection but that these are limited to 1) parents and children and 2) spouses. Any relationships outside of this will have to provide evidence to convince a court that they have the sufficiently close tie of love and affection that the Defendant should have reasonably foreseen that they would have been in the class likely to be affected in this way by the Defendant’s negligence.  Then the court will have to consider whether, in respect of a particular Claimant, there was proximity in time and space………….</a:t>
            </a:r>
          </a:p>
          <a:p>
            <a:pPr marL="0" indent="0">
              <a:buNone/>
            </a:pPr>
            <a:endParaRPr lang="en-GB" dirty="0"/>
          </a:p>
        </p:txBody>
      </p:sp>
      <p:sp>
        <p:nvSpPr>
          <p:cNvPr id="5" name="TextBox 4">
            <a:extLst>
              <a:ext uri="{FF2B5EF4-FFF2-40B4-BE49-F238E27FC236}">
                <a16:creationId xmlns:a16="http://schemas.microsoft.com/office/drawing/2014/main" id="{946FE493-7177-4978-97AD-A3E7470D1DB3}"/>
              </a:ext>
            </a:extLst>
          </p:cNvPr>
          <p:cNvSpPr txBox="1"/>
          <p:nvPr/>
        </p:nvSpPr>
        <p:spPr>
          <a:xfrm>
            <a:off x="482885" y="4795278"/>
            <a:ext cx="9914562" cy="1815882"/>
          </a:xfrm>
          <a:prstGeom prst="rect">
            <a:avLst/>
          </a:prstGeom>
          <a:noFill/>
        </p:spPr>
        <p:txBody>
          <a:bodyPr wrap="square" rtlCol="0">
            <a:spAutoFit/>
          </a:bodyPr>
          <a:lstStyle/>
          <a:p>
            <a:r>
              <a:rPr lang="en-GB" sz="2800" dirty="0">
                <a:solidFill>
                  <a:schemeClr val="accent2">
                    <a:lumMod val="75000"/>
                  </a:schemeClr>
                </a:solidFill>
              </a:rPr>
              <a:t>…Carol does have a close tie of love and affection, has proximity in time and space and fulfils the criteria of the means by which the shock was caused and will therefore be able to claim as a secondary victim.</a:t>
            </a:r>
          </a:p>
        </p:txBody>
      </p:sp>
      <p:sp>
        <p:nvSpPr>
          <p:cNvPr id="6" name="TextBox 5">
            <a:extLst>
              <a:ext uri="{FF2B5EF4-FFF2-40B4-BE49-F238E27FC236}">
                <a16:creationId xmlns:a16="http://schemas.microsoft.com/office/drawing/2014/main" id="{98FD7FE9-21AD-4DB1-AD8D-18B76F98906C}"/>
              </a:ext>
            </a:extLst>
          </p:cNvPr>
          <p:cNvSpPr txBox="1"/>
          <p:nvPr/>
        </p:nvSpPr>
        <p:spPr>
          <a:xfrm>
            <a:off x="9870041" y="4318224"/>
            <a:ext cx="2321959" cy="1384995"/>
          </a:xfrm>
          <a:prstGeom prst="rect">
            <a:avLst/>
          </a:prstGeom>
          <a:noFill/>
        </p:spPr>
        <p:txBody>
          <a:bodyPr wrap="square" rtlCol="0">
            <a:spAutoFit/>
          </a:bodyPr>
          <a:lstStyle/>
          <a:p>
            <a:r>
              <a:rPr lang="en-GB" sz="2800" dirty="0">
                <a:solidFill>
                  <a:srgbClr val="FF0000"/>
                </a:solidFill>
              </a:rPr>
              <a:t>Links and application lacking</a:t>
            </a:r>
          </a:p>
        </p:txBody>
      </p:sp>
    </p:spTree>
    <p:extLst>
      <p:ext uri="{BB962C8B-B14F-4D97-AF65-F5344CB8AC3E}">
        <p14:creationId xmlns:p14="http://schemas.microsoft.com/office/powerpoint/2010/main" val="1785519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3949-B9B1-4012-8951-502D3C316E24}"/>
              </a:ext>
            </a:extLst>
          </p:cNvPr>
          <p:cNvSpPr>
            <a:spLocks noGrp="1"/>
          </p:cNvSpPr>
          <p:nvPr>
            <p:ph type="title"/>
          </p:nvPr>
        </p:nvSpPr>
        <p:spPr>
          <a:xfrm>
            <a:off x="328013" y="167813"/>
            <a:ext cx="8596668" cy="623297"/>
          </a:xfrm>
        </p:spPr>
        <p:txBody>
          <a:bodyPr>
            <a:normAutofit fontScale="90000"/>
          </a:bodyPr>
          <a:lstStyle/>
          <a:p>
            <a:r>
              <a:rPr lang="en-GB" dirty="0">
                <a:solidFill>
                  <a:srgbClr val="0070C0"/>
                </a:solidFill>
              </a:rPr>
              <a:t>A better introduction</a:t>
            </a:r>
          </a:p>
        </p:txBody>
      </p:sp>
      <p:sp>
        <p:nvSpPr>
          <p:cNvPr id="3" name="Content Placeholder 2">
            <a:extLst>
              <a:ext uri="{FF2B5EF4-FFF2-40B4-BE49-F238E27FC236}">
                <a16:creationId xmlns:a16="http://schemas.microsoft.com/office/drawing/2014/main" id="{ADAD7F67-09D6-480F-8005-9CE9AB406BEE}"/>
              </a:ext>
            </a:extLst>
          </p:cNvPr>
          <p:cNvSpPr>
            <a:spLocks noGrp="1"/>
          </p:cNvSpPr>
          <p:nvPr>
            <p:ph idx="1"/>
          </p:nvPr>
        </p:nvSpPr>
        <p:spPr>
          <a:xfrm>
            <a:off x="328013" y="791110"/>
            <a:ext cx="11158495" cy="2876764"/>
          </a:xfrm>
        </p:spPr>
        <p:txBody>
          <a:bodyPr>
            <a:normAutofit/>
          </a:bodyPr>
          <a:lstStyle/>
          <a:p>
            <a:pPr marL="0" indent="0">
              <a:buNone/>
            </a:pPr>
            <a:r>
              <a:rPr lang="en-GB" sz="2800" dirty="0"/>
              <a:t>On the facts here it is assumed that X </a:t>
            </a:r>
            <a:r>
              <a:rPr lang="en-GB" sz="2800" dirty="0" err="1"/>
              <a:t>Ltd’s</a:t>
            </a:r>
            <a:r>
              <a:rPr lang="en-GB" sz="2800" dirty="0"/>
              <a:t> actions are negligent and that the 3 Claimants would be seeking to claim against X as Defendant.  All 3 claimants will be claiming for psychiatric damage (PTSD) and it is assumed that medical evidence supporting their psychiatric damage has been accepted.</a:t>
            </a:r>
          </a:p>
          <a:p>
            <a:pPr marL="0" indent="0">
              <a:buNone/>
            </a:pPr>
            <a:r>
              <a:rPr lang="en-GB" sz="2800" dirty="0">
                <a:solidFill>
                  <a:srgbClr val="FF0000"/>
                </a:solidFill>
              </a:rPr>
              <a:t>48 words</a:t>
            </a:r>
          </a:p>
        </p:txBody>
      </p:sp>
      <p:sp>
        <p:nvSpPr>
          <p:cNvPr id="4" name="TextBox 3">
            <a:extLst>
              <a:ext uri="{FF2B5EF4-FFF2-40B4-BE49-F238E27FC236}">
                <a16:creationId xmlns:a16="http://schemas.microsoft.com/office/drawing/2014/main" id="{11BAA44A-1599-4E2C-A59C-EDDBD52F3C0F}"/>
              </a:ext>
            </a:extLst>
          </p:cNvPr>
          <p:cNvSpPr txBox="1"/>
          <p:nvPr/>
        </p:nvSpPr>
        <p:spPr>
          <a:xfrm>
            <a:off x="328013" y="3735490"/>
            <a:ext cx="11590009" cy="2954655"/>
          </a:xfrm>
          <a:prstGeom prst="rect">
            <a:avLst/>
          </a:prstGeom>
          <a:noFill/>
        </p:spPr>
        <p:txBody>
          <a:bodyPr wrap="square" rtlCol="0">
            <a:spAutoFit/>
          </a:bodyPr>
          <a:lstStyle/>
          <a:p>
            <a:r>
              <a:rPr lang="en-GB" sz="2400" dirty="0">
                <a:solidFill>
                  <a:srgbClr val="7030A0"/>
                </a:solidFill>
              </a:rPr>
              <a:t>In considering, Carol’s claim she was not a direct participant and not ‘in the zone of danger ( </a:t>
            </a:r>
            <a:r>
              <a:rPr lang="en-GB" sz="2400" i="1" dirty="0">
                <a:solidFill>
                  <a:srgbClr val="7030A0"/>
                </a:solidFill>
              </a:rPr>
              <a:t>Page v Smith</a:t>
            </a:r>
            <a:r>
              <a:rPr lang="en-GB" sz="2400" dirty="0">
                <a:solidFill>
                  <a:srgbClr val="7030A0"/>
                </a:solidFill>
              </a:rPr>
              <a:t>) and therefore will have to fulfil the </a:t>
            </a:r>
            <a:r>
              <a:rPr lang="en-GB" sz="2400" i="1" dirty="0" err="1">
                <a:solidFill>
                  <a:srgbClr val="7030A0"/>
                </a:solidFill>
              </a:rPr>
              <a:t>Alcock</a:t>
            </a:r>
            <a:r>
              <a:rPr lang="en-GB" sz="2400" dirty="0">
                <a:solidFill>
                  <a:srgbClr val="7030A0"/>
                </a:solidFill>
              </a:rPr>
              <a:t> criteria in order to claim as  Secondary victim. She is Bob’s mother and this is one of the presumed categories of relationship which satisfy the first </a:t>
            </a:r>
            <a:r>
              <a:rPr lang="en-GB" sz="2400" i="1" dirty="0" err="1">
                <a:solidFill>
                  <a:srgbClr val="7030A0"/>
                </a:solidFill>
              </a:rPr>
              <a:t>Alcock</a:t>
            </a:r>
            <a:r>
              <a:rPr lang="en-GB" sz="2400" dirty="0">
                <a:solidFill>
                  <a:srgbClr val="7030A0"/>
                </a:solidFill>
              </a:rPr>
              <a:t> criteria of ‘close tie of love and affection’.  In terms of the second criteria, the requirement of proximity in time and space, this may be more problematic.  Carol arrived at the incident 10 minutes after the crash and…………</a:t>
            </a:r>
          </a:p>
          <a:p>
            <a:endParaRPr lang="en-GB" dirty="0"/>
          </a:p>
        </p:txBody>
      </p:sp>
    </p:spTree>
    <p:extLst>
      <p:ext uri="{BB962C8B-B14F-4D97-AF65-F5344CB8AC3E}">
        <p14:creationId xmlns:p14="http://schemas.microsoft.com/office/powerpoint/2010/main" val="274699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1FF67-1AB8-42DF-8DF7-2B96E72A4E26}"/>
              </a:ext>
            </a:extLst>
          </p:cNvPr>
          <p:cNvSpPr>
            <a:spLocks noGrp="1"/>
          </p:cNvSpPr>
          <p:nvPr>
            <p:ph type="title"/>
          </p:nvPr>
        </p:nvSpPr>
        <p:spPr>
          <a:xfrm>
            <a:off x="297190" y="167814"/>
            <a:ext cx="8596668" cy="674667"/>
          </a:xfrm>
        </p:spPr>
        <p:txBody>
          <a:bodyPr/>
          <a:lstStyle/>
          <a:p>
            <a:r>
              <a:rPr lang="en-GB" dirty="0">
                <a:solidFill>
                  <a:srgbClr val="0070C0"/>
                </a:solidFill>
              </a:rPr>
              <a:t>Repeating the facts of a scenario</a:t>
            </a:r>
          </a:p>
        </p:txBody>
      </p:sp>
      <p:sp>
        <p:nvSpPr>
          <p:cNvPr id="3" name="Content Placeholder 2">
            <a:extLst>
              <a:ext uri="{FF2B5EF4-FFF2-40B4-BE49-F238E27FC236}">
                <a16:creationId xmlns:a16="http://schemas.microsoft.com/office/drawing/2014/main" id="{010F1375-EB3B-40FF-9D05-76EBB6D17751}"/>
              </a:ext>
            </a:extLst>
          </p:cNvPr>
          <p:cNvSpPr>
            <a:spLocks noGrp="1"/>
          </p:cNvSpPr>
          <p:nvPr>
            <p:ph idx="1"/>
          </p:nvPr>
        </p:nvSpPr>
        <p:spPr>
          <a:xfrm>
            <a:off x="297190" y="842481"/>
            <a:ext cx="11261237" cy="2877904"/>
          </a:xfrm>
        </p:spPr>
        <p:txBody>
          <a:bodyPr>
            <a:noAutofit/>
          </a:bodyPr>
          <a:lstStyle/>
          <a:p>
            <a:pPr marL="0" indent="0">
              <a:buNone/>
            </a:pPr>
            <a:r>
              <a:rPr lang="en-GB" sz="3200" dirty="0"/>
              <a:t>John, who is an employee of X Ltd negligently failed to check the zipwires, which is what caused the accident. Obviously, when Jen saw the crash from the top of the slide and saw her friend plummet to the ground she was so shocked that she then developed her PTSD and now wants to claim.</a:t>
            </a:r>
          </a:p>
          <a:p>
            <a:pPr marL="0" indent="0">
              <a:buNone/>
            </a:pPr>
            <a:r>
              <a:rPr lang="en-GB" sz="3200" dirty="0">
                <a:solidFill>
                  <a:srgbClr val="7030A0"/>
                </a:solidFill>
              </a:rPr>
              <a:t>Instead:</a:t>
            </a:r>
          </a:p>
          <a:p>
            <a:pPr marL="0" indent="0">
              <a:buNone/>
            </a:pPr>
            <a:r>
              <a:rPr lang="en-GB" sz="3200" dirty="0"/>
              <a:t>Jen was on the slide at the time of the crash but her claim for PTSD will hinge on whether she is considered a Primary or Secondary victim.  </a:t>
            </a:r>
          </a:p>
        </p:txBody>
      </p:sp>
    </p:spTree>
    <p:extLst>
      <p:ext uri="{BB962C8B-B14F-4D97-AF65-F5344CB8AC3E}">
        <p14:creationId xmlns:p14="http://schemas.microsoft.com/office/powerpoint/2010/main" val="642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38934-C4A4-4212-A067-1EA207333AAF}"/>
              </a:ext>
            </a:extLst>
          </p:cNvPr>
          <p:cNvSpPr>
            <a:spLocks noGrp="1"/>
          </p:cNvSpPr>
          <p:nvPr>
            <p:ph type="title"/>
          </p:nvPr>
        </p:nvSpPr>
        <p:spPr>
          <a:xfrm>
            <a:off x="256092" y="156238"/>
            <a:ext cx="10131079" cy="1320800"/>
          </a:xfrm>
        </p:spPr>
        <p:txBody>
          <a:bodyPr>
            <a:normAutofit fontScale="90000"/>
          </a:bodyPr>
          <a:lstStyle/>
          <a:p>
            <a:r>
              <a:rPr lang="en-GB" sz="3600" dirty="0">
                <a:solidFill>
                  <a:srgbClr val="0070C0"/>
                </a:solidFill>
              </a:rPr>
              <a:t>Attempting to deal with more than one protagonist/ Defendant/ Claimant at the same time</a:t>
            </a:r>
            <a:br>
              <a:rPr lang="en-GB" sz="3600"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516F77D1-9CBA-42F4-B63E-CF70F5C7800C}"/>
              </a:ext>
            </a:extLst>
          </p:cNvPr>
          <p:cNvSpPr>
            <a:spLocks noGrp="1"/>
          </p:cNvSpPr>
          <p:nvPr>
            <p:ph idx="1"/>
          </p:nvPr>
        </p:nvSpPr>
        <p:spPr>
          <a:xfrm>
            <a:off x="471850" y="1477038"/>
            <a:ext cx="10357111" cy="5224724"/>
          </a:xfrm>
        </p:spPr>
        <p:txBody>
          <a:bodyPr>
            <a:normAutofit/>
          </a:bodyPr>
          <a:lstStyle/>
          <a:p>
            <a:r>
              <a:rPr lang="en-GB" sz="2400" dirty="0"/>
              <a:t>Avoid doing so</a:t>
            </a:r>
          </a:p>
          <a:p>
            <a:r>
              <a:rPr lang="en-GB" sz="2400" dirty="0"/>
              <a:t>“ Both Bill and Bob witnessed the incident, and as witnesses will have to satisfy the </a:t>
            </a:r>
            <a:r>
              <a:rPr lang="en-GB" sz="2400" i="1" dirty="0" err="1"/>
              <a:t>Alcock</a:t>
            </a:r>
            <a:r>
              <a:rPr lang="en-GB" sz="2400" dirty="0"/>
              <a:t> criteria. Bill was Jessie’s father but Bob is Jessie’s friend and so Bill may satisfy the criteria of close tie of love and affection but Bob won’t.  When it comes to the second criteria of proximity in time and space, both Bill and Bob were there at the time of the accident  but whereas Bill just saw what happened and stayed away, Bob did go down to the track to help and was in a dangerous position.  So, whilst Bill is simply a witness and will have to satisfy the </a:t>
            </a:r>
            <a:r>
              <a:rPr lang="en-GB" sz="2400" i="1" dirty="0" err="1"/>
              <a:t>Alcock</a:t>
            </a:r>
            <a:r>
              <a:rPr lang="en-GB" sz="2400" dirty="0"/>
              <a:t> criteria as a secondary victim, Bob might be described as a rescuer.  ‘Rescuers’ are not treated as a distinct category  as we know from White, however……….</a:t>
            </a:r>
          </a:p>
          <a:p>
            <a:endParaRPr lang="en-GB" dirty="0"/>
          </a:p>
        </p:txBody>
      </p:sp>
    </p:spTree>
    <p:extLst>
      <p:ext uri="{BB962C8B-B14F-4D97-AF65-F5344CB8AC3E}">
        <p14:creationId xmlns:p14="http://schemas.microsoft.com/office/powerpoint/2010/main" val="56129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7D71-DBFC-4386-9AE9-80AFC88DDAAC}"/>
              </a:ext>
            </a:extLst>
          </p:cNvPr>
          <p:cNvSpPr>
            <a:spLocks noGrp="1"/>
          </p:cNvSpPr>
          <p:nvPr>
            <p:ph type="title"/>
          </p:nvPr>
        </p:nvSpPr>
        <p:spPr>
          <a:xfrm>
            <a:off x="391007" y="350982"/>
            <a:ext cx="8596668" cy="858982"/>
          </a:xfrm>
        </p:spPr>
        <p:txBody>
          <a:bodyPr>
            <a:normAutofit fontScale="90000"/>
          </a:bodyPr>
          <a:lstStyle/>
          <a:p>
            <a:r>
              <a:rPr lang="en-GB" sz="3600" dirty="0">
                <a:solidFill>
                  <a:srgbClr val="0070C0"/>
                </a:solidFill>
              </a:rPr>
              <a:t>Dealing with straightforward issues</a:t>
            </a:r>
            <a:br>
              <a:rPr lang="en-GB" sz="3600"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1A2E453D-11C3-4FA4-96D8-077973803A9A}"/>
              </a:ext>
            </a:extLst>
          </p:cNvPr>
          <p:cNvSpPr>
            <a:spLocks noGrp="1"/>
          </p:cNvSpPr>
          <p:nvPr>
            <p:ph idx="1"/>
          </p:nvPr>
        </p:nvSpPr>
        <p:spPr>
          <a:xfrm>
            <a:off x="677333" y="1530849"/>
            <a:ext cx="10367386" cy="4828854"/>
          </a:xfrm>
        </p:spPr>
        <p:txBody>
          <a:bodyPr/>
          <a:lstStyle/>
          <a:p>
            <a:r>
              <a:rPr lang="en-GB" sz="3200" dirty="0"/>
              <a:t>Can be done concisely</a:t>
            </a:r>
            <a:br>
              <a:rPr lang="en-GB" sz="3200" dirty="0"/>
            </a:br>
            <a:endParaRPr lang="en-GB" sz="3200" dirty="0"/>
          </a:p>
          <a:p>
            <a:r>
              <a:rPr lang="en-GB" sz="3200" dirty="0"/>
              <a:t>“</a:t>
            </a:r>
            <a:r>
              <a:rPr lang="en-GB" sz="3200" dirty="0">
                <a:solidFill>
                  <a:srgbClr val="7030A0"/>
                </a:solidFill>
              </a:rPr>
              <a:t>Alice, as Bob’s mother, has one of the presumed categories of relationship which amount to a ‘close tie of love and affection’ – the first </a:t>
            </a:r>
            <a:r>
              <a:rPr lang="en-GB" sz="3200" i="1" dirty="0" err="1">
                <a:solidFill>
                  <a:srgbClr val="7030A0"/>
                </a:solidFill>
              </a:rPr>
              <a:t>Alcock</a:t>
            </a:r>
            <a:r>
              <a:rPr lang="en-GB" sz="3200" dirty="0">
                <a:solidFill>
                  <a:srgbClr val="7030A0"/>
                </a:solidFill>
              </a:rPr>
              <a:t> criteria.”</a:t>
            </a:r>
            <a:br>
              <a:rPr lang="en-GB" sz="3200" dirty="0">
                <a:solidFill>
                  <a:srgbClr val="7030A0"/>
                </a:solidFill>
              </a:rPr>
            </a:br>
            <a:endParaRPr lang="en-GB" sz="3200" dirty="0">
              <a:solidFill>
                <a:srgbClr val="7030A0"/>
              </a:solidFill>
            </a:endParaRPr>
          </a:p>
          <a:p>
            <a:r>
              <a:rPr lang="en-GB" sz="3200" dirty="0"/>
              <a:t>Ensure you haven’t over looked or over-simplified an issue</a:t>
            </a:r>
          </a:p>
          <a:p>
            <a:pPr marL="0" indent="0">
              <a:buNone/>
            </a:pPr>
            <a:endParaRPr lang="en-GB" dirty="0"/>
          </a:p>
        </p:txBody>
      </p:sp>
    </p:spTree>
    <p:extLst>
      <p:ext uri="{BB962C8B-B14F-4D97-AF65-F5344CB8AC3E}">
        <p14:creationId xmlns:p14="http://schemas.microsoft.com/office/powerpoint/2010/main" val="146720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4D359-87E2-47E8-B17F-6DB77CC88BF9}"/>
              </a:ext>
            </a:extLst>
          </p:cNvPr>
          <p:cNvSpPr>
            <a:spLocks noGrp="1"/>
          </p:cNvSpPr>
          <p:nvPr>
            <p:ph type="title"/>
          </p:nvPr>
        </p:nvSpPr>
        <p:spPr>
          <a:xfrm>
            <a:off x="523222" y="239730"/>
            <a:ext cx="8596668" cy="736315"/>
          </a:xfrm>
        </p:spPr>
        <p:txBody>
          <a:bodyPr/>
          <a:lstStyle/>
          <a:p>
            <a:r>
              <a:rPr lang="en-GB" b="1" dirty="0">
                <a:solidFill>
                  <a:srgbClr val="0070C0"/>
                </a:solidFill>
              </a:rPr>
              <a:t>Dealing with complex issues</a:t>
            </a:r>
          </a:p>
        </p:txBody>
      </p:sp>
      <p:sp>
        <p:nvSpPr>
          <p:cNvPr id="3" name="Content Placeholder 2">
            <a:extLst>
              <a:ext uri="{FF2B5EF4-FFF2-40B4-BE49-F238E27FC236}">
                <a16:creationId xmlns:a16="http://schemas.microsoft.com/office/drawing/2014/main" id="{3EEA10EE-3163-4011-A1C3-8EF43DE01E9E}"/>
              </a:ext>
            </a:extLst>
          </p:cNvPr>
          <p:cNvSpPr>
            <a:spLocks noGrp="1"/>
          </p:cNvSpPr>
          <p:nvPr>
            <p:ph idx="1"/>
          </p:nvPr>
        </p:nvSpPr>
        <p:spPr>
          <a:xfrm>
            <a:off x="318499" y="873303"/>
            <a:ext cx="11229654" cy="5876818"/>
          </a:xfrm>
        </p:spPr>
        <p:txBody>
          <a:bodyPr>
            <a:noAutofit/>
          </a:bodyPr>
          <a:lstStyle/>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Manuel and his grandmother, Sybil, were on their way to the park when a negligently driven minibus veered across the road and screeched to a halt, trapping them against the yard railings of the local Secondary school. Manuel’s injuries were minor but Sybil’s were devastating. Basil, an off-duty policeman saw the accident and tried desperately for some time to free both Manuel and the seriously injured Sybil, who was screaming in agony. Manuel’s friend, Marcus, filmed the rescue attempt on his phone and, once the emergency services had arrived and freed the pair, sent the video to Manuel’s mother,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with a message telling her to go to the hospital.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When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arrived at the hospital she was told that Manuel had miraculously sustained only minor injuries but that her mother, Sibyl, was unlikely to survive such severe internal injuries. Over the next few days,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remained at her mother’s bedside as her condition deteriorated.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Basil,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and Marcus suffer post-traumatic stress disorder as a result of their experiences and seek advice as to the potential for a successful claim for psychiatric damage.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1411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4D359-87E2-47E8-B17F-6DB77CC88BF9}"/>
              </a:ext>
            </a:extLst>
          </p:cNvPr>
          <p:cNvSpPr>
            <a:spLocks noGrp="1"/>
          </p:cNvSpPr>
          <p:nvPr>
            <p:ph type="title"/>
          </p:nvPr>
        </p:nvSpPr>
        <p:spPr>
          <a:xfrm>
            <a:off x="523222" y="239730"/>
            <a:ext cx="8596668" cy="736315"/>
          </a:xfrm>
        </p:spPr>
        <p:txBody>
          <a:bodyPr/>
          <a:lstStyle/>
          <a:p>
            <a:r>
              <a:rPr lang="en-GB" b="1" dirty="0">
                <a:solidFill>
                  <a:srgbClr val="0070C0"/>
                </a:solidFill>
              </a:rPr>
              <a:t>Dealing with complex issues</a:t>
            </a:r>
          </a:p>
        </p:txBody>
      </p:sp>
      <p:sp>
        <p:nvSpPr>
          <p:cNvPr id="3" name="Content Placeholder 2">
            <a:extLst>
              <a:ext uri="{FF2B5EF4-FFF2-40B4-BE49-F238E27FC236}">
                <a16:creationId xmlns:a16="http://schemas.microsoft.com/office/drawing/2014/main" id="{3EEA10EE-3163-4011-A1C3-8EF43DE01E9E}"/>
              </a:ext>
            </a:extLst>
          </p:cNvPr>
          <p:cNvSpPr>
            <a:spLocks noGrp="1"/>
          </p:cNvSpPr>
          <p:nvPr>
            <p:ph idx="1"/>
          </p:nvPr>
        </p:nvSpPr>
        <p:spPr>
          <a:xfrm>
            <a:off x="318499" y="873303"/>
            <a:ext cx="11229654" cy="5876818"/>
          </a:xfrm>
        </p:spPr>
        <p:txBody>
          <a:bodyPr>
            <a:noAutofit/>
          </a:bodyPr>
          <a:lstStyle/>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Manuel and his grandmother, Sybil, were on their way to the park when a negligently driven minibus veered across the road and screeched to a halt, trapping them against the yard railings of the local Secondary school. Manuel’s injuries were minor but Sybil’s were devastating. Basil, an off-duty policeman saw the accident and tried desperately for some time to free both Manuel and the seriously injured Sybil, who was screaming in agony. Manuel’s friend, Marcus, filmed the rescue attempt on his phone and, once the emergency services had arrived and freed the pair, sent the video to Manuel’s mother,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with a message telling her to go to the hospital.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When </a:t>
            </a:r>
            <a:r>
              <a:rPr lang="en-GB" sz="2400" dirty="0" err="1">
                <a:effectLst/>
                <a:highlight>
                  <a:srgbClr val="FFFF00"/>
                </a:highlight>
                <a:latin typeface="Calibri" panose="020F0502020204030204" pitchFamily="34" charset="0"/>
                <a:ea typeface="Calibri" panose="020F0502020204030204" pitchFamily="34" charset="0"/>
                <a:cs typeface="Calibri" panose="020F0502020204030204" pitchFamily="34" charset="0"/>
              </a:rPr>
              <a:t>Ilsa</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 arrived at the hospital she was told that Manuel had miraculously sustained only minor injuries but that her mother, Sibyl, was unlikely to survive such severe internal injuries. Over the next few days, </a:t>
            </a:r>
            <a:r>
              <a:rPr lang="en-GB" sz="2400" dirty="0" err="1">
                <a:effectLst/>
                <a:highlight>
                  <a:srgbClr val="FFFF00"/>
                </a:highlight>
                <a:latin typeface="Calibri" panose="020F0502020204030204" pitchFamily="34" charset="0"/>
                <a:ea typeface="Calibri" panose="020F0502020204030204" pitchFamily="34" charset="0"/>
                <a:cs typeface="Calibri" panose="020F0502020204030204" pitchFamily="34" charset="0"/>
              </a:rPr>
              <a:t>Ilsa</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 remained at her mother’s bedside as her condition deteriorated. </a:t>
            </a:r>
            <a:endParaRPr lang="en-GB" sz="24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Basil,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and Marcus suffer post-traumatic stress disorder as a result of their experiences and seek advice as to the potential for a successful claim for psychiatric damage.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6389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a:t>
            </a:r>
            <a:r>
              <a:rPr lang="en-GB" sz="2800" dirty="0">
                <a:solidFill>
                  <a:schemeClr val="tx1"/>
                </a:solidFill>
              </a:rPr>
              <a:t>second </a:t>
            </a:r>
            <a:r>
              <a:rPr lang="en-GB" sz="2800" i="1" dirty="0" err="1">
                <a:solidFill>
                  <a:schemeClr val="tx1"/>
                </a:solidFill>
              </a:rPr>
              <a:t>Alcock</a:t>
            </a:r>
            <a:r>
              <a:rPr lang="en-GB" sz="2800" i="1" dirty="0">
                <a:solidFill>
                  <a:schemeClr val="tx1"/>
                </a:solidFill>
              </a:rPr>
              <a:t> </a:t>
            </a:r>
            <a:r>
              <a:rPr lang="en-GB" sz="2800" dirty="0">
                <a:solidFill>
                  <a:schemeClr val="tx1"/>
                </a:solidFill>
              </a:rPr>
              <a:t>criteria which </a:t>
            </a:r>
            <a:r>
              <a:rPr lang="en-GB" sz="2800" dirty="0" err="1">
                <a:solidFill>
                  <a:schemeClr val="tx1"/>
                </a:solidFill>
              </a:rPr>
              <a:t>Ilsa</a:t>
            </a:r>
            <a:r>
              <a:rPr lang="en-GB" sz="2800" dirty="0">
                <a:solidFill>
                  <a:schemeClr val="tx1"/>
                </a:solidFill>
              </a:rPr>
              <a:t> will need to meet is that of proximity in time and space</a:t>
            </a:r>
            <a:r>
              <a:rPr lang="en-GB" sz="2800" dirty="0"/>
              <a:t>: that includes presence at the incident but can also include its ‘immediate aftermath’.  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Tree>
    <p:extLst>
      <p:ext uri="{BB962C8B-B14F-4D97-AF65-F5344CB8AC3E}">
        <p14:creationId xmlns:p14="http://schemas.microsoft.com/office/powerpoint/2010/main" val="310868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u="sng" dirty="0">
                <a:solidFill>
                  <a:srgbClr val="FF0000"/>
                </a:solidFill>
              </a:rPr>
              <a:t>The second </a:t>
            </a:r>
            <a:r>
              <a:rPr lang="en-GB" sz="2800" i="1" u="sng" dirty="0" err="1">
                <a:solidFill>
                  <a:srgbClr val="FF0000"/>
                </a:solidFill>
              </a:rPr>
              <a:t>Alcock</a:t>
            </a:r>
            <a:r>
              <a:rPr lang="en-GB" sz="2800" i="1" u="sng" dirty="0">
                <a:solidFill>
                  <a:srgbClr val="FF0000"/>
                </a:solidFill>
              </a:rPr>
              <a:t> </a:t>
            </a:r>
            <a:r>
              <a:rPr lang="en-GB" sz="2800" u="sng" dirty="0">
                <a:solidFill>
                  <a:srgbClr val="FF0000"/>
                </a:solidFill>
              </a:rPr>
              <a:t>criteria which </a:t>
            </a:r>
            <a:r>
              <a:rPr lang="en-GB" sz="2800" u="sng" dirty="0" err="1">
                <a:solidFill>
                  <a:srgbClr val="FF0000"/>
                </a:solidFill>
              </a:rPr>
              <a:t>Ilsa</a:t>
            </a:r>
            <a:r>
              <a:rPr lang="en-GB" sz="2800" u="sng" dirty="0">
                <a:solidFill>
                  <a:srgbClr val="FF0000"/>
                </a:solidFill>
              </a:rPr>
              <a:t> will need to meet is that of proximity in time and space</a:t>
            </a:r>
            <a:r>
              <a:rPr lang="en-GB" sz="2800" dirty="0">
                <a:solidFill>
                  <a:schemeClr val="tx1"/>
                </a:solidFill>
              </a:rPr>
              <a:t>: that includes presence at the incident but can also include its ‘immediate aftermath’.  </a:t>
            </a:r>
            <a:r>
              <a:rPr lang="en-GB" sz="2800" dirty="0"/>
              <a:t>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4" name="TextBox 3">
            <a:extLst>
              <a:ext uri="{FF2B5EF4-FFF2-40B4-BE49-F238E27FC236}">
                <a16:creationId xmlns:a16="http://schemas.microsoft.com/office/drawing/2014/main" id="{9FDFF713-F70D-4B21-AE15-F828BE1CF7FE}"/>
              </a:ext>
            </a:extLst>
          </p:cNvPr>
          <p:cNvSpPr txBox="1"/>
          <p:nvPr/>
        </p:nvSpPr>
        <p:spPr>
          <a:xfrm>
            <a:off x="9493321" y="431515"/>
            <a:ext cx="2095928" cy="646331"/>
          </a:xfrm>
          <a:prstGeom prst="rect">
            <a:avLst/>
          </a:prstGeom>
          <a:noFill/>
        </p:spPr>
        <p:txBody>
          <a:bodyPr wrap="square" rtlCol="0">
            <a:spAutoFit/>
          </a:bodyPr>
          <a:lstStyle/>
          <a:p>
            <a:r>
              <a:rPr lang="en-GB" sz="3600" dirty="0">
                <a:highlight>
                  <a:srgbClr val="FFFF00"/>
                </a:highlight>
              </a:rPr>
              <a:t>ISSUE</a:t>
            </a:r>
          </a:p>
        </p:txBody>
      </p:sp>
      <p:cxnSp>
        <p:nvCxnSpPr>
          <p:cNvPr id="6" name="Straight Arrow Connector 5">
            <a:extLst>
              <a:ext uri="{FF2B5EF4-FFF2-40B4-BE49-F238E27FC236}">
                <a16:creationId xmlns:a16="http://schemas.microsoft.com/office/drawing/2014/main" id="{675B8649-1C46-487B-A48C-52B09F02429C}"/>
              </a:ext>
            </a:extLst>
          </p:cNvPr>
          <p:cNvCxnSpPr>
            <a:stCxn id="4" idx="1"/>
          </p:cNvCxnSpPr>
          <p:nvPr/>
        </p:nvCxnSpPr>
        <p:spPr>
          <a:xfrm flipH="1">
            <a:off x="7952198" y="754681"/>
            <a:ext cx="1541123" cy="37433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6487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4593309"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a:t>
            </a:r>
            <a:r>
              <a:rPr lang="en-GB" sz="2800" u="sng" dirty="0">
                <a:solidFill>
                  <a:srgbClr val="7030A0"/>
                </a:solidFill>
              </a:rPr>
              <a:t>second </a:t>
            </a:r>
            <a:r>
              <a:rPr lang="en-GB" sz="2800" i="1" u="sng" dirty="0" err="1">
                <a:solidFill>
                  <a:srgbClr val="7030A0"/>
                </a:solidFill>
              </a:rPr>
              <a:t>Alcock</a:t>
            </a:r>
            <a:r>
              <a:rPr lang="en-GB" sz="2800" i="1" u="sng" dirty="0">
                <a:solidFill>
                  <a:srgbClr val="7030A0"/>
                </a:solidFill>
              </a:rPr>
              <a:t> </a:t>
            </a:r>
            <a:r>
              <a:rPr lang="en-GB" sz="2800" u="sng" dirty="0">
                <a:solidFill>
                  <a:srgbClr val="7030A0"/>
                </a:solidFill>
              </a:rPr>
              <a:t>criteria </a:t>
            </a:r>
            <a:r>
              <a:rPr lang="en-GB" sz="2800" dirty="0"/>
              <a:t>which </a:t>
            </a:r>
            <a:r>
              <a:rPr lang="en-GB" sz="2800" dirty="0" err="1"/>
              <a:t>Ilsa</a:t>
            </a:r>
            <a:r>
              <a:rPr lang="en-GB" sz="2800" dirty="0"/>
              <a:t> will need to meet is that of proximity in time and space: </a:t>
            </a:r>
            <a:r>
              <a:rPr lang="en-GB" sz="2800" u="sng" dirty="0">
                <a:solidFill>
                  <a:srgbClr val="7030A0"/>
                </a:solidFill>
              </a:rPr>
              <a:t>that includes presence at the incident but can also include its ‘immediate aftermath</a:t>
            </a:r>
            <a:r>
              <a:rPr lang="en-GB" sz="2800" dirty="0"/>
              <a:t>’.  In </a:t>
            </a:r>
            <a:r>
              <a:rPr lang="en-GB" sz="2800" i="1" u="sng" dirty="0">
                <a:solidFill>
                  <a:srgbClr val="7030A0"/>
                </a:solidFill>
              </a:rPr>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u="sng" dirty="0">
                <a:solidFill>
                  <a:srgbClr val="7030A0"/>
                </a:solidFill>
              </a:rPr>
              <a:t>Berisha v Stone Superstore Ltd </a:t>
            </a:r>
            <a:r>
              <a:rPr lang="en-GB" sz="2800" u="sng" dirty="0">
                <a:solidFill>
                  <a:srgbClr val="7030A0"/>
                </a:solidFill>
              </a:rPr>
              <a:t>[2014] </a:t>
            </a:r>
            <a:r>
              <a:rPr lang="en-GB" sz="2800" dirty="0"/>
              <a:t>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5" name="TextBox 4">
            <a:extLst>
              <a:ext uri="{FF2B5EF4-FFF2-40B4-BE49-F238E27FC236}">
                <a16:creationId xmlns:a16="http://schemas.microsoft.com/office/drawing/2014/main" id="{BF50CE14-7E29-4E13-A40B-51D5A0089D4D}"/>
              </a:ext>
            </a:extLst>
          </p:cNvPr>
          <p:cNvSpPr txBox="1"/>
          <p:nvPr/>
        </p:nvSpPr>
        <p:spPr>
          <a:xfrm>
            <a:off x="6873411" y="5414481"/>
            <a:ext cx="3277456" cy="707886"/>
          </a:xfrm>
          <a:prstGeom prst="rect">
            <a:avLst/>
          </a:prstGeom>
          <a:noFill/>
        </p:spPr>
        <p:txBody>
          <a:bodyPr wrap="square" rtlCol="0">
            <a:spAutoFit/>
          </a:bodyPr>
          <a:lstStyle/>
          <a:p>
            <a:r>
              <a:rPr lang="en-GB" sz="4000" dirty="0">
                <a:highlight>
                  <a:srgbClr val="FFFF00"/>
                </a:highlight>
              </a:rPr>
              <a:t>RULE/LAW</a:t>
            </a:r>
          </a:p>
        </p:txBody>
      </p:sp>
    </p:spTree>
    <p:extLst>
      <p:ext uri="{BB962C8B-B14F-4D97-AF65-F5344CB8AC3E}">
        <p14:creationId xmlns:p14="http://schemas.microsoft.com/office/powerpoint/2010/main" val="161459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second </a:t>
            </a:r>
            <a:r>
              <a:rPr lang="en-GB" sz="2800" dirty="0" err="1"/>
              <a:t>Alcock</a:t>
            </a:r>
            <a:r>
              <a:rPr lang="en-GB" sz="2800" dirty="0"/>
              <a:t> criteria which </a:t>
            </a:r>
            <a:r>
              <a:rPr lang="en-GB" sz="2800" dirty="0" err="1"/>
              <a:t>Ilsa</a:t>
            </a:r>
            <a:r>
              <a:rPr lang="en-GB" sz="2800" dirty="0"/>
              <a:t> will need to meet is that of proximity in time and space: that includes presence at the incident but can also include its ‘immediate aftermath’.  </a:t>
            </a:r>
            <a:r>
              <a:rPr lang="en-GB" sz="2800" dirty="0">
                <a:solidFill>
                  <a:srgbClr val="FFC000"/>
                </a:solidFill>
              </a:rPr>
              <a:t>In McLoughlin v O’Brian, a case which predates </a:t>
            </a:r>
            <a:r>
              <a:rPr lang="en-GB" sz="2800" dirty="0" err="1">
                <a:solidFill>
                  <a:srgbClr val="FFC000"/>
                </a:solidFill>
              </a:rPr>
              <a:t>Alcock</a:t>
            </a:r>
            <a:r>
              <a:rPr lang="en-GB" sz="2800" dirty="0">
                <a:solidFill>
                  <a:srgbClr val="FFC000"/>
                </a:solidFill>
              </a:rPr>
              <a:t> the court felt that Mrs McLoughlin’s arrival at the hospital 2 hours later did fall within the ‘immediate aftermath’. However, more recent cases such as Berisha v Stone Superstore Ltd [2014] suggest that, following </a:t>
            </a:r>
            <a:r>
              <a:rPr lang="en-GB" sz="2800" dirty="0" err="1">
                <a:solidFill>
                  <a:srgbClr val="FFC000"/>
                </a:solidFill>
              </a:rPr>
              <a:t>Alcock</a:t>
            </a:r>
            <a:r>
              <a:rPr lang="en-GB" sz="2800" dirty="0">
                <a:solidFill>
                  <a:srgbClr val="FFC000"/>
                </a:solidFill>
              </a:rPr>
              <a:t> a more restrictive approach will apply </a:t>
            </a:r>
            <a:r>
              <a:rPr lang="en-GB" sz="2800" dirty="0"/>
              <a:t>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4" name="TextBox 3">
            <a:extLst>
              <a:ext uri="{FF2B5EF4-FFF2-40B4-BE49-F238E27FC236}">
                <a16:creationId xmlns:a16="http://schemas.microsoft.com/office/drawing/2014/main" id="{2CF000F8-D4ED-4AEF-BD82-48A3189EDB20}"/>
              </a:ext>
            </a:extLst>
          </p:cNvPr>
          <p:cNvSpPr txBox="1"/>
          <p:nvPr/>
        </p:nvSpPr>
        <p:spPr>
          <a:xfrm>
            <a:off x="7161088" y="5589142"/>
            <a:ext cx="3493213" cy="646331"/>
          </a:xfrm>
          <a:prstGeom prst="rect">
            <a:avLst/>
          </a:prstGeom>
          <a:noFill/>
        </p:spPr>
        <p:txBody>
          <a:bodyPr wrap="square" rtlCol="0">
            <a:spAutoFit/>
          </a:bodyPr>
          <a:lstStyle/>
          <a:p>
            <a:r>
              <a:rPr lang="en-GB" sz="3600" dirty="0">
                <a:highlight>
                  <a:srgbClr val="FFFF00"/>
                </a:highlight>
              </a:rPr>
              <a:t>APPLICATION</a:t>
            </a:r>
          </a:p>
        </p:txBody>
      </p:sp>
      <p:cxnSp>
        <p:nvCxnSpPr>
          <p:cNvPr id="6" name="Straight Arrow Connector 5">
            <a:extLst>
              <a:ext uri="{FF2B5EF4-FFF2-40B4-BE49-F238E27FC236}">
                <a16:creationId xmlns:a16="http://schemas.microsoft.com/office/drawing/2014/main" id="{7B0BA961-A352-4547-8E4B-D4C29BB1CDE6}"/>
              </a:ext>
            </a:extLst>
          </p:cNvPr>
          <p:cNvCxnSpPr/>
          <p:nvPr/>
        </p:nvCxnSpPr>
        <p:spPr>
          <a:xfrm flipH="1" flipV="1">
            <a:off x="8034391" y="4089115"/>
            <a:ext cx="441789" cy="150002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4737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552591"/>
          </a:xfrm>
        </p:spPr>
        <p:txBody>
          <a:bodyPr/>
          <a:lstStyle/>
          <a:p>
            <a:pPr marL="0" indent="0">
              <a:buNone/>
            </a:pPr>
            <a:r>
              <a:rPr lang="en-GB" sz="2800" dirty="0"/>
              <a:t>The </a:t>
            </a:r>
            <a:r>
              <a:rPr lang="en-GB" sz="2800" dirty="0">
                <a:solidFill>
                  <a:schemeClr val="tx1"/>
                </a:solidFill>
              </a:rPr>
              <a:t>second </a:t>
            </a:r>
            <a:r>
              <a:rPr lang="en-GB" sz="2800" i="1" dirty="0" err="1">
                <a:solidFill>
                  <a:schemeClr val="tx1"/>
                </a:solidFill>
              </a:rPr>
              <a:t>Alcock</a:t>
            </a:r>
            <a:r>
              <a:rPr lang="en-GB" sz="2800" i="1" dirty="0">
                <a:solidFill>
                  <a:schemeClr val="tx1"/>
                </a:solidFill>
              </a:rPr>
              <a:t> </a:t>
            </a:r>
            <a:r>
              <a:rPr lang="en-GB" sz="2800" dirty="0">
                <a:solidFill>
                  <a:schemeClr val="tx1"/>
                </a:solidFill>
              </a:rPr>
              <a:t>criteria which </a:t>
            </a:r>
            <a:r>
              <a:rPr lang="en-GB" sz="2800" dirty="0" err="1">
                <a:solidFill>
                  <a:schemeClr val="tx1"/>
                </a:solidFill>
              </a:rPr>
              <a:t>Ilsa</a:t>
            </a:r>
            <a:r>
              <a:rPr lang="en-GB" sz="2800" dirty="0">
                <a:solidFill>
                  <a:schemeClr val="tx1"/>
                </a:solidFill>
              </a:rPr>
              <a:t> will need to meet is that of proximity in time and space</a:t>
            </a:r>
            <a:r>
              <a:rPr lang="en-GB" sz="2800" dirty="0"/>
              <a:t>: that includes presence at the incident but can also include its ‘immediate aftermath’.  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a:t>
            </a:r>
            <a:r>
              <a:rPr lang="en-GB" sz="2800" u="sng" dirty="0">
                <a:solidFill>
                  <a:schemeClr val="accent5">
                    <a:lumMod val="75000"/>
                  </a:schemeClr>
                </a:solidFill>
              </a:rPr>
              <a:t>following </a:t>
            </a:r>
            <a:r>
              <a:rPr lang="en-GB" sz="2800" i="1" u="sng" dirty="0" err="1">
                <a:solidFill>
                  <a:schemeClr val="accent5">
                    <a:lumMod val="75000"/>
                  </a:schemeClr>
                </a:solidFill>
              </a:rPr>
              <a:t>Alcock</a:t>
            </a:r>
            <a:r>
              <a:rPr lang="en-GB" sz="2800" u="sng" dirty="0">
                <a:solidFill>
                  <a:schemeClr val="accent5">
                    <a:lumMod val="75000"/>
                  </a:schemeClr>
                </a:solidFill>
              </a:rPr>
              <a:t> a more restrictive approach will apply and that </a:t>
            </a:r>
            <a:r>
              <a:rPr lang="en-GB" sz="2800" u="sng" dirty="0" err="1">
                <a:solidFill>
                  <a:schemeClr val="accent5">
                    <a:lumMod val="75000"/>
                  </a:schemeClr>
                </a:solidFill>
              </a:rPr>
              <a:t>Ilsa</a:t>
            </a:r>
            <a:r>
              <a:rPr lang="en-GB" sz="2800" u="sng" dirty="0">
                <a:solidFill>
                  <a:schemeClr val="accent5">
                    <a:lumMod val="75000"/>
                  </a:schemeClr>
                </a:solidFill>
              </a:rPr>
              <a:t> will have difficulty arguing that she has the requisite proximity in this context</a:t>
            </a:r>
            <a:r>
              <a:rPr lang="en-GB" sz="2800" dirty="0"/>
              <a:t>.</a:t>
            </a:r>
          </a:p>
          <a:p>
            <a:pPr marL="0" indent="0">
              <a:buNone/>
            </a:pPr>
            <a:endParaRPr lang="en-GB" dirty="0"/>
          </a:p>
        </p:txBody>
      </p:sp>
      <p:sp>
        <p:nvSpPr>
          <p:cNvPr id="4" name="TextBox 3">
            <a:extLst>
              <a:ext uri="{FF2B5EF4-FFF2-40B4-BE49-F238E27FC236}">
                <a16:creationId xmlns:a16="http://schemas.microsoft.com/office/drawing/2014/main" id="{B2BB125A-9499-493D-AA2C-C3C0204C5D82}"/>
              </a:ext>
            </a:extLst>
          </p:cNvPr>
          <p:cNvSpPr txBox="1"/>
          <p:nvPr/>
        </p:nvSpPr>
        <p:spPr>
          <a:xfrm>
            <a:off x="6503542" y="5445303"/>
            <a:ext cx="3554858" cy="646331"/>
          </a:xfrm>
          <a:prstGeom prst="rect">
            <a:avLst/>
          </a:prstGeom>
          <a:noFill/>
        </p:spPr>
        <p:txBody>
          <a:bodyPr wrap="square" rtlCol="0">
            <a:spAutoFit/>
          </a:bodyPr>
          <a:lstStyle/>
          <a:p>
            <a:r>
              <a:rPr lang="en-GB" sz="3600" dirty="0">
                <a:highlight>
                  <a:srgbClr val="FFFF00"/>
                </a:highlight>
              </a:rPr>
              <a:t>CONCLUSION</a:t>
            </a:r>
          </a:p>
        </p:txBody>
      </p:sp>
    </p:spTree>
    <p:extLst>
      <p:ext uri="{BB962C8B-B14F-4D97-AF65-F5344CB8AC3E}">
        <p14:creationId xmlns:p14="http://schemas.microsoft.com/office/powerpoint/2010/main" val="199262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9BF1F-E6C3-8B85-0DC9-8FC1CB6F1E7E}"/>
              </a:ext>
            </a:extLst>
          </p:cNvPr>
          <p:cNvSpPr>
            <a:spLocks noGrp="1"/>
          </p:cNvSpPr>
          <p:nvPr>
            <p:ph type="title"/>
          </p:nvPr>
        </p:nvSpPr>
        <p:spPr>
          <a:xfrm>
            <a:off x="677334" y="609600"/>
            <a:ext cx="8596668" cy="757382"/>
          </a:xfrm>
        </p:spPr>
        <p:txBody>
          <a:bodyPr/>
          <a:lstStyle/>
          <a:p>
            <a:r>
              <a:rPr lang="en-GB" b="1" dirty="0">
                <a:solidFill>
                  <a:srgbClr val="0070C0"/>
                </a:solidFill>
              </a:rPr>
              <a:t>In Summary….</a:t>
            </a:r>
          </a:p>
        </p:txBody>
      </p:sp>
      <p:sp>
        <p:nvSpPr>
          <p:cNvPr id="3" name="Content Placeholder 2">
            <a:extLst>
              <a:ext uri="{FF2B5EF4-FFF2-40B4-BE49-F238E27FC236}">
                <a16:creationId xmlns:a16="http://schemas.microsoft.com/office/drawing/2014/main" id="{251FAA8D-273D-6452-5EA6-4D62453FF9DB}"/>
              </a:ext>
            </a:extLst>
          </p:cNvPr>
          <p:cNvSpPr>
            <a:spLocks noGrp="1"/>
          </p:cNvSpPr>
          <p:nvPr>
            <p:ph idx="1"/>
          </p:nvPr>
        </p:nvSpPr>
        <p:spPr>
          <a:xfrm>
            <a:off x="603443" y="1728759"/>
            <a:ext cx="8596668" cy="3880773"/>
          </a:xfrm>
        </p:spPr>
        <p:txBody>
          <a:bodyPr>
            <a:normAutofit/>
          </a:bodyPr>
          <a:lstStyle/>
          <a:p>
            <a:r>
              <a:rPr lang="en-GB" sz="2400" dirty="0"/>
              <a:t>Use these slides to work through your approach</a:t>
            </a:r>
          </a:p>
          <a:p>
            <a:r>
              <a:rPr lang="en-GB" sz="2400" dirty="0"/>
              <a:t>IRAC is a recommended way to structure your response to a problem question</a:t>
            </a:r>
          </a:p>
          <a:p>
            <a:r>
              <a:rPr lang="en-GB" sz="2400" dirty="0"/>
              <a:t>Use the examples as a guide only – the law contained in these slides may not mean much to you at this stage but it is the style and approach that is important to note</a:t>
            </a:r>
          </a:p>
          <a:p>
            <a:r>
              <a:rPr lang="en-GB" sz="2400" dirty="0"/>
              <a:t>Never forget that legal authority is paramount</a:t>
            </a:r>
          </a:p>
        </p:txBody>
      </p:sp>
    </p:spTree>
    <p:extLst>
      <p:ext uri="{BB962C8B-B14F-4D97-AF65-F5344CB8AC3E}">
        <p14:creationId xmlns:p14="http://schemas.microsoft.com/office/powerpoint/2010/main" val="3706887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b="1" dirty="0">
                <a:solidFill>
                  <a:srgbClr val="0070C0"/>
                </a:solidFill>
              </a:rPr>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31</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5203</TotalTime>
  <Words>4056</Words>
  <Application>Microsoft Office PowerPoint</Application>
  <PresentationFormat>Widescreen</PresentationFormat>
  <Paragraphs>163</Paragraphs>
  <Slides>31</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Trebuchet MS</vt:lpstr>
      <vt:lpstr>Wingdings</vt:lpstr>
      <vt:lpstr>Wingdings 3</vt:lpstr>
      <vt:lpstr>Facet</vt:lpstr>
      <vt:lpstr>……….. no problem!</vt:lpstr>
      <vt:lpstr>Learning Outcomes for this session</vt:lpstr>
      <vt:lpstr>What is a ‘problem’?</vt:lpstr>
      <vt:lpstr>What is the point of a ‘problem’ question?</vt:lpstr>
      <vt:lpstr>Skills used in responding to Problem questions</vt:lpstr>
      <vt:lpstr>How to approach/plan a response: consider the IRAC method</vt:lpstr>
      <vt:lpstr>IRAC…in more detail</vt:lpstr>
      <vt:lpstr>PowerPoint Presentation</vt:lpstr>
      <vt:lpstr>In Elfame, section 1 of The Protection of the Royals’ Reputation Act makes it an offence to criticise the Faerie King.   For the purposes of that Act “criticise” includes “making any negative or disparaging comment or judgement”  </vt:lpstr>
      <vt:lpstr>In Elfame, section 1 of The Protection of the Royals’ Reputation Act makes it an offence to criticise the Faerie King.   For the purposes of that Act “criticise” includes “making any negative or disparaging comment or judgement”  </vt:lpstr>
      <vt:lpstr>Problem :  It is a common law offence to ‘……say or do or exhibit anything in public which outrages public decency, whether or not it also tends to corrupt and deprave those who see or hear it.” per Lord Reid Shaw v. Director of Public Prosecutions (1961) 45 Cr.App.R. 113, [1962] A.C. 220  Note:  For this offence it must be proved that the act is of such a lewd, obscene or disgusting character and that it outrages public decency.</vt:lpstr>
      <vt:lpstr>PowerPoint Presentation</vt:lpstr>
      <vt:lpstr>Let’s apply……</vt:lpstr>
      <vt:lpstr>Let’s add some more law….</vt:lpstr>
      <vt:lpstr>Common issues</vt:lpstr>
      <vt:lpstr>Not using legal authority…. </vt:lpstr>
      <vt:lpstr>Introductions</vt:lpstr>
      <vt:lpstr>Introductions</vt:lpstr>
      <vt:lpstr>A better introduction</vt:lpstr>
      <vt:lpstr>Repeating the facts of a scenario</vt:lpstr>
      <vt:lpstr>Attempting to deal with more than one protagonist/ Defendant/ Claimant at the same time </vt:lpstr>
      <vt:lpstr>Dealing with straightforward issues </vt:lpstr>
      <vt:lpstr>Dealing with complex issues</vt:lpstr>
      <vt:lpstr>Dealing with complex issues</vt:lpstr>
      <vt:lpstr>Example response</vt:lpstr>
      <vt:lpstr>Example response</vt:lpstr>
      <vt:lpstr>Example response</vt:lpstr>
      <vt:lpstr>Example response</vt:lpstr>
      <vt:lpstr>Example response</vt:lpstr>
      <vt:lpstr>In 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no problem!</dc:title>
  <dc:creator>Cerys Davies</dc:creator>
  <cp:lastModifiedBy>Cerys Davies</cp:lastModifiedBy>
  <cp:revision>4</cp:revision>
  <cp:lastPrinted>2025-11-17T10:01:25Z</cp:lastPrinted>
  <dcterms:created xsi:type="dcterms:W3CDTF">2020-09-06T14:37:19Z</dcterms:created>
  <dcterms:modified xsi:type="dcterms:W3CDTF">2025-11-17T11:29:12Z</dcterms:modified>
</cp:coreProperties>
</file>