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comments/modernComment_2AE_C5B0F490.xml" ContentType="application/vnd.ms-powerpoint.comments+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14"/>
  </p:notesMasterIdLst>
  <p:sldIdLst>
    <p:sldId id="621" r:id="rId4"/>
    <p:sldId id="694" r:id="rId5"/>
    <p:sldId id="695" r:id="rId6"/>
    <p:sldId id="696" r:id="rId7"/>
    <p:sldId id="697" r:id="rId8"/>
    <p:sldId id="699" r:id="rId9"/>
    <p:sldId id="698" r:id="rId10"/>
    <p:sldId id="700" r:id="rId11"/>
    <p:sldId id="701" r:id="rId12"/>
    <p:sldId id="686" r:id="rId13"/>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822031-79EC-4574-D291-F4DD5DE11864}" name="Naomi Doerge" initials="" userId="S::Naomi.Doerge@aspectworld.com::444bfebc-eca3-49ad-9de5-3ba10759dbec"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173AFF"/>
    <a:srgbClr val="065202"/>
    <a:srgbClr val="067A00"/>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914449-CFB8-18E8-561D-D1E2729704DC}" v="8" dt="2026-03-10T09:17:52.5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22"/>
  </p:normalViewPr>
  <p:slideViewPr>
    <p:cSldViewPr snapToGrid="0">
      <p:cViewPr varScale="1">
        <p:scale>
          <a:sx n="80" d="100"/>
          <a:sy n="80" d="100"/>
        </p:scale>
        <p:origin x="1360" y="18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tableStyles" Target="tableStyles.xml"/><Relationship Id="rId3" Type="http://schemas.openxmlformats.org/officeDocument/2006/relationships/slideMaster" Target="slideMasters/slideMaster3.xml"/><Relationship Id="rId21" Type="http://schemas.microsoft.com/office/2018/10/relationships/authors" Target="author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presProps" Target="presProps.xml"/><Relationship Id="rId10" Type="http://schemas.openxmlformats.org/officeDocument/2006/relationships/slide" Target="slides/slide7.xml"/><Relationship Id="rId19" Type="http://schemas.microsoft.com/office/2016/11/relationships/changesInfo" Target="changesInfos/changesInfo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S::n.doerge@uwtsd.ac.uk::c2ba5b26-9392-4f76-82ca-966719aba79f" providerId="AD" clId="Web-{BB9482F9-9918-CC4F-AA3D-FBC4CDD644F4}"/>
    <pc:docChg chg="addSld delSld modSld">
      <pc:chgData name="Naomi Doerge" userId="S::n.doerge@uwtsd.ac.uk::c2ba5b26-9392-4f76-82ca-966719aba79f" providerId="AD" clId="Web-{BB9482F9-9918-CC4F-AA3D-FBC4CDD644F4}" dt="2026-03-05T15:10:26.285" v="1375" actId="20577"/>
      <pc:docMkLst>
        <pc:docMk/>
      </pc:docMkLst>
      <pc:sldChg chg="modSp">
        <pc:chgData name="Naomi Doerge" userId="S::n.doerge@uwtsd.ac.uk::c2ba5b26-9392-4f76-82ca-966719aba79f" providerId="AD" clId="Web-{BB9482F9-9918-CC4F-AA3D-FBC4CDD644F4}" dt="2026-03-05T12:22:53.066" v="10" actId="20577"/>
        <pc:sldMkLst>
          <pc:docMk/>
          <pc:sldMk cId="738942598" sldId="621"/>
        </pc:sldMkLst>
        <pc:spChg chg="mod">
          <ac:chgData name="Naomi Doerge" userId="S::n.doerge@uwtsd.ac.uk::c2ba5b26-9392-4f76-82ca-966719aba79f" providerId="AD" clId="Web-{BB9482F9-9918-CC4F-AA3D-FBC4CDD644F4}" dt="2026-03-05T12:22:53.066" v="10" actId="20577"/>
          <ac:spMkLst>
            <pc:docMk/>
            <pc:sldMk cId="738942598" sldId="621"/>
            <ac:spMk id="4" creationId="{00000000-0000-0000-0000-000000000000}"/>
          </ac:spMkLst>
        </pc:spChg>
      </pc:sldChg>
      <pc:sldChg chg="modSp">
        <pc:chgData name="Naomi Doerge" userId="S::n.doerge@uwtsd.ac.uk::c2ba5b26-9392-4f76-82ca-966719aba79f" providerId="AD" clId="Web-{BB9482F9-9918-CC4F-AA3D-FBC4CDD644F4}" dt="2026-03-05T12:52:48.058" v="527" actId="20577"/>
        <pc:sldMkLst>
          <pc:docMk/>
          <pc:sldMk cId="3316708496" sldId="686"/>
        </pc:sldMkLst>
        <pc:spChg chg="mod">
          <ac:chgData name="Naomi Doerge" userId="S::n.doerge@uwtsd.ac.uk::c2ba5b26-9392-4f76-82ca-966719aba79f" providerId="AD" clId="Web-{BB9482F9-9918-CC4F-AA3D-FBC4CDD644F4}" dt="2026-03-05T12:52:14.225" v="518" actId="1076"/>
          <ac:spMkLst>
            <pc:docMk/>
            <pc:sldMk cId="3316708496" sldId="686"/>
            <ac:spMk id="2" creationId="{04D04A4A-D579-5D39-A797-473366D5D949}"/>
          </ac:spMkLst>
        </pc:spChg>
        <pc:spChg chg="mod">
          <ac:chgData name="Naomi Doerge" userId="S::n.doerge@uwtsd.ac.uk::c2ba5b26-9392-4f76-82ca-966719aba79f" providerId="AD" clId="Web-{BB9482F9-9918-CC4F-AA3D-FBC4CDD644F4}" dt="2026-03-05T12:52:48.058" v="527" actId="20577"/>
          <ac:spMkLst>
            <pc:docMk/>
            <pc:sldMk cId="3316708496" sldId="686"/>
            <ac:spMk id="3" creationId="{2EE52CBB-6830-2569-F55D-8377DC4B6D1F}"/>
          </ac:spMkLst>
        </pc:spChg>
      </pc:sldChg>
      <pc:sldChg chg="modSp">
        <pc:chgData name="Naomi Doerge" userId="S::n.doerge@uwtsd.ac.uk::c2ba5b26-9392-4f76-82ca-966719aba79f" providerId="AD" clId="Web-{BB9482F9-9918-CC4F-AA3D-FBC4CDD644F4}" dt="2026-03-05T12:37:42.658" v="427" actId="20577"/>
        <pc:sldMkLst>
          <pc:docMk/>
          <pc:sldMk cId="727714249" sldId="694"/>
        </pc:sldMkLst>
        <pc:spChg chg="mod">
          <ac:chgData name="Naomi Doerge" userId="S::n.doerge@uwtsd.ac.uk::c2ba5b26-9392-4f76-82ca-966719aba79f" providerId="AD" clId="Web-{BB9482F9-9918-CC4F-AA3D-FBC4CDD644F4}" dt="2026-03-05T12:37:42.658" v="427" actId="20577"/>
          <ac:spMkLst>
            <pc:docMk/>
            <pc:sldMk cId="727714249" sldId="694"/>
            <ac:spMk id="3" creationId="{FE8780C0-3C7F-DA0B-0563-05AE48C4BAE2}"/>
          </ac:spMkLst>
        </pc:spChg>
      </pc:sldChg>
      <pc:sldChg chg="addSp delSp modSp">
        <pc:chgData name="Naomi Doerge" userId="S::n.doerge@uwtsd.ac.uk::c2ba5b26-9392-4f76-82ca-966719aba79f" providerId="AD" clId="Web-{BB9482F9-9918-CC4F-AA3D-FBC4CDD644F4}" dt="2026-03-05T12:35:38.688" v="401" actId="20577"/>
        <pc:sldMkLst>
          <pc:docMk/>
          <pc:sldMk cId="2748013433" sldId="695"/>
        </pc:sldMkLst>
        <pc:spChg chg="mod">
          <ac:chgData name="Naomi Doerge" userId="S::n.doerge@uwtsd.ac.uk::c2ba5b26-9392-4f76-82ca-966719aba79f" providerId="AD" clId="Web-{BB9482F9-9918-CC4F-AA3D-FBC4CDD644F4}" dt="2026-03-05T12:30:58.625" v="359" actId="1076"/>
          <ac:spMkLst>
            <pc:docMk/>
            <pc:sldMk cId="2748013433" sldId="695"/>
            <ac:spMk id="2" creationId="{4E8B20F5-5359-33B6-CC2C-20D5183FC24B}"/>
          </ac:spMkLst>
        </pc:spChg>
        <pc:spChg chg="mod">
          <ac:chgData name="Naomi Doerge" userId="S::n.doerge@uwtsd.ac.uk::c2ba5b26-9392-4f76-82ca-966719aba79f" providerId="AD" clId="Web-{BB9482F9-9918-CC4F-AA3D-FBC4CDD644F4}" dt="2026-03-05T12:35:27.127" v="399" actId="20577"/>
          <ac:spMkLst>
            <pc:docMk/>
            <pc:sldMk cId="2748013433" sldId="695"/>
            <ac:spMk id="3" creationId="{1BE59FF3-FB29-4EB2-21BC-3B40BAF01916}"/>
          </ac:spMkLst>
        </pc:spChg>
        <pc:spChg chg="add mod">
          <ac:chgData name="Naomi Doerge" userId="S::n.doerge@uwtsd.ac.uk::c2ba5b26-9392-4f76-82ca-966719aba79f" providerId="AD" clId="Web-{BB9482F9-9918-CC4F-AA3D-FBC4CDD644F4}" dt="2026-03-05T12:35:38.688" v="401" actId="20577"/>
          <ac:spMkLst>
            <pc:docMk/>
            <pc:sldMk cId="2748013433" sldId="695"/>
            <ac:spMk id="6" creationId="{C6842153-7C56-29DE-F5B9-47B44295797F}"/>
          </ac:spMkLst>
        </pc:spChg>
      </pc:sldChg>
      <pc:sldChg chg="addSp delSp modSp delAnim">
        <pc:chgData name="Naomi Doerge" userId="S::n.doerge@uwtsd.ac.uk::c2ba5b26-9392-4f76-82ca-966719aba79f" providerId="AD" clId="Web-{BB9482F9-9918-CC4F-AA3D-FBC4CDD644F4}" dt="2026-03-05T13:46:05.931" v="576" actId="20577"/>
        <pc:sldMkLst>
          <pc:docMk/>
          <pc:sldMk cId="2374755276" sldId="696"/>
        </pc:sldMkLst>
        <pc:spChg chg="mod">
          <ac:chgData name="Naomi Doerge" userId="S::n.doerge@uwtsd.ac.uk::c2ba5b26-9392-4f76-82ca-966719aba79f" providerId="AD" clId="Web-{BB9482F9-9918-CC4F-AA3D-FBC4CDD644F4}" dt="2026-03-05T12:55:44.450" v="557" actId="14100"/>
          <ac:spMkLst>
            <pc:docMk/>
            <pc:sldMk cId="2374755276" sldId="696"/>
            <ac:spMk id="2" creationId="{B35A24D2-428E-423F-B0C5-189E6781ADED}"/>
          </ac:spMkLst>
        </pc:spChg>
        <pc:spChg chg="add mod">
          <ac:chgData name="Naomi Doerge" userId="S::n.doerge@uwtsd.ac.uk::c2ba5b26-9392-4f76-82ca-966719aba79f" providerId="AD" clId="Web-{BB9482F9-9918-CC4F-AA3D-FBC4CDD644F4}" dt="2026-03-05T13:46:05.931" v="576" actId="20577"/>
          <ac:spMkLst>
            <pc:docMk/>
            <pc:sldMk cId="2374755276" sldId="696"/>
            <ac:spMk id="6" creationId="{8355C2D9-7CE1-2F23-F344-51C125F2C6CA}"/>
          </ac:spMkLst>
        </pc:spChg>
      </pc:sldChg>
      <pc:sldChg chg="delSp modSp">
        <pc:chgData name="Naomi Doerge" userId="S::n.doerge@uwtsd.ac.uk::c2ba5b26-9392-4f76-82ca-966719aba79f" providerId="AD" clId="Web-{BB9482F9-9918-CC4F-AA3D-FBC4CDD644F4}" dt="2026-03-05T14:33:10.466" v="935" actId="20577"/>
        <pc:sldMkLst>
          <pc:docMk/>
          <pc:sldMk cId="2538020003" sldId="697"/>
        </pc:sldMkLst>
        <pc:spChg chg="mod">
          <ac:chgData name="Naomi Doerge" userId="S::n.doerge@uwtsd.ac.uk::c2ba5b26-9392-4f76-82ca-966719aba79f" providerId="AD" clId="Web-{BB9482F9-9918-CC4F-AA3D-FBC4CDD644F4}" dt="2026-03-05T13:48:03.891" v="582" actId="20577"/>
          <ac:spMkLst>
            <pc:docMk/>
            <pc:sldMk cId="2538020003" sldId="697"/>
            <ac:spMk id="2" creationId="{067C4285-FFB5-E428-E990-DFDDC2095C07}"/>
          </ac:spMkLst>
        </pc:spChg>
        <pc:spChg chg="mod">
          <ac:chgData name="Naomi Doerge" userId="S::n.doerge@uwtsd.ac.uk::c2ba5b26-9392-4f76-82ca-966719aba79f" providerId="AD" clId="Web-{BB9482F9-9918-CC4F-AA3D-FBC4CDD644F4}" dt="2026-03-05T14:33:10.466" v="935" actId="20577"/>
          <ac:spMkLst>
            <pc:docMk/>
            <pc:sldMk cId="2538020003" sldId="697"/>
            <ac:spMk id="3" creationId="{1307AC01-8C74-508A-4A2B-72144C286429}"/>
          </ac:spMkLst>
        </pc:spChg>
      </pc:sldChg>
      <pc:sldChg chg="delSp modSp add del">
        <pc:chgData name="Naomi Doerge" userId="S::n.doerge@uwtsd.ac.uk::c2ba5b26-9392-4f76-82ca-966719aba79f" providerId="AD" clId="Web-{BB9482F9-9918-CC4F-AA3D-FBC4CDD644F4}" dt="2026-03-05T15:07:20.226" v="1148" actId="20577"/>
        <pc:sldMkLst>
          <pc:docMk/>
          <pc:sldMk cId="1953673049" sldId="698"/>
        </pc:sldMkLst>
        <pc:spChg chg="mod">
          <ac:chgData name="Naomi Doerge" userId="S::n.doerge@uwtsd.ac.uk::c2ba5b26-9392-4f76-82ca-966719aba79f" providerId="AD" clId="Web-{BB9482F9-9918-CC4F-AA3D-FBC4CDD644F4}" dt="2026-03-05T14:33:18.169" v="950" actId="20577"/>
          <ac:spMkLst>
            <pc:docMk/>
            <pc:sldMk cId="1953673049" sldId="698"/>
            <ac:spMk id="2" creationId="{352CB2E3-A295-C748-0AFA-99EAFBA46B03}"/>
          </ac:spMkLst>
        </pc:spChg>
        <pc:spChg chg="mod">
          <ac:chgData name="Naomi Doerge" userId="S::n.doerge@uwtsd.ac.uk::c2ba5b26-9392-4f76-82ca-966719aba79f" providerId="AD" clId="Web-{BB9482F9-9918-CC4F-AA3D-FBC4CDD644F4}" dt="2026-03-05T15:07:20.226" v="1148" actId="20577"/>
          <ac:spMkLst>
            <pc:docMk/>
            <pc:sldMk cId="1953673049" sldId="698"/>
            <ac:spMk id="3" creationId="{6501269A-4026-296F-EA74-4F3BA709E473}"/>
          </ac:spMkLst>
        </pc:spChg>
      </pc:sldChg>
      <pc:sldChg chg="modSp add replId">
        <pc:chgData name="Naomi Doerge" userId="S::n.doerge@uwtsd.ac.uk::c2ba5b26-9392-4f76-82ca-966719aba79f" providerId="AD" clId="Web-{BB9482F9-9918-CC4F-AA3D-FBC4CDD644F4}" dt="2026-03-05T15:05:16.465" v="1121" actId="20577"/>
        <pc:sldMkLst>
          <pc:docMk/>
          <pc:sldMk cId="261449747" sldId="699"/>
        </pc:sldMkLst>
        <pc:spChg chg="mod">
          <ac:chgData name="Naomi Doerge" userId="S::n.doerge@uwtsd.ac.uk::c2ba5b26-9392-4f76-82ca-966719aba79f" providerId="AD" clId="Web-{BB9482F9-9918-CC4F-AA3D-FBC4CDD644F4}" dt="2026-03-05T15:04:58.809" v="1088" actId="20577"/>
          <ac:spMkLst>
            <pc:docMk/>
            <pc:sldMk cId="261449747" sldId="699"/>
            <ac:spMk id="2" creationId="{9AEA97BF-E66D-6275-8418-3E2B1E13286A}"/>
          </ac:spMkLst>
        </pc:spChg>
        <pc:spChg chg="mod">
          <ac:chgData name="Naomi Doerge" userId="S::n.doerge@uwtsd.ac.uk::c2ba5b26-9392-4f76-82ca-966719aba79f" providerId="AD" clId="Web-{BB9482F9-9918-CC4F-AA3D-FBC4CDD644F4}" dt="2026-03-05T15:05:16.465" v="1121" actId="20577"/>
          <ac:spMkLst>
            <pc:docMk/>
            <pc:sldMk cId="261449747" sldId="699"/>
            <ac:spMk id="6" creationId="{283DF565-A2C5-2E5B-0ADB-6E66941CE054}"/>
          </ac:spMkLst>
        </pc:spChg>
      </pc:sldChg>
      <pc:sldChg chg="modSp add replId">
        <pc:chgData name="Naomi Doerge" userId="S::n.doerge@uwtsd.ac.uk::c2ba5b26-9392-4f76-82ca-966719aba79f" providerId="AD" clId="Web-{BB9482F9-9918-CC4F-AA3D-FBC4CDD644F4}" dt="2026-03-05T15:08:25.090" v="1160" actId="20577"/>
        <pc:sldMkLst>
          <pc:docMk/>
          <pc:sldMk cId="2447185062" sldId="700"/>
        </pc:sldMkLst>
        <pc:spChg chg="mod">
          <ac:chgData name="Naomi Doerge" userId="S::n.doerge@uwtsd.ac.uk::c2ba5b26-9392-4f76-82ca-966719aba79f" providerId="AD" clId="Web-{BB9482F9-9918-CC4F-AA3D-FBC4CDD644F4}" dt="2026-03-05T15:08:25.090" v="1160" actId="20577"/>
          <ac:spMkLst>
            <pc:docMk/>
            <pc:sldMk cId="2447185062" sldId="700"/>
            <ac:spMk id="3" creationId="{80E222F5-FCF2-E7CF-9B01-7B5FA49F2F35}"/>
          </ac:spMkLst>
        </pc:spChg>
      </pc:sldChg>
      <pc:sldChg chg="modSp add replId">
        <pc:chgData name="Naomi Doerge" userId="S::n.doerge@uwtsd.ac.uk::c2ba5b26-9392-4f76-82ca-966719aba79f" providerId="AD" clId="Web-{BB9482F9-9918-CC4F-AA3D-FBC4CDD644F4}" dt="2026-03-05T15:10:26.285" v="1375" actId="20577"/>
        <pc:sldMkLst>
          <pc:docMk/>
          <pc:sldMk cId="2636734985" sldId="701"/>
        </pc:sldMkLst>
        <pc:spChg chg="mod">
          <ac:chgData name="Naomi Doerge" userId="S::n.doerge@uwtsd.ac.uk::c2ba5b26-9392-4f76-82ca-966719aba79f" providerId="AD" clId="Web-{BB9482F9-9918-CC4F-AA3D-FBC4CDD644F4}" dt="2026-03-05T15:08:44.467" v="1170" actId="20577"/>
          <ac:spMkLst>
            <pc:docMk/>
            <pc:sldMk cId="2636734985" sldId="701"/>
            <ac:spMk id="2" creationId="{78779DA1-04AE-86BC-8B2E-D41DB9F0BE17}"/>
          </ac:spMkLst>
        </pc:spChg>
        <pc:spChg chg="mod">
          <ac:chgData name="Naomi Doerge" userId="S::n.doerge@uwtsd.ac.uk::c2ba5b26-9392-4f76-82ca-966719aba79f" providerId="AD" clId="Web-{BB9482F9-9918-CC4F-AA3D-FBC4CDD644F4}" dt="2026-03-05T15:10:26.285" v="1375" actId="20577"/>
          <ac:spMkLst>
            <pc:docMk/>
            <pc:sldMk cId="2636734985" sldId="701"/>
            <ac:spMk id="3" creationId="{9C0561A3-1717-2BA9-6096-045377B69B24}"/>
          </ac:spMkLst>
        </pc:spChg>
      </pc:sldChg>
    </pc:docChg>
  </pc:docChgLst>
  <pc:docChgLst>
    <pc:chgData name="Naomi Doerge" userId="S::n.doerge@uwtsd.ac.uk::c2ba5b26-9392-4f76-82ca-966719aba79f" providerId="AD" clId="Web-{AB914449-CFB8-18E8-561D-D1E2729704DC}"/>
    <pc:docChg chg="modSld">
      <pc:chgData name="Naomi Doerge" userId="S::n.doerge@uwtsd.ac.uk::c2ba5b26-9392-4f76-82ca-966719aba79f" providerId="AD" clId="Web-{AB914449-CFB8-18E8-561D-D1E2729704DC}" dt="2026-03-10T09:17:52.532" v="7" actId="20577"/>
      <pc:docMkLst>
        <pc:docMk/>
      </pc:docMkLst>
      <pc:sldChg chg="modSp">
        <pc:chgData name="Naomi Doerge" userId="S::n.doerge@uwtsd.ac.uk::c2ba5b26-9392-4f76-82ca-966719aba79f" providerId="AD" clId="Web-{AB914449-CFB8-18E8-561D-D1E2729704DC}" dt="2026-03-10T09:17:52.532" v="7" actId="20577"/>
        <pc:sldMkLst>
          <pc:docMk/>
          <pc:sldMk cId="2447185062" sldId="700"/>
        </pc:sldMkLst>
        <pc:spChg chg="mod">
          <ac:chgData name="Naomi Doerge" userId="S::n.doerge@uwtsd.ac.uk::c2ba5b26-9392-4f76-82ca-966719aba79f" providerId="AD" clId="Web-{AB914449-CFB8-18E8-561D-D1E2729704DC}" dt="2026-03-10T09:17:52.532" v="7" actId="20577"/>
          <ac:spMkLst>
            <pc:docMk/>
            <pc:sldMk cId="2447185062" sldId="700"/>
            <ac:spMk id="3" creationId="{80E222F5-FCF2-E7CF-9B01-7B5FA49F2F35}"/>
          </ac:spMkLst>
        </pc:spChg>
      </pc:sldChg>
    </pc:docChg>
  </pc:docChgLst>
  <pc:docChgLst>
    <pc:chgData name="Naomi Doerge" userId="S::n.doerge@uwtsd.ac.uk::c2ba5b26-9392-4f76-82ca-966719aba79f" providerId="AD" clId="Web-{3B81DA2F-0219-C165-67A3-CF6799008925}"/>
    <pc:docChg chg="modSld">
      <pc:chgData name="Naomi Doerge" userId="S::n.doerge@uwtsd.ac.uk::c2ba5b26-9392-4f76-82ca-966719aba79f" providerId="AD" clId="Web-{3B81DA2F-0219-C165-67A3-CF6799008925}" dt="2026-02-27T18:42:25.606" v="6" actId="20577"/>
      <pc:docMkLst>
        <pc:docMk/>
      </pc:docMkLst>
      <pc:sldChg chg="modSp">
        <pc:chgData name="Naomi Doerge" userId="S::n.doerge@uwtsd.ac.uk::c2ba5b26-9392-4f76-82ca-966719aba79f" providerId="AD" clId="Web-{3B81DA2F-0219-C165-67A3-CF6799008925}" dt="2026-02-27T18:42:25.606" v="6" actId="20577"/>
        <pc:sldMkLst>
          <pc:docMk/>
          <pc:sldMk cId="738942598" sldId="621"/>
        </pc:sldMkLst>
        <pc:spChg chg="mod">
          <ac:chgData name="Naomi Doerge" userId="S::n.doerge@uwtsd.ac.uk::c2ba5b26-9392-4f76-82ca-966719aba79f" providerId="AD" clId="Web-{3B81DA2F-0219-C165-67A3-CF6799008925}" dt="2026-02-27T18:42:25.606" v="6" actId="20577"/>
          <ac:spMkLst>
            <pc:docMk/>
            <pc:sldMk cId="738942598" sldId="621"/>
            <ac:spMk id="4" creationId="{00000000-0000-0000-0000-000000000000}"/>
          </ac:spMkLst>
        </pc:spChg>
      </pc:sldChg>
    </pc:docChg>
  </pc:docChgLst>
  <pc:docChgLst>
    <pc:chgData name="Naomi Doerge" userId="S::n.doerge@uwtsd.ac.uk::c2ba5b26-9392-4f76-82ca-966719aba79f" providerId="AD" clId="Web-{FE571151-C62C-6830-0759-90311B6DD012}"/>
    <pc:docChg chg="addSld delSld modSld">
      <pc:chgData name="Naomi Doerge" userId="S::n.doerge@uwtsd.ac.uk::c2ba5b26-9392-4f76-82ca-966719aba79f" providerId="AD" clId="Web-{FE571151-C62C-6830-0759-90311B6DD012}" dt="2026-02-27T14:44:55.073" v="613"/>
      <pc:docMkLst>
        <pc:docMk/>
      </pc:docMkLst>
      <pc:sldChg chg="addSp delSp modSp add replId">
        <pc:chgData name="Naomi Doerge" userId="S::n.doerge@uwtsd.ac.uk::c2ba5b26-9392-4f76-82ca-966719aba79f" providerId="AD" clId="Web-{FE571151-C62C-6830-0759-90311B6DD012}" dt="2026-02-27T12:32:00.707" v="185"/>
        <pc:sldMkLst>
          <pc:docMk/>
          <pc:sldMk cId="727714249" sldId="694"/>
        </pc:sldMkLst>
        <pc:spChg chg="mod">
          <ac:chgData name="Naomi Doerge" userId="S::n.doerge@uwtsd.ac.uk::c2ba5b26-9392-4f76-82ca-966719aba79f" providerId="AD" clId="Web-{FE571151-C62C-6830-0759-90311B6DD012}" dt="2026-02-27T12:26:17.240" v="3" actId="20577"/>
          <ac:spMkLst>
            <pc:docMk/>
            <pc:sldMk cId="727714249" sldId="694"/>
            <ac:spMk id="2" creationId="{00D1C3B0-4027-6ED6-EDE9-6801FCCA0BE3}"/>
          </ac:spMkLst>
        </pc:spChg>
        <pc:spChg chg="mod">
          <ac:chgData name="Naomi Doerge" userId="S::n.doerge@uwtsd.ac.uk::c2ba5b26-9392-4f76-82ca-966719aba79f" providerId="AD" clId="Web-{FE571151-C62C-6830-0759-90311B6DD012}" dt="2026-02-27T12:29:08.107" v="181" actId="1076"/>
          <ac:spMkLst>
            <pc:docMk/>
            <pc:sldMk cId="727714249" sldId="694"/>
            <ac:spMk id="3" creationId="{FE8780C0-3C7F-DA0B-0563-05AE48C4BAE2}"/>
          </ac:spMkLst>
        </pc:spChg>
      </pc:sldChg>
      <pc:sldChg chg="modSp add replId">
        <pc:chgData name="Naomi Doerge" userId="S::n.doerge@uwtsd.ac.uk::c2ba5b26-9392-4f76-82ca-966719aba79f" providerId="AD" clId="Web-{FE571151-C62C-6830-0759-90311B6DD012}" dt="2026-02-27T12:53:00.307" v="254" actId="1076"/>
        <pc:sldMkLst>
          <pc:docMk/>
          <pc:sldMk cId="2748013433" sldId="695"/>
        </pc:sldMkLst>
        <pc:spChg chg="mod">
          <ac:chgData name="Naomi Doerge" userId="S::n.doerge@uwtsd.ac.uk::c2ba5b26-9392-4f76-82ca-966719aba79f" providerId="AD" clId="Web-{FE571151-C62C-6830-0759-90311B6DD012}" dt="2026-02-27T12:53:00.307" v="254" actId="1076"/>
          <ac:spMkLst>
            <pc:docMk/>
            <pc:sldMk cId="2748013433" sldId="695"/>
            <ac:spMk id="2" creationId="{4E8B20F5-5359-33B6-CC2C-20D5183FC24B}"/>
          </ac:spMkLst>
        </pc:spChg>
        <pc:spChg chg="mod">
          <ac:chgData name="Naomi Doerge" userId="S::n.doerge@uwtsd.ac.uk::c2ba5b26-9392-4f76-82ca-966719aba79f" providerId="AD" clId="Web-{FE571151-C62C-6830-0759-90311B6DD012}" dt="2026-02-27T12:52:56.338" v="253" actId="20577"/>
          <ac:spMkLst>
            <pc:docMk/>
            <pc:sldMk cId="2748013433" sldId="695"/>
            <ac:spMk id="3" creationId="{1BE59FF3-FB29-4EB2-21BC-3B40BAF01916}"/>
          </ac:spMkLst>
        </pc:spChg>
      </pc:sldChg>
      <pc:sldChg chg="modSp add replId">
        <pc:chgData name="Naomi Doerge" userId="S::n.doerge@uwtsd.ac.uk::c2ba5b26-9392-4f76-82ca-966719aba79f" providerId="AD" clId="Web-{FE571151-C62C-6830-0759-90311B6DD012}" dt="2026-02-27T12:58:50.021" v="312" actId="1076"/>
        <pc:sldMkLst>
          <pc:docMk/>
          <pc:sldMk cId="2374755276" sldId="696"/>
        </pc:sldMkLst>
        <pc:spChg chg="mod">
          <ac:chgData name="Naomi Doerge" userId="S::n.doerge@uwtsd.ac.uk::c2ba5b26-9392-4f76-82ca-966719aba79f" providerId="AD" clId="Web-{FE571151-C62C-6830-0759-90311B6DD012}" dt="2026-02-27T12:58:50.021" v="312" actId="1076"/>
          <ac:spMkLst>
            <pc:docMk/>
            <pc:sldMk cId="2374755276" sldId="696"/>
            <ac:spMk id="2" creationId="{B35A24D2-428E-423F-B0C5-189E6781ADED}"/>
          </ac:spMkLst>
        </pc:spChg>
      </pc:sldChg>
      <pc:sldChg chg="addSp modSp add replId">
        <pc:chgData name="Naomi Doerge" userId="S::n.doerge@uwtsd.ac.uk::c2ba5b26-9392-4f76-82ca-966719aba79f" providerId="AD" clId="Web-{FE571151-C62C-6830-0759-90311B6DD012}" dt="2026-02-27T14:44:25.636" v="601" actId="14100"/>
        <pc:sldMkLst>
          <pc:docMk/>
          <pc:sldMk cId="2538020003" sldId="697"/>
        </pc:sldMkLst>
        <pc:spChg chg="mod">
          <ac:chgData name="Naomi Doerge" userId="S::n.doerge@uwtsd.ac.uk::c2ba5b26-9392-4f76-82ca-966719aba79f" providerId="AD" clId="Web-{FE571151-C62C-6830-0759-90311B6DD012}" dt="2026-02-27T14:43:40.994" v="589" actId="1076"/>
          <ac:spMkLst>
            <pc:docMk/>
            <pc:sldMk cId="2538020003" sldId="697"/>
            <ac:spMk id="2" creationId="{067C4285-FFB5-E428-E990-DFDDC2095C07}"/>
          </ac:spMkLst>
        </pc:spChg>
        <pc:spChg chg="mod">
          <ac:chgData name="Naomi Doerge" userId="S::n.doerge@uwtsd.ac.uk::c2ba5b26-9392-4f76-82ca-966719aba79f" providerId="AD" clId="Web-{FE571151-C62C-6830-0759-90311B6DD012}" dt="2026-02-27T14:43:51.025" v="592" actId="1076"/>
          <ac:spMkLst>
            <pc:docMk/>
            <pc:sldMk cId="2538020003" sldId="697"/>
            <ac:spMk id="3" creationId="{1307AC01-8C74-508A-4A2B-72144C286429}"/>
          </ac:spMkLst>
        </pc:spChg>
      </pc:sldChg>
    </pc:docChg>
  </pc:docChgLst>
  <pc:docChgLst>
    <pc:chgData name="Naomi Doerge" userId="S::n.doerge@uwtsd.ac.uk::c2ba5b26-9392-4f76-82ca-966719aba79f" providerId="AD" clId="Web-{5AF9C65A-9ABB-4572-9CB0-A6D30ECEE305}"/>
    <pc:docChg chg="addSld modSld">
      <pc:chgData name="Naomi Doerge" userId="S::n.doerge@uwtsd.ac.uk::c2ba5b26-9392-4f76-82ca-966719aba79f" providerId="AD" clId="Web-{5AF9C65A-9ABB-4572-9CB0-A6D30ECEE305}" dt="2026-02-27T16:10:53.637" v="53" actId="14100"/>
      <pc:docMkLst>
        <pc:docMk/>
      </pc:docMkLst>
    </pc:docChg>
  </pc:docChgLst>
  <pc:docChgLst>
    <pc:chgData name="Naomi Doerge" userId="S::n.doerge@uwtsd.ac.uk::c2ba5b26-9392-4f76-82ca-966719aba79f" providerId="AD" clId="Web-{4862F700-8710-216B-1BC4-7D1FB32F9679}"/>
    <pc:docChg chg="addSld delSld modSld">
      <pc:chgData name="Naomi Doerge" userId="S::n.doerge@uwtsd.ac.uk::c2ba5b26-9392-4f76-82ca-966719aba79f" providerId="AD" clId="Web-{4862F700-8710-216B-1BC4-7D1FB32F9679}" dt="2026-02-20T13:21:32.882" v="23"/>
      <pc:docMkLst>
        <pc:docMk/>
      </pc:docMkLst>
      <pc:sldChg chg="modSp">
        <pc:chgData name="Naomi Doerge" userId="S::n.doerge@uwtsd.ac.uk::c2ba5b26-9392-4f76-82ca-966719aba79f" providerId="AD" clId="Web-{4862F700-8710-216B-1BC4-7D1FB32F9679}" dt="2026-02-20T13:20:40.413" v="8" actId="20577"/>
        <pc:sldMkLst>
          <pc:docMk/>
          <pc:sldMk cId="738942598" sldId="621"/>
        </pc:sldMkLst>
        <pc:spChg chg="mod">
          <ac:chgData name="Naomi Doerge" userId="S::n.doerge@uwtsd.ac.uk::c2ba5b26-9392-4f76-82ca-966719aba79f" providerId="AD" clId="Web-{4862F700-8710-216B-1BC4-7D1FB32F9679}" dt="2026-02-20T13:20:40.413" v="8" actId="20577"/>
          <ac:spMkLst>
            <pc:docMk/>
            <pc:sldMk cId="738942598" sldId="621"/>
            <ac:spMk id="4" creationId="{00000000-0000-0000-0000-000000000000}"/>
          </ac:spMkLst>
        </pc:spChg>
      </pc:sldChg>
      <pc:sldChg chg="modSp add">
        <pc:chgData name="Naomi Doerge" userId="S::n.doerge@uwtsd.ac.uk::c2ba5b26-9392-4f76-82ca-966719aba79f" providerId="AD" clId="Web-{4862F700-8710-216B-1BC4-7D1FB32F9679}" dt="2026-02-20T13:21:28.366" v="18" actId="20577"/>
        <pc:sldMkLst>
          <pc:docMk/>
          <pc:sldMk cId="3316708496" sldId="686"/>
        </pc:sldMkLst>
        <pc:spChg chg="mod">
          <ac:chgData name="Naomi Doerge" userId="S::n.doerge@uwtsd.ac.uk::c2ba5b26-9392-4f76-82ca-966719aba79f" providerId="AD" clId="Web-{4862F700-8710-216B-1BC4-7D1FB32F9679}" dt="2026-02-20T13:21:23.726" v="17" actId="20577"/>
          <ac:spMkLst>
            <pc:docMk/>
            <pc:sldMk cId="3316708496" sldId="686"/>
            <ac:spMk id="2" creationId="{04D04A4A-D579-5D39-A797-473366D5D949}"/>
          </ac:spMkLst>
        </pc:spChg>
        <pc:spChg chg="mod">
          <ac:chgData name="Naomi Doerge" userId="S::n.doerge@uwtsd.ac.uk::c2ba5b26-9392-4f76-82ca-966719aba79f" providerId="AD" clId="Web-{4862F700-8710-216B-1BC4-7D1FB32F9679}" dt="2026-02-20T13:21:28.366" v="18" actId="20577"/>
          <ac:spMkLst>
            <pc:docMk/>
            <pc:sldMk cId="3316708496" sldId="686"/>
            <ac:spMk id="3" creationId="{2EE52CBB-6830-2569-F55D-8377DC4B6D1F}"/>
          </ac:spMkLst>
        </pc:spChg>
      </pc:sldChg>
    </pc:docChg>
  </pc:docChgLst>
</pc:chgInfo>
</file>

<file path=ppt/comments/modernComment_2AE_C5B0F490.xml><?xml version="1.0" encoding="utf-8"?>
<p188:cmLst xmlns:a="http://schemas.openxmlformats.org/drawingml/2006/main" xmlns:r="http://schemas.openxmlformats.org/officeDocument/2006/relationships" xmlns:p188="http://schemas.microsoft.com/office/powerpoint/2018/8/main">
  <p188:cm id="{7A4FF6EF-5F09-44DC-8B6C-C6520A640624}" authorId="{00822031-79EC-4574-D291-F4DD5DE11864}" status="resolved" created="2024-05-21T10:37:39.037">
    <ac:deMkLst xmlns:ac="http://schemas.microsoft.com/office/drawing/2013/main/command">
      <pc:docMk xmlns:pc="http://schemas.microsoft.com/office/powerpoint/2013/main/command"/>
      <pc:sldMk xmlns:pc="http://schemas.microsoft.com/office/powerpoint/2013/main/command" cId="843233347" sldId="648"/>
      <ac:picMk id="6" creationId="{419EEBA9-B54E-8798-FA11-53B41A93C222}"/>
    </ac:deMkLst>
    <p188:txBody>
      <a:bodyPr/>
      <a:lstStyle/>
      <a:p>
        <a:r>
          <a:rPr lang="en-US"/>
          <a:t>Lecturers: This rule of thumb is to let students know that good academic writing is usually a mix of all three ways
</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17E91A1E-6A64-42A7-A209-3AFA62F6EDA0}" type="datetimeFigureOut">
              <a:rPr lang="en-GB"/>
              <a:pPr>
                <a:defRPr/>
              </a:pPr>
              <a:t>10/03/2026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8B691804-FF78-4E11-B8BE-B5CBC3CAFBA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6092438-7EE4-4636-9103-C0C8A57CF5D9}" type="datetime1">
              <a:rPr lang="en-GB"/>
              <a:pPr>
                <a:defRPr/>
              </a:pPr>
              <a:t>10/03/2026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63152B0-4E52-4965-82E0-BBE352D8EE41}" type="slidenum">
              <a:rPr lang="en-GB" altLang="en-US"/>
              <a:pPr>
                <a:defRPr/>
              </a:pPr>
              <a:t>‹#›</a:t>
            </a:fld>
            <a:endParaRPr lang="en-GB" altLang="en-US"/>
          </a:p>
        </p:txBody>
      </p:sp>
    </p:spTree>
    <p:extLst>
      <p:ext uri="{BB962C8B-B14F-4D97-AF65-F5344CB8AC3E}">
        <p14:creationId xmlns:p14="http://schemas.microsoft.com/office/powerpoint/2010/main" val="4053291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E169DBE-F815-4209-A118-DC7099F385FE}" type="datetime1">
              <a:rPr lang="en-GB"/>
              <a:pPr>
                <a:defRPr/>
              </a:pPr>
              <a:t>10/03/2026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65E5B65-DBC1-4AAD-A9F0-6763231A5C21}" type="slidenum">
              <a:rPr lang="en-GB" altLang="en-US"/>
              <a:pPr>
                <a:defRPr/>
              </a:pPr>
              <a:t>‹#›</a:t>
            </a:fld>
            <a:endParaRPr lang="en-GB" altLang="en-US"/>
          </a:p>
        </p:txBody>
      </p:sp>
    </p:spTree>
    <p:extLst>
      <p:ext uri="{BB962C8B-B14F-4D97-AF65-F5344CB8AC3E}">
        <p14:creationId xmlns:p14="http://schemas.microsoft.com/office/powerpoint/2010/main" val="436634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BB933D0A-9AF9-4FC5-A54D-8C5CFBAE05F5}" type="datetime1">
              <a:rPr lang="en-GB"/>
              <a:pPr>
                <a:defRPr/>
              </a:pPr>
              <a:t>10/03/2026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878A0076-4526-4FA1-B57D-62052302D1FD}" type="slidenum">
              <a:rPr lang="en-GB" altLang="en-US"/>
              <a:pPr>
                <a:defRPr/>
              </a:pPr>
              <a:t>‹#›</a:t>
            </a:fld>
            <a:endParaRPr lang="en-GB" altLang="en-US"/>
          </a:p>
        </p:txBody>
      </p:sp>
    </p:spTree>
    <p:extLst>
      <p:ext uri="{BB962C8B-B14F-4D97-AF65-F5344CB8AC3E}">
        <p14:creationId xmlns:p14="http://schemas.microsoft.com/office/powerpoint/2010/main" val="2214143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9924F442-E04E-4E55-AC02-7420DD22683E}" type="datetime1">
              <a:rPr lang="en-GB"/>
              <a:pPr>
                <a:defRPr/>
              </a:pPr>
              <a:t>10/03/2026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E5A3FBD-B329-48C2-839C-4CD0D0E62EF6}" type="slidenum">
              <a:rPr lang="en-GB" altLang="en-US"/>
              <a:pPr>
                <a:defRPr/>
              </a:pPr>
              <a:t>‹#›</a:t>
            </a:fld>
            <a:endParaRPr lang="en-GB" altLang="en-US"/>
          </a:p>
        </p:txBody>
      </p:sp>
    </p:spTree>
    <p:extLst>
      <p:ext uri="{BB962C8B-B14F-4D97-AF65-F5344CB8AC3E}">
        <p14:creationId xmlns:p14="http://schemas.microsoft.com/office/powerpoint/2010/main" val="962771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E946AA24-6785-448A-9B33-4500638632F2}" type="datetime1">
              <a:rPr lang="en-GB"/>
              <a:pPr>
                <a:defRPr/>
              </a:pPr>
              <a:t>10/03/2026</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BCF97199-F7DF-4DF3-A547-58B5A3F4291A}" type="slidenum">
              <a:rPr lang="en-GB" altLang="en-US"/>
              <a:pPr>
                <a:defRPr/>
              </a:pPr>
              <a:t>‹#›</a:t>
            </a:fld>
            <a:endParaRPr lang="en-GB" altLang="en-US"/>
          </a:p>
        </p:txBody>
      </p:sp>
    </p:spTree>
    <p:extLst>
      <p:ext uri="{BB962C8B-B14F-4D97-AF65-F5344CB8AC3E}">
        <p14:creationId xmlns:p14="http://schemas.microsoft.com/office/powerpoint/2010/main" val="185813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7E7DE3E3-AD0F-4ECB-975B-5A2AF0C82EA9}" type="datetime1">
              <a:rPr lang="en-GB"/>
              <a:pPr>
                <a:defRPr/>
              </a:pPr>
              <a:t>10/03/2026</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EC1A894-2A1A-48B2-98CB-3C2E10102BA0}" type="slidenum">
              <a:rPr lang="en-GB" altLang="en-US"/>
              <a:pPr>
                <a:defRPr/>
              </a:pPr>
              <a:t>‹#›</a:t>
            </a:fld>
            <a:endParaRPr lang="en-GB" altLang="en-US"/>
          </a:p>
        </p:txBody>
      </p:sp>
    </p:spTree>
    <p:extLst>
      <p:ext uri="{BB962C8B-B14F-4D97-AF65-F5344CB8AC3E}">
        <p14:creationId xmlns:p14="http://schemas.microsoft.com/office/powerpoint/2010/main" val="1492898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A3A4249-34A0-4AAA-B7B4-ECC759B1121A}" type="datetime1">
              <a:rPr lang="en-GB"/>
              <a:pPr>
                <a:defRPr/>
              </a:pPr>
              <a:t>10/03/2026</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1353A8D-6BC7-4D3B-BB26-1AA1F7621235}" type="slidenum">
              <a:rPr lang="en-GB" altLang="en-US"/>
              <a:pPr>
                <a:defRPr/>
              </a:pPr>
              <a:t>‹#›</a:t>
            </a:fld>
            <a:endParaRPr lang="en-GB" altLang="en-US"/>
          </a:p>
        </p:txBody>
      </p:sp>
    </p:spTree>
    <p:extLst>
      <p:ext uri="{BB962C8B-B14F-4D97-AF65-F5344CB8AC3E}">
        <p14:creationId xmlns:p14="http://schemas.microsoft.com/office/powerpoint/2010/main" val="1212832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C21520C0-5B4C-4280-8044-2E08FF4019B4}" type="datetime1">
              <a:rPr lang="en-GB"/>
              <a:pPr>
                <a:defRPr/>
              </a:pPr>
              <a:t>10/03/2026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4B9B457F-28A0-4FAE-9F0C-71AB9D9E79C0}" type="slidenum">
              <a:rPr lang="en-GB" altLang="en-US"/>
              <a:pPr>
                <a:defRPr/>
              </a:pPr>
              <a:t>‹#›</a:t>
            </a:fld>
            <a:endParaRPr lang="en-GB" altLang="en-US"/>
          </a:p>
        </p:txBody>
      </p:sp>
    </p:spTree>
    <p:extLst>
      <p:ext uri="{BB962C8B-B14F-4D97-AF65-F5344CB8AC3E}">
        <p14:creationId xmlns:p14="http://schemas.microsoft.com/office/powerpoint/2010/main" val="1680621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3B2D6B89-09AC-4741-9EC2-F119C3D2B8E1}" type="datetime1">
              <a:rPr lang="en-GB"/>
              <a:pPr>
                <a:defRPr/>
              </a:pPr>
              <a:t>10/03/2026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0694D7AC-F2B1-40DF-8861-30D46F13E68F}" type="slidenum">
              <a:rPr lang="en-GB" altLang="en-US"/>
              <a:pPr>
                <a:defRPr/>
              </a:pPr>
              <a:t>‹#›</a:t>
            </a:fld>
            <a:endParaRPr lang="en-GB" altLang="en-US"/>
          </a:p>
        </p:txBody>
      </p:sp>
    </p:spTree>
    <p:extLst>
      <p:ext uri="{BB962C8B-B14F-4D97-AF65-F5344CB8AC3E}">
        <p14:creationId xmlns:p14="http://schemas.microsoft.com/office/powerpoint/2010/main" val="1074089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ECC0777-1175-4649-A6CA-63F0B82C2A59}" type="datetime1">
              <a:rPr lang="en-GB"/>
              <a:pPr>
                <a:defRPr/>
              </a:pPr>
              <a:t>10/03/2026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65A7E0-D96E-4F21-B8A9-47C0C5269AEA}" type="slidenum">
              <a:rPr lang="en-GB" altLang="en-US"/>
              <a:pPr>
                <a:defRPr/>
              </a:pPr>
              <a:t>‹#›</a:t>
            </a:fld>
            <a:endParaRPr lang="en-GB" altLang="en-US"/>
          </a:p>
        </p:txBody>
      </p:sp>
    </p:spTree>
    <p:extLst>
      <p:ext uri="{BB962C8B-B14F-4D97-AF65-F5344CB8AC3E}">
        <p14:creationId xmlns:p14="http://schemas.microsoft.com/office/powerpoint/2010/main" val="147865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F0D7377-0FFC-46BA-81B2-23072C0AE3F8}" type="datetime1">
              <a:rPr lang="en-GB"/>
              <a:pPr>
                <a:defRPr/>
              </a:pPr>
              <a:t>10/03/2026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16E4200-1EE1-4A85-B8B2-A58E5A8E5CBF}" type="slidenum">
              <a:rPr lang="en-GB" altLang="en-US"/>
              <a:pPr>
                <a:defRPr/>
              </a:pPr>
              <a:t>‹#›</a:t>
            </a:fld>
            <a:endParaRPr lang="en-GB" altLang="en-US"/>
          </a:p>
        </p:txBody>
      </p:sp>
    </p:spTree>
    <p:extLst>
      <p:ext uri="{BB962C8B-B14F-4D97-AF65-F5344CB8AC3E}">
        <p14:creationId xmlns:p14="http://schemas.microsoft.com/office/powerpoint/2010/main" val="22643048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27ECC41-19EA-482A-953E-7123B3AD5E76}" type="datetime1">
              <a:rPr lang="en-GB"/>
              <a:pPr>
                <a:defRPr/>
              </a:pPr>
              <a:t>10/03/2026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2CBCEE50-36CB-41C1-8C57-9AC84F570812}" type="slidenum">
              <a:rPr lang="en-GB" altLang="en-US"/>
              <a:pPr>
                <a:defRPr/>
              </a:pPr>
              <a:t>‹#›</a:t>
            </a:fld>
            <a:endParaRPr lang="en-GB" altLang="en-US"/>
          </a:p>
        </p:txBody>
      </p:sp>
    </p:spTree>
    <p:extLst>
      <p:ext uri="{BB962C8B-B14F-4D97-AF65-F5344CB8AC3E}">
        <p14:creationId xmlns:p14="http://schemas.microsoft.com/office/powerpoint/2010/main" val="3201187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88CDF714-6E5E-4674-9BCB-7577AC040E7A}" type="datetime1">
              <a:rPr lang="en-GB"/>
              <a:pPr>
                <a:defRPr/>
              </a:pPr>
              <a:t>10/03/2026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0BA5DB35-34C8-44B6-B061-E823A941770D}" type="slidenum">
              <a:rPr lang="en-GB" altLang="en-US"/>
              <a:pPr>
                <a:defRPr/>
              </a:pPr>
              <a:t>‹#›</a:t>
            </a:fld>
            <a:endParaRPr lang="en-GB" altLang="en-US"/>
          </a:p>
        </p:txBody>
      </p:sp>
    </p:spTree>
    <p:extLst>
      <p:ext uri="{BB962C8B-B14F-4D97-AF65-F5344CB8AC3E}">
        <p14:creationId xmlns:p14="http://schemas.microsoft.com/office/powerpoint/2010/main" val="1143254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7E428EEB-D655-43C2-81ED-DA8813E2705E}" type="datetime1">
              <a:rPr lang="en-GB"/>
              <a:pPr>
                <a:defRPr/>
              </a:pPr>
              <a:t>10/03/2026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52796536-B6AD-4C4E-89A1-32E0A627C67F}" type="slidenum">
              <a:rPr lang="en-GB" altLang="en-US"/>
              <a:pPr>
                <a:defRPr/>
              </a:pPr>
              <a:t>‹#›</a:t>
            </a:fld>
            <a:endParaRPr lang="en-GB" altLang="en-US"/>
          </a:p>
        </p:txBody>
      </p:sp>
    </p:spTree>
    <p:extLst>
      <p:ext uri="{BB962C8B-B14F-4D97-AF65-F5344CB8AC3E}">
        <p14:creationId xmlns:p14="http://schemas.microsoft.com/office/powerpoint/2010/main" val="15800006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D54F57E8-5F16-48BD-A5AC-365AE284B917}" type="datetime1">
              <a:rPr lang="en-GB"/>
              <a:pPr>
                <a:defRPr/>
              </a:pPr>
              <a:t>10/03/2026</a:t>
            </a:fld>
            <a:endParaRPr lang="en-GB"/>
          </a:p>
        </p:txBody>
      </p:sp>
      <p:sp>
        <p:nvSpPr>
          <p:cNvPr id="6" name="Slide Number Placeholder 5"/>
          <p:cNvSpPr>
            <a:spLocks noGrp="1"/>
          </p:cNvSpPr>
          <p:nvPr>
            <p:ph type="sldNum" sz="quarter" idx="11"/>
          </p:nvPr>
        </p:nvSpPr>
        <p:spPr/>
        <p:txBody>
          <a:bodyPr/>
          <a:lstStyle>
            <a:lvl1pPr>
              <a:defRPr/>
            </a:lvl1pPr>
          </a:lstStyle>
          <a:p>
            <a:pPr>
              <a:defRPr/>
            </a:pPr>
            <a:fld id="{1158B231-97C8-43D3-A3DF-D8F3081D8AA8}" type="slidenum">
              <a:rPr lang="en-GB" altLang="en-US"/>
              <a:pPr>
                <a:defRPr/>
              </a:pPr>
              <a:t>‹#›</a:t>
            </a:fld>
            <a:endParaRPr lang="en-GB" altLang="en-US"/>
          </a:p>
        </p:txBody>
      </p:sp>
    </p:spTree>
    <p:extLst>
      <p:ext uri="{BB962C8B-B14F-4D97-AF65-F5344CB8AC3E}">
        <p14:creationId xmlns:p14="http://schemas.microsoft.com/office/powerpoint/2010/main" val="39654773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B9DD20E8-FDB4-49D5-80F6-768F72F91914}" type="datetime1">
              <a:rPr lang="en-GB"/>
              <a:pPr>
                <a:defRPr/>
              </a:pPr>
              <a:t>10/03/2026</a:t>
            </a:fld>
            <a:endParaRPr lang="en-GB"/>
          </a:p>
        </p:txBody>
      </p:sp>
      <p:sp>
        <p:nvSpPr>
          <p:cNvPr id="8" name="Slide Number Placeholder 5"/>
          <p:cNvSpPr>
            <a:spLocks noGrp="1"/>
          </p:cNvSpPr>
          <p:nvPr>
            <p:ph type="sldNum" sz="quarter" idx="11"/>
          </p:nvPr>
        </p:nvSpPr>
        <p:spPr/>
        <p:txBody>
          <a:bodyPr/>
          <a:lstStyle>
            <a:lvl1pPr>
              <a:defRPr/>
            </a:lvl1pPr>
          </a:lstStyle>
          <a:p>
            <a:pPr>
              <a:defRPr/>
            </a:pPr>
            <a:fld id="{C6FE8BAC-7553-4E63-815C-BCE64170BB95}" type="slidenum">
              <a:rPr lang="en-GB" altLang="en-US"/>
              <a:pPr>
                <a:defRPr/>
              </a:pPr>
              <a:t>‹#›</a:t>
            </a:fld>
            <a:endParaRPr lang="en-GB" altLang="en-US"/>
          </a:p>
        </p:txBody>
      </p:sp>
    </p:spTree>
    <p:extLst>
      <p:ext uri="{BB962C8B-B14F-4D97-AF65-F5344CB8AC3E}">
        <p14:creationId xmlns:p14="http://schemas.microsoft.com/office/powerpoint/2010/main" val="9636799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1DBECB00-7774-4B18-B6E4-B5FAED863DCC}" type="datetime1">
              <a:rPr lang="en-GB"/>
              <a:pPr>
                <a:defRPr/>
              </a:pPr>
              <a:t>10/03/2026</a:t>
            </a:fld>
            <a:endParaRPr lang="en-GB"/>
          </a:p>
        </p:txBody>
      </p:sp>
      <p:sp>
        <p:nvSpPr>
          <p:cNvPr id="4" name="Slide Number Placeholder 5"/>
          <p:cNvSpPr>
            <a:spLocks noGrp="1"/>
          </p:cNvSpPr>
          <p:nvPr>
            <p:ph type="sldNum" sz="quarter" idx="11"/>
          </p:nvPr>
        </p:nvSpPr>
        <p:spPr/>
        <p:txBody>
          <a:bodyPr/>
          <a:lstStyle>
            <a:lvl1pPr>
              <a:defRPr/>
            </a:lvl1pPr>
          </a:lstStyle>
          <a:p>
            <a:pPr>
              <a:defRPr/>
            </a:pPr>
            <a:fld id="{264E93B2-BB80-471B-BF15-CF7E4CBDA032}" type="slidenum">
              <a:rPr lang="en-GB" altLang="en-US"/>
              <a:pPr>
                <a:defRPr/>
              </a:pPr>
              <a:t>‹#›</a:t>
            </a:fld>
            <a:endParaRPr lang="en-GB" altLang="en-US"/>
          </a:p>
        </p:txBody>
      </p:sp>
    </p:spTree>
    <p:extLst>
      <p:ext uri="{BB962C8B-B14F-4D97-AF65-F5344CB8AC3E}">
        <p14:creationId xmlns:p14="http://schemas.microsoft.com/office/powerpoint/2010/main" val="35410456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ACA03EEC-B14E-4A7F-BFD6-5060B1114ACC}" type="datetime1">
              <a:rPr lang="en-GB"/>
              <a:pPr>
                <a:defRPr/>
              </a:pPr>
              <a:t>10/03/2026</a:t>
            </a:fld>
            <a:endParaRPr lang="en-GB"/>
          </a:p>
        </p:txBody>
      </p:sp>
      <p:sp>
        <p:nvSpPr>
          <p:cNvPr id="3" name="Slide Number Placeholder 5"/>
          <p:cNvSpPr>
            <a:spLocks noGrp="1"/>
          </p:cNvSpPr>
          <p:nvPr>
            <p:ph type="sldNum" sz="quarter" idx="11"/>
          </p:nvPr>
        </p:nvSpPr>
        <p:spPr/>
        <p:txBody>
          <a:bodyPr/>
          <a:lstStyle>
            <a:lvl1pPr>
              <a:defRPr/>
            </a:lvl1pPr>
          </a:lstStyle>
          <a:p>
            <a:pPr>
              <a:defRPr/>
            </a:pPr>
            <a:fld id="{703C9C18-436A-41F6-9797-10541D74A8B8}" type="slidenum">
              <a:rPr lang="en-GB" altLang="en-US"/>
              <a:pPr>
                <a:defRPr/>
              </a:pPr>
              <a:t>‹#›</a:t>
            </a:fld>
            <a:endParaRPr lang="en-GB" altLang="en-US"/>
          </a:p>
        </p:txBody>
      </p:sp>
    </p:spTree>
    <p:extLst>
      <p:ext uri="{BB962C8B-B14F-4D97-AF65-F5344CB8AC3E}">
        <p14:creationId xmlns:p14="http://schemas.microsoft.com/office/powerpoint/2010/main" val="28430003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52588FE9-B7CF-4C10-8F60-2AFD49FF6B4A}" type="datetime1">
              <a:rPr lang="en-GB"/>
              <a:pPr>
                <a:defRPr/>
              </a:pPr>
              <a:t>10/03/2026</a:t>
            </a:fld>
            <a:endParaRPr lang="en-GB"/>
          </a:p>
        </p:txBody>
      </p:sp>
      <p:sp>
        <p:nvSpPr>
          <p:cNvPr id="6" name="Slide Number Placeholder 5"/>
          <p:cNvSpPr>
            <a:spLocks noGrp="1"/>
          </p:cNvSpPr>
          <p:nvPr>
            <p:ph type="sldNum" sz="quarter" idx="11"/>
          </p:nvPr>
        </p:nvSpPr>
        <p:spPr/>
        <p:txBody>
          <a:bodyPr/>
          <a:lstStyle>
            <a:lvl1pPr>
              <a:defRPr/>
            </a:lvl1pPr>
          </a:lstStyle>
          <a:p>
            <a:pPr>
              <a:defRPr/>
            </a:pPr>
            <a:fld id="{E2B9FA73-AE59-4174-8456-F06501F255FB}" type="slidenum">
              <a:rPr lang="en-GB" altLang="en-US"/>
              <a:pPr>
                <a:defRPr/>
              </a:pPr>
              <a:t>‹#›</a:t>
            </a:fld>
            <a:endParaRPr lang="en-GB" altLang="en-US"/>
          </a:p>
        </p:txBody>
      </p:sp>
    </p:spTree>
    <p:extLst>
      <p:ext uri="{BB962C8B-B14F-4D97-AF65-F5344CB8AC3E}">
        <p14:creationId xmlns:p14="http://schemas.microsoft.com/office/powerpoint/2010/main" val="7439334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B54B5C1-EB0C-4891-83EA-565F707CD801}" type="datetime1">
              <a:rPr lang="en-GB"/>
              <a:pPr>
                <a:defRPr/>
              </a:pPr>
              <a:t>10/03/2026</a:t>
            </a:fld>
            <a:endParaRPr lang="en-GB"/>
          </a:p>
        </p:txBody>
      </p:sp>
      <p:sp>
        <p:nvSpPr>
          <p:cNvPr id="6" name="Slide Number Placeholder 5"/>
          <p:cNvSpPr>
            <a:spLocks noGrp="1"/>
          </p:cNvSpPr>
          <p:nvPr>
            <p:ph type="sldNum" sz="quarter" idx="11"/>
          </p:nvPr>
        </p:nvSpPr>
        <p:spPr/>
        <p:txBody>
          <a:bodyPr/>
          <a:lstStyle>
            <a:lvl1pPr>
              <a:defRPr/>
            </a:lvl1pPr>
          </a:lstStyle>
          <a:p>
            <a:pPr>
              <a:defRPr/>
            </a:pPr>
            <a:fld id="{82FA35A5-3AA5-4D86-9171-7094E82C0F20}" type="slidenum">
              <a:rPr lang="en-GB" altLang="en-US"/>
              <a:pPr>
                <a:defRPr/>
              </a:pPr>
              <a:t>‹#›</a:t>
            </a:fld>
            <a:endParaRPr lang="en-GB" altLang="en-US"/>
          </a:p>
        </p:txBody>
      </p:sp>
    </p:spTree>
    <p:extLst>
      <p:ext uri="{BB962C8B-B14F-4D97-AF65-F5344CB8AC3E}">
        <p14:creationId xmlns:p14="http://schemas.microsoft.com/office/powerpoint/2010/main" val="26081863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3FFA933-8B13-44D1-B72A-3A40E63B9BEC}" type="datetime1">
              <a:rPr lang="en-GB"/>
              <a:pPr>
                <a:defRPr/>
              </a:pPr>
              <a:t>10/03/2026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20CA2798-5A76-40A3-8D8B-F8B170758745}" type="slidenum">
              <a:rPr lang="en-GB" altLang="en-US"/>
              <a:pPr>
                <a:defRPr/>
              </a:pPr>
              <a:t>‹#›</a:t>
            </a:fld>
            <a:endParaRPr lang="en-GB" altLang="en-US"/>
          </a:p>
        </p:txBody>
      </p:sp>
    </p:spTree>
    <p:extLst>
      <p:ext uri="{BB962C8B-B14F-4D97-AF65-F5344CB8AC3E}">
        <p14:creationId xmlns:p14="http://schemas.microsoft.com/office/powerpoint/2010/main" val="41607487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F1163F08-6A97-4156-9294-3C63E7FBB29C}" type="datetime1">
              <a:rPr lang="en-GB"/>
              <a:pPr>
                <a:defRPr/>
              </a:pPr>
              <a:t>10/03/2026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D4C3621B-BCF9-45C1-B6BD-A5169FE7BBAB}" type="slidenum">
              <a:rPr lang="en-GB" altLang="en-US"/>
              <a:pPr>
                <a:defRPr/>
              </a:pPr>
              <a:t>‹#›</a:t>
            </a:fld>
            <a:endParaRPr lang="en-GB" altLang="en-US"/>
          </a:p>
        </p:txBody>
      </p:sp>
    </p:spTree>
    <p:extLst>
      <p:ext uri="{BB962C8B-B14F-4D97-AF65-F5344CB8AC3E}">
        <p14:creationId xmlns:p14="http://schemas.microsoft.com/office/powerpoint/2010/main" val="9975557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10/03/2026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1505163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10/03/2026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21053381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10/03/2026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3695968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10/03/2026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23010156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10/03/2026</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68855210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10/03/2026</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37725227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10/03/2026</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42112684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10/03/2026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13200835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10/03/2026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23941291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10/03/2026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142550370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10/03/2026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1546595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2622CC5-44A9-4BFD-A04A-D5688105F279}" type="datetime1">
              <a:rPr lang="en-GB"/>
              <a:pPr>
                <a:defRPr/>
              </a:pPr>
              <a:t>10/03/2026</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C3EB5211-CE4E-42BC-A697-56830D22AB3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0769A3CC-BF66-429E-8512-19C50D06E9EB}" type="datetime1">
              <a:rPr lang="en-GB"/>
              <a:pPr>
                <a:defRPr/>
              </a:pPr>
              <a:t>10/03/2026</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65C6194-56E4-49E1-BED6-DC1C35F4C08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10/03/2026</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microsoft.com/office/2018/10/relationships/comments" Target="../comments/modernComment_2AE_C5B0F49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1115616" y="1484784"/>
            <a:ext cx="7128792" cy="3672408"/>
          </a:xfrm>
        </p:spPr>
        <p:txBody>
          <a:bodyPr/>
          <a:lstStyle/>
          <a:p>
            <a:pPr eaLnBrk="1" hangingPunct="1"/>
            <a:endParaRPr lang="en-GB" b="1" dirty="0">
              <a:solidFill>
                <a:schemeClr val="bg1"/>
              </a:solidFill>
              <a:latin typeface="-apple-system"/>
            </a:endParaRPr>
          </a:p>
          <a:p>
            <a:pPr eaLnBrk="1" hangingPunct="1"/>
            <a:endParaRPr lang="en-GB" sz="3200" b="1" dirty="0">
              <a:solidFill>
                <a:schemeClr val="bg1"/>
              </a:solidFill>
              <a:effectLst>
                <a:outerShdw blurRad="38100" dist="38100" dir="2700000" algn="tl">
                  <a:srgbClr val="000000">
                    <a:alpha val="43137"/>
                  </a:srgbClr>
                </a:outerShdw>
              </a:effectLst>
            </a:endParaRPr>
          </a:p>
          <a:p>
            <a:pPr eaLnBrk="1" hangingPunct="1"/>
            <a:r>
              <a:rPr lang="en-GB" sz="3200" b="1" dirty="0">
                <a:solidFill>
                  <a:schemeClr val="bg1"/>
                </a:solidFill>
                <a:effectLst>
                  <a:outerShdw blurRad="38100" dist="38100" dir="2700000" algn="tl">
                    <a:srgbClr val="000000">
                      <a:alpha val="43137"/>
                    </a:srgbClr>
                  </a:outerShdw>
                </a:effectLst>
              </a:rPr>
              <a:t>Academic Skills (ACS) </a:t>
            </a:r>
          </a:p>
          <a:p>
            <a:pPr eaLnBrk="1" hangingPunct="1"/>
            <a:endParaRPr lang="en-GB" altLang="en-US" sz="3200" dirty="0">
              <a:effectLst>
                <a:outerShdw blurRad="38100" dist="38100" dir="2700000" algn="tl">
                  <a:srgbClr val="000000">
                    <a:alpha val="43137"/>
                  </a:srgbClr>
                </a:outerShdw>
              </a:effectLst>
            </a:endParaRPr>
          </a:p>
          <a:p>
            <a:pPr eaLnBrk="1" hangingPunct="1"/>
            <a:r>
              <a:rPr lang="en-US" sz="3200" b="1" dirty="0">
                <a:solidFill>
                  <a:srgbClr val="FFFF00"/>
                </a:solidFill>
                <a:effectLst>
                  <a:outerShdw blurRad="38100" dist="38100" dir="2700000" algn="tl">
                    <a:srgbClr val="000000">
                      <a:alpha val="43137"/>
                    </a:srgbClr>
                  </a:outerShdw>
                </a:effectLst>
              </a:rPr>
              <a:t>Week 5: Paraphrasing and </a:t>
            </a:r>
            <a:r>
              <a:rPr lang="en-US" sz="3200" b="1">
                <a:solidFill>
                  <a:srgbClr val="FFFF00"/>
                </a:solidFill>
                <a:effectLst>
                  <a:outerShdw blurRad="38100" dist="38100" dir="2700000" algn="tl">
                    <a:srgbClr val="000000">
                      <a:alpha val="43137"/>
                    </a:srgbClr>
                  </a:outerShdw>
                </a:effectLst>
              </a:rPr>
              <a:t>Paragraphs</a:t>
            </a:r>
            <a:endParaRPr lang="en-US" sz="3200" b="1" dirty="0">
              <a:solidFill>
                <a:srgbClr val="FFFF00"/>
              </a:solidFill>
              <a:effectLst>
                <a:outerShdw blurRad="38100" dist="38100" dir="2700000" algn="tl">
                  <a:srgbClr val="000000">
                    <a:alpha val="43137"/>
                  </a:srgbClr>
                </a:outerShdw>
              </a:effectLst>
            </a:endParaRPr>
          </a:p>
          <a:p>
            <a:pPr eaLnBrk="1" hangingPunct="1"/>
            <a:endParaRPr lang="en-US" sz="3200" b="1" dirty="0">
              <a:solidFill>
                <a:srgbClr val="FFFF00"/>
              </a:solidFill>
              <a:effectLst>
                <a:outerShdw blurRad="38100" dist="38100" dir="2700000" algn="tl">
                  <a:srgbClr val="000000">
                    <a:alpha val="43137"/>
                  </a:srgbClr>
                </a:outerShdw>
              </a:effectLst>
            </a:endParaRPr>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10/03/2026</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843E21CB-7CE4-D3F3-576B-66875DC5C7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D1C3B0-4027-6ED6-EDE9-6801FCCA0BE3}"/>
              </a:ext>
            </a:extLst>
          </p:cNvPr>
          <p:cNvSpPr>
            <a:spLocks noGrp="1"/>
          </p:cNvSpPr>
          <p:nvPr>
            <p:ph type="title"/>
          </p:nvPr>
        </p:nvSpPr>
        <p:spPr>
          <a:xfrm>
            <a:off x="884321" y="-96252"/>
            <a:ext cx="7375358" cy="806116"/>
          </a:xfrm>
        </p:spPr>
        <p:txBody>
          <a:bodyPr/>
          <a:lstStyle/>
          <a:p>
            <a:r>
              <a:rPr lang="en-GB" sz="3200" b="1">
                <a:solidFill>
                  <a:srgbClr val="173AFF"/>
                </a:solidFill>
                <a:latin typeface="Segoe UI"/>
                <a:cs typeface="Calibri"/>
              </a:rPr>
              <a:t>Discuss</a:t>
            </a:r>
            <a:endParaRPr lang="en-US"/>
          </a:p>
        </p:txBody>
      </p:sp>
      <p:sp>
        <p:nvSpPr>
          <p:cNvPr id="3" name="Content Placeholder 2">
            <a:extLst>
              <a:ext uri="{FF2B5EF4-FFF2-40B4-BE49-F238E27FC236}">
                <a16:creationId xmlns:a16="http://schemas.microsoft.com/office/drawing/2014/main" id="{FE8780C0-3C7F-DA0B-0563-05AE48C4BAE2}"/>
              </a:ext>
            </a:extLst>
          </p:cNvPr>
          <p:cNvSpPr>
            <a:spLocks noGrp="1"/>
          </p:cNvSpPr>
          <p:nvPr>
            <p:ph idx="1"/>
          </p:nvPr>
        </p:nvSpPr>
        <p:spPr>
          <a:xfrm>
            <a:off x="270363" y="560693"/>
            <a:ext cx="8604417" cy="4651866"/>
          </a:xfrm>
        </p:spPr>
        <p:txBody>
          <a:bodyPr/>
          <a:lstStyle/>
          <a:p>
            <a:pPr marL="0" indent="0" algn="just">
              <a:buNone/>
            </a:pPr>
            <a:r>
              <a:rPr lang="en-GB" sz="2600">
                <a:solidFill>
                  <a:srgbClr val="173AFF"/>
                </a:solidFill>
                <a:latin typeface="Arial"/>
                <a:ea typeface="+mn-lt"/>
                <a:cs typeface="Arial"/>
              </a:rPr>
              <a:t>With a partner, discuss:</a:t>
            </a:r>
            <a:endParaRPr lang="en-US" sz="2600">
              <a:solidFill>
                <a:srgbClr val="173AFF"/>
              </a:solidFill>
              <a:latin typeface="Arial"/>
              <a:cs typeface="Arial"/>
            </a:endParaRPr>
          </a:p>
          <a:p>
            <a:pPr marL="457200" indent="-457200" algn="just">
              <a:buAutoNum type="arabicParenR"/>
            </a:pPr>
            <a:r>
              <a:rPr lang="en-GB" sz="2600">
                <a:solidFill>
                  <a:srgbClr val="173AFF"/>
                </a:solidFill>
                <a:latin typeface="Arial"/>
                <a:ea typeface="+mn-lt"/>
                <a:cs typeface="Arial"/>
              </a:rPr>
              <a:t>Which paraphrasing technique last week was new to you?</a:t>
            </a:r>
            <a:endParaRPr lang="en-GB" sz="2600" dirty="0">
              <a:solidFill>
                <a:srgbClr val="173AFF"/>
              </a:solidFill>
              <a:latin typeface="Arial"/>
              <a:cs typeface="Arial"/>
            </a:endParaRPr>
          </a:p>
          <a:p>
            <a:pPr marL="457200" indent="-457200" algn="just">
              <a:buAutoNum type="arabicParenR"/>
            </a:pPr>
            <a:r>
              <a:rPr lang="en-GB" sz="2600" dirty="0">
                <a:solidFill>
                  <a:srgbClr val="173AFF"/>
                </a:solidFill>
                <a:latin typeface="Arial"/>
                <a:ea typeface="+mn-lt"/>
                <a:cs typeface="Arial"/>
              </a:rPr>
              <a:t>Wh</a:t>
            </a:r>
            <a:r>
              <a:rPr lang="en-GB" sz="2600">
                <a:solidFill>
                  <a:srgbClr val="173AFF"/>
                </a:solidFill>
                <a:latin typeface="Arial"/>
                <a:ea typeface="+mn-lt"/>
                <a:cs typeface="Arial"/>
              </a:rPr>
              <a:t>at did you think was challenging about paraphrasing last week (if anything!)?</a:t>
            </a:r>
            <a:endParaRPr lang="en-GB" sz="2600" dirty="0">
              <a:solidFill>
                <a:srgbClr val="173AFF"/>
              </a:solidFill>
              <a:latin typeface="Arial"/>
              <a:cs typeface="Arial"/>
            </a:endParaRPr>
          </a:p>
          <a:p>
            <a:pPr marL="0" indent="0" algn="just">
              <a:buNone/>
            </a:pPr>
            <a:endParaRPr lang="en-GB" sz="2600" b="1" dirty="0">
              <a:solidFill>
                <a:srgbClr val="173AFF"/>
              </a:solidFill>
              <a:latin typeface="Arial"/>
              <a:cs typeface="Arial"/>
            </a:endParaRPr>
          </a:p>
          <a:p>
            <a:pPr marL="0" indent="0" algn="just">
              <a:buNone/>
            </a:pPr>
            <a:r>
              <a:rPr lang="en-GB" sz="2600" dirty="0">
                <a:solidFill>
                  <a:srgbClr val="173AFF"/>
                </a:solidFill>
                <a:latin typeface="Arial"/>
                <a:cs typeface="Arial"/>
              </a:rPr>
              <a:t>Then, work together to paraphrase the </a:t>
            </a:r>
            <a:r>
              <a:rPr lang="en-GB" sz="2600">
                <a:solidFill>
                  <a:srgbClr val="173AFF"/>
                </a:solidFill>
                <a:latin typeface="Arial"/>
                <a:cs typeface="Arial"/>
              </a:rPr>
              <a:t>following two sentences (make sure at least one of you writes the answers down on a piece of paper!):</a:t>
            </a:r>
            <a:endParaRPr lang="en-GB" sz="2600" dirty="0">
              <a:solidFill>
                <a:srgbClr val="173AFF"/>
              </a:solidFill>
              <a:latin typeface="Arial"/>
              <a:cs typeface="Arial"/>
            </a:endParaRPr>
          </a:p>
          <a:p>
            <a:pPr marL="457200" indent="-457200" algn="just">
              <a:buAutoNum type="arabicParenR"/>
            </a:pPr>
            <a:r>
              <a:rPr lang="en-GB" sz="2600">
                <a:solidFill>
                  <a:srgbClr val="002060"/>
                </a:solidFill>
                <a:latin typeface="Arial"/>
                <a:ea typeface="+mn-lt"/>
                <a:cs typeface="Arial"/>
              </a:rPr>
              <a:t>Companies that train their staff perform more effectively and often earn more money.</a:t>
            </a:r>
          </a:p>
          <a:p>
            <a:pPr marL="457200" indent="-457200" algn="just">
              <a:buAutoNum type="arabicParenR"/>
            </a:pPr>
            <a:r>
              <a:rPr lang="en-GB" sz="2600">
                <a:solidFill>
                  <a:srgbClr val="002060"/>
                </a:solidFill>
                <a:latin typeface="Arial"/>
                <a:ea typeface="+mn-lt"/>
                <a:cs typeface="Arial"/>
              </a:rPr>
              <a:t>By focusing on the environment, companies can build a better reputation and attract loyal customers.</a:t>
            </a:r>
            <a:endParaRPr lang="en-GB" sz="2600">
              <a:solidFill>
                <a:srgbClr val="002060"/>
              </a:solidFill>
              <a:latin typeface="Arial"/>
              <a:cs typeface="Arial"/>
            </a:endParaRPr>
          </a:p>
          <a:p>
            <a:pPr marL="457200" indent="-457200" algn="just">
              <a:buAutoNum type="arabicParenR"/>
            </a:pPr>
            <a:endParaRPr lang="en-GB" sz="2800" dirty="0">
              <a:solidFill>
                <a:srgbClr val="002060"/>
              </a:solidFill>
              <a:latin typeface="Arial"/>
              <a:cs typeface="Arial"/>
            </a:endParaRPr>
          </a:p>
          <a:p>
            <a:pPr marL="0" indent="0" algn="just">
              <a:buNone/>
            </a:pPr>
            <a:endParaRPr lang="en-GB" b="1" dirty="0">
              <a:solidFill>
                <a:srgbClr val="173AFF"/>
              </a:solidFill>
              <a:cs typeface="Segoe UI"/>
            </a:endParaRPr>
          </a:p>
        </p:txBody>
      </p:sp>
      <p:sp>
        <p:nvSpPr>
          <p:cNvPr id="4" name="Date Placeholder 3">
            <a:extLst>
              <a:ext uri="{FF2B5EF4-FFF2-40B4-BE49-F238E27FC236}">
                <a16:creationId xmlns:a16="http://schemas.microsoft.com/office/drawing/2014/main" id="{03E9ABC4-1846-A259-7201-6F1329386EC0}"/>
              </a:ext>
            </a:extLst>
          </p:cNvPr>
          <p:cNvSpPr>
            <a:spLocks noGrp="1"/>
          </p:cNvSpPr>
          <p:nvPr>
            <p:ph type="dt" sz="half" idx="10"/>
          </p:nvPr>
        </p:nvSpPr>
        <p:spPr/>
        <p:txBody>
          <a:bodyPr/>
          <a:lstStyle/>
          <a:p>
            <a:pPr>
              <a:defRPr/>
            </a:pPr>
            <a:fld id="{7734DD8D-AE26-4A6C-B780-968F72A0D9BC}" type="datetime1">
              <a:rPr lang="en-GB" smtClean="0"/>
              <a:pPr>
                <a:defRPr/>
              </a:pPr>
              <a:t>10/03/2026</a:t>
            </a:fld>
            <a:endParaRPr lang="en-GB"/>
          </a:p>
        </p:txBody>
      </p:sp>
    </p:spTree>
    <p:extLst>
      <p:ext uri="{BB962C8B-B14F-4D97-AF65-F5344CB8AC3E}">
        <p14:creationId xmlns:p14="http://schemas.microsoft.com/office/powerpoint/2010/main" val="727714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E1954DBE-FA16-A3AE-05E5-F73B4BCEEC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E8B20F5-5359-33B6-CC2C-20D5183FC24B}"/>
              </a:ext>
            </a:extLst>
          </p:cNvPr>
          <p:cNvSpPr>
            <a:spLocks noGrp="1"/>
          </p:cNvSpPr>
          <p:nvPr>
            <p:ph type="title"/>
          </p:nvPr>
        </p:nvSpPr>
        <p:spPr>
          <a:xfrm>
            <a:off x="884321" y="-3031"/>
            <a:ext cx="7375358" cy="806116"/>
          </a:xfrm>
        </p:spPr>
        <p:txBody>
          <a:bodyPr/>
          <a:lstStyle/>
          <a:p>
            <a:r>
              <a:rPr lang="en-GB" sz="3200" b="1">
                <a:solidFill>
                  <a:srgbClr val="173AFF"/>
                </a:solidFill>
                <a:latin typeface="Segoe UI"/>
                <a:cs typeface="Calibri"/>
              </a:rPr>
              <a:t>Share</a:t>
            </a:r>
            <a:endParaRPr lang="en-GB" sz="3200" b="1" dirty="0">
              <a:solidFill>
                <a:srgbClr val="173AFF"/>
              </a:solidFill>
              <a:latin typeface="Segoe UI"/>
              <a:cs typeface="Calibri"/>
            </a:endParaRPr>
          </a:p>
        </p:txBody>
      </p:sp>
      <p:sp>
        <p:nvSpPr>
          <p:cNvPr id="3" name="Content Placeholder 2">
            <a:extLst>
              <a:ext uri="{FF2B5EF4-FFF2-40B4-BE49-F238E27FC236}">
                <a16:creationId xmlns:a16="http://schemas.microsoft.com/office/drawing/2014/main" id="{1BE59FF3-FB29-4EB2-21BC-3B40BAF01916}"/>
              </a:ext>
            </a:extLst>
          </p:cNvPr>
          <p:cNvSpPr>
            <a:spLocks noGrp="1"/>
          </p:cNvSpPr>
          <p:nvPr>
            <p:ph idx="1"/>
          </p:nvPr>
        </p:nvSpPr>
        <p:spPr>
          <a:xfrm>
            <a:off x="270363" y="794238"/>
            <a:ext cx="8604417" cy="4651866"/>
          </a:xfrm>
        </p:spPr>
        <p:txBody>
          <a:bodyPr/>
          <a:lstStyle/>
          <a:p>
            <a:pPr algn="just"/>
            <a:r>
              <a:rPr lang="en-GB" sz="2600" dirty="0">
                <a:solidFill>
                  <a:srgbClr val="173AFF"/>
                </a:solidFill>
                <a:latin typeface="Arial"/>
                <a:cs typeface="Arial"/>
              </a:rPr>
              <a:t>Switch your paraphrasing answers with another pair. </a:t>
            </a:r>
            <a:endParaRPr lang="en-US" sz="2600">
              <a:solidFill>
                <a:srgbClr val="000000"/>
              </a:solidFill>
              <a:latin typeface="Arial"/>
              <a:cs typeface="Arial"/>
            </a:endParaRPr>
          </a:p>
          <a:p>
            <a:pPr algn="just"/>
            <a:r>
              <a:rPr lang="en-GB" sz="2600">
                <a:solidFill>
                  <a:srgbClr val="173AFF"/>
                </a:solidFill>
                <a:latin typeface="Arial"/>
                <a:cs typeface="Arial"/>
              </a:rPr>
              <a:t>Look at the other pair's </a:t>
            </a:r>
            <a:r>
              <a:rPr lang="en-GB" sz="2600" dirty="0">
                <a:solidFill>
                  <a:srgbClr val="173AFF"/>
                </a:solidFill>
                <a:latin typeface="Arial"/>
                <a:cs typeface="Arial"/>
              </a:rPr>
              <a:t>answers and discuss with your partner which </a:t>
            </a:r>
            <a:r>
              <a:rPr lang="en-GB" sz="2600">
                <a:solidFill>
                  <a:srgbClr val="173AFF"/>
                </a:solidFill>
                <a:latin typeface="Arial"/>
                <a:cs typeface="Arial"/>
              </a:rPr>
              <a:t>techniques they used to paraphrase.  </a:t>
            </a:r>
            <a:endParaRPr lang="en-GB" sz="2600" dirty="0">
              <a:solidFill>
                <a:srgbClr val="173AFF"/>
              </a:solidFill>
              <a:latin typeface="Arial"/>
              <a:cs typeface="Arial"/>
            </a:endParaRPr>
          </a:p>
          <a:p>
            <a:pPr algn="just"/>
            <a:r>
              <a:rPr lang="en-GB" sz="2600">
                <a:solidFill>
                  <a:srgbClr val="173AFF"/>
                </a:solidFill>
                <a:latin typeface="Arial"/>
                <a:cs typeface="Arial"/>
              </a:rPr>
              <a:t>How does the other pair's answers compare to you and your partner's answers?</a:t>
            </a:r>
          </a:p>
          <a:p>
            <a:pPr marL="0" indent="0" algn="just">
              <a:buNone/>
            </a:pPr>
            <a:endParaRPr lang="en-GB" sz="2800" dirty="0">
              <a:solidFill>
                <a:srgbClr val="173AFF"/>
              </a:solidFill>
              <a:latin typeface="Arial"/>
              <a:cs typeface="Arial"/>
            </a:endParaRPr>
          </a:p>
        </p:txBody>
      </p:sp>
      <p:sp>
        <p:nvSpPr>
          <p:cNvPr id="4" name="Date Placeholder 3">
            <a:extLst>
              <a:ext uri="{FF2B5EF4-FFF2-40B4-BE49-F238E27FC236}">
                <a16:creationId xmlns:a16="http://schemas.microsoft.com/office/drawing/2014/main" id="{C1E30DF1-0613-B857-C862-EF21A10A4015}"/>
              </a:ext>
            </a:extLst>
          </p:cNvPr>
          <p:cNvSpPr>
            <a:spLocks noGrp="1"/>
          </p:cNvSpPr>
          <p:nvPr>
            <p:ph type="dt" sz="half" idx="10"/>
          </p:nvPr>
        </p:nvSpPr>
        <p:spPr/>
        <p:txBody>
          <a:bodyPr/>
          <a:lstStyle/>
          <a:p>
            <a:pPr>
              <a:defRPr/>
            </a:pPr>
            <a:fld id="{7734DD8D-AE26-4A6C-B780-968F72A0D9BC}" type="datetime1">
              <a:rPr lang="en-GB" smtClean="0"/>
              <a:pPr>
                <a:defRPr/>
              </a:pPr>
              <a:t>10/03/2026</a:t>
            </a:fld>
            <a:endParaRPr lang="en-GB"/>
          </a:p>
        </p:txBody>
      </p:sp>
      <p:sp>
        <p:nvSpPr>
          <p:cNvPr id="6" name="TextBox 5">
            <a:extLst>
              <a:ext uri="{FF2B5EF4-FFF2-40B4-BE49-F238E27FC236}">
                <a16:creationId xmlns:a16="http://schemas.microsoft.com/office/drawing/2014/main" id="{C6842153-7C56-29DE-F5B9-47B44295797F}"/>
              </a:ext>
            </a:extLst>
          </p:cNvPr>
          <p:cNvSpPr txBox="1"/>
          <p:nvPr/>
        </p:nvSpPr>
        <p:spPr>
          <a:xfrm>
            <a:off x="286701" y="3259240"/>
            <a:ext cx="8584951" cy="2677656"/>
          </a:xfrm>
          <a:prstGeom prst="rect">
            <a:avLst/>
          </a:prstGeom>
          <a:noFill/>
          <a:ln w="28575">
            <a:solidFill>
              <a:schemeClr val="tx2"/>
            </a:solidFill>
          </a:ln>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r>
              <a:rPr lang="en-US" sz="2200" b="1">
                <a:solidFill>
                  <a:srgbClr val="173AFF"/>
                </a:solidFill>
                <a:latin typeface="Segoe UI"/>
                <a:cs typeface="Segoe UI"/>
              </a:rPr>
              <a:t>Techniques Reminder</a:t>
            </a:r>
            <a:endParaRPr lang="en-US" sz="2200" b="1" dirty="0">
              <a:solidFill>
                <a:srgbClr val="173AFF"/>
              </a:solidFill>
              <a:latin typeface="Segoe UI"/>
              <a:cs typeface="Segoe UI"/>
            </a:endParaRPr>
          </a:p>
          <a:p>
            <a:pPr algn="ctr"/>
            <a:endParaRPr lang="en-US" sz="2200" b="1" dirty="0">
              <a:solidFill>
                <a:srgbClr val="173AFF"/>
              </a:solidFill>
              <a:latin typeface="Segoe UI"/>
              <a:cs typeface="Segoe UI"/>
            </a:endParaRPr>
          </a:p>
          <a:p>
            <a:pPr marL="457200" indent="-457200" algn="ctr">
              <a:buAutoNum type="arabicPeriod"/>
            </a:pPr>
            <a:r>
              <a:rPr lang="en-US" sz="2200" b="1">
                <a:solidFill>
                  <a:srgbClr val="002060"/>
                </a:solidFill>
                <a:latin typeface="Segoe UI"/>
                <a:cs typeface="Segoe UI"/>
              </a:rPr>
              <a:t>Use of synonyms</a:t>
            </a:r>
            <a:endParaRPr lang="en-US"/>
          </a:p>
          <a:p>
            <a:pPr marL="457200" indent="-457200" algn="ctr">
              <a:buAutoNum type="arabicPeriod"/>
            </a:pPr>
            <a:endParaRPr lang="en-US" sz="1200" b="1" dirty="0">
              <a:solidFill>
                <a:srgbClr val="002060"/>
              </a:solidFill>
              <a:latin typeface="Segoe UI"/>
              <a:cs typeface="Segoe UI"/>
            </a:endParaRPr>
          </a:p>
          <a:p>
            <a:pPr marL="457200" indent="-457200" algn="ctr">
              <a:buAutoNum type="arabicPeriod"/>
            </a:pPr>
            <a:r>
              <a:rPr lang="en-US" sz="2200" b="1">
                <a:solidFill>
                  <a:srgbClr val="002060"/>
                </a:solidFill>
                <a:latin typeface="Segoe UI"/>
                <a:cs typeface="Segoe UI"/>
              </a:rPr>
              <a:t>Word order</a:t>
            </a:r>
            <a:endParaRPr lang="en-US" sz="2200" i="1">
              <a:solidFill>
                <a:srgbClr val="000000"/>
              </a:solidFill>
              <a:latin typeface="Segoe UI"/>
              <a:cs typeface="Segoe UI"/>
            </a:endParaRPr>
          </a:p>
          <a:p>
            <a:pPr marL="457200" indent="-457200" algn="ctr">
              <a:buAutoNum type="arabicPeriod"/>
            </a:pPr>
            <a:endParaRPr lang="en-US" sz="1200" b="1" dirty="0">
              <a:solidFill>
                <a:srgbClr val="002060"/>
              </a:solidFill>
              <a:latin typeface="Segoe UI"/>
              <a:cs typeface="Segoe UI"/>
            </a:endParaRPr>
          </a:p>
          <a:p>
            <a:pPr marL="457200" indent="-457200" algn="ctr">
              <a:buAutoNum type="arabicPeriod"/>
            </a:pPr>
            <a:r>
              <a:rPr lang="en-US" sz="2200" b="1" dirty="0">
                <a:solidFill>
                  <a:srgbClr val="002060"/>
                </a:solidFill>
                <a:latin typeface="Segoe UI"/>
                <a:cs typeface="Segoe UI"/>
              </a:rPr>
              <a:t>Change of word form (e.g. verb to a noun)</a:t>
            </a:r>
            <a:endParaRPr lang="en-US" sz="2200" b="1">
              <a:latin typeface="Segoe UI"/>
              <a:cs typeface="Segoe UI"/>
            </a:endParaRPr>
          </a:p>
          <a:p>
            <a:pPr marL="457200" indent="-457200" algn="ctr">
              <a:buAutoNum type="arabicPeriod"/>
            </a:pPr>
            <a:endParaRPr lang="en-US" sz="1200" dirty="0">
              <a:solidFill>
                <a:srgbClr val="002060"/>
              </a:solidFill>
              <a:latin typeface="Segoe UI"/>
              <a:cs typeface="Segoe UI"/>
            </a:endParaRPr>
          </a:p>
          <a:p>
            <a:pPr marL="457200" indent="-457200" algn="ctr">
              <a:buAutoNum type="arabicPeriod"/>
            </a:pPr>
            <a:r>
              <a:rPr lang="en-US" sz="2200" b="1">
                <a:solidFill>
                  <a:srgbClr val="002060"/>
                </a:solidFill>
                <a:latin typeface="Segoe UI"/>
                <a:cs typeface="Segoe UI"/>
              </a:rPr>
              <a:t>Sentence structure/grammar/combining sentences</a:t>
            </a:r>
            <a:endParaRPr lang="en-US" sz="2200">
              <a:solidFill>
                <a:srgbClr val="000000"/>
              </a:solidFill>
            </a:endParaRPr>
          </a:p>
        </p:txBody>
      </p:sp>
    </p:spTree>
    <p:extLst>
      <p:ext uri="{BB962C8B-B14F-4D97-AF65-F5344CB8AC3E}">
        <p14:creationId xmlns:p14="http://schemas.microsoft.com/office/powerpoint/2010/main" val="2748013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5CE047B2-79A2-DBC9-D400-5CDBAC501F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35A24D2-428E-423F-B0C5-189E6781ADED}"/>
              </a:ext>
            </a:extLst>
          </p:cNvPr>
          <p:cNvSpPr>
            <a:spLocks noGrp="1"/>
          </p:cNvSpPr>
          <p:nvPr>
            <p:ph type="title"/>
          </p:nvPr>
        </p:nvSpPr>
        <p:spPr>
          <a:xfrm>
            <a:off x="456968" y="249861"/>
            <a:ext cx="8230064" cy="806116"/>
          </a:xfrm>
        </p:spPr>
        <p:txBody>
          <a:bodyPr/>
          <a:lstStyle/>
          <a:p>
            <a:r>
              <a:rPr lang="en-GB" sz="2800" b="1" dirty="0">
                <a:solidFill>
                  <a:srgbClr val="173AFF"/>
                </a:solidFill>
                <a:latin typeface="Segoe UI"/>
                <a:cs typeface="Calibri"/>
              </a:rPr>
              <a:t>Why do we paraphrase in acade</a:t>
            </a:r>
            <a:r>
              <a:rPr lang="en-GB" sz="2800" b="1">
                <a:solidFill>
                  <a:srgbClr val="173AFF"/>
                </a:solidFill>
                <a:latin typeface="Segoe UI"/>
                <a:cs typeface="Calibri"/>
              </a:rPr>
              <a:t>mic writing?</a:t>
            </a:r>
            <a:endParaRPr lang="en-US" sz="2800">
              <a:solidFill>
                <a:srgbClr val="173AFF"/>
              </a:solidFill>
            </a:endParaRPr>
          </a:p>
        </p:txBody>
      </p:sp>
      <p:sp>
        <p:nvSpPr>
          <p:cNvPr id="4" name="Date Placeholder 3">
            <a:extLst>
              <a:ext uri="{FF2B5EF4-FFF2-40B4-BE49-F238E27FC236}">
                <a16:creationId xmlns:a16="http://schemas.microsoft.com/office/drawing/2014/main" id="{F5853FBE-C684-FB1A-917F-DBC50D532957}"/>
              </a:ext>
            </a:extLst>
          </p:cNvPr>
          <p:cNvSpPr>
            <a:spLocks noGrp="1"/>
          </p:cNvSpPr>
          <p:nvPr>
            <p:ph type="dt" sz="half" idx="10"/>
          </p:nvPr>
        </p:nvSpPr>
        <p:spPr/>
        <p:txBody>
          <a:bodyPr/>
          <a:lstStyle/>
          <a:p>
            <a:pPr>
              <a:defRPr/>
            </a:pPr>
            <a:fld id="{7734DD8D-AE26-4A6C-B780-968F72A0D9BC}" type="datetime1">
              <a:rPr lang="en-GB" smtClean="0"/>
              <a:pPr>
                <a:defRPr/>
              </a:pPr>
              <a:t>10/03/2026</a:t>
            </a:fld>
            <a:endParaRPr lang="en-GB"/>
          </a:p>
        </p:txBody>
      </p:sp>
      <p:sp>
        <p:nvSpPr>
          <p:cNvPr id="6" name="Content Placeholder 5">
            <a:extLst>
              <a:ext uri="{FF2B5EF4-FFF2-40B4-BE49-F238E27FC236}">
                <a16:creationId xmlns:a16="http://schemas.microsoft.com/office/drawing/2014/main" id="{8355C2D9-7CE1-2F23-F344-51C125F2C6CA}"/>
              </a:ext>
            </a:extLst>
          </p:cNvPr>
          <p:cNvSpPr>
            <a:spLocks noGrp="1"/>
          </p:cNvSpPr>
          <p:nvPr>
            <p:ph idx="1"/>
          </p:nvPr>
        </p:nvSpPr>
        <p:spPr/>
        <p:txBody>
          <a:bodyPr/>
          <a:lstStyle/>
          <a:p>
            <a:r>
              <a:rPr lang="en-US">
                <a:solidFill>
                  <a:srgbClr val="002060"/>
                </a:solidFill>
              </a:rPr>
              <a:t>Your class's answers here:</a:t>
            </a:r>
          </a:p>
          <a:p>
            <a:r>
              <a:rPr lang="en-US" dirty="0"/>
              <a:t> </a:t>
            </a:r>
          </a:p>
          <a:p>
            <a:r>
              <a:rPr lang="en-US" dirty="0"/>
              <a:t> </a:t>
            </a:r>
          </a:p>
          <a:p>
            <a:r>
              <a:rPr lang="en-US" dirty="0"/>
              <a:t> </a:t>
            </a:r>
          </a:p>
        </p:txBody>
      </p:sp>
    </p:spTree>
    <p:extLst>
      <p:ext uri="{BB962C8B-B14F-4D97-AF65-F5344CB8AC3E}">
        <p14:creationId xmlns:p14="http://schemas.microsoft.com/office/powerpoint/2010/main" val="2374755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AC1499B3-691C-4EAF-58DC-76CFC3C56C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7C4285-FFB5-E428-E990-DFDDC2095C07}"/>
              </a:ext>
            </a:extLst>
          </p:cNvPr>
          <p:cNvSpPr>
            <a:spLocks noGrp="1"/>
          </p:cNvSpPr>
          <p:nvPr>
            <p:ph type="title"/>
          </p:nvPr>
        </p:nvSpPr>
        <p:spPr>
          <a:xfrm>
            <a:off x="552919" y="120173"/>
            <a:ext cx="8369564" cy="542347"/>
          </a:xfrm>
        </p:spPr>
        <p:txBody>
          <a:bodyPr/>
          <a:lstStyle/>
          <a:p>
            <a:r>
              <a:rPr lang="en-GB" sz="3200" b="1">
                <a:solidFill>
                  <a:srgbClr val="173AFF"/>
                </a:solidFill>
                <a:latin typeface="Segoe UI"/>
                <a:cs typeface="Segoe UI"/>
              </a:rPr>
              <a:t>Back to Nick....</a:t>
            </a:r>
            <a:endParaRPr lang="en-US"/>
          </a:p>
        </p:txBody>
      </p:sp>
      <p:sp>
        <p:nvSpPr>
          <p:cNvPr id="3" name="Content Placeholder 2">
            <a:extLst>
              <a:ext uri="{FF2B5EF4-FFF2-40B4-BE49-F238E27FC236}">
                <a16:creationId xmlns:a16="http://schemas.microsoft.com/office/drawing/2014/main" id="{1307AC01-8C74-508A-4A2B-72144C286429}"/>
              </a:ext>
            </a:extLst>
          </p:cNvPr>
          <p:cNvSpPr>
            <a:spLocks noGrp="1"/>
          </p:cNvSpPr>
          <p:nvPr>
            <p:ph idx="1"/>
          </p:nvPr>
        </p:nvSpPr>
        <p:spPr>
          <a:xfrm>
            <a:off x="175737" y="804874"/>
            <a:ext cx="8800432" cy="1542950"/>
          </a:xfrm>
        </p:spPr>
        <p:txBody>
          <a:bodyPr/>
          <a:lstStyle/>
          <a:p>
            <a:pPr marL="0" indent="0" algn="just">
              <a:buNone/>
            </a:pPr>
            <a:r>
              <a:rPr lang="en-GB" sz="2000" b="1" dirty="0">
                <a:solidFill>
                  <a:srgbClr val="173AFF"/>
                </a:solidFill>
                <a:latin typeface="Segoe UI"/>
                <a:cs typeface="Segoe UI"/>
              </a:rPr>
              <a:t>Remember Nick? The poor guy has another report to write, this time on companies and the way they invest in the training of their employees. Go to the Week 5 Paraphrasing and Paragraph Worksheet and look at </a:t>
            </a:r>
            <a:r>
              <a:rPr lang="en-GB" sz="2000" b="1">
                <a:solidFill>
                  <a:srgbClr val="173AFF"/>
                </a:solidFill>
                <a:latin typeface="Segoe UI"/>
                <a:cs typeface="Segoe UI"/>
              </a:rPr>
              <a:t>Activity 1.</a:t>
            </a:r>
            <a:endParaRPr lang="en-GB" sz="2000" b="1" dirty="0">
              <a:solidFill>
                <a:srgbClr val="173AFF"/>
              </a:solidFill>
              <a:latin typeface="Segoe UI"/>
              <a:cs typeface="Segoe UI"/>
            </a:endParaRPr>
          </a:p>
          <a:p>
            <a:pPr marL="0" indent="0" algn="just">
              <a:buNone/>
            </a:pPr>
            <a:endParaRPr lang="en-GB" sz="2000" b="1" dirty="0">
              <a:solidFill>
                <a:srgbClr val="173AFF"/>
              </a:solidFill>
              <a:latin typeface="Segoe UI"/>
              <a:cs typeface="Segoe UI"/>
            </a:endParaRPr>
          </a:p>
          <a:p>
            <a:pPr marL="0" indent="0" algn="just">
              <a:buNone/>
            </a:pPr>
            <a:r>
              <a:rPr lang="en-GB" sz="2000">
                <a:solidFill>
                  <a:srgbClr val="173AFF"/>
                </a:solidFill>
                <a:ea typeface="+mn-lt"/>
                <a:cs typeface="+mn-lt"/>
              </a:rPr>
              <a:t>1</a:t>
            </a:r>
            <a:r>
              <a:rPr lang="en-GB" sz="2000">
                <a:solidFill>
                  <a:srgbClr val="173AFF"/>
                </a:solidFill>
                <a:latin typeface="Arial"/>
                <a:ea typeface="+mn-lt"/>
                <a:cs typeface="Arial"/>
              </a:rPr>
              <a:t>) What claim is Nick making? Highlight it. </a:t>
            </a:r>
          </a:p>
          <a:p>
            <a:pPr marL="0" indent="0" algn="just">
              <a:buNone/>
            </a:pPr>
            <a:r>
              <a:rPr lang="en-GB" sz="2000">
                <a:solidFill>
                  <a:srgbClr val="173AFF"/>
                </a:solidFill>
                <a:latin typeface="Arial"/>
                <a:ea typeface="+mn-lt"/>
                <a:cs typeface="Arial"/>
              </a:rPr>
              <a:t>2) What is missing from Nick’s paragraph? </a:t>
            </a:r>
            <a:endParaRPr lang="en-GB">
              <a:latin typeface="Arial"/>
              <a:cs typeface="Arial"/>
            </a:endParaRPr>
          </a:p>
          <a:p>
            <a:pPr marL="0" indent="0" algn="just">
              <a:buNone/>
            </a:pPr>
            <a:endParaRPr lang="en-GB" sz="2800" b="1" dirty="0">
              <a:solidFill>
                <a:srgbClr val="173AFF"/>
              </a:solidFill>
              <a:latin typeface="Arial"/>
              <a:cs typeface="Arial"/>
            </a:endParaRPr>
          </a:p>
          <a:p>
            <a:pPr marL="0" indent="0" algn="just">
              <a:buNone/>
            </a:pPr>
            <a:r>
              <a:rPr lang="en-GB" sz="2800" dirty="0">
                <a:solidFill>
                  <a:srgbClr val="002060"/>
                </a:solidFill>
                <a:latin typeface="Arial"/>
                <a:ea typeface="+mn-lt"/>
                <a:cs typeface="Arial"/>
              </a:rPr>
              <a:t>Investing in employee training is essential for a company’s success. </a:t>
            </a:r>
            <a:r>
              <a:rPr lang="en-GB" sz="2800">
                <a:solidFill>
                  <a:srgbClr val="002060"/>
                </a:solidFill>
                <a:latin typeface="Arial"/>
                <a:ea typeface="+mn-lt"/>
                <a:cs typeface="Arial"/>
              </a:rPr>
              <a:t>This </a:t>
            </a:r>
            <a:r>
              <a:rPr lang="en-GB" sz="2800" dirty="0">
                <a:solidFill>
                  <a:srgbClr val="002060"/>
                </a:solidFill>
                <a:latin typeface="Arial"/>
                <a:ea typeface="+mn-lt"/>
                <a:cs typeface="Arial"/>
              </a:rPr>
              <a:t>makes the company more competitive and helps it achieve its goals. Therefore, companies should make training a priority for all employees.</a:t>
            </a:r>
            <a:endParaRPr lang="en-GB" sz="2800" dirty="0">
              <a:latin typeface="Arial"/>
              <a:cs typeface="Arial"/>
            </a:endParaRPr>
          </a:p>
          <a:p>
            <a:pPr marL="0" indent="0" algn="just">
              <a:buNone/>
            </a:pPr>
            <a:endParaRPr lang="en-GB" sz="2000" b="1" dirty="0">
              <a:solidFill>
                <a:srgbClr val="173AFF"/>
              </a:solidFill>
              <a:latin typeface="Segoe UI"/>
              <a:cs typeface="Segoe UI"/>
            </a:endParaRPr>
          </a:p>
        </p:txBody>
      </p:sp>
      <p:sp>
        <p:nvSpPr>
          <p:cNvPr id="4" name="Date Placeholder 3">
            <a:extLst>
              <a:ext uri="{FF2B5EF4-FFF2-40B4-BE49-F238E27FC236}">
                <a16:creationId xmlns:a16="http://schemas.microsoft.com/office/drawing/2014/main" id="{01D5BFB4-C16B-F7D1-1354-A0CC0111C848}"/>
              </a:ext>
            </a:extLst>
          </p:cNvPr>
          <p:cNvSpPr>
            <a:spLocks noGrp="1"/>
          </p:cNvSpPr>
          <p:nvPr>
            <p:ph type="dt" sz="half" idx="10"/>
          </p:nvPr>
        </p:nvSpPr>
        <p:spPr/>
        <p:txBody>
          <a:bodyPr/>
          <a:lstStyle/>
          <a:p>
            <a:pPr>
              <a:defRPr/>
            </a:pPr>
            <a:fld id="{7734DD8D-AE26-4A6C-B780-968F72A0D9BC}" type="datetime1">
              <a:rPr lang="en-GB" smtClean="0"/>
              <a:pPr>
                <a:defRPr/>
              </a:pPr>
              <a:t>10/03/2026</a:t>
            </a:fld>
            <a:endParaRPr lang="en-GB"/>
          </a:p>
        </p:txBody>
      </p:sp>
    </p:spTree>
    <p:extLst>
      <p:ext uri="{BB962C8B-B14F-4D97-AF65-F5344CB8AC3E}">
        <p14:creationId xmlns:p14="http://schemas.microsoft.com/office/powerpoint/2010/main" val="2538020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1B154854-EF26-3CE1-502F-B7BA2A7E40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EA97BF-E66D-6275-8418-3E2B1E13286A}"/>
              </a:ext>
            </a:extLst>
          </p:cNvPr>
          <p:cNvSpPr>
            <a:spLocks noGrp="1"/>
          </p:cNvSpPr>
          <p:nvPr>
            <p:ph type="title"/>
          </p:nvPr>
        </p:nvSpPr>
        <p:spPr>
          <a:xfrm>
            <a:off x="456968" y="249861"/>
            <a:ext cx="8230064" cy="806116"/>
          </a:xfrm>
        </p:spPr>
        <p:txBody>
          <a:bodyPr/>
          <a:lstStyle/>
          <a:p>
            <a:r>
              <a:rPr lang="en-GB" sz="2800" b="1">
                <a:solidFill>
                  <a:srgbClr val="173AFF"/>
                </a:solidFill>
                <a:latin typeface="Segoe UI"/>
                <a:cs typeface="Calibri"/>
              </a:rPr>
              <a:t>Activity 1, B-C</a:t>
            </a:r>
            <a:endParaRPr lang="en-US"/>
          </a:p>
        </p:txBody>
      </p:sp>
      <p:sp>
        <p:nvSpPr>
          <p:cNvPr id="4" name="Date Placeholder 3">
            <a:extLst>
              <a:ext uri="{FF2B5EF4-FFF2-40B4-BE49-F238E27FC236}">
                <a16:creationId xmlns:a16="http://schemas.microsoft.com/office/drawing/2014/main" id="{17532DD9-FFED-225A-2C56-486C5D3D70E8}"/>
              </a:ext>
            </a:extLst>
          </p:cNvPr>
          <p:cNvSpPr>
            <a:spLocks noGrp="1"/>
          </p:cNvSpPr>
          <p:nvPr>
            <p:ph type="dt" sz="half" idx="10"/>
          </p:nvPr>
        </p:nvSpPr>
        <p:spPr/>
        <p:txBody>
          <a:bodyPr/>
          <a:lstStyle/>
          <a:p>
            <a:pPr>
              <a:defRPr/>
            </a:pPr>
            <a:fld id="{7734DD8D-AE26-4A6C-B780-968F72A0D9BC}" type="datetime1">
              <a:rPr lang="en-GB" smtClean="0"/>
              <a:pPr>
                <a:defRPr/>
              </a:pPr>
              <a:t>10/03/2026</a:t>
            </a:fld>
            <a:endParaRPr lang="en-GB"/>
          </a:p>
        </p:txBody>
      </p:sp>
      <p:sp>
        <p:nvSpPr>
          <p:cNvPr id="6" name="Content Placeholder 5">
            <a:extLst>
              <a:ext uri="{FF2B5EF4-FFF2-40B4-BE49-F238E27FC236}">
                <a16:creationId xmlns:a16="http://schemas.microsoft.com/office/drawing/2014/main" id="{283DF565-A2C5-2E5B-0ADB-6E66941CE054}"/>
              </a:ext>
            </a:extLst>
          </p:cNvPr>
          <p:cNvSpPr>
            <a:spLocks noGrp="1"/>
          </p:cNvSpPr>
          <p:nvPr>
            <p:ph idx="1"/>
          </p:nvPr>
        </p:nvSpPr>
        <p:spPr/>
        <p:txBody>
          <a:bodyPr/>
          <a:lstStyle/>
          <a:p>
            <a:r>
              <a:rPr lang="en-US">
                <a:solidFill>
                  <a:srgbClr val="002060"/>
                </a:solidFill>
              </a:rPr>
              <a:t>Work with a partner. If you only have a phone, make sure to write your answers down in your notes.</a:t>
            </a:r>
            <a:endParaRPr lang="en-US"/>
          </a:p>
        </p:txBody>
      </p:sp>
    </p:spTree>
    <p:extLst>
      <p:ext uri="{BB962C8B-B14F-4D97-AF65-F5344CB8AC3E}">
        <p14:creationId xmlns:p14="http://schemas.microsoft.com/office/powerpoint/2010/main" val="261449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FB438419-D92B-A32F-9FE1-EEB288BAD12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52CB2E3-A295-C748-0AFA-99EAFBA46B03}"/>
              </a:ext>
            </a:extLst>
          </p:cNvPr>
          <p:cNvSpPr>
            <a:spLocks noGrp="1"/>
          </p:cNvSpPr>
          <p:nvPr>
            <p:ph type="title"/>
          </p:nvPr>
        </p:nvSpPr>
        <p:spPr>
          <a:xfrm>
            <a:off x="552919" y="120173"/>
            <a:ext cx="8369564" cy="542347"/>
          </a:xfrm>
        </p:spPr>
        <p:txBody>
          <a:bodyPr/>
          <a:lstStyle/>
          <a:p>
            <a:r>
              <a:rPr lang="en-GB" sz="3200" b="1">
                <a:solidFill>
                  <a:srgbClr val="173AFF"/>
                </a:solidFill>
                <a:latin typeface="Segoe UI"/>
                <a:cs typeface="Segoe UI"/>
              </a:rPr>
              <a:t>Nick's Paragraph</a:t>
            </a:r>
            <a:endParaRPr lang="en-US"/>
          </a:p>
        </p:txBody>
      </p:sp>
      <p:sp>
        <p:nvSpPr>
          <p:cNvPr id="3" name="Content Placeholder 2">
            <a:extLst>
              <a:ext uri="{FF2B5EF4-FFF2-40B4-BE49-F238E27FC236}">
                <a16:creationId xmlns:a16="http://schemas.microsoft.com/office/drawing/2014/main" id="{6501269A-4026-296F-EA74-4F3BA709E473}"/>
              </a:ext>
            </a:extLst>
          </p:cNvPr>
          <p:cNvSpPr>
            <a:spLocks noGrp="1"/>
          </p:cNvSpPr>
          <p:nvPr>
            <p:ph idx="1"/>
          </p:nvPr>
        </p:nvSpPr>
        <p:spPr>
          <a:xfrm>
            <a:off x="155387" y="391088"/>
            <a:ext cx="8841132" cy="796778"/>
          </a:xfrm>
        </p:spPr>
        <p:txBody>
          <a:bodyPr/>
          <a:lstStyle/>
          <a:p>
            <a:pPr marL="0" indent="0" algn="just">
              <a:buNone/>
            </a:pPr>
            <a:endParaRPr lang="en-GB" sz="2000" b="1" dirty="0">
              <a:solidFill>
                <a:srgbClr val="173AFF"/>
              </a:solidFill>
              <a:latin typeface="Segoe UI"/>
              <a:cs typeface="Segoe UI"/>
            </a:endParaRPr>
          </a:p>
          <a:p>
            <a:pPr marL="0" indent="0" algn="just">
              <a:buNone/>
            </a:pPr>
            <a:r>
              <a:rPr lang="en-GB" sz="2000" b="1">
                <a:solidFill>
                  <a:srgbClr val="173AFF"/>
                </a:solidFill>
                <a:latin typeface="Segoe UI"/>
                <a:cs typeface="Segoe UI"/>
              </a:rPr>
              <a:t>In the end, despite many good drafts, this is the paragraph Nick ended up with.</a:t>
            </a:r>
          </a:p>
          <a:p>
            <a:pPr marL="0" indent="0" algn="just">
              <a:buNone/>
            </a:pPr>
            <a:endParaRPr lang="en-GB" sz="1100" b="1" dirty="0">
              <a:solidFill>
                <a:srgbClr val="173AFF"/>
              </a:solidFill>
              <a:latin typeface="Segoe UI"/>
              <a:ea typeface="+mn-lt"/>
              <a:cs typeface="Segoe UI"/>
            </a:endParaRPr>
          </a:p>
          <a:p>
            <a:pPr marL="0" indent="0" algn="just">
              <a:buNone/>
            </a:pPr>
            <a:r>
              <a:rPr lang="en-GB" sz="2000" dirty="0">
                <a:solidFill>
                  <a:srgbClr val="002060"/>
                </a:solidFill>
                <a:latin typeface="Arial"/>
                <a:ea typeface="+mn-lt"/>
                <a:cs typeface="Arial"/>
              </a:rPr>
              <a:t>Investing in employee training is essential for a company’s success. This makes the company more competitive and helps it achieve its goals. Providing structured training helps employees improve how they manage tasks. It also allows them to take on additional responsibilities, despite difficulties when learning new skills (Buster, 2024). For example, if a retail employee receives training in stock management software, they can reduce ordering errors and ensure products are available for customers. As a result, the business operates more efficiently and customer satisfaction improves. Therefore, companies should make training a priority for all employees.</a:t>
            </a:r>
            <a:endParaRPr lang="en-GB" dirty="0">
              <a:latin typeface="Arial"/>
              <a:ea typeface="+mn-lt"/>
              <a:cs typeface="Arial"/>
            </a:endParaRPr>
          </a:p>
          <a:p>
            <a:pPr marL="0" indent="0" algn="just">
              <a:buNone/>
            </a:pPr>
            <a:endParaRPr lang="en-GB" sz="800" dirty="0">
              <a:solidFill>
                <a:srgbClr val="002060"/>
              </a:solidFill>
              <a:latin typeface="Arial"/>
              <a:ea typeface="+mn-lt"/>
              <a:cs typeface="Arial"/>
            </a:endParaRPr>
          </a:p>
          <a:p>
            <a:pPr algn="just">
              <a:buFont typeface="Arial"/>
              <a:buChar char="•"/>
            </a:pPr>
            <a:r>
              <a:rPr lang="en-GB" sz="2000">
                <a:solidFill>
                  <a:srgbClr val="173AFF"/>
                </a:solidFill>
                <a:latin typeface="Arial"/>
                <a:ea typeface="+mn-lt"/>
                <a:cs typeface="Arial"/>
              </a:rPr>
              <a:t>Which sentence </a:t>
            </a:r>
            <a:r>
              <a:rPr lang="en-GB" sz="2000" b="1">
                <a:solidFill>
                  <a:srgbClr val="173AFF"/>
                </a:solidFill>
                <a:latin typeface="Arial"/>
                <a:ea typeface="+mn-lt"/>
                <a:cs typeface="Arial"/>
              </a:rPr>
              <a:t>tells you </a:t>
            </a:r>
            <a:r>
              <a:rPr lang="en-GB" sz="2000" b="1">
                <a:solidFill>
                  <a:srgbClr val="065202"/>
                </a:solidFill>
                <a:latin typeface="Arial"/>
                <a:ea typeface="+mn-lt"/>
                <a:cs typeface="Arial"/>
              </a:rPr>
              <a:t>the main idea</a:t>
            </a:r>
            <a:r>
              <a:rPr lang="en-GB" sz="2000">
                <a:solidFill>
                  <a:srgbClr val="065202"/>
                </a:solidFill>
                <a:latin typeface="Arial"/>
                <a:ea typeface="+mn-lt"/>
                <a:cs typeface="Arial"/>
              </a:rPr>
              <a:t>?</a:t>
            </a:r>
            <a:endParaRPr lang="en-GB">
              <a:solidFill>
                <a:srgbClr val="065202"/>
              </a:solidFill>
              <a:latin typeface="Arial"/>
              <a:cs typeface="Arial"/>
            </a:endParaRPr>
          </a:p>
          <a:p>
            <a:pPr algn="just">
              <a:buFont typeface="Arial"/>
              <a:buChar char="•"/>
            </a:pPr>
            <a:r>
              <a:rPr lang="en-GB" sz="2000">
                <a:solidFill>
                  <a:srgbClr val="173AFF"/>
                </a:solidFill>
                <a:latin typeface="Arial"/>
                <a:ea typeface="+mn-lt"/>
                <a:cs typeface="Arial"/>
              </a:rPr>
              <a:t>Which sentence </a:t>
            </a:r>
            <a:r>
              <a:rPr lang="en-GB" sz="2000" b="1">
                <a:solidFill>
                  <a:srgbClr val="7030A0"/>
                </a:solidFill>
                <a:latin typeface="Arial"/>
                <a:ea typeface="+mn-lt"/>
                <a:cs typeface="Arial"/>
              </a:rPr>
              <a:t>gives examples</a:t>
            </a:r>
            <a:r>
              <a:rPr lang="en-GB" sz="2000" dirty="0">
                <a:solidFill>
                  <a:srgbClr val="7030A0"/>
                </a:solidFill>
                <a:latin typeface="Arial"/>
                <a:ea typeface="+mn-lt"/>
                <a:cs typeface="Arial"/>
              </a:rPr>
              <a:t>?</a:t>
            </a:r>
            <a:endParaRPr lang="en-GB">
              <a:solidFill>
                <a:srgbClr val="7030A0"/>
              </a:solidFill>
              <a:latin typeface="Arial"/>
              <a:cs typeface="Arial"/>
            </a:endParaRPr>
          </a:p>
          <a:p>
            <a:pPr algn="just">
              <a:buFont typeface="Arial"/>
              <a:buChar char="•"/>
            </a:pPr>
            <a:r>
              <a:rPr lang="en-GB" sz="2000">
                <a:solidFill>
                  <a:srgbClr val="173AFF"/>
                </a:solidFill>
                <a:latin typeface="Arial"/>
                <a:ea typeface="+mn-lt"/>
                <a:cs typeface="Arial"/>
              </a:rPr>
              <a:t>Which sentences </a:t>
            </a:r>
            <a:r>
              <a:rPr lang="en-GB" sz="2000" b="1">
                <a:solidFill>
                  <a:srgbClr val="00B0F0"/>
                </a:solidFill>
                <a:latin typeface="Arial"/>
                <a:ea typeface="+mn-lt"/>
                <a:cs typeface="Arial"/>
              </a:rPr>
              <a:t>provide evidence?</a:t>
            </a:r>
          </a:p>
          <a:p>
            <a:pPr algn="just">
              <a:buFont typeface="Arial"/>
              <a:buChar char="•"/>
            </a:pPr>
            <a:r>
              <a:rPr lang="en-GB" sz="2000" dirty="0">
                <a:solidFill>
                  <a:srgbClr val="173AFF"/>
                </a:solidFill>
                <a:latin typeface="Arial"/>
                <a:ea typeface="+mn-lt"/>
                <a:cs typeface="Arial"/>
              </a:rPr>
              <a:t>Which senten</a:t>
            </a:r>
            <a:r>
              <a:rPr lang="en-GB" sz="2000">
                <a:solidFill>
                  <a:srgbClr val="173AFF"/>
                </a:solidFill>
                <a:latin typeface="Arial"/>
                <a:ea typeface="+mn-lt"/>
                <a:cs typeface="Arial"/>
              </a:rPr>
              <a:t>ces </a:t>
            </a:r>
            <a:r>
              <a:rPr lang="en-GB" sz="2000" b="1">
                <a:solidFill>
                  <a:srgbClr val="173AFF"/>
                </a:solidFill>
                <a:latin typeface="Arial"/>
                <a:ea typeface="+mn-lt"/>
                <a:cs typeface="Arial"/>
              </a:rPr>
              <a:t>offer explanation or further details?</a:t>
            </a:r>
          </a:p>
          <a:p>
            <a:pPr algn="just">
              <a:buFont typeface="Arial"/>
              <a:buChar char="•"/>
            </a:pPr>
            <a:r>
              <a:rPr lang="en-GB" sz="2000">
                <a:solidFill>
                  <a:srgbClr val="173AFF"/>
                </a:solidFill>
                <a:latin typeface="Arial"/>
                <a:ea typeface="+mn-lt"/>
                <a:cs typeface="Arial"/>
              </a:rPr>
              <a:t>Which sentence </a:t>
            </a:r>
            <a:r>
              <a:rPr lang="en-GB" sz="2000" b="1">
                <a:solidFill>
                  <a:srgbClr val="002060"/>
                </a:solidFill>
                <a:latin typeface="Arial"/>
                <a:ea typeface="+mn-lt"/>
                <a:cs typeface="Arial"/>
              </a:rPr>
              <a:t>wraps things up</a:t>
            </a:r>
            <a:r>
              <a:rPr lang="en-GB" sz="2000">
                <a:solidFill>
                  <a:srgbClr val="002060"/>
                </a:solidFill>
                <a:latin typeface="Arial"/>
                <a:ea typeface="+mn-lt"/>
                <a:cs typeface="Arial"/>
              </a:rPr>
              <a:t> or links back to the main idea?</a:t>
            </a:r>
            <a:endParaRPr lang="en-GB">
              <a:solidFill>
                <a:srgbClr val="002060"/>
              </a:solidFill>
              <a:latin typeface="Arial"/>
              <a:cs typeface="Arial"/>
            </a:endParaRPr>
          </a:p>
          <a:p>
            <a:pPr marL="0" indent="0" algn="just">
              <a:buNone/>
            </a:pPr>
            <a:endParaRPr lang="en-GB" sz="2000" b="1" dirty="0">
              <a:solidFill>
                <a:srgbClr val="002060"/>
              </a:solidFill>
            </a:endParaRPr>
          </a:p>
          <a:p>
            <a:pPr marL="0" indent="0" algn="just">
              <a:buNone/>
            </a:pPr>
            <a:endParaRPr lang="en-GB" sz="2000" dirty="0">
              <a:solidFill>
                <a:srgbClr val="002060"/>
              </a:solidFill>
            </a:endParaRPr>
          </a:p>
          <a:p>
            <a:pPr marL="0" indent="0" algn="just">
              <a:buNone/>
            </a:pPr>
            <a:endParaRPr lang="en-GB" sz="2000" dirty="0">
              <a:solidFill>
                <a:srgbClr val="002060"/>
              </a:solidFill>
            </a:endParaRPr>
          </a:p>
        </p:txBody>
      </p:sp>
      <p:sp>
        <p:nvSpPr>
          <p:cNvPr id="4" name="Date Placeholder 3">
            <a:extLst>
              <a:ext uri="{FF2B5EF4-FFF2-40B4-BE49-F238E27FC236}">
                <a16:creationId xmlns:a16="http://schemas.microsoft.com/office/drawing/2014/main" id="{BF248D1C-E333-1437-C61B-4B2ECFA2155E}"/>
              </a:ext>
            </a:extLst>
          </p:cNvPr>
          <p:cNvSpPr>
            <a:spLocks noGrp="1"/>
          </p:cNvSpPr>
          <p:nvPr>
            <p:ph type="dt" sz="half" idx="10"/>
          </p:nvPr>
        </p:nvSpPr>
        <p:spPr/>
        <p:txBody>
          <a:bodyPr/>
          <a:lstStyle/>
          <a:p>
            <a:pPr>
              <a:defRPr/>
            </a:pPr>
            <a:fld id="{7734DD8D-AE26-4A6C-B780-968F72A0D9BC}" type="datetime1">
              <a:rPr lang="en-GB" smtClean="0"/>
              <a:pPr>
                <a:defRPr/>
              </a:pPr>
              <a:t>10/03/2026</a:t>
            </a:fld>
            <a:endParaRPr lang="en-GB"/>
          </a:p>
        </p:txBody>
      </p:sp>
    </p:spTree>
    <p:extLst>
      <p:ext uri="{BB962C8B-B14F-4D97-AF65-F5344CB8AC3E}">
        <p14:creationId xmlns:p14="http://schemas.microsoft.com/office/powerpoint/2010/main" val="1953673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4E10C306-5DB4-6808-5C33-3ABE063386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B2C01C4-B8EC-EE60-876C-34420441B0BF}"/>
              </a:ext>
            </a:extLst>
          </p:cNvPr>
          <p:cNvSpPr>
            <a:spLocks noGrp="1"/>
          </p:cNvSpPr>
          <p:nvPr>
            <p:ph type="title"/>
          </p:nvPr>
        </p:nvSpPr>
        <p:spPr>
          <a:xfrm>
            <a:off x="552919" y="120173"/>
            <a:ext cx="8369564" cy="542347"/>
          </a:xfrm>
        </p:spPr>
        <p:txBody>
          <a:bodyPr/>
          <a:lstStyle/>
          <a:p>
            <a:r>
              <a:rPr lang="en-GB" sz="3200" b="1">
                <a:solidFill>
                  <a:srgbClr val="173AFF"/>
                </a:solidFill>
                <a:latin typeface="Segoe UI"/>
                <a:cs typeface="Segoe UI"/>
              </a:rPr>
              <a:t>Nick's Paragraph</a:t>
            </a:r>
            <a:endParaRPr lang="en-US"/>
          </a:p>
        </p:txBody>
      </p:sp>
      <p:sp>
        <p:nvSpPr>
          <p:cNvPr id="3" name="Content Placeholder 2">
            <a:extLst>
              <a:ext uri="{FF2B5EF4-FFF2-40B4-BE49-F238E27FC236}">
                <a16:creationId xmlns:a16="http://schemas.microsoft.com/office/drawing/2014/main" id="{80E222F5-FCF2-E7CF-9B01-7B5FA49F2F35}"/>
              </a:ext>
            </a:extLst>
          </p:cNvPr>
          <p:cNvSpPr>
            <a:spLocks noGrp="1"/>
          </p:cNvSpPr>
          <p:nvPr>
            <p:ph idx="1"/>
          </p:nvPr>
        </p:nvSpPr>
        <p:spPr>
          <a:xfrm>
            <a:off x="155387" y="391088"/>
            <a:ext cx="8841132" cy="796778"/>
          </a:xfrm>
        </p:spPr>
        <p:txBody>
          <a:bodyPr/>
          <a:lstStyle/>
          <a:p>
            <a:pPr marL="0" indent="0" algn="just">
              <a:buNone/>
            </a:pPr>
            <a:endParaRPr lang="en-GB" sz="2000" b="1" dirty="0">
              <a:solidFill>
                <a:srgbClr val="173AFF"/>
              </a:solidFill>
              <a:latin typeface="Segoe UI"/>
              <a:cs typeface="Segoe UI"/>
            </a:endParaRPr>
          </a:p>
          <a:p>
            <a:pPr marL="0" indent="0" algn="just">
              <a:buNone/>
            </a:pPr>
            <a:r>
              <a:rPr lang="en-GB" sz="2000" b="1">
                <a:solidFill>
                  <a:srgbClr val="173AFF"/>
                </a:solidFill>
                <a:latin typeface="Segoe UI"/>
                <a:cs typeface="Segoe UI"/>
              </a:rPr>
              <a:t>In the end, despite many good drafts, this is the paragraph Nick ended up with.</a:t>
            </a:r>
          </a:p>
          <a:p>
            <a:pPr marL="0" indent="0" algn="just">
              <a:buNone/>
            </a:pPr>
            <a:endParaRPr lang="en-GB" sz="1100" b="1" dirty="0">
              <a:solidFill>
                <a:srgbClr val="173AFF"/>
              </a:solidFill>
              <a:latin typeface="Segoe UI"/>
              <a:ea typeface="+mn-lt"/>
              <a:cs typeface="Segoe UI"/>
            </a:endParaRPr>
          </a:p>
          <a:p>
            <a:pPr marL="0" indent="0" algn="just">
              <a:buNone/>
            </a:pPr>
            <a:r>
              <a:rPr lang="en-GB" sz="2000" b="1" dirty="0">
                <a:solidFill>
                  <a:srgbClr val="065202"/>
                </a:solidFill>
                <a:latin typeface="Arial"/>
                <a:ea typeface="+mn-lt"/>
                <a:cs typeface="Arial"/>
              </a:rPr>
              <a:t>Investing in employee training is essential for a company’s success. </a:t>
            </a:r>
            <a:r>
              <a:rPr lang="en-GB" sz="2000" b="1" dirty="0">
                <a:solidFill>
                  <a:srgbClr val="173AFF"/>
                </a:solidFill>
                <a:latin typeface="Arial"/>
                <a:ea typeface="+mn-lt"/>
                <a:cs typeface="Arial"/>
              </a:rPr>
              <a:t>This makes the company more competitive and helps it achieve its goals.</a:t>
            </a:r>
            <a:r>
              <a:rPr lang="en-GB" sz="2000" dirty="0">
                <a:solidFill>
                  <a:srgbClr val="002060"/>
                </a:solidFill>
                <a:latin typeface="Arial"/>
                <a:ea typeface="+mn-lt"/>
                <a:cs typeface="Arial"/>
              </a:rPr>
              <a:t> </a:t>
            </a:r>
            <a:r>
              <a:rPr lang="en-GB" sz="2000" b="1" dirty="0">
                <a:solidFill>
                  <a:srgbClr val="00B0F0"/>
                </a:solidFill>
                <a:latin typeface="Arial"/>
                <a:ea typeface="+mn-lt"/>
                <a:cs typeface="Arial"/>
              </a:rPr>
              <a:t>Providing structured training helps employees improve how they manage tasks. It also allows them to take on additional responsibilities, despite difficulties when learning new skills (Buster, 2024). </a:t>
            </a:r>
            <a:r>
              <a:rPr lang="en-GB" sz="2000" b="1" dirty="0">
                <a:solidFill>
                  <a:srgbClr val="7030A0"/>
                </a:solidFill>
                <a:latin typeface="Arial"/>
                <a:ea typeface="+mn-lt"/>
                <a:cs typeface="Arial"/>
              </a:rPr>
              <a:t>For example, if a retail employee receives training in stock management software, they can reduce ordering errors and ensure products are available for customers.</a:t>
            </a:r>
            <a:r>
              <a:rPr lang="en-GB" sz="2000" dirty="0">
                <a:solidFill>
                  <a:srgbClr val="002060"/>
                </a:solidFill>
                <a:latin typeface="Arial"/>
                <a:ea typeface="+mn-lt"/>
                <a:cs typeface="Arial"/>
              </a:rPr>
              <a:t> </a:t>
            </a:r>
            <a:r>
              <a:rPr lang="en-GB" sz="2000" b="1" dirty="0">
                <a:solidFill>
                  <a:srgbClr val="173AFF"/>
                </a:solidFill>
                <a:latin typeface="Arial"/>
                <a:ea typeface="+mn-lt"/>
                <a:cs typeface="Arial"/>
              </a:rPr>
              <a:t>As a result, the business operates more efficiently and customer satisfaction improves.</a:t>
            </a:r>
            <a:r>
              <a:rPr lang="en-GB" sz="2000" dirty="0">
                <a:solidFill>
                  <a:srgbClr val="002060"/>
                </a:solidFill>
                <a:latin typeface="Arial"/>
                <a:ea typeface="+mn-lt"/>
                <a:cs typeface="Arial"/>
              </a:rPr>
              <a:t> </a:t>
            </a:r>
            <a:r>
              <a:rPr lang="en-GB" sz="2000" b="1" dirty="0">
                <a:solidFill>
                  <a:srgbClr val="002060"/>
                </a:solidFill>
                <a:latin typeface="Arial"/>
                <a:ea typeface="+mn-lt"/>
                <a:cs typeface="Arial"/>
              </a:rPr>
              <a:t>Therefore, companies </a:t>
            </a:r>
            <a:r>
              <a:rPr lang="en-GB" sz="2000" b="1">
                <a:solidFill>
                  <a:srgbClr val="002060"/>
                </a:solidFill>
                <a:latin typeface="Arial"/>
                <a:ea typeface="+mn-lt"/>
                <a:cs typeface="Arial"/>
              </a:rPr>
              <a:t>should make training a priority for all employees.</a:t>
            </a:r>
            <a:endParaRPr lang="en-GB" b="1">
              <a:latin typeface="Arial"/>
              <a:ea typeface="+mn-lt"/>
              <a:cs typeface="Arial"/>
            </a:endParaRPr>
          </a:p>
          <a:p>
            <a:pPr algn="just">
              <a:buFont typeface="Arial"/>
              <a:buChar char="•"/>
            </a:pPr>
            <a:r>
              <a:rPr lang="en-GB" sz="1800">
                <a:solidFill>
                  <a:srgbClr val="173AFF"/>
                </a:solidFill>
                <a:latin typeface="Arial"/>
                <a:ea typeface="+mn-lt"/>
                <a:cs typeface="Arial"/>
              </a:rPr>
              <a:t>Which sentence </a:t>
            </a:r>
            <a:r>
              <a:rPr lang="en-GB" sz="1800" b="1">
                <a:solidFill>
                  <a:srgbClr val="173AFF"/>
                </a:solidFill>
                <a:latin typeface="Arial"/>
                <a:ea typeface="+mn-lt"/>
                <a:cs typeface="Arial"/>
              </a:rPr>
              <a:t>tells you </a:t>
            </a:r>
            <a:r>
              <a:rPr lang="en-GB" sz="1800" b="1">
                <a:solidFill>
                  <a:srgbClr val="065202"/>
                </a:solidFill>
                <a:latin typeface="Arial"/>
                <a:ea typeface="+mn-lt"/>
                <a:cs typeface="Arial"/>
              </a:rPr>
              <a:t>the main idea</a:t>
            </a:r>
            <a:r>
              <a:rPr lang="en-GB" sz="1800">
                <a:solidFill>
                  <a:srgbClr val="065202"/>
                </a:solidFill>
                <a:latin typeface="Arial"/>
                <a:ea typeface="+mn-lt"/>
                <a:cs typeface="Arial"/>
              </a:rPr>
              <a:t>? (This is also known as the </a:t>
            </a:r>
            <a:r>
              <a:rPr lang="en-GB" sz="1800" b="1">
                <a:solidFill>
                  <a:srgbClr val="065202"/>
                </a:solidFill>
                <a:latin typeface="Arial"/>
                <a:ea typeface="+mn-lt"/>
                <a:cs typeface="Arial"/>
              </a:rPr>
              <a:t>TOPIC sentence</a:t>
            </a:r>
            <a:r>
              <a:rPr lang="en-GB" sz="1800">
                <a:solidFill>
                  <a:srgbClr val="065202"/>
                </a:solidFill>
                <a:latin typeface="Arial"/>
                <a:ea typeface="+mn-lt"/>
                <a:cs typeface="Arial"/>
              </a:rPr>
              <a:t>)</a:t>
            </a:r>
            <a:endParaRPr lang="en-GB" sz="1800">
              <a:solidFill>
                <a:srgbClr val="065202"/>
              </a:solidFill>
              <a:latin typeface="Arial"/>
              <a:cs typeface="Arial"/>
            </a:endParaRPr>
          </a:p>
          <a:p>
            <a:pPr algn="just">
              <a:buFont typeface="Arial"/>
              <a:buChar char="•"/>
            </a:pPr>
            <a:r>
              <a:rPr lang="en-GB" sz="1800">
                <a:solidFill>
                  <a:srgbClr val="173AFF"/>
                </a:solidFill>
                <a:latin typeface="Arial"/>
                <a:ea typeface="+mn-lt"/>
                <a:cs typeface="Arial"/>
              </a:rPr>
              <a:t>Which sentence </a:t>
            </a:r>
            <a:r>
              <a:rPr lang="en-GB" sz="1800" b="1">
                <a:solidFill>
                  <a:srgbClr val="7030A0"/>
                </a:solidFill>
                <a:latin typeface="Arial"/>
                <a:ea typeface="+mn-lt"/>
                <a:cs typeface="Arial"/>
              </a:rPr>
              <a:t>gives examples</a:t>
            </a:r>
            <a:r>
              <a:rPr lang="en-GB" sz="1800" dirty="0">
                <a:solidFill>
                  <a:srgbClr val="7030A0"/>
                </a:solidFill>
                <a:latin typeface="Arial"/>
                <a:ea typeface="+mn-lt"/>
                <a:cs typeface="Arial"/>
              </a:rPr>
              <a:t>?</a:t>
            </a:r>
            <a:endParaRPr lang="en-GB" sz="1800">
              <a:solidFill>
                <a:srgbClr val="7030A0"/>
              </a:solidFill>
              <a:latin typeface="Arial"/>
              <a:cs typeface="Arial"/>
            </a:endParaRPr>
          </a:p>
          <a:p>
            <a:pPr algn="just">
              <a:buFont typeface="Arial"/>
              <a:buChar char="•"/>
            </a:pPr>
            <a:r>
              <a:rPr lang="en-GB" sz="1800">
                <a:solidFill>
                  <a:srgbClr val="173AFF"/>
                </a:solidFill>
                <a:latin typeface="Arial"/>
                <a:ea typeface="+mn-lt"/>
                <a:cs typeface="Arial"/>
              </a:rPr>
              <a:t>Which sentences </a:t>
            </a:r>
            <a:r>
              <a:rPr lang="en-GB" sz="1800" b="1">
                <a:solidFill>
                  <a:srgbClr val="00B0F0"/>
                </a:solidFill>
                <a:latin typeface="Arial"/>
                <a:ea typeface="+mn-lt"/>
                <a:cs typeface="Arial"/>
              </a:rPr>
              <a:t>provide evidence?</a:t>
            </a:r>
          </a:p>
          <a:p>
            <a:pPr algn="just">
              <a:buFont typeface="Arial"/>
              <a:buChar char="•"/>
            </a:pPr>
            <a:r>
              <a:rPr lang="en-GB" sz="1800" dirty="0">
                <a:solidFill>
                  <a:srgbClr val="173AFF"/>
                </a:solidFill>
                <a:latin typeface="Arial"/>
                <a:ea typeface="+mn-lt"/>
                <a:cs typeface="Arial"/>
              </a:rPr>
              <a:t>Which senten</a:t>
            </a:r>
            <a:r>
              <a:rPr lang="en-GB" sz="1800">
                <a:solidFill>
                  <a:srgbClr val="173AFF"/>
                </a:solidFill>
                <a:latin typeface="Arial"/>
                <a:ea typeface="+mn-lt"/>
                <a:cs typeface="Arial"/>
              </a:rPr>
              <a:t>ces </a:t>
            </a:r>
            <a:r>
              <a:rPr lang="en-GB" sz="1800" b="1">
                <a:solidFill>
                  <a:srgbClr val="173AFF"/>
                </a:solidFill>
                <a:latin typeface="Arial"/>
                <a:ea typeface="+mn-lt"/>
                <a:cs typeface="Arial"/>
              </a:rPr>
              <a:t>offer explanation or further details?</a:t>
            </a:r>
          </a:p>
          <a:p>
            <a:pPr algn="just">
              <a:buFont typeface="Arial"/>
              <a:buChar char="•"/>
            </a:pPr>
            <a:r>
              <a:rPr lang="en-GB" sz="1800">
                <a:solidFill>
                  <a:srgbClr val="173AFF"/>
                </a:solidFill>
                <a:latin typeface="Arial"/>
                <a:ea typeface="+mn-lt"/>
                <a:cs typeface="Arial"/>
              </a:rPr>
              <a:t>Which sentence </a:t>
            </a:r>
            <a:r>
              <a:rPr lang="en-GB" sz="1800" b="1">
                <a:solidFill>
                  <a:srgbClr val="002060"/>
                </a:solidFill>
                <a:latin typeface="Arial"/>
                <a:ea typeface="+mn-lt"/>
                <a:cs typeface="Arial"/>
              </a:rPr>
              <a:t>wraps things up</a:t>
            </a:r>
            <a:r>
              <a:rPr lang="en-GB" sz="1800">
                <a:solidFill>
                  <a:srgbClr val="002060"/>
                </a:solidFill>
                <a:latin typeface="Arial"/>
                <a:ea typeface="+mn-lt"/>
                <a:cs typeface="Arial"/>
              </a:rPr>
              <a:t> or links back to the main idea?</a:t>
            </a:r>
            <a:endParaRPr lang="en-GB" sz="1800">
              <a:solidFill>
                <a:srgbClr val="002060"/>
              </a:solidFill>
              <a:latin typeface="Arial"/>
              <a:cs typeface="Arial"/>
            </a:endParaRPr>
          </a:p>
          <a:p>
            <a:pPr marL="0" indent="0" algn="just">
              <a:buNone/>
            </a:pPr>
            <a:endParaRPr lang="en-GB" sz="2000" b="1" dirty="0">
              <a:solidFill>
                <a:srgbClr val="002060"/>
              </a:solidFill>
            </a:endParaRPr>
          </a:p>
          <a:p>
            <a:pPr marL="0" indent="0" algn="just">
              <a:buNone/>
            </a:pPr>
            <a:endParaRPr lang="en-GB" sz="2000" dirty="0">
              <a:solidFill>
                <a:srgbClr val="002060"/>
              </a:solidFill>
            </a:endParaRPr>
          </a:p>
          <a:p>
            <a:pPr marL="0" indent="0" algn="just">
              <a:buNone/>
            </a:pPr>
            <a:endParaRPr lang="en-GB" sz="2000" dirty="0">
              <a:solidFill>
                <a:srgbClr val="002060"/>
              </a:solidFill>
            </a:endParaRPr>
          </a:p>
        </p:txBody>
      </p:sp>
      <p:sp>
        <p:nvSpPr>
          <p:cNvPr id="4" name="Date Placeholder 3">
            <a:extLst>
              <a:ext uri="{FF2B5EF4-FFF2-40B4-BE49-F238E27FC236}">
                <a16:creationId xmlns:a16="http://schemas.microsoft.com/office/drawing/2014/main" id="{1E95E425-B8C4-9F43-07CC-315C26E4EFAD}"/>
              </a:ext>
            </a:extLst>
          </p:cNvPr>
          <p:cNvSpPr>
            <a:spLocks noGrp="1"/>
          </p:cNvSpPr>
          <p:nvPr>
            <p:ph type="dt" sz="half" idx="10"/>
          </p:nvPr>
        </p:nvSpPr>
        <p:spPr/>
        <p:txBody>
          <a:bodyPr/>
          <a:lstStyle/>
          <a:p>
            <a:pPr>
              <a:defRPr/>
            </a:pPr>
            <a:fld id="{7734DD8D-AE26-4A6C-B780-968F72A0D9BC}" type="datetime1">
              <a:rPr lang="en-GB" smtClean="0"/>
              <a:pPr>
                <a:defRPr/>
              </a:pPr>
              <a:t>10/03/2026</a:t>
            </a:fld>
            <a:endParaRPr lang="en-GB"/>
          </a:p>
        </p:txBody>
      </p:sp>
    </p:spTree>
    <p:extLst>
      <p:ext uri="{BB962C8B-B14F-4D97-AF65-F5344CB8AC3E}">
        <p14:creationId xmlns:p14="http://schemas.microsoft.com/office/powerpoint/2010/main" val="2447185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1B2C06D9-4767-440C-427F-2635083F9D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779DA1-04AE-86BC-8B2E-D41DB9F0BE17}"/>
              </a:ext>
            </a:extLst>
          </p:cNvPr>
          <p:cNvSpPr>
            <a:spLocks noGrp="1"/>
          </p:cNvSpPr>
          <p:nvPr>
            <p:ph type="title"/>
          </p:nvPr>
        </p:nvSpPr>
        <p:spPr>
          <a:xfrm>
            <a:off x="552919" y="120173"/>
            <a:ext cx="8369564" cy="542347"/>
          </a:xfrm>
        </p:spPr>
        <p:txBody>
          <a:bodyPr/>
          <a:lstStyle/>
          <a:p>
            <a:r>
              <a:rPr lang="en-GB" sz="3200" b="1">
                <a:solidFill>
                  <a:srgbClr val="173AFF"/>
                </a:solidFill>
                <a:latin typeface="Segoe UI"/>
                <a:cs typeface="Segoe UI"/>
              </a:rPr>
              <a:t>Paragraphs</a:t>
            </a:r>
            <a:endParaRPr lang="en-US"/>
          </a:p>
        </p:txBody>
      </p:sp>
      <p:sp>
        <p:nvSpPr>
          <p:cNvPr id="3" name="Content Placeholder 2">
            <a:extLst>
              <a:ext uri="{FF2B5EF4-FFF2-40B4-BE49-F238E27FC236}">
                <a16:creationId xmlns:a16="http://schemas.microsoft.com/office/drawing/2014/main" id="{9C0561A3-1717-2BA9-6096-045377B69B24}"/>
              </a:ext>
            </a:extLst>
          </p:cNvPr>
          <p:cNvSpPr>
            <a:spLocks noGrp="1"/>
          </p:cNvSpPr>
          <p:nvPr>
            <p:ph idx="1"/>
          </p:nvPr>
        </p:nvSpPr>
        <p:spPr>
          <a:xfrm>
            <a:off x="155387" y="391088"/>
            <a:ext cx="8841132" cy="796778"/>
          </a:xfrm>
        </p:spPr>
        <p:txBody>
          <a:bodyPr/>
          <a:lstStyle/>
          <a:p>
            <a:pPr marL="0" indent="0" algn="just">
              <a:buNone/>
            </a:pPr>
            <a:endParaRPr lang="en-GB" sz="2000" b="1" dirty="0">
              <a:solidFill>
                <a:srgbClr val="173AFF"/>
              </a:solidFill>
              <a:latin typeface="Segoe UI"/>
              <a:cs typeface="Segoe UI"/>
            </a:endParaRPr>
          </a:p>
          <a:p>
            <a:pPr marL="0" indent="0" algn="just">
              <a:buNone/>
            </a:pPr>
            <a:r>
              <a:rPr lang="en-GB" sz="2400" b="1">
                <a:solidFill>
                  <a:srgbClr val="173AFF"/>
                </a:solidFill>
                <a:latin typeface="Arial"/>
                <a:cs typeface="Arial"/>
              </a:rPr>
              <a:t>More on paragraphs next week! To conclude, share with a partner:</a:t>
            </a:r>
            <a:endParaRPr lang="en-GB" sz="2400">
              <a:latin typeface="Arial"/>
              <a:cs typeface="Arial"/>
            </a:endParaRPr>
          </a:p>
          <a:p>
            <a:pPr marL="0" indent="0" algn="just">
              <a:buNone/>
            </a:pPr>
            <a:endParaRPr lang="en-GB" sz="2400" b="1" dirty="0">
              <a:solidFill>
                <a:srgbClr val="173AFF"/>
              </a:solidFill>
              <a:latin typeface="Arial"/>
              <a:cs typeface="Arial"/>
            </a:endParaRPr>
          </a:p>
          <a:p>
            <a:pPr marL="457200" indent="-457200" algn="just">
              <a:buAutoNum type="arabicParenR"/>
            </a:pPr>
            <a:r>
              <a:rPr lang="en-GB" sz="2400" b="1" dirty="0">
                <a:solidFill>
                  <a:srgbClr val="173AFF"/>
                </a:solidFill>
                <a:latin typeface="Arial"/>
                <a:cs typeface="Arial"/>
              </a:rPr>
              <a:t>Do you think you can write effective </a:t>
            </a:r>
            <a:r>
              <a:rPr lang="en-GB" sz="2400" b="1">
                <a:solidFill>
                  <a:srgbClr val="173AFF"/>
                </a:solidFill>
                <a:latin typeface="Arial"/>
                <a:cs typeface="Arial"/>
              </a:rPr>
              <a:t>paragraphs already? Why or why not?</a:t>
            </a:r>
            <a:endParaRPr lang="en-GB" sz="2400" b="1" dirty="0">
              <a:solidFill>
                <a:srgbClr val="173AFF"/>
              </a:solidFill>
              <a:latin typeface="Arial"/>
              <a:cs typeface="Arial"/>
            </a:endParaRPr>
          </a:p>
          <a:p>
            <a:pPr marL="457200" indent="-457200" algn="just">
              <a:buAutoNum type="arabicParenR"/>
            </a:pPr>
            <a:r>
              <a:rPr lang="en-GB" sz="2400" b="1" dirty="0">
                <a:solidFill>
                  <a:srgbClr val="173AFF"/>
                </a:solidFill>
                <a:latin typeface="Arial"/>
                <a:cs typeface="Arial"/>
              </a:rPr>
              <a:t>If you had to pick one challenge you have with writing (just one!) what would your strongest challenge be?</a:t>
            </a:r>
          </a:p>
          <a:p>
            <a:pPr marL="457200" indent="-457200" algn="just">
              <a:buAutoNum type="arabicParenR"/>
            </a:pPr>
            <a:r>
              <a:rPr lang="en-GB" sz="2400" b="1">
                <a:solidFill>
                  <a:srgbClr val="173AFF"/>
                </a:solidFill>
                <a:latin typeface="Arial"/>
                <a:cs typeface="Arial"/>
              </a:rPr>
              <a:t>What are you hoping to learn about writing paragraphs next week?</a:t>
            </a:r>
          </a:p>
          <a:p>
            <a:pPr marL="0" indent="0" algn="just">
              <a:buNone/>
            </a:pPr>
            <a:endParaRPr lang="en-GB" sz="2400" b="1" dirty="0">
              <a:solidFill>
                <a:srgbClr val="002060"/>
              </a:solidFill>
              <a:latin typeface="Arial"/>
              <a:cs typeface="Arial"/>
            </a:endParaRPr>
          </a:p>
          <a:p>
            <a:pPr marL="0" indent="0" algn="just">
              <a:buNone/>
            </a:pPr>
            <a:endParaRPr lang="en-GB" sz="2400" dirty="0">
              <a:solidFill>
                <a:srgbClr val="002060"/>
              </a:solidFill>
              <a:latin typeface="Arial"/>
              <a:cs typeface="Arial"/>
            </a:endParaRPr>
          </a:p>
          <a:p>
            <a:pPr marL="0" indent="0" algn="just">
              <a:buNone/>
            </a:pPr>
            <a:endParaRPr lang="en-GB" sz="2400" dirty="0">
              <a:solidFill>
                <a:srgbClr val="002060"/>
              </a:solidFill>
              <a:latin typeface="Arial"/>
              <a:cs typeface="Arial"/>
            </a:endParaRPr>
          </a:p>
        </p:txBody>
      </p:sp>
      <p:sp>
        <p:nvSpPr>
          <p:cNvPr id="4" name="Date Placeholder 3">
            <a:extLst>
              <a:ext uri="{FF2B5EF4-FFF2-40B4-BE49-F238E27FC236}">
                <a16:creationId xmlns:a16="http://schemas.microsoft.com/office/drawing/2014/main" id="{2A4E14E2-864A-0A6C-C36E-473D5E75E5B8}"/>
              </a:ext>
            </a:extLst>
          </p:cNvPr>
          <p:cNvSpPr>
            <a:spLocks noGrp="1"/>
          </p:cNvSpPr>
          <p:nvPr>
            <p:ph type="dt" sz="half" idx="10"/>
          </p:nvPr>
        </p:nvSpPr>
        <p:spPr/>
        <p:txBody>
          <a:bodyPr/>
          <a:lstStyle/>
          <a:p>
            <a:pPr>
              <a:defRPr/>
            </a:pPr>
            <a:fld id="{7734DD8D-AE26-4A6C-B780-968F72A0D9BC}" type="datetime1">
              <a:rPr lang="en-GB" smtClean="0"/>
              <a:pPr>
                <a:defRPr/>
              </a:pPr>
              <a:t>10/03/2026</a:t>
            </a:fld>
            <a:endParaRPr lang="en-GB"/>
          </a:p>
        </p:txBody>
      </p:sp>
    </p:spTree>
    <p:extLst>
      <p:ext uri="{BB962C8B-B14F-4D97-AF65-F5344CB8AC3E}">
        <p14:creationId xmlns:p14="http://schemas.microsoft.com/office/powerpoint/2010/main" val="2636734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420A6940-5DD8-ACA4-6A7D-9932E0BBB8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4D04A4A-D579-5D39-A797-473366D5D949}"/>
              </a:ext>
            </a:extLst>
          </p:cNvPr>
          <p:cNvSpPr>
            <a:spLocks noGrp="1"/>
          </p:cNvSpPr>
          <p:nvPr>
            <p:ph type="title"/>
          </p:nvPr>
        </p:nvSpPr>
        <p:spPr>
          <a:xfrm>
            <a:off x="457200" y="-309677"/>
            <a:ext cx="8229600" cy="1143000"/>
          </a:xfrm>
        </p:spPr>
        <p:txBody>
          <a:bodyPr/>
          <a:lstStyle/>
          <a:p>
            <a:r>
              <a:rPr lang="en-GB" sz="2400" b="1" dirty="0">
                <a:solidFill>
                  <a:srgbClr val="002060"/>
                </a:solidFill>
                <a:latin typeface="Segoe UI"/>
                <a:cs typeface="Segoe UI"/>
              </a:rPr>
              <a:t>Possible</a:t>
            </a:r>
            <a:r>
              <a:rPr lang="en-GB" sz="2400" b="1">
                <a:solidFill>
                  <a:srgbClr val="002060"/>
                </a:solidFill>
                <a:latin typeface="Segoe UI"/>
                <a:cs typeface="Segoe UI"/>
              </a:rPr>
              <a:t> Answers for Paraphrases</a:t>
            </a:r>
            <a:endParaRPr lang="en-GB" sz="2400" b="1" dirty="0">
              <a:solidFill>
                <a:srgbClr val="002060"/>
              </a:solidFill>
              <a:latin typeface="Segoe UI"/>
              <a:cs typeface="Segoe UI"/>
            </a:endParaRPr>
          </a:p>
        </p:txBody>
      </p:sp>
      <p:sp>
        <p:nvSpPr>
          <p:cNvPr id="3" name="Content Placeholder 2">
            <a:extLst>
              <a:ext uri="{FF2B5EF4-FFF2-40B4-BE49-F238E27FC236}">
                <a16:creationId xmlns:a16="http://schemas.microsoft.com/office/drawing/2014/main" id="{2EE52CBB-6830-2569-F55D-8377DC4B6D1F}"/>
              </a:ext>
            </a:extLst>
          </p:cNvPr>
          <p:cNvSpPr>
            <a:spLocks noGrp="1"/>
          </p:cNvSpPr>
          <p:nvPr>
            <p:ph idx="1"/>
          </p:nvPr>
        </p:nvSpPr>
        <p:spPr>
          <a:xfrm>
            <a:off x="-250592" y="558593"/>
            <a:ext cx="9287200" cy="3916363"/>
          </a:xfrm>
        </p:spPr>
        <p:txBody>
          <a:bodyPr/>
          <a:lstStyle/>
          <a:p>
            <a:pPr marL="971550" lvl="1" indent="-514350">
              <a:buAutoNum type="arabicPeriod"/>
            </a:pPr>
            <a:r>
              <a:rPr lang="en-GB" sz="1800">
                <a:solidFill>
                  <a:srgbClr val="002060"/>
                </a:solidFill>
                <a:latin typeface="Arial"/>
                <a:ea typeface="+mn-lt"/>
                <a:cs typeface="Arial"/>
              </a:rPr>
              <a:t>Companies that train their staff improve their performance and often earn more money</a:t>
            </a:r>
            <a:endParaRPr lang="en-GB" sz="1800" dirty="0">
              <a:solidFill>
                <a:srgbClr val="173AFF"/>
              </a:solidFill>
              <a:latin typeface="Arial"/>
              <a:ea typeface="+mn-lt"/>
              <a:cs typeface="Arial"/>
            </a:endParaRPr>
          </a:p>
          <a:p>
            <a:pPr marL="457200" lvl="1" indent="0">
              <a:buNone/>
            </a:pPr>
            <a:r>
              <a:rPr lang="en-GB" sz="1800">
                <a:solidFill>
                  <a:srgbClr val="173AFF"/>
                </a:solidFill>
                <a:latin typeface="Arial"/>
                <a:ea typeface="+mn-lt"/>
                <a:cs typeface="Arial"/>
              </a:rPr>
              <a:t>A) Training staff helps companies perform well. It also often increases their profits.</a:t>
            </a:r>
            <a:endParaRPr lang="en-GB" sz="1800">
              <a:solidFill>
                <a:srgbClr val="173AFF"/>
              </a:solidFill>
              <a:latin typeface="Arial"/>
              <a:cs typeface="Arial"/>
            </a:endParaRPr>
          </a:p>
          <a:p>
            <a:pPr marL="457200" lvl="1" indent="0">
              <a:buNone/>
            </a:pPr>
            <a:r>
              <a:rPr lang="en-GB" sz="1800">
                <a:solidFill>
                  <a:srgbClr val="173AFF"/>
                </a:solidFill>
                <a:latin typeface="Arial"/>
                <a:ea typeface="+mn-lt"/>
                <a:cs typeface="Arial"/>
              </a:rPr>
              <a:t>B) When companies provide training for their staff, </a:t>
            </a:r>
            <a:r>
              <a:rPr lang="en-GB" sz="1800" dirty="0">
                <a:solidFill>
                  <a:srgbClr val="173AFF"/>
                </a:solidFill>
                <a:latin typeface="Arial"/>
                <a:ea typeface="+mn-lt"/>
                <a:cs typeface="Arial"/>
              </a:rPr>
              <a:t>they often achieve higher performance and earn </a:t>
            </a:r>
            <a:r>
              <a:rPr lang="en-GB" sz="1800">
                <a:solidFill>
                  <a:srgbClr val="173AFF"/>
                </a:solidFill>
                <a:latin typeface="Arial"/>
                <a:ea typeface="+mn-lt"/>
                <a:cs typeface="Arial"/>
              </a:rPr>
              <a:t>increased revenue.</a:t>
            </a:r>
            <a:endParaRPr lang="en-GB" sz="1800">
              <a:latin typeface="Arial"/>
              <a:cs typeface="Arial"/>
            </a:endParaRPr>
          </a:p>
          <a:p>
            <a:pPr marL="457200" lvl="1" indent="0">
              <a:buNone/>
            </a:pPr>
            <a:r>
              <a:rPr lang="en-GB" sz="1800" dirty="0">
                <a:solidFill>
                  <a:srgbClr val="173AFF"/>
                </a:solidFill>
                <a:latin typeface="Arial"/>
                <a:ea typeface="+mn-lt"/>
                <a:cs typeface="Arial"/>
              </a:rPr>
              <a:t>C) Organisations that provide training for their employees increase their efficiency and frequently gain higher profits.</a:t>
            </a:r>
            <a:endParaRPr lang="en-GB" sz="1800">
              <a:latin typeface="Arial"/>
              <a:cs typeface="Arial"/>
            </a:endParaRPr>
          </a:p>
          <a:p>
            <a:pPr marL="457200" lvl="1" indent="0">
              <a:buNone/>
            </a:pPr>
            <a:r>
              <a:rPr lang="en-GB" sz="1800">
                <a:solidFill>
                  <a:srgbClr val="173AFF"/>
                </a:solidFill>
                <a:latin typeface="Arial"/>
                <a:ea typeface="+mn-lt"/>
                <a:cs typeface="Arial"/>
              </a:rPr>
              <a:t>D) Providing training for staff leads to improved performance and a rise in company income</a:t>
            </a:r>
            <a:endParaRPr lang="en-GB" sz="1800" dirty="0">
              <a:solidFill>
                <a:srgbClr val="173AFF"/>
              </a:solidFill>
              <a:latin typeface="Arial"/>
              <a:ea typeface="+mn-lt"/>
              <a:cs typeface="Arial"/>
            </a:endParaRPr>
          </a:p>
          <a:p>
            <a:pPr marL="457200" lvl="1" indent="0">
              <a:buNone/>
            </a:pPr>
            <a:r>
              <a:rPr lang="en-GB" sz="1800">
                <a:solidFill>
                  <a:srgbClr val="002060"/>
                </a:solidFill>
                <a:latin typeface="Arial"/>
                <a:ea typeface="+mn-lt"/>
                <a:cs typeface="Arial"/>
              </a:rPr>
              <a:t>2.   By focusing on the environment, companies can build a better reputation and attract loyal customers</a:t>
            </a:r>
            <a:endParaRPr lang="en-GB" sz="1800">
              <a:solidFill>
                <a:srgbClr val="002060"/>
              </a:solidFill>
              <a:latin typeface="Arial"/>
              <a:cs typeface="Arial"/>
            </a:endParaRPr>
          </a:p>
          <a:p>
            <a:pPr marL="457200" lvl="1" indent="0">
              <a:buNone/>
            </a:pPr>
            <a:r>
              <a:rPr lang="en-GB" sz="1800" dirty="0">
                <a:solidFill>
                  <a:srgbClr val="173AFF"/>
                </a:solidFill>
                <a:latin typeface="Arial"/>
                <a:cs typeface="Arial"/>
              </a:rPr>
              <a:t>A)</a:t>
            </a:r>
            <a:r>
              <a:rPr lang="en-GB" sz="1800" dirty="0">
                <a:solidFill>
                  <a:srgbClr val="173AFF"/>
                </a:solidFill>
                <a:latin typeface="Arial"/>
                <a:ea typeface="+mn-lt"/>
                <a:cs typeface="Arial"/>
              </a:rPr>
              <a:t> Companies that care for the environment often gain a strong reputation and retain loyal clients</a:t>
            </a:r>
          </a:p>
          <a:p>
            <a:pPr marL="457200" lvl="1" indent="0">
              <a:buNone/>
            </a:pPr>
            <a:r>
              <a:rPr lang="en-GB" sz="1800">
                <a:solidFill>
                  <a:srgbClr val="173AFF"/>
                </a:solidFill>
                <a:latin typeface="Arial"/>
                <a:ea typeface="+mn-lt"/>
                <a:cs typeface="Arial"/>
              </a:rPr>
              <a:t>B) By taking steps to protect the environment, companies improve their reputation and gain loyal customers.</a:t>
            </a:r>
            <a:endParaRPr lang="en-GB" sz="1800" dirty="0">
              <a:solidFill>
                <a:srgbClr val="173AFF"/>
              </a:solidFill>
              <a:latin typeface="Arial"/>
              <a:cs typeface="Arial"/>
            </a:endParaRPr>
          </a:p>
          <a:p>
            <a:pPr marL="457200" lvl="1" indent="0">
              <a:buNone/>
            </a:pPr>
            <a:r>
              <a:rPr lang="en-GB" sz="1800" dirty="0">
                <a:solidFill>
                  <a:srgbClr val="173AFF"/>
                </a:solidFill>
                <a:latin typeface="Arial"/>
                <a:cs typeface="Arial"/>
              </a:rPr>
              <a:t>C)</a:t>
            </a:r>
            <a:r>
              <a:rPr lang="en-GB" sz="1800" dirty="0">
                <a:solidFill>
                  <a:srgbClr val="173AFF"/>
                </a:solidFill>
                <a:latin typeface="Arial"/>
                <a:ea typeface="+mn-lt"/>
                <a:cs typeface="Arial"/>
              </a:rPr>
              <a:t> Focusing on environmental issues helps companies gain a strong reputation. It also encourages customers to stay loyal.</a:t>
            </a:r>
            <a:endParaRPr lang="en-GB" sz="1800" dirty="0">
              <a:solidFill>
                <a:srgbClr val="173AFF"/>
              </a:solidFill>
              <a:latin typeface="Arial"/>
              <a:cs typeface="Arial"/>
            </a:endParaRPr>
          </a:p>
          <a:p>
            <a:pPr marL="457200" lvl="1" indent="0">
              <a:buNone/>
            </a:pPr>
            <a:endParaRPr lang="en-GB" sz="2400" dirty="0">
              <a:solidFill>
                <a:srgbClr val="002060"/>
              </a:solidFill>
              <a:latin typeface="Arial"/>
              <a:cs typeface="Arial"/>
            </a:endParaRPr>
          </a:p>
          <a:p>
            <a:pPr marL="457200" lvl="1" indent="0" algn="ctr">
              <a:buNone/>
            </a:pPr>
            <a:endParaRPr lang="en-GB" sz="2400" dirty="0">
              <a:solidFill>
                <a:srgbClr val="002060"/>
              </a:solidFill>
              <a:latin typeface="Arial"/>
              <a:cs typeface="Arial"/>
            </a:endParaRPr>
          </a:p>
        </p:txBody>
      </p:sp>
      <p:sp>
        <p:nvSpPr>
          <p:cNvPr id="4" name="Date Placeholder 3">
            <a:extLst>
              <a:ext uri="{FF2B5EF4-FFF2-40B4-BE49-F238E27FC236}">
                <a16:creationId xmlns:a16="http://schemas.microsoft.com/office/drawing/2014/main" id="{9E3A22FF-E1DA-E04E-6C7A-E371F2D52A19}"/>
              </a:ext>
            </a:extLst>
          </p:cNvPr>
          <p:cNvSpPr>
            <a:spLocks noGrp="1"/>
          </p:cNvSpPr>
          <p:nvPr>
            <p:ph type="dt" sz="half" idx="10"/>
          </p:nvPr>
        </p:nvSpPr>
        <p:spPr/>
        <p:txBody>
          <a:bodyPr/>
          <a:lstStyle/>
          <a:p>
            <a:pPr>
              <a:defRPr/>
            </a:pPr>
            <a:fld id="{7734DD8D-AE26-4A6C-B780-968F72A0D9BC}" type="datetime1">
              <a:rPr lang="en-GB" smtClean="0"/>
              <a:pPr>
                <a:defRPr/>
              </a:pPr>
              <a:t>10/03/2026</a:t>
            </a:fld>
            <a:endParaRPr lang="en-GB"/>
          </a:p>
        </p:txBody>
      </p:sp>
    </p:spTree>
    <p:extLst>
      <p:ext uri="{BB962C8B-B14F-4D97-AF65-F5344CB8AC3E}">
        <p14:creationId xmlns:p14="http://schemas.microsoft.com/office/powerpoint/2010/main" val="3316708496"/>
      </p:ext>
    </p:extLst>
  </p:cSld>
  <p:clrMapOvr>
    <a:masterClrMapping/>
  </p:clrMapOvr>
  <p:extLst>
    <p:ext uri="{6950BFC3-D8DA-4A85-94F7-54DA5524770B}">
      <p188:commentRel xmlns:p188="http://schemas.microsoft.com/office/powerpoint/2018/8/main" r:id="rId2"/>
    </p:ext>
  </p:extLst>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613</TotalTime>
  <Words>3599</Words>
  <Application>Microsoft Office PowerPoint</Application>
  <PresentationFormat>On-screen Show (4:3)</PresentationFormat>
  <Paragraphs>283</Paragraphs>
  <Slides>10</Slides>
  <Notes>0</Notes>
  <HiddenSlides>0</HiddenSlides>
  <MMClips>0</MMClips>
  <ScaleCrop>false</ScaleCrop>
  <HeadingPairs>
    <vt:vector size="4" baseType="variant">
      <vt:variant>
        <vt:lpstr>Theme</vt:lpstr>
      </vt:variant>
      <vt:variant>
        <vt:i4>3</vt:i4>
      </vt:variant>
      <vt:variant>
        <vt:lpstr>Slide Titles</vt:lpstr>
      </vt:variant>
      <vt:variant>
        <vt:i4>10</vt:i4>
      </vt:variant>
    </vt:vector>
  </HeadingPairs>
  <TitlesOfParts>
    <vt:vector size="13" baseType="lpstr">
      <vt:lpstr>1_20140311PresentationUWTSDTemplate</vt:lpstr>
      <vt:lpstr>20140311PresentationUWTSDTemplate</vt:lpstr>
      <vt:lpstr>2_20140311PresentationUWTSDTemplate</vt:lpstr>
      <vt:lpstr>PowerPoint Presentation</vt:lpstr>
      <vt:lpstr>Discuss</vt:lpstr>
      <vt:lpstr>Share</vt:lpstr>
      <vt:lpstr>Why do we paraphrase in academic writing?</vt:lpstr>
      <vt:lpstr>Back to Nick....</vt:lpstr>
      <vt:lpstr>Activity 1, B-C</vt:lpstr>
      <vt:lpstr>Nick's Paragraph</vt:lpstr>
      <vt:lpstr>Nick's Paragraph</vt:lpstr>
      <vt:lpstr>Paragraphs</vt:lpstr>
      <vt:lpstr>Possible Answers for Paraphrases</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Bob Wilson</dc:creator>
  <cp:lastModifiedBy>Naomi Doerge</cp:lastModifiedBy>
  <cp:revision>1623</cp:revision>
  <dcterms:created xsi:type="dcterms:W3CDTF">2012-10-20T16:04:33Z</dcterms:created>
  <dcterms:modified xsi:type="dcterms:W3CDTF">2026-03-10T09:18:04Z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2024-05-21T09:13:48Z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e0fb5882-5df2-4b2e-858f-eac769ef9514</vt:lpwstr>
  </property>
  <property fmtid="{D5CDD505-2E9C-101B-9397-08002B2CF9AE}" pid="8" name="MSIP_Label_9762d7e7-4474-4a67-9ef6-3d4dc52b0ea7_ContentBits">
    <vt:lpwstr>0</vt:lpwstr>
  </property>
</Properties>
</file>