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59" r:id="rId5"/>
    <p:sldId id="258" r:id="rId6"/>
    <p:sldId id="262" r:id="rId7"/>
    <p:sldId id="261" r:id="rId8"/>
    <p:sldId id="263" r:id="rId9"/>
    <p:sldId id="264" r:id="rId10"/>
    <p:sldId id="265" r:id="rId11"/>
    <p:sldId id="266" r:id="rId12"/>
    <p:sldId id="271" r:id="rId13"/>
    <p:sldId id="267" r:id="rId14"/>
    <p:sldId id="275" r:id="rId15"/>
    <p:sldId id="276" r:id="rId16"/>
    <p:sldId id="277" r:id="rId17"/>
    <p:sldId id="278" r:id="rId18"/>
    <p:sldId id="268" r:id="rId19"/>
    <p:sldId id="272" r:id="rId20"/>
    <p:sldId id="270" r:id="rId21"/>
    <p:sldId id="269" r:id="rId22"/>
    <p:sldId id="273" r:id="rId23"/>
    <p:sldId id="27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4FB8F"/>
    <a:srgbClr val="00CC99"/>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017FC-AB19-489A-2B3B-05E8B1ABF5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601FD6D-315A-11CC-9814-77EA8A92E8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D2C4710-D7BB-66B4-472B-FABF677A6140}"/>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5" name="Footer Placeholder 4">
            <a:extLst>
              <a:ext uri="{FF2B5EF4-FFF2-40B4-BE49-F238E27FC236}">
                <a16:creationId xmlns:a16="http://schemas.microsoft.com/office/drawing/2014/main" id="{1FC490FD-0D2F-7D4C-F6F1-20269E3807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C98D8E-55B1-A8AF-892C-F4676969226E}"/>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2573871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E9C6E-7FF3-6F68-669E-3EA0619D56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11E1B3-D97D-9310-93AB-882B0656BE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0F1A06-2EC7-A36D-545E-C4099F62913F}"/>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5" name="Footer Placeholder 4">
            <a:extLst>
              <a:ext uri="{FF2B5EF4-FFF2-40B4-BE49-F238E27FC236}">
                <a16:creationId xmlns:a16="http://schemas.microsoft.com/office/drawing/2014/main" id="{ED36FE7E-77B3-1DDE-2C1D-9A92951CD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AC55D7-ABE8-312B-DADF-C261920049ED}"/>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393367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1B58-7FCE-BF36-1CCA-55C06F2DE6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4265574-3F46-44CC-A563-12A1130308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119C4F4-B4D1-8249-B5EC-315433ABD877}"/>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5" name="Footer Placeholder 4">
            <a:extLst>
              <a:ext uri="{FF2B5EF4-FFF2-40B4-BE49-F238E27FC236}">
                <a16:creationId xmlns:a16="http://schemas.microsoft.com/office/drawing/2014/main" id="{C5D69654-ABBF-F3C6-AB8D-501FDDD71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354F0-0C62-18D9-5133-9DC2040A2C0A}"/>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3554518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202EF-943C-50BE-FA52-D75C7DCEAC8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3F8811E-F58D-82D9-8769-1EFDF09E686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B5982F-6CFC-1608-2A7A-53F8AEF177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0EE3578-7D98-69B4-4CA2-BA4721A3B996}"/>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6" name="Footer Placeholder 5">
            <a:extLst>
              <a:ext uri="{FF2B5EF4-FFF2-40B4-BE49-F238E27FC236}">
                <a16:creationId xmlns:a16="http://schemas.microsoft.com/office/drawing/2014/main" id="{C8D04733-25A1-639D-B728-552912C377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0B2E7-D255-D87E-F270-C9054873D5A1}"/>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2924376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22489-1354-31F1-7B63-BDA2A8E4BCB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98CCF88-0332-D88F-CD6B-DA3E418F3A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568C04-5E6B-F25E-3AC9-A84513A2016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20F484-C11F-A294-81D0-D03BF39269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B14123-3FD7-A1A8-75E6-1D0ECFD4468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2B4B99E-D4FF-29A4-6FD5-4C9DCFA27A09}"/>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8" name="Footer Placeholder 7">
            <a:extLst>
              <a:ext uri="{FF2B5EF4-FFF2-40B4-BE49-F238E27FC236}">
                <a16:creationId xmlns:a16="http://schemas.microsoft.com/office/drawing/2014/main" id="{CFB0721A-B951-4E82-FE16-742314333C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45768B-4AEA-3890-B5DC-21F4DE0B9004}"/>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600746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C1138-AE29-1CD0-7BB8-14241C82258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FA44D46-36DE-67DE-BDC8-7093D3133709}"/>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4" name="Footer Placeholder 3">
            <a:extLst>
              <a:ext uri="{FF2B5EF4-FFF2-40B4-BE49-F238E27FC236}">
                <a16:creationId xmlns:a16="http://schemas.microsoft.com/office/drawing/2014/main" id="{4E7FE066-0353-DA4C-B688-A954FC3A33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862716-78F5-A800-221A-D03EA67EE0C4}"/>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1348477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1F39CB-1F81-6A89-A344-8F2927583005}"/>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3" name="Footer Placeholder 2">
            <a:extLst>
              <a:ext uri="{FF2B5EF4-FFF2-40B4-BE49-F238E27FC236}">
                <a16:creationId xmlns:a16="http://schemas.microsoft.com/office/drawing/2014/main" id="{72D80C1C-B528-2A9A-0997-29B642B091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5A74BB-7F2E-CB1F-4CA6-8B47FDB2CD48}"/>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1488936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0A8D0-6715-138F-6FFD-131906D680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11D026-3717-79A0-5C06-0BE7040B89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FAB9DDE-EE5C-52FA-24A2-C506AD3643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2E4AAA-D536-FCF5-00D6-43A24998D2DB}"/>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6" name="Footer Placeholder 5">
            <a:extLst>
              <a:ext uri="{FF2B5EF4-FFF2-40B4-BE49-F238E27FC236}">
                <a16:creationId xmlns:a16="http://schemas.microsoft.com/office/drawing/2014/main" id="{0243BF6D-8455-1C42-189D-7F76984A95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05E645-4C98-9D3C-9504-CD5F00A693DB}"/>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44838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80B82-C311-5581-7444-4A6EE7BD1B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335A3C7-6E54-4707-2D14-85859540BC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A7C859-C797-29E1-2C80-152D43FA3D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8E6934-DD00-3540-894B-CFA708FDB017}"/>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6" name="Footer Placeholder 5">
            <a:extLst>
              <a:ext uri="{FF2B5EF4-FFF2-40B4-BE49-F238E27FC236}">
                <a16:creationId xmlns:a16="http://schemas.microsoft.com/office/drawing/2014/main" id="{04F4D5E6-4042-3A03-CF69-8B0FA2CCA9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E15BC1-70C4-5916-91FA-6C3817A6D053}"/>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340555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B24CD-97B8-1CB2-CE5F-8D3D0A44931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CA9286-1225-A66E-AB7E-73D3B17EC9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B9279B-7FC0-5338-EFA8-E02F5DCF88A5}"/>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5" name="Footer Placeholder 4">
            <a:extLst>
              <a:ext uri="{FF2B5EF4-FFF2-40B4-BE49-F238E27FC236}">
                <a16:creationId xmlns:a16="http://schemas.microsoft.com/office/drawing/2014/main" id="{AFFAFF6E-A7C8-1624-9F69-90E9ABFF74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07B67-EE83-0F70-99D4-BA50447DA065}"/>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2912944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0BDBD4-C0E4-8AFF-641D-8F206923AB3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CD3DC94-1DE9-C1DD-8046-6874E6AF8B4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224710-9A41-FCB0-E68E-C1D5ED36493E}"/>
              </a:ext>
            </a:extLst>
          </p:cNvPr>
          <p:cNvSpPr>
            <a:spLocks noGrp="1"/>
          </p:cNvSpPr>
          <p:nvPr>
            <p:ph type="dt" sz="half" idx="10"/>
          </p:nvPr>
        </p:nvSpPr>
        <p:spPr/>
        <p:txBody>
          <a:bodyPr/>
          <a:lstStyle/>
          <a:p>
            <a:fld id="{D8FEDC2C-DC49-472D-A6F0-14EB489DB667}" type="datetimeFigureOut">
              <a:rPr lang="en-GB" smtClean="0"/>
              <a:t>18/05/2025</a:t>
            </a:fld>
            <a:endParaRPr lang="en-GB"/>
          </a:p>
        </p:txBody>
      </p:sp>
      <p:sp>
        <p:nvSpPr>
          <p:cNvPr id="5" name="Footer Placeholder 4">
            <a:extLst>
              <a:ext uri="{FF2B5EF4-FFF2-40B4-BE49-F238E27FC236}">
                <a16:creationId xmlns:a16="http://schemas.microsoft.com/office/drawing/2014/main" id="{DF792AC6-5DF2-EE2C-0EC6-750009B81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A79DA9-FC88-D879-95D1-945AF8CF7821}"/>
              </a:ext>
            </a:extLst>
          </p:cNvPr>
          <p:cNvSpPr>
            <a:spLocks noGrp="1"/>
          </p:cNvSpPr>
          <p:nvPr>
            <p:ph type="sldNum" sz="quarter" idx="12"/>
          </p:nvPr>
        </p:nvSpPr>
        <p:spPr/>
        <p:txBody>
          <a:bodyPr/>
          <a:lstStyle/>
          <a:p>
            <a:fld id="{B2D31669-673C-4239-A525-493C7FC9DD83}" type="slidenum">
              <a:rPr lang="en-GB" smtClean="0"/>
              <a:t>‹#›</a:t>
            </a:fld>
            <a:endParaRPr lang="en-GB"/>
          </a:p>
        </p:txBody>
      </p:sp>
    </p:spTree>
    <p:extLst>
      <p:ext uri="{BB962C8B-B14F-4D97-AF65-F5344CB8AC3E}">
        <p14:creationId xmlns:p14="http://schemas.microsoft.com/office/powerpoint/2010/main" val="1371587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937989-9138-F8E0-FA48-56EF1A0774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42C5297-BBA9-549F-2ADD-730D377B2F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34CF39-D083-01A2-E737-54F444AD1E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FEDC2C-DC49-472D-A6F0-14EB489DB667}" type="datetimeFigureOut">
              <a:rPr lang="en-GB" smtClean="0"/>
              <a:t>18/05/2025</a:t>
            </a:fld>
            <a:endParaRPr lang="en-GB"/>
          </a:p>
        </p:txBody>
      </p:sp>
      <p:sp>
        <p:nvSpPr>
          <p:cNvPr id="5" name="Footer Placeholder 4">
            <a:extLst>
              <a:ext uri="{FF2B5EF4-FFF2-40B4-BE49-F238E27FC236}">
                <a16:creationId xmlns:a16="http://schemas.microsoft.com/office/drawing/2014/main" id="{4635DDB4-0CC3-453A-7CFA-CC1F34426A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C1F7724-134E-A0A8-CAF9-B6C5A33CE2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D31669-673C-4239-A525-493C7FC9DD83}" type="slidenum">
              <a:rPr lang="en-GB" smtClean="0"/>
              <a:t>‹#›</a:t>
            </a:fld>
            <a:endParaRPr lang="en-GB"/>
          </a:p>
        </p:txBody>
      </p:sp>
    </p:spTree>
    <p:extLst>
      <p:ext uri="{BB962C8B-B14F-4D97-AF65-F5344CB8AC3E}">
        <p14:creationId xmlns:p14="http://schemas.microsoft.com/office/powerpoint/2010/main" val="3636290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7.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4.jpg"/><Relationship Id="rId5" Type="http://schemas.openxmlformats.org/officeDocument/2006/relationships/image" Target="../media/image33.jpg"/><Relationship Id="rId4" Type="http://schemas.openxmlformats.org/officeDocument/2006/relationships/image" Target="../media/image32.jpg"/></Relationships>
</file>

<file path=ppt/slides/_rels/slide13.xml.rels><?xml version="1.0" encoding="UTF-8" standalone="yes"?>
<Relationships xmlns="http://schemas.openxmlformats.org/package/2006/relationships"><Relationship Id="rId8" Type="http://schemas.openxmlformats.org/officeDocument/2006/relationships/hyperlink" Target="https://johannapuhl.artstation.com/" TargetMode="External"/><Relationship Id="rId3" Type="http://schemas.openxmlformats.org/officeDocument/2006/relationships/hyperlink" Target="https://artuk.org/" TargetMode="External"/><Relationship Id="rId7" Type="http://schemas.openxmlformats.org/officeDocument/2006/relationships/hyperlink" Target="https://naomifoo.carbonmade.com/" TargetMode="External"/><Relationship Id="rId2" Type="http://schemas.openxmlformats.org/officeDocument/2006/relationships/hyperlink" Target="https://www.artstation.com/?sort_by=community&amp;dimension=all" TargetMode="External"/><Relationship Id="rId1" Type="http://schemas.openxmlformats.org/officeDocument/2006/relationships/slideLayout" Target="../slideLayouts/slideLayout7.xml"/><Relationship Id="rId6" Type="http://schemas.openxmlformats.org/officeDocument/2006/relationships/hyperlink" Target="https://www.deviantart.com/" TargetMode="External"/><Relationship Id="rId5" Type="http://schemas.openxmlformats.org/officeDocument/2006/relationships/hyperlink" Target="https://london.craigslist.org/" TargetMode="External"/><Relationship Id="rId4" Type="http://schemas.openxmlformats.org/officeDocument/2006/relationships/hyperlink" Target="https://www.bbc.co.uk/new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marvel.com/" TargetMode="External"/><Relationship Id="rId2" Type="http://schemas.openxmlformats.org/officeDocument/2006/relationships/hyperlink" Target="https://www.instagram.com/" TargetMode="External"/><Relationship Id="rId1" Type="http://schemas.openxmlformats.org/officeDocument/2006/relationships/slideLayout" Target="../slideLayouts/slideLayout7.xml"/><Relationship Id="rId5" Type="http://schemas.openxmlformats.org/officeDocument/2006/relationships/hyperlink" Target="https://www.pnwx.com/" TargetMode="External"/><Relationship Id="rId4" Type="http://schemas.openxmlformats.org/officeDocument/2006/relationships/hyperlink" Target="https://moodle.or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starwars.com/" TargetMode="External"/><Relationship Id="rId2" Type="http://schemas.openxmlformats.org/officeDocument/2006/relationships/hyperlink" Target="https://www.specsavers.co.uk/?srsltid=AfmBOooIp32J0aQCXHnAqQdtIT0dFw3UASSOlU9yyPD9IGBNbEjTN_rD" TargetMode="External"/><Relationship Id="rId1" Type="http://schemas.openxmlformats.org/officeDocument/2006/relationships/slideLayout" Target="../slideLayouts/slideLayout7.xml"/><Relationship Id="rId5" Type="http://schemas.openxmlformats.org/officeDocument/2006/relationships/hyperlink" Target="https://www.tiktok.com/" TargetMode="External"/><Relationship Id="rId4" Type="http://schemas.openxmlformats.org/officeDocument/2006/relationships/hyperlink" Target="https://www.metmuseum.or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jaromvogel.com/illustration" TargetMode="External"/><Relationship Id="rId2" Type="http://schemas.openxmlformats.org/officeDocument/2006/relationships/hyperlink" Target="https://www.tumblr.com/" TargetMode="External"/><Relationship Id="rId1" Type="http://schemas.openxmlformats.org/officeDocument/2006/relationships/slideLayout" Target="../slideLayouts/slideLayout7.xml"/><Relationship Id="rId4" Type="http://schemas.openxmlformats.org/officeDocument/2006/relationships/hyperlink" Target="https://www.wikipedia.or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 TargetMode="External"/><Relationship Id="rId2" Type="http://schemas.openxmlformats.org/officeDocument/2006/relationships/hyperlink" Target="https://www.art.yale.edu/"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idrisillustration.wixsite.com/idris-illustration"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CE095E3-78F3-D378-DDB6-3EE02C944198}"/>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89094E95-EB13-C6C2-2B75-2144330CF63E}"/>
              </a:ext>
            </a:extLst>
          </p:cNvPr>
          <p:cNvSpPr/>
          <p:nvPr/>
        </p:nvSpPr>
        <p:spPr>
          <a:xfrm>
            <a:off x="2738284" y="331838"/>
            <a:ext cx="6715432" cy="6194323"/>
          </a:xfrm>
          <a:prstGeom prst="ellipse">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D16BF16-3397-2B27-957A-EA7F67D4C98A}"/>
              </a:ext>
            </a:extLst>
          </p:cNvPr>
          <p:cNvSpPr>
            <a:spLocks noGrp="1"/>
          </p:cNvSpPr>
          <p:nvPr>
            <p:ph type="ctrTitle"/>
          </p:nvPr>
        </p:nvSpPr>
        <p:spPr>
          <a:xfrm>
            <a:off x="3952567" y="3110681"/>
            <a:ext cx="4286865" cy="2387600"/>
          </a:xfrm>
        </p:spPr>
        <p:txBody>
          <a:bodyPr>
            <a:normAutofit fontScale="90000"/>
          </a:bodyPr>
          <a:lstStyle/>
          <a:p>
            <a:r>
              <a:rPr lang="en-GB" dirty="0">
                <a:latin typeface="Bernard MT Condensed" panose="02050806060905020404" pitchFamily="18" charset="0"/>
              </a:rPr>
              <a:t>Changemakers: Building your Personal Brand for Sustainable Employment 1</a:t>
            </a:r>
          </a:p>
        </p:txBody>
      </p:sp>
      <p:sp>
        <p:nvSpPr>
          <p:cNvPr id="3" name="Subtitle 2">
            <a:extLst>
              <a:ext uri="{FF2B5EF4-FFF2-40B4-BE49-F238E27FC236}">
                <a16:creationId xmlns:a16="http://schemas.microsoft.com/office/drawing/2014/main" id="{CC14B966-DE77-8BC8-2CE5-5D555E858828}"/>
              </a:ext>
            </a:extLst>
          </p:cNvPr>
          <p:cNvSpPr>
            <a:spLocks noGrp="1"/>
          </p:cNvSpPr>
          <p:nvPr>
            <p:ph type="subTitle" idx="1"/>
          </p:nvPr>
        </p:nvSpPr>
        <p:spPr>
          <a:xfrm>
            <a:off x="1523999" y="5368158"/>
            <a:ext cx="9144000" cy="1655762"/>
          </a:xfrm>
        </p:spPr>
        <p:txBody>
          <a:bodyPr/>
          <a:lstStyle/>
          <a:p>
            <a:r>
              <a:rPr lang="en-GB" dirty="0" err="1"/>
              <a:t>Vynn</a:t>
            </a:r>
            <a:r>
              <a:rPr lang="en-GB" dirty="0"/>
              <a:t> Rixon</a:t>
            </a:r>
          </a:p>
        </p:txBody>
      </p:sp>
    </p:spTree>
    <p:extLst>
      <p:ext uri="{BB962C8B-B14F-4D97-AF65-F5344CB8AC3E}">
        <p14:creationId xmlns:p14="http://schemas.microsoft.com/office/powerpoint/2010/main" val="2283796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8F46B-4BCF-8729-6388-BB5001E8E46A}"/>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FE7D074-F291-D741-D428-242749BB8E34}"/>
              </a:ext>
            </a:extLst>
          </p:cNvPr>
          <p:cNvPicPr>
            <a:picLocks noChangeAspect="1"/>
          </p:cNvPicPr>
          <p:nvPr/>
        </p:nvPicPr>
        <p:blipFill>
          <a:blip r:embed="rId2"/>
          <a:stretch>
            <a:fillRect/>
          </a:stretch>
        </p:blipFill>
        <p:spPr>
          <a:xfrm>
            <a:off x="0" y="0"/>
            <a:ext cx="12192000" cy="6857999"/>
          </a:xfrm>
          <a:prstGeom prst="rect">
            <a:avLst/>
          </a:prstGeom>
        </p:spPr>
      </p:pic>
      <p:sp>
        <p:nvSpPr>
          <p:cNvPr id="3" name="Plaque 2">
            <a:extLst>
              <a:ext uri="{FF2B5EF4-FFF2-40B4-BE49-F238E27FC236}">
                <a16:creationId xmlns:a16="http://schemas.microsoft.com/office/drawing/2014/main" id="{4DC5631C-A5BA-76A6-62FA-9CECCE3610DA}"/>
              </a:ext>
            </a:extLst>
          </p:cNvPr>
          <p:cNvSpPr/>
          <p:nvPr/>
        </p:nvSpPr>
        <p:spPr>
          <a:xfrm>
            <a:off x="0" y="0"/>
            <a:ext cx="12192000" cy="6857998"/>
          </a:xfrm>
          <a:prstGeom prst="plaque">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ECA1386B-DDEF-A77B-4106-A5DFA0D1EC13}"/>
              </a:ext>
            </a:extLst>
          </p:cNvPr>
          <p:cNvSpPr txBox="1"/>
          <p:nvPr/>
        </p:nvSpPr>
        <p:spPr>
          <a:xfrm>
            <a:off x="3397045" y="78658"/>
            <a:ext cx="5397910" cy="769441"/>
          </a:xfrm>
          <a:prstGeom prst="rect">
            <a:avLst/>
          </a:prstGeom>
          <a:noFill/>
        </p:spPr>
        <p:txBody>
          <a:bodyPr wrap="square" rtlCol="0">
            <a:spAutoFit/>
          </a:bodyPr>
          <a:lstStyle/>
          <a:p>
            <a:pPr algn="ctr"/>
            <a:r>
              <a:rPr lang="en-GB" sz="4400" dirty="0">
                <a:latin typeface="Bernard MT Condensed" panose="02050806060905020404" pitchFamily="18" charset="0"/>
              </a:rPr>
              <a:t>Good Website Example</a:t>
            </a:r>
          </a:p>
        </p:txBody>
      </p:sp>
      <p:pic>
        <p:nvPicPr>
          <p:cNvPr id="6" name="Picture 5" descr="A screenshot of a computer&#10;&#10;AI-generated content may be incorrect.">
            <a:extLst>
              <a:ext uri="{FF2B5EF4-FFF2-40B4-BE49-F238E27FC236}">
                <a16:creationId xmlns:a16="http://schemas.microsoft.com/office/drawing/2014/main" id="{D61A84D4-41EC-A370-6921-1FA4041B88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1498" y="1075436"/>
            <a:ext cx="3533058" cy="2649794"/>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225559EE-9636-7649-0DFF-C49CAAAA4B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2296" y="1075436"/>
            <a:ext cx="3533059" cy="2649794"/>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60A42A0F-D71A-53E5-E152-0322682B98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01498" y="3966717"/>
            <a:ext cx="3533058" cy="2649794"/>
          </a:xfrm>
          <a:prstGeom prst="rect">
            <a:avLst/>
          </a:prstGeom>
        </p:spPr>
      </p:pic>
      <p:pic>
        <p:nvPicPr>
          <p:cNvPr id="12" name="Picture 11" descr="A screenshot of a computer&#10;&#10;AI-generated content may be incorrect.">
            <a:extLst>
              <a:ext uri="{FF2B5EF4-FFF2-40B4-BE49-F238E27FC236}">
                <a16:creationId xmlns:a16="http://schemas.microsoft.com/office/drawing/2014/main" id="{9FC8BC38-4E8E-BBDF-BC5B-194068085C7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62295" y="3966716"/>
            <a:ext cx="3533060" cy="2649795"/>
          </a:xfrm>
          <a:prstGeom prst="rect">
            <a:avLst/>
          </a:prstGeom>
        </p:spPr>
      </p:pic>
      <p:sp>
        <p:nvSpPr>
          <p:cNvPr id="14" name="TextBox 13">
            <a:extLst>
              <a:ext uri="{FF2B5EF4-FFF2-40B4-BE49-F238E27FC236}">
                <a16:creationId xmlns:a16="http://schemas.microsoft.com/office/drawing/2014/main" id="{F7A3CF0A-0322-A33C-5BB5-7C8CB1E5BC92}"/>
              </a:ext>
            </a:extLst>
          </p:cNvPr>
          <p:cNvSpPr txBox="1"/>
          <p:nvPr/>
        </p:nvSpPr>
        <p:spPr>
          <a:xfrm>
            <a:off x="963561" y="1075436"/>
            <a:ext cx="3310197" cy="5078313"/>
          </a:xfrm>
          <a:prstGeom prst="rect">
            <a:avLst/>
          </a:prstGeom>
          <a:noFill/>
        </p:spPr>
        <p:txBody>
          <a:bodyPr wrap="square" rtlCol="0">
            <a:spAutoFit/>
          </a:bodyPr>
          <a:lstStyle/>
          <a:p>
            <a:r>
              <a:rPr lang="en-GB" dirty="0"/>
              <a:t>Katherine Lee: </a:t>
            </a:r>
          </a:p>
          <a:p>
            <a:pPr marL="285750" indent="-285750">
              <a:buFont typeface="Wingdings" panose="05000000000000000000" pitchFamily="2" charset="2"/>
              <a:buChar char="§"/>
            </a:pPr>
            <a:r>
              <a:rPr lang="en-GB" dirty="0"/>
              <a:t>Simple but to the point</a:t>
            </a:r>
          </a:p>
          <a:p>
            <a:pPr marL="285750" indent="-285750">
              <a:buFont typeface="Wingdings" panose="05000000000000000000" pitchFamily="2" charset="2"/>
              <a:buChar char="§"/>
            </a:pPr>
            <a:r>
              <a:rPr lang="en-GB" dirty="0"/>
              <a:t>Easy to Navigate</a:t>
            </a:r>
          </a:p>
          <a:p>
            <a:pPr marL="285750" indent="-285750">
              <a:buFont typeface="Wingdings" panose="05000000000000000000" pitchFamily="2" charset="2"/>
              <a:buChar char="§"/>
            </a:pPr>
            <a:r>
              <a:rPr lang="en-GB" dirty="0"/>
              <a:t>Shows off what it offers</a:t>
            </a:r>
          </a:p>
          <a:p>
            <a:r>
              <a:rPr lang="en-GB" dirty="0"/>
              <a:t>Ashgrove Surgery:</a:t>
            </a:r>
          </a:p>
          <a:p>
            <a:pPr marL="285750" indent="-285750">
              <a:buFont typeface="Wingdings" panose="05000000000000000000" pitchFamily="2" charset="2"/>
              <a:buChar char="§"/>
            </a:pPr>
            <a:r>
              <a:rPr lang="en-GB" dirty="0"/>
              <a:t>Offers wide range of sources</a:t>
            </a:r>
          </a:p>
          <a:p>
            <a:pPr marL="285750" indent="-285750">
              <a:buFont typeface="Wingdings" panose="05000000000000000000" pitchFamily="2" charset="2"/>
              <a:buChar char="§"/>
            </a:pPr>
            <a:r>
              <a:rPr lang="en-GB" dirty="0"/>
              <a:t>Professional</a:t>
            </a:r>
          </a:p>
          <a:p>
            <a:r>
              <a:rPr lang="en-GB" dirty="0"/>
              <a:t>Specsavers:</a:t>
            </a:r>
          </a:p>
          <a:p>
            <a:pPr marL="285750" indent="-285750">
              <a:buFont typeface="Wingdings" panose="05000000000000000000" pitchFamily="2" charset="2"/>
              <a:buChar char="§"/>
            </a:pPr>
            <a:r>
              <a:rPr lang="en-GB" dirty="0"/>
              <a:t>Easy to Navigate </a:t>
            </a:r>
          </a:p>
          <a:p>
            <a:pPr marL="285750" indent="-285750">
              <a:buFont typeface="Wingdings" panose="05000000000000000000" pitchFamily="2" charset="2"/>
              <a:buChar char="§"/>
            </a:pPr>
            <a:r>
              <a:rPr lang="en-GB" dirty="0"/>
              <a:t>Immediately offers most common needs</a:t>
            </a:r>
          </a:p>
          <a:p>
            <a:pPr marL="285750" indent="-285750">
              <a:buFont typeface="Wingdings" panose="05000000000000000000" pitchFamily="2" charset="2"/>
              <a:buChar char="§"/>
            </a:pPr>
            <a:r>
              <a:rPr lang="en-GB" dirty="0"/>
              <a:t>Themed (Colour palette)</a:t>
            </a:r>
          </a:p>
          <a:p>
            <a:r>
              <a:rPr lang="en-GB" dirty="0"/>
              <a:t>Johanna Puhl:</a:t>
            </a:r>
          </a:p>
          <a:p>
            <a:pPr marL="285750" indent="-285750">
              <a:buFont typeface="Wingdings" panose="05000000000000000000" pitchFamily="2" charset="2"/>
              <a:buChar char="§"/>
            </a:pPr>
            <a:r>
              <a:rPr lang="en-GB" dirty="0"/>
              <a:t>Shows variety of art and media</a:t>
            </a:r>
          </a:p>
          <a:p>
            <a:pPr marL="285750" indent="-285750">
              <a:buFont typeface="Wingdings" panose="05000000000000000000" pitchFamily="2" charset="2"/>
              <a:buChar char="§"/>
            </a:pPr>
            <a:r>
              <a:rPr lang="en-GB" dirty="0"/>
              <a:t>Easy to Navigate</a:t>
            </a:r>
          </a:p>
          <a:p>
            <a:pPr marL="285750" indent="-285750">
              <a:buFont typeface="Wingdings" panose="05000000000000000000" pitchFamily="2" charset="2"/>
              <a:buChar char="§"/>
            </a:pPr>
            <a:r>
              <a:rPr lang="en-GB" dirty="0"/>
              <a:t>Gives options to contact and commission immediately.</a:t>
            </a:r>
          </a:p>
        </p:txBody>
      </p:sp>
    </p:spTree>
    <p:extLst>
      <p:ext uri="{BB962C8B-B14F-4D97-AF65-F5344CB8AC3E}">
        <p14:creationId xmlns:p14="http://schemas.microsoft.com/office/powerpoint/2010/main" val="54201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55B583-5F4E-6D1B-15DF-473BB6ADDEF1}"/>
              </a:ext>
            </a:extLst>
          </p:cNvPr>
          <p:cNvPicPr>
            <a:picLocks noChangeAspect="1"/>
          </p:cNvPicPr>
          <p:nvPr/>
        </p:nvPicPr>
        <p:blipFill>
          <a:blip r:embed="rId2"/>
          <a:stretch>
            <a:fillRect/>
          </a:stretch>
        </p:blipFill>
        <p:spPr>
          <a:xfrm>
            <a:off x="0" y="0"/>
            <a:ext cx="12192000" cy="6857999"/>
          </a:xfrm>
          <a:prstGeom prst="rect">
            <a:avLst/>
          </a:prstGeom>
        </p:spPr>
      </p:pic>
      <p:sp>
        <p:nvSpPr>
          <p:cNvPr id="3" name="Plaque 2">
            <a:extLst>
              <a:ext uri="{FF2B5EF4-FFF2-40B4-BE49-F238E27FC236}">
                <a16:creationId xmlns:a16="http://schemas.microsoft.com/office/drawing/2014/main" id="{F8E13B6B-887B-D061-0F8C-0F8B4CF68421}"/>
              </a:ext>
            </a:extLst>
          </p:cNvPr>
          <p:cNvSpPr/>
          <p:nvPr/>
        </p:nvSpPr>
        <p:spPr>
          <a:xfrm>
            <a:off x="0" y="0"/>
            <a:ext cx="12192000" cy="6857998"/>
          </a:xfrm>
          <a:prstGeom prst="plaque">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4795906-9FBF-9D55-752D-3DF548BFE7DB}"/>
              </a:ext>
            </a:extLst>
          </p:cNvPr>
          <p:cNvSpPr txBox="1"/>
          <p:nvPr/>
        </p:nvSpPr>
        <p:spPr>
          <a:xfrm>
            <a:off x="3397045" y="78658"/>
            <a:ext cx="5397910" cy="769441"/>
          </a:xfrm>
          <a:prstGeom prst="rect">
            <a:avLst/>
          </a:prstGeom>
          <a:noFill/>
        </p:spPr>
        <p:txBody>
          <a:bodyPr wrap="square" rtlCol="0">
            <a:spAutoFit/>
          </a:bodyPr>
          <a:lstStyle/>
          <a:p>
            <a:pPr algn="ctr"/>
            <a:r>
              <a:rPr lang="en-GB" sz="4400" dirty="0">
                <a:latin typeface="Bernard MT Condensed" panose="02050806060905020404" pitchFamily="18" charset="0"/>
              </a:rPr>
              <a:t>Good Website Example</a:t>
            </a:r>
          </a:p>
        </p:txBody>
      </p:sp>
      <p:pic>
        <p:nvPicPr>
          <p:cNvPr id="7" name="Picture 6">
            <a:extLst>
              <a:ext uri="{FF2B5EF4-FFF2-40B4-BE49-F238E27FC236}">
                <a16:creationId xmlns:a16="http://schemas.microsoft.com/office/drawing/2014/main" id="{40DB53CA-86A7-2756-D81A-B02F10249CAB}"/>
              </a:ext>
            </a:extLst>
          </p:cNvPr>
          <p:cNvPicPr>
            <a:picLocks noChangeAspect="1"/>
          </p:cNvPicPr>
          <p:nvPr/>
        </p:nvPicPr>
        <p:blipFill>
          <a:blip r:embed="rId3"/>
          <a:stretch>
            <a:fillRect/>
          </a:stretch>
        </p:blipFill>
        <p:spPr>
          <a:xfrm>
            <a:off x="355775" y="926757"/>
            <a:ext cx="3535986" cy="2651990"/>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705A191B-E507-1AEE-17AD-88793C56E4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80387" y="926757"/>
            <a:ext cx="3535986" cy="2651990"/>
          </a:xfrm>
          <a:prstGeom prst="rect">
            <a:avLst/>
          </a:prstGeom>
        </p:spPr>
      </p:pic>
      <p:pic>
        <p:nvPicPr>
          <p:cNvPr id="15" name="Picture 14" descr="A screenshot of a computer&#10;&#10;AI-generated content may be incorrect.">
            <a:extLst>
              <a:ext uri="{FF2B5EF4-FFF2-40B4-BE49-F238E27FC236}">
                <a16:creationId xmlns:a16="http://schemas.microsoft.com/office/drawing/2014/main" id="{2C95BD90-8A1F-F0F5-9AC8-E71F811A22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80385" y="3753726"/>
            <a:ext cx="3535988" cy="2651991"/>
          </a:xfrm>
          <a:prstGeom prst="rect">
            <a:avLst/>
          </a:prstGeom>
        </p:spPr>
      </p:pic>
      <p:pic>
        <p:nvPicPr>
          <p:cNvPr id="17" name="Picture 16">
            <a:extLst>
              <a:ext uri="{FF2B5EF4-FFF2-40B4-BE49-F238E27FC236}">
                <a16:creationId xmlns:a16="http://schemas.microsoft.com/office/drawing/2014/main" id="{9AC76FA4-6883-1BF6-28BD-91BE1557835A}"/>
              </a:ext>
            </a:extLst>
          </p:cNvPr>
          <p:cNvPicPr>
            <a:picLocks noChangeAspect="1"/>
          </p:cNvPicPr>
          <p:nvPr/>
        </p:nvPicPr>
        <p:blipFill>
          <a:blip r:embed="rId6"/>
          <a:stretch>
            <a:fillRect/>
          </a:stretch>
        </p:blipFill>
        <p:spPr>
          <a:xfrm>
            <a:off x="355775" y="3753726"/>
            <a:ext cx="3535986" cy="2653251"/>
          </a:xfrm>
          <a:prstGeom prst="rect">
            <a:avLst/>
          </a:prstGeom>
        </p:spPr>
      </p:pic>
      <p:sp>
        <p:nvSpPr>
          <p:cNvPr id="19" name="TextBox 18">
            <a:extLst>
              <a:ext uri="{FF2B5EF4-FFF2-40B4-BE49-F238E27FC236}">
                <a16:creationId xmlns:a16="http://schemas.microsoft.com/office/drawing/2014/main" id="{DE19F1CA-35AF-2828-FF5D-895D8CB69E1D}"/>
              </a:ext>
            </a:extLst>
          </p:cNvPr>
          <p:cNvSpPr txBox="1"/>
          <p:nvPr/>
        </p:nvSpPr>
        <p:spPr>
          <a:xfrm>
            <a:off x="8062452" y="926757"/>
            <a:ext cx="3844413" cy="4801314"/>
          </a:xfrm>
          <a:prstGeom prst="rect">
            <a:avLst/>
          </a:prstGeom>
          <a:noFill/>
        </p:spPr>
        <p:txBody>
          <a:bodyPr wrap="square" rtlCol="0">
            <a:spAutoFit/>
          </a:bodyPr>
          <a:lstStyle/>
          <a:p>
            <a:r>
              <a:rPr lang="en-GB" dirty="0"/>
              <a:t>Met Museum:</a:t>
            </a:r>
          </a:p>
          <a:p>
            <a:pPr marL="285750" indent="-285750">
              <a:buFont typeface="Wingdings" panose="05000000000000000000" pitchFamily="2" charset="2"/>
              <a:buChar char="§"/>
            </a:pPr>
            <a:r>
              <a:rPr lang="en-GB" dirty="0"/>
              <a:t>Offers Advice and information</a:t>
            </a:r>
          </a:p>
          <a:p>
            <a:pPr marL="285750" indent="-285750">
              <a:buFont typeface="Wingdings" panose="05000000000000000000" pitchFamily="2" charset="2"/>
              <a:buChar char="§"/>
            </a:pPr>
            <a:r>
              <a:rPr lang="en-GB" dirty="0"/>
              <a:t>Easy to Access </a:t>
            </a:r>
          </a:p>
          <a:p>
            <a:pPr marL="285750" indent="-285750">
              <a:buFont typeface="Wingdings" panose="05000000000000000000" pitchFamily="2" charset="2"/>
              <a:buChar char="§"/>
            </a:pPr>
            <a:r>
              <a:rPr lang="en-GB" dirty="0"/>
              <a:t>Gives further options</a:t>
            </a:r>
          </a:p>
          <a:p>
            <a:r>
              <a:rPr lang="en-GB" dirty="0"/>
              <a:t>Star Wars:</a:t>
            </a:r>
          </a:p>
          <a:p>
            <a:pPr marL="285750" indent="-285750">
              <a:buFont typeface="Wingdings" panose="05000000000000000000" pitchFamily="2" charset="2"/>
              <a:buChar char="§"/>
            </a:pPr>
            <a:r>
              <a:rPr lang="en-GB" dirty="0"/>
              <a:t>Easy to Navigate</a:t>
            </a:r>
          </a:p>
          <a:p>
            <a:pPr marL="285750" indent="-285750">
              <a:buFont typeface="Wingdings" panose="05000000000000000000" pitchFamily="2" charset="2"/>
              <a:buChar char="§"/>
            </a:pPr>
            <a:r>
              <a:rPr lang="en-GB" dirty="0"/>
              <a:t>Offers up recent information and old</a:t>
            </a:r>
          </a:p>
          <a:p>
            <a:r>
              <a:rPr lang="en-GB" dirty="0"/>
              <a:t>Sabrina </a:t>
            </a:r>
            <a:r>
              <a:rPr lang="en-GB" dirty="0" err="1"/>
              <a:t>Sentoso</a:t>
            </a:r>
            <a:r>
              <a:rPr lang="en-GB" dirty="0"/>
              <a:t>: </a:t>
            </a:r>
          </a:p>
          <a:p>
            <a:pPr marL="285750" indent="-285750">
              <a:buFont typeface="Wingdings" panose="05000000000000000000" pitchFamily="2" charset="2"/>
              <a:buChar char="§"/>
            </a:pPr>
            <a:r>
              <a:rPr lang="en-GB" dirty="0"/>
              <a:t>Shows previous projects</a:t>
            </a:r>
          </a:p>
          <a:p>
            <a:pPr marL="285750" indent="-285750">
              <a:buFont typeface="Wingdings" panose="05000000000000000000" pitchFamily="2" charset="2"/>
              <a:buChar char="§"/>
            </a:pPr>
            <a:r>
              <a:rPr lang="en-GB" dirty="0"/>
              <a:t>Large range of media</a:t>
            </a:r>
          </a:p>
          <a:p>
            <a:pPr marL="285750" indent="-285750">
              <a:buFont typeface="Wingdings" panose="05000000000000000000" pitchFamily="2" charset="2"/>
              <a:buChar char="§"/>
            </a:pPr>
            <a:r>
              <a:rPr lang="en-GB" dirty="0"/>
              <a:t>Easy to Navigate </a:t>
            </a:r>
          </a:p>
          <a:p>
            <a:pPr marL="285750" indent="-285750">
              <a:buFont typeface="Wingdings" panose="05000000000000000000" pitchFamily="2" charset="2"/>
              <a:buChar char="§"/>
            </a:pPr>
            <a:r>
              <a:rPr lang="en-GB" dirty="0"/>
              <a:t>Fun</a:t>
            </a:r>
          </a:p>
          <a:p>
            <a:r>
              <a:rPr lang="en-GB" dirty="0"/>
              <a:t>Naomi Foo:</a:t>
            </a:r>
          </a:p>
          <a:p>
            <a:pPr marL="285750" indent="-285750">
              <a:buFont typeface="Wingdings" panose="05000000000000000000" pitchFamily="2" charset="2"/>
              <a:buChar char="§"/>
            </a:pPr>
            <a:r>
              <a:rPr lang="en-GB" dirty="0"/>
              <a:t>Simple but Effective</a:t>
            </a:r>
          </a:p>
          <a:p>
            <a:pPr marL="285750" indent="-285750">
              <a:buFont typeface="Wingdings" panose="05000000000000000000" pitchFamily="2" charset="2"/>
              <a:buChar char="§"/>
            </a:pPr>
            <a:r>
              <a:rPr lang="en-GB" dirty="0"/>
              <a:t>Easy to Navigate</a:t>
            </a:r>
          </a:p>
          <a:p>
            <a:pPr marL="285750" indent="-285750">
              <a:buFont typeface="Wingdings" panose="05000000000000000000" pitchFamily="2" charset="2"/>
              <a:buChar char="§"/>
            </a:pPr>
            <a:r>
              <a:rPr lang="en-GB" dirty="0"/>
              <a:t>Shows variety in work</a:t>
            </a:r>
          </a:p>
        </p:txBody>
      </p:sp>
    </p:spTree>
    <p:extLst>
      <p:ext uri="{BB962C8B-B14F-4D97-AF65-F5344CB8AC3E}">
        <p14:creationId xmlns:p14="http://schemas.microsoft.com/office/powerpoint/2010/main" val="2213374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8477C-8589-BB88-AEC0-950ECE4382D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2726A71-129B-1CF0-EBDD-BB711F99E49B}"/>
              </a:ext>
            </a:extLst>
          </p:cNvPr>
          <p:cNvPicPr>
            <a:picLocks noChangeAspect="1"/>
          </p:cNvPicPr>
          <p:nvPr/>
        </p:nvPicPr>
        <p:blipFill>
          <a:blip r:embed="rId2"/>
          <a:stretch>
            <a:fillRect/>
          </a:stretch>
        </p:blipFill>
        <p:spPr>
          <a:xfrm>
            <a:off x="0" y="0"/>
            <a:ext cx="12192000" cy="6857999"/>
          </a:xfrm>
          <a:prstGeom prst="rect">
            <a:avLst/>
          </a:prstGeom>
        </p:spPr>
      </p:pic>
      <p:sp>
        <p:nvSpPr>
          <p:cNvPr id="3" name="Plaque 2">
            <a:extLst>
              <a:ext uri="{FF2B5EF4-FFF2-40B4-BE49-F238E27FC236}">
                <a16:creationId xmlns:a16="http://schemas.microsoft.com/office/drawing/2014/main" id="{5EDC4E18-A11A-406C-EE77-D3C30FF6902E}"/>
              </a:ext>
            </a:extLst>
          </p:cNvPr>
          <p:cNvSpPr/>
          <p:nvPr/>
        </p:nvSpPr>
        <p:spPr>
          <a:xfrm>
            <a:off x="0" y="0"/>
            <a:ext cx="12192000" cy="6857998"/>
          </a:xfrm>
          <a:prstGeom prst="plaque">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FB4E5BD-7552-8499-F430-E4E6BD4D0D65}"/>
              </a:ext>
            </a:extLst>
          </p:cNvPr>
          <p:cNvSpPr txBox="1"/>
          <p:nvPr/>
        </p:nvSpPr>
        <p:spPr>
          <a:xfrm>
            <a:off x="3397045" y="78658"/>
            <a:ext cx="5397910" cy="769441"/>
          </a:xfrm>
          <a:prstGeom prst="rect">
            <a:avLst/>
          </a:prstGeom>
          <a:noFill/>
        </p:spPr>
        <p:txBody>
          <a:bodyPr wrap="square" rtlCol="0">
            <a:spAutoFit/>
          </a:bodyPr>
          <a:lstStyle/>
          <a:p>
            <a:pPr algn="ctr"/>
            <a:r>
              <a:rPr lang="en-GB" sz="4400" dirty="0">
                <a:latin typeface="Bernard MT Condensed" panose="02050806060905020404" pitchFamily="18" charset="0"/>
              </a:rPr>
              <a:t>Good Website Example</a:t>
            </a:r>
          </a:p>
        </p:txBody>
      </p:sp>
      <p:pic>
        <p:nvPicPr>
          <p:cNvPr id="8" name="Picture 7" descr="A screenshot of a computer&#10;&#10;AI-generated content may be incorrect.">
            <a:extLst>
              <a:ext uri="{FF2B5EF4-FFF2-40B4-BE49-F238E27FC236}">
                <a16:creationId xmlns:a16="http://schemas.microsoft.com/office/drawing/2014/main" id="{7F5B7861-C593-53CD-A140-DA69EA1CE1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5412" y="2709731"/>
            <a:ext cx="5323784" cy="3992838"/>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B8BE7283-0FB9-DC15-EA9F-087E686AF3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774" y="2709731"/>
            <a:ext cx="5323784" cy="3992838"/>
          </a:xfrm>
          <a:prstGeom prst="rect">
            <a:avLst/>
          </a:prstGeom>
        </p:spPr>
      </p:pic>
      <p:sp>
        <p:nvSpPr>
          <p:cNvPr id="12" name="TextBox 11">
            <a:extLst>
              <a:ext uri="{FF2B5EF4-FFF2-40B4-BE49-F238E27FC236}">
                <a16:creationId xmlns:a16="http://schemas.microsoft.com/office/drawing/2014/main" id="{1A0828DE-E141-A8AD-8763-BAC834F6DB6A}"/>
              </a:ext>
            </a:extLst>
          </p:cNvPr>
          <p:cNvSpPr txBox="1"/>
          <p:nvPr/>
        </p:nvSpPr>
        <p:spPr>
          <a:xfrm>
            <a:off x="1472189" y="901752"/>
            <a:ext cx="3460954" cy="1754326"/>
          </a:xfrm>
          <a:prstGeom prst="rect">
            <a:avLst/>
          </a:prstGeom>
          <a:noFill/>
        </p:spPr>
        <p:txBody>
          <a:bodyPr wrap="square" rtlCol="0">
            <a:spAutoFit/>
          </a:bodyPr>
          <a:lstStyle/>
          <a:p>
            <a:pPr algn="ctr"/>
            <a:r>
              <a:rPr lang="en-GB" dirty="0"/>
              <a:t>Jarom Vogel:</a:t>
            </a:r>
          </a:p>
          <a:p>
            <a:pPr marL="285750" indent="-285750" algn="ctr">
              <a:buFont typeface="Wingdings" panose="05000000000000000000" pitchFamily="2" charset="2"/>
              <a:buChar char="§"/>
            </a:pPr>
            <a:r>
              <a:rPr lang="en-GB" dirty="0"/>
              <a:t>Simple</a:t>
            </a:r>
          </a:p>
          <a:p>
            <a:pPr marL="285750" indent="-285750" algn="ctr">
              <a:buFont typeface="Wingdings" panose="05000000000000000000" pitchFamily="2" charset="2"/>
              <a:buChar char="§"/>
            </a:pPr>
            <a:r>
              <a:rPr lang="en-GB" dirty="0"/>
              <a:t>Easy to Navigate and understand</a:t>
            </a:r>
          </a:p>
          <a:p>
            <a:pPr marL="285750" indent="-285750" algn="ctr">
              <a:buFont typeface="Wingdings" panose="05000000000000000000" pitchFamily="2" charset="2"/>
              <a:buChar char="§"/>
            </a:pPr>
            <a:r>
              <a:rPr lang="en-GB" dirty="0"/>
              <a:t>The title is fun and interesting (animated title)</a:t>
            </a:r>
          </a:p>
        </p:txBody>
      </p:sp>
      <p:sp>
        <p:nvSpPr>
          <p:cNvPr id="13" name="TextBox 12">
            <a:extLst>
              <a:ext uri="{FF2B5EF4-FFF2-40B4-BE49-F238E27FC236}">
                <a16:creationId xmlns:a16="http://schemas.microsoft.com/office/drawing/2014/main" id="{9E3EA766-F9B0-A28C-0645-A7B16A55F98A}"/>
              </a:ext>
            </a:extLst>
          </p:cNvPr>
          <p:cNvSpPr txBox="1"/>
          <p:nvPr/>
        </p:nvSpPr>
        <p:spPr>
          <a:xfrm>
            <a:off x="6827236" y="926757"/>
            <a:ext cx="4040136" cy="1200329"/>
          </a:xfrm>
          <a:prstGeom prst="rect">
            <a:avLst/>
          </a:prstGeom>
          <a:noFill/>
        </p:spPr>
        <p:txBody>
          <a:bodyPr wrap="square" rtlCol="0">
            <a:spAutoFit/>
          </a:bodyPr>
          <a:lstStyle/>
          <a:p>
            <a:pPr algn="ctr"/>
            <a:r>
              <a:rPr lang="en-GB" dirty="0" err="1"/>
              <a:t>Youtube</a:t>
            </a:r>
            <a:r>
              <a:rPr lang="en-GB" dirty="0"/>
              <a:t>:</a:t>
            </a:r>
          </a:p>
          <a:p>
            <a:pPr marL="285750" indent="-285750" algn="ctr">
              <a:buFont typeface="Wingdings" panose="05000000000000000000" pitchFamily="2" charset="2"/>
              <a:buChar char="§"/>
            </a:pPr>
            <a:r>
              <a:rPr lang="en-GB" dirty="0"/>
              <a:t>Adapts to user</a:t>
            </a:r>
          </a:p>
          <a:p>
            <a:pPr marL="285750" indent="-285750" algn="ctr">
              <a:buFont typeface="Wingdings" panose="05000000000000000000" pitchFamily="2" charset="2"/>
              <a:buChar char="§"/>
            </a:pPr>
            <a:r>
              <a:rPr lang="en-GB" dirty="0"/>
              <a:t>Easy to Navigate once understood</a:t>
            </a:r>
          </a:p>
          <a:p>
            <a:pPr marL="285750" indent="-285750" algn="ctr">
              <a:buFont typeface="Wingdings" panose="05000000000000000000" pitchFamily="2" charset="2"/>
              <a:buChar char="§"/>
            </a:pPr>
            <a:r>
              <a:rPr lang="en-GB" dirty="0"/>
              <a:t>Wide variety of media </a:t>
            </a:r>
            <a:r>
              <a:rPr lang="en-GB" dirty="0" err="1"/>
              <a:t>accessable</a:t>
            </a:r>
            <a:endParaRPr lang="en-GB" dirty="0"/>
          </a:p>
        </p:txBody>
      </p:sp>
    </p:spTree>
    <p:extLst>
      <p:ext uri="{BB962C8B-B14F-4D97-AF65-F5344CB8AC3E}">
        <p14:creationId xmlns:p14="http://schemas.microsoft.com/office/powerpoint/2010/main" val="3512941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A78C8-8C20-A130-C76D-7D79CFF9983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6E31F012-2CDB-EF55-64BA-98313C53E28C}"/>
              </a:ext>
            </a:extLst>
          </p:cNvPr>
          <p:cNvPicPr>
            <a:picLocks noChangeAspect="1"/>
          </p:cNvPicPr>
          <p:nvPr/>
        </p:nvPicPr>
        <p:blipFill>
          <a:blip r:embed="rId2"/>
          <a:stretch>
            <a:fillRect/>
          </a:stretch>
        </p:blipFill>
        <p:spPr>
          <a:xfrm>
            <a:off x="0" y="0"/>
            <a:ext cx="12192000" cy="6857999"/>
          </a:xfrm>
          <a:prstGeom prst="rect">
            <a:avLst/>
          </a:prstGeom>
        </p:spPr>
      </p:pic>
      <p:sp>
        <p:nvSpPr>
          <p:cNvPr id="3" name="Plaque 2">
            <a:extLst>
              <a:ext uri="{FF2B5EF4-FFF2-40B4-BE49-F238E27FC236}">
                <a16:creationId xmlns:a16="http://schemas.microsoft.com/office/drawing/2014/main" id="{D5846194-CD72-9571-646C-BB26F83BBDDC}"/>
              </a:ext>
            </a:extLst>
          </p:cNvPr>
          <p:cNvSpPr/>
          <p:nvPr/>
        </p:nvSpPr>
        <p:spPr>
          <a:xfrm>
            <a:off x="0" y="0"/>
            <a:ext cx="12192000" cy="6857998"/>
          </a:xfrm>
          <a:prstGeom prst="plaque">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4B972E6-21A0-4A7D-F112-D3124B49862E}"/>
              </a:ext>
            </a:extLst>
          </p:cNvPr>
          <p:cNvSpPr txBox="1"/>
          <p:nvPr/>
        </p:nvSpPr>
        <p:spPr>
          <a:xfrm>
            <a:off x="3510116" y="137652"/>
            <a:ext cx="5171768" cy="769441"/>
          </a:xfrm>
          <a:prstGeom prst="rect">
            <a:avLst/>
          </a:prstGeom>
          <a:noFill/>
        </p:spPr>
        <p:txBody>
          <a:bodyPr wrap="square" rtlCol="0">
            <a:spAutoFit/>
          </a:bodyPr>
          <a:lstStyle/>
          <a:p>
            <a:pPr algn="ctr"/>
            <a:r>
              <a:rPr lang="en-GB" sz="4400" dirty="0">
                <a:latin typeface="Bernard MT Condensed" panose="02050806060905020404" pitchFamily="18" charset="0"/>
              </a:rPr>
              <a:t>Bad Website Examples</a:t>
            </a:r>
          </a:p>
        </p:txBody>
      </p:sp>
      <p:pic>
        <p:nvPicPr>
          <p:cNvPr id="13" name="Picture 12">
            <a:extLst>
              <a:ext uri="{FF2B5EF4-FFF2-40B4-BE49-F238E27FC236}">
                <a16:creationId xmlns:a16="http://schemas.microsoft.com/office/drawing/2014/main" id="{1A919E32-071E-30E5-5486-39750A03ADBE}"/>
              </a:ext>
            </a:extLst>
          </p:cNvPr>
          <p:cNvPicPr>
            <a:picLocks noChangeAspect="1"/>
          </p:cNvPicPr>
          <p:nvPr/>
        </p:nvPicPr>
        <p:blipFill>
          <a:blip r:embed="rId3"/>
          <a:stretch>
            <a:fillRect/>
          </a:stretch>
        </p:blipFill>
        <p:spPr>
          <a:xfrm>
            <a:off x="443248" y="3840483"/>
            <a:ext cx="3542083" cy="2658086"/>
          </a:xfrm>
          <a:prstGeom prst="rect">
            <a:avLst/>
          </a:prstGeom>
        </p:spPr>
      </p:pic>
      <p:pic>
        <p:nvPicPr>
          <p:cNvPr id="15" name="Picture 14" descr="A screenshot of a video game&#10;&#10;AI-generated content may be incorrect.">
            <a:extLst>
              <a:ext uri="{FF2B5EF4-FFF2-40B4-BE49-F238E27FC236}">
                <a16:creationId xmlns:a16="http://schemas.microsoft.com/office/drawing/2014/main" id="{678C5488-5728-F95B-B0DC-5AF94DFE0D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1217" y="1044745"/>
            <a:ext cx="3544114" cy="2658086"/>
          </a:xfrm>
          <a:prstGeom prst="rect">
            <a:avLst/>
          </a:prstGeom>
        </p:spPr>
      </p:pic>
      <p:pic>
        <p:nvPicPr>
          <p:cNvPr id="17" name="Picture 16" descr="A screenshot of a computer&#10;&#10;AI-generated content may be incorrect.">
            <a:extLst>
              <a:ext uri="{FF2B5EF4-FFF2-40B4-BE49-F238E27FC236}">
                <a16:creationId xmlns:a16="http://schemas.microsoft.com/office/drawing/2014/main" id="{4B44D8E9-9BD0-9407-AAE7-CC57D345872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98374" y="1044745"/>
            <a:ext cx="3544115" cy="2658086"/>
          </a:xfrm>
          <a:prstGeom prst="rect">
            <a:avLst/>
          </a:prstGeom>
        </p:spPr>
      </p:pic>
      <p:pic>
        <p:nvPicPr>
          <p:cNvPr id="19" name="Picture 18" descr="A screenshot of a web page&#10;&#10;AI-generated content may be incorrect.">
            <a:extLst>
              <a:ext uri="{FF2B5EF4-FFF2-40B4-BE49-F238E27FC236}">
                <a16:creationId xmlns:a16="http://schemas.microsoft.com/office/drawing/2014/main" id="{11484F80-A696-83F6-B185-8A6BFE4F751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98374" y="3840483"/>
            <a:ext cx="3544116" cy="2658087"/>
          </a:xfrm>
          <a:prstGeom prst="rect">
            <a:avLst/>
          </a:prstGeom>
        </p:spPr>
      </p:pic>
      <p:sp>
        <p:nvSpPr>
          <p:cNvPr id="21" name="TextBox 20">
            <a:extLst>
              <a:ext uri="{FF2B5EF4-FFF2-40B4-BE49-F238E27FC236}">
                <a16:creationId xmlns:a16="http://schemas.microsoft.com/office/drawing/2014/main" id="{F416C15A-E1CD-58AB-6E81-D76CF7DB21FD}"/>
              </a:ext>
            </a:extLst>
          </p:cNvPr>
          <p:cNvSpPr txBox="1"/>
          <p:nvPr/>
        </p:nvSpPr>
        <p:spPr>
          <a:xfrm>
            <a:off x="7983794" y="1044745"/>
            <a:ext cx="3957069" cy="5078313"/>
          </a:xfrm>
          <a:prstGeom prst="rect">
            <a:avLst/>
          </a:prstGeom>
          <a:noFill/>
        </p:spPr>
        <p:txBody>
          <a:bodyPr wrap="square" rtlCol="0">
            <a:spAutoFit/>
          </a:bodyPr>
          <a:lstStyle/>
          <a:p>
            <a:r>
              <a:rPr lang="en-GB" dirty="0" err="1"/>
              <a:t>Imag</a:t>
            </a:r>
            <a:r>
              <a:rPr lang="en-GB" dirty="0"/>
              <a:t>:</a:t>
            </a:r>
          </a:p>
          <a:p>
            <a:pPr marL="285750" indent="-285750">
              <a:buFont typeface="Wingdings" panose="05000000000000000000" pitchFamily="2" charset="2"/>
              <a:buChar char="§"/>
            </a:pPr>
            <a:r>
              <a:rPr lang="en-GB" dirty="0"/>
              <a:t>Only accessible on Computer</a:t>
            </a:r>
          </a:p>
          <a:p>
            <a:pPr marL="285750" indent="-285750">
              <a:buFont typeface="Wingdings" panose="05000000000000000000" pitchFamily="2" charset="2"/>
              <a:buChar char="§"/>
            </a:pPr>
            <a:r>
              <a:rPr lang="en-GB" dirty="0"/>
              <a:t>Difficult to Navigate</a:t>
            </a:r>
          </a:p>
          <a:p>
            <a:pPr marL="285750" indent="-285750">
              <a:buFont typeface="Wingdings" panose="05000000000000000000" pitchFamily="2" charset="2"/>
              <a:buChar char="§"/>
            </a:pPr>
            <a:r>
              <a:rPr lang="en-GB" dirty="0"/>
              <a:t>Doesn’t offer full information (doesn’t give names of artists or links to where to find them)</a:t>
            </a:r>
          </a:p>
          <a:p>
            <a:r>
              <a:rPr lang="en-GB" dirty="0"/>
              <a:t>Moodle:</a:t>
            </a:r>
          </a:p>
          <a:p>
            <a:pPr marL="285750" indent="-285750">
              <a:buFont typeface="Wingdings" panose="05000000000000000000" pitchFamily="2" charset="2"/>
              <a:buChar char="§"/>
            </a:pPr>
            <a:r>
              <a:rPr lang="en-GB" dirty="0"/>
              <a:t>Difficult to Navigate</a:t>
            </a:r>
          </a:p>
          <a:p>
            <a:pPr marL="285750" indent="-285750">
              <a:buFont typeface="Wingdings" panose="05000000000000000000" pitchFamily="2" charset="2"/>
              <a:buChar char="§"/>
            </a:pPr>
            <a:r>
              <a:rPr lang="en-GB" dirty="0"/>
              <a:t>Shows variety of work but not always useful</a:t>
            </a:r>
          </a:p>
          <a:p>
            <a:pPr marL="285750" indent="-285750">
              <a:buFont typeface="Wingdings" panose="05000000000000000000" pitchFamily="2" charset="2"/>
              <a:buChar char="§"/>
            </a:pPr>
            <a:r>
              <a:rPr lang="en-GB" dirty="0"/>
              <a:t>Work depends on uploader (Uploader doesn’t always upload work)</a:t>
            </a:r>
          </a:p>
          <a:p>
            <a:r>
              <a:rPr lang="en-GB" dirty="0" err="1"/>
              <a:t>ArtUK</a:t>
            </a:r>
            <a:r>
              <a:rPr lang="en-GB" dirty="0"/>
              <a:t>:</a:t>
            </a:r>
          </a:p>
          <a:p>
            <a:pPr marL="285750" indent="-285750">
              <a:buFont typeface="Wingdings" panose="05000000000000000000" pitchFamily="2" charset="2"/>
              <a:buChar char="§"/>
            </a:pPr>
            <a:r>
              <a:rPr lang="en-GB" dirty="0"/>
              <a:t>Overwhelming </a:t>
            </a:r>
          </a:p>
          <a:p>
            <a:pPr marL="285750" indent="-285750">
              <a:buFont typeface="Wingdings" panose="05000000000000000000" pitchFamily="2" charset="2"/>
              <a:buChar char="§"/>
            </a:pPr>
            <a:r>
              <a:rPr lang="en-GB" dirty="0"/>
              <a:t>Uninteresting</a:t>
            </a:r>
          </a:p>
          <a:p>
            <a:r>
              <a:rPr lang="en-GB" dirty="0"/>
              <a:t>Marvel:</a:t>
            </a:r>
          </a:p>
          <a:p>
            <a:pPr marL="285750" indent="-285750">
              <a:buFont typeface="Wingdings" panose="05000000000000000000" pitchFamily="2" charset="2"/>
              <a:buChar char="§"/>
            </a:pPr>
            <a:r>
              <a:rPr lang="en-GB" dirty="0"/>
              <a:t>Had issues navigating on phone</a:t>
            </a:r>
          </a:p>
        </p:txBody>
      </p:sp>
    </p:spTree>
    <p:extLst>
      <p:ext uri="{BB962C8B-B14F-4D97-AF65-F5344CB8AC3E}">
        <p14:creationId xmlns:p14="http://schemas.microsoft.com/office/powerpoint/2010/main" val="3077526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3AA26-5B91-E4BE-420D-0ACC73CB938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9D0CD82-4D8A-F4CD-C72D-1850B18122AE}"/>
              </a:ext>
            </a:extLst>
          </p:cNvPr>
          <p:cNvPicPr>
            <a:picLocks noChangeAspect="1"/>
          </p:cNvPicPr>
          <p:nvPr/>
        </p:nvPicPr>
        <p:blipFill>
          <a:blip r:embed="rId2"/>
          <a:stretch>
            <a:fillRect/>
          </a:stretch>
        </p:blipFill>
        <p:spPr>
          <a:xfrm>
            <a:off x="0" y="0"/>
            <a:ext cx="12192000" cy="6857999"/>
          </a:xfrm>
          <a:prstGeom prst="rect">
            <a:avLst/>
          </a:prstGeom>
        </p:spPr>
      </p:pic>
      <p:sp>
        <p:nvSpPr>
          <p:cNvPr id="3" name="Plaque 2">
            <a:extLst>
              <a:ext uri="{FF2B5EF4-FFF2-40B4-BE49-F238E27FC236}">
                <a16:creationId xmlns:a16="http://schemas.microsoft.com/office/drawing/2014/main" id="{98E40EC0-34C0-0A1B-09D9-5B31AB75F362}"/>
              </a:ext>
            </a:extLst>
          </p:cNvPr>
          <p:cNvSpPr/>
          <p:nvPr/>
        </p:nvSpPr>
        <p:spPr>
          <a:xfrm>
            <a:off x="0" y="0"/>
            <a:ext cx="12192000" cy="6857998"/>
          </a:xfrm>
          <a:prstGeom prst="plaque">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ECCD5C2D-363D-07A3-1AD2-4D45CCE91C1D}"/>
              </a:ext>
            </a:extLst>
          </p:cNvPr>
          <p:cNvSpPr txBox="1"/>
          <p:nvPr/>
        </p:nvSpPr>
        <p:spPr>
          <a:xfrm>
            <a:off x="3510116" y="137652"/>
            <a:ext cx="5171768" cy="769441"/>
          </a:xfrm>
          <a:prstGeom prst="rect">
            <a:avLst/>
          </a:prstGeom>
          <a:noFill/>
        </p:spPr>
        <p:txBody>
          <a:bodyPr wrap="square" rtlCol="0">
            <a:spAutoFit/>
          </a:bodyPr>
          <a:lstStyle/>
          <a:p>
            <a:pPr algn="ctr"/>
            <a:r>
              <a:rPr lang="en-GB" sz="4400" dirty="0">
                <a:latin typeface="Bernard MT Condensed" panose="02050806060905020404" pitchFamily="18" charset="0"/>
              </a:rPr>
              <a:t>Bad Website Examples</a:t>
            </a:r>
          </a:p>
        </p:txBody>
      </p:sp>
      <p:pic>
        <p:nvPicPr>
          <p:cNvPr id="7" name="Picture 6">
            <a:extLst>
              <a:ext uri="{FF2B5EF4-FFF2-40B4-BE49-F238E27FC236}">
                <a16:creationId xmlns:a16="http://schemas.microsoft.com/office/drawing/2014/main" id="{8BB0D340-E4DD-24A7-8AC8-5789E2882742}"/>
              </a:ext>
            </a:extLst>
          </p:cNvPr>
          <p:cNvPicPr>
            <a:picLocks noChangeAspect="1"/>
          </p:cNvPicPr>
          <p:nvPr/>
        </p:nvPicPr>
        <p:blipFill>
          <a:blip r:embed="rId3"/>
          <a:stretch>
            <a:fillRect/>
          </a:stretch>
        </p:blipFill>
        <p:spPr>
          <a:xfrm>
            <a:off x="8169370" y="1044745"/>
            <a:ext cx="3542083" cy="2658086"/>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E8B64C88-CB17-D595-F794-A5388B328F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23942" y="1044745"/>
            <a:ext cx="3544115" cy="2658086"/>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AA2CFB2D-70CA-0ACE-08EC-6E00D41BC6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67337" y="3840483"/>
            <a:ext cx="3544116" cy="2658087"/>
          </a:xfrm>
          <a:prstGeom prst="rect">
            <a:avLst/>
          </a:prstGeom>
        </p:spPr>
      </p:pic>
      <p:pic>
        <p:nvPicPr>
          <p:cNvPr id="13" name="Picture 12" descr="A screenshot of a computer&#10;&#10;AI-generated content may be incorrect.">
            <a:extLst>
              <a:ext uri="{FF2B5EF4-FFF2-40B4-BE49-F238E27FC236}">
                <a16:creationId xmlns:a16="http://schemas.microsoft.com/office/drawing/2014/main" id="{461F5CCF-E70B-7358-665F-F9F634B3517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23942" y="3840483"/>
            <a:ext cx="3544117" cy="2658088"/>
          </a:xfrm>
          <a:prstGeom prst="rect">
            <a:avLst/>
          </a:prstGeom>
        </p:spPr>
      </p:pic>
      <p:sp>
        <p:nvSpPr>
          <p:cNvPr id="14" name="TextBox 13">
            <a:extLst>
              <a:ext uri="{FF2B5EF4-FFF2-40B4-BE49-F238E27FC236}">
                <a16:creationId xmlns:a16="http://schemas.microsoft.com/office/drawing/2014/main" id="{F8F6F7F2-CA19-C6EF-A672-F6C9BE60093D}"/>
              </a:ext>
            </a:extLst>
          </p:cNvPr>
          <p:cNvSpPr txBox="1"/>
          <p:nvPr/>
        </p:nvSpPr>
        <p:spPr>
          <a:xfrm>
            <a:off x="781859" y="1028342"/>
            <a:ext cx="3542083" cy="4801314"/>
          </a:xfrm>
          <a:prstGeom prst="rect">
            <a:avLst/>
          </a:prstGeom>
          <a:noFill/>
        </p:spPr>
        <p:txBody>
          <a:bodyPr wrap="square" rtlCol="0">
            <a:spAutoFit/>
          </a:bodyPr>
          <a:lstStyle/>
          <a:p>
            <a:r>
              <a:rPr lang="en-GB" dirty="0"/>
              <a:t>Yahoo:</a:t>
            </a:r>
          </a:p>
          <a:p>
            <a:pPr marL="285750" indent="-285750">
              <a:buFont typeface="Wingdings" panose="05000000000000000000" pitchFamily="2" charset="2"/>
              <a:buChar char="§"/>
            </a:pPr>
            <a:r>
              <a:rPr lang="en-GB" dirty="0"/>
              <a:t>Overwhelming </a:t>
            </a:r>
          </a:p>
          <a:p>
            <a:pPr marL="285750" indent="-285750">
              <a:buFont typeface="Wingdings" panose="05000000000000000000" pitchFamily="2" charset="2"/>
              <a:buChar char="§"/>
            </a:pPr>
            <a:r>
              <a:rPr lang="en-GB" dirty="0"/>
              <a:t>Lots of information but not organised </a:t>
            </a:r>
          </a:p>
          <a:p>
            <a:pPr marL="285750" indent="-285750">
              <a:buFont typeface="Wingdings" panose="05000000000000000000" pitchFamily="2" charset="2"/>
              <a:buChar char="§"/>
            </a:pPr>
            <a:r>
              <a:rPr lang="en-GB" dirty="0"/>
              <a:t>Plain</a:t>
            </a:r>
          </a:p>
          <a:p>
            <a:r>
              <a:rPr lang="en-GB" dirty="0"/>
              <a:t>BBC News:</a:t>
            </a:r>
          </a:p>
          <a:p>
            <a:pPr marL="285750" indent="-285750">
              <a:buFont typeface="Wingdings" panose="05000000000000000000" pitchFamily="2" charset="2"/>
              <a:buChar char="§"/>
            </a:pPr>
            <a:r>
              <a:rPr lang="en-GB" dirty="0"/>
              <a:t>Overwhelming </a:t>
            </a:r>
          </a:p>
          <a:p>
            <a:pPr marL="285750" indent="-285750">
              <a:buFont typeface="Wingdings" panose="05000000000000000000" pitchFamily="2" charset="2"/>
              <a:buChar char="§"/>
            </a:pPr>
            <a:r>
              <a:rPr lang="en-GB" dirty="0"/>
              <a:t>Unorganised</a:t>
            </a:r>
          </a:p>
          <a:p>
            <a:pPr marL="285750" indent="-285750">
              <a:buFont typeface="Wingdings" panose="05000000000000000000" pitchFamily="2" charset="2"/>
              <a:buChar char="§"/>
            </a:pPr>
            <a:r>
              <a:rPr lang="en-GB" dirty="0"/>
              <a:t>Pop-ups</a:t>
            </a:r>
          </a:p>
          <a:p>
            <a:r>
              <a:rPr lang="en-GB" dirty="0"/>
              <a:t>Pacific Northwest X-ray Inc:</a:t>
            </a:r>
          </a:p>
          <a:p>
            <a:pPr marL="285750" indent="-285750">
              <a:buFont typeface="Wingdings" panose="05000000000000000000" pitchFamily="2" charset="2"/>
              <a:buChar char="§"/>
            </a:pPr>
            <a:r>
              <a:rPr lang="en-GB" dirty="0"/>
              <a:t>Plain and Boring</a:t>
            </a:r>
          </a:p>
          <a:p>
            <a:pPr marL="285750" indent="-285750">
              <a:buFont typeface="Wingdings" panose="05000000000000000000" pitchFamily="2" charset="2"/>
              <a:buChar char="§"/>
            </a:pPr>
            <a:r>
              <a:rPr lang="en-GB" dirty="0"/>
              <a:t>Difficult to understand unless you specialise in the subject.</a:t>
            </a:r>
          </a:p>
          <a:p>
            <a:r>
              <a:rPr lang="en-GB" dirty="0"/>
              <a:t>Wikipedia:</a:t>
            </a:r>
          </a:p>
          <a:p>
            <a:pPr marL="285750" indent="-285750">
              <a:buFont typeface="Wingdings" panose="05000000000000000000" pitchFamily="2" charset="2"/>
              <a:buChar char="§"/>
            </a:pPr>
            <a:r>
              <a:rPr lang="en-GB" dirty="0"/>
              <a:t>Anyone can edit the sight</a:t>
            </a:r>
          </a:p>
          <a:p>
            <a:pPr marL="285750" indent="-285750">
              <a:buFont typeface="Wingdings" panose="05000000000000000000" pitchFamily="2" charset="2"/>
              <a:buChar char="§"/>
            </a:pPr>
            <a:r>
              <a:rPr lang="en-GB" dirty="0"/>
              <a:t> </a:t>
            </a:r>
            <a:r>
              <a:rPr lang="en-GB" dirty="0" err="1"/>
              <a:t>Distrustworthy</a:t>
            </a:r>
            <a:r>
              <a:rPr lang="en-GB" dirty="0"/>
              <a:t> information</a:t>
            </a:r>
          </a:p>
          <a:p>
            <a:pPr marL="285750" indent="-285750">
              <a:buFont typeface="Wingdings" panose="05000000000000000000" pitchFamily="2" charset="2"/>
              <a:buChar char="§"/>
            </a:pPr>
            <a:r>
              <a:rPr lang="en-GB" dirty="0"/>
              <a:t>Plain and Boring (just words)</a:t>
            </a:r>
          </a:p>
        </p:txBody>
      </p:sp>
    </p:spTree>
    <p:extLst>
      <p:ext uri="{BB962C8B-B14F-4D97-AF65-F5344CB8AC3E}">
        <p14:creationId xmlns:p14="http://schemas.microsoft.com/office/powerpoint/2010/main" val="470314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EDBC1-566D-26B2-2CB0-8EBBE00CC99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281040D-4CAA-0470-046D-B0B58BFA0090}"/>
              </a:ext>
            </a:extLst>
          </p:cNvPr>
          <p:cNvPicPr>
            <a:picLocks noChangeAspect="1"/>
          </p:cNvPicPr>
          <p:nvPr/>
        </p:nvPicPr>
        <p:blipFill>
          <a:blip r:embed="rId2"/>
          <a:stretch>
            <a:fillRect/>
          </a:stretch>
        </p:blipFill>
        <p:spPr>
          <a:xfrm>
            <a:off x="0" y="0"/>
            <a:ext cx="12192000" cy="6857999"/>
          </a:xfrm>
          <a:prstGeom prst="rect">
            <a:avLst/>
          </a:prstGeom>
        </p:spPr>
      </p:pic>
      <p:sp>
        <p:nvSpPr>
          <p:cNvPr id="3" name="Plaque 2">
            <a:extLst>
              <a:ext uri="{FF2B5EF4-FFF2-40B4-BE49-F238E27FC236}">
                <a16:creationId xmlns:a16="http://schemas.microsoft.com/office/drawing/2014/main" id="{9AB48769-78A8-A531-4216-454A0C88ED5B}"/>
              </a:ext>
            </a:extLst>
          </p:cNvPr>
          <p:cNvSpPr/>
          <p:nvPr/>
        </p:nvSpPr>
        <p:spPr>
          <a:xfrm>
            <a:off x="0" y="0"/>
            <a:ext cx="12192000" cy="6857998"/>
          </a:xfrm>
          <a:prstGeom prst="plaque">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FDA86FF-32CD-5AFC-DC24-AC6DB588359D}"/>
              </a:ext>
            </a:extLst>
          </p:cNvPr>
          <p:cNvSpPr txBox="1"/>
          <p:nvPr/>
        </p:nvSpPr>
        <p:spPr>
          <a:xfrm>
            <a:off x="3510116" y="137652"/>
            <a:ext cx="5171768" cy="769441"/>
          </a:xfrm>
          <a:prstGeom prst="rect">
            <a:avLst/>
          </a:prstGeom>
          <a:noFill/>
        </p:spPr>
        <p:txBody>
          <a:bodyPr wrap="square" rtlCol="0">
            <a:spAutoFit/>
          </a:bodyPr>
          <a:lstStyle/>
          <a:p>
            <a:pPr algn="ctr"/>
            <a:r>
              <a:rPr lang="en-GB" sz="4400" dirty="0">
                <a:latin typeface="Bernard MT Condensed" panose="02050806060905020404" pitchFamily="18" charset="0"/>
              </a:rPr>
              <a:t>Bad Website Examples</a:t>
            </a:r>
          </a:p>
        </p:txBody>
      </p:sp>
      <p:pic>
        <p:nvPicPr>
          <p:cNvPr id="6" name="Picture 5" descr="A screenshot of a computer&#10;&#10;AI-generated content may be incorrect.">
            <a:extLst>
              <a:ext uri="{FF2B5EF4-FFF2-40B4-BE49-F238E27FC236}">
                <a16:creationId xmlns:a16="http://schemas.microsoft.com/office/drawing/2014/main" id="{A9F3D8C7-43F3-8802-2833-74A779E671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8441" y="3057832"/>
            <a:ext cx="4883353" cy="3662515"/>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AFB3B2F6-B44A-3E9C-951F-3614157C29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40207" y="3057833"/>
            <a:ext cx="4883353" cy="3662515"/>
          </a:xfrm>
          <a:prstGeom prst="rect">
            <a:avLst/>
          </a:prstGeom>
        </p:spPr>
      </p:pic>
      <p:sp>
        <p:nvSpPr>
          <p:cNvPr id="9" name="TextBox 8">
            <a:extLst>
              <a:ext uri="{FF2B5EF4-FFF2-40B4-BE49-F238E27FC236}">
                <a16:creationId xmlns:a16="http://schemas.microsoft.com/office/drawing/2014/main" id="{116224AC-F291-2BAD-2067-E117D9A410A0}"/>
              </a:ext>
            </a:extLst>
          </p:cNvPr>
          <p:cNvSpPr txBox="1"/>
          <p:nvPr/>
        </p:nvSpPr>
        <p:spPr>
          <a:xfrm>
            <a:off x="1887793" y="1251056"/>
            <a:ext cx="3244645" cy="1754326"/>
          </a:xfrm>
          <a:prstGeom prst="rect">
            <a:avLst/>
          </a:prstGeom>
          <a:noFill/>
        </p:spPr>
        <p:txBody>
          <a:bodyPr wrap="square" rtlCol="0">
            <a:spAutoFit/>
          </a:bodyPr>
          <a:lstStyle/>
          <a:p>
            <a:pPr algn="ctr"/>
            <a:r>
              <a:rPr lang="en-GB" dirty="0"/>
              <a:t>Yale School of Art:</a:t>
            </a:r>
          </a:p>
          <a:p>
            <a:pPr marL="285750" indent="-285750" algn="ctr">
              <a:buFont typeface="Wingdings" panose="05000000000000000000" pitchFamily="2" charset="2"/>
              <a:buChar char="§"/>
            </a:pPr>
            <a:r>
              <a:rPr lang="en-GB" dirty="0"/>
              <a:t>Ugly</a:t>
            </a:r>
          </a:p>
          <a:p>
            <a:pPr marL="285750" indent="-285750" algn="ctr">
              <a:buFont typeface="Wingdings" panose="05000000000000000000" pitchFamily="2" charset="2"/>
              <a:buChar char="§"/>
            </a:pPr>
            <a:r>
              <a:rPr lang="en-GB" dirty="0"/>
              <a:t>Difficult to understand</a:t>
            </a:r>
          </a:p>
          <a:p>
            <a:pPr marL="285750" indent="-285750" algn="ctr">
              <a:buFont typeface="Wingdings" panose="05000000000000000000" pitchFamily="2" charset="2"/>
              <a:buChar char="§"/>
            </a:pPr>
            <a:r>
              <a:rPr lang="en-GB" dirty="0"/>
              <a:t>Can see the vision(Scrapbook) but poor execution</a:t>
            </a:r>
          </a:p>
        </p:txBody>
      </p:sp>
      <p:sp>
        <p:nvSpPr>
          <p:cNvPr id="10" name="TextBox 9">
            <a:extLst>
              <a:ext uri="{FF2B5EF4-FFF2-40B4-BE49-F238E27FC236}">
                <a16:creationId xmlns:a16="http://schemas.microsoft.com/office/drawing/2014/main" id="{F8326F31-8B24-6073-8871-E1F090F53D67}"/>
              </a:ext>
            </a:extLst>
          </p:cNvPr>
          <p:cNvSpPr txBox="1"/>
          <p:nvPr/>
        </p:nvSpPr>
        <p:spPr>
          <a:xfrm>
            <a:off x="7295534" y="1251056"/>
            <a:ext cx="2772697" cy="1200329"/>
          </a:xfrm>
          <a:prstGeom prst="rect">
            <a:avLst/>
          </a:prstGeom>
          <a:noFill/>
        </p:spPr>
        <p:txBody>
          <a:bodyPr wrap="square" rtlCol="0">
            <a:spAutoFit/>
          </a:bodyPr>
          <a:lstStyle/>
          <a:p>
            <a:pPr algn="ctr"/>
            <a:r>
              <a:rPr lang="en-GB" dirty="0"/>
              <a:t>Craigslist:</a:t>
            </a:r>
          </a:p>
          <a:p>
            <a:pPr marL="285750" indent="-285750" algn="ctr">
              <a:buFont typeface="Wingdings" panose="05000000000000000000" pitchFamily="2" charset="2"/>
              <a:buChar char="§"/>
            </a:pPr>
            <a:r>
              <a:rPr lang="en-GB" dirty="0"/>
              <a:t>Overwhelming but Boring</a:t>
            </a:r>
          </a:p>
          <a:p>
            <a:pPr marL="285750" indent="-285750" algn="ctr">
              <a:buFont typeface="Wingdings" panose="05000000000000000000" pitchFamily="2" charset="2"/>
              <a:buChar char="§"/>
            </a:pPr>
            <a:r>
              <a:rPr lang="en-GB" dirty="0"/>
              <a:t> </a:t>
            </a:r>
            <a:r>
              <a:rPr lang="en-GB" dirty="0" err="1"/>
              <a:t>Distrustworthy</a:t>
            </a:r>
            <a:r>
              <a:rPr lang="en-GB" dirty="0"/>
              <a:t> reviews </a:t>
            </a:r>
          </a:p>
        </p:txBody>
      </p:sp>
    </p:spTree>
    <p:extLst>
      <p:ext uri="{BB962C8B-B14F-4D97-AF65-F5344CB8AC3E}">
        <p14:creationId xmlns:p14="http://schemas.microsoft.com/office/powerpoint/2010/main" val="1048393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67C151-A8AD-FB5E-A629-2150C4E7301F}"/>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Hexagon 2">
            <a:extLst>
              <a:ext uri="{FF2B5EF4-FFF2-40B4-BE49-F238E27FC236}">
                <a16:creationId xmlns:a16="http://schemas.microsoft.com/office/drawing/2014/main" id="{96AC8AAF-64C8-2624-B972-C8BB11FBD30A}"/>
              </a:ext>
            </a:extLst>
          </p:cNvPr>
          <p:cNvSpPr/>
          <p:nvPr/>
        </p:nvSpPr>
        <p:spPr>
          <a:xfrm>
            <a:off x="1" y="0"/>
            <a:ext cx="12192000" cy="6858000"/>
          </a:xfrm>
          <a:prstGeom prst="hexagon">
            <a:avLst>
              <a:gd name="adj" fmla="val 27426"/>
              <a:gd name="vf" fmla="val 115470"/>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70C0AF5-3E66-901A-F213-99D516AE4523}"/>
              </a:ext>
            </a:extLst>
          </p:cNvPr>
          <p:cNvSpPr txBox="1"/>
          <p:nvPr/>
        </p:nvSpPr>
        <p:spPr>
          <a:xfrm>
            <a:off x="3293806" y="0"/>
            <a:ext cx="5604387" cy="769441"/>
          </a:xfrm>
          <a:prstGeom prst="rect">
            <a:avLst/>
          </a:prstGeom>
          <a:noFill/>
        </p:spPr>
        <p:txBody>
          <a:bodyPr wrap="square" rtlCol="0">
            <a:spAutoFit/>
          </a:bodyPr>
          <a:lstStyle/>
          <a:p>
            <a:pPr algn="ctr"/>
            <a:r>
              <a:rPr lang="en-GB" sz="4400" dirty="0">
                <a:latin typeface="Bernard MT Condensed" panose="02050806060905020404" pitchFamily="18" charset="0"/>
              </a:rPr>
              <a:t>Web Builders</a:t>
            </a:r>
          </a:p>
        </p:txBody>
      </p:sp>
      <p:pic>
        <p:nvPicPr>
          <p:cNvPr id="6" name="Picture 5">
            <a:extLst>
              <a:ext uri="{FF2B5EF4-FFF2-40B4-BE49-F238E27FC236}">
                <a16:creationId xmlns:a16="http://schemas.microsoft.com/office/drawing/2014/main" id="{A40635DB-B770-7751-10EC-92532D06A9C7}"/>
              </a:ext>
            </a:extLst>
          </p:cNvPr>
          <p:cNvPicPr>
            <a:picLocks noChangeAspect="1"/>
          </p:cNvPicPr>
          <p:nvPr/>
        </p:nvPicPr>
        <p:blipFill>
          <a:blip r:embed="rId2"/>
          <a:stretch>
            <a:fillRect/>
          </a:stretch>
        </p:blipFill>
        <p:spPr>
          <a:xfrm>
            <a:off x="294968" y="778626"/>
            <a:ext cx="5397910" cy="3035094"/>
          </a:xfrm>
          <a:prstGeom prst="rect">
            <a:avLst/>
          </a:prstGeom>
        </p:spPr>
      </p:pic>
      <p:pic>
        <p:nvPicPr>
          <p:cNvPr id="8" name="Picture 7">
            <a:extLst>
              <a:ext uri="{FF2B5EF4-FFF2-40B4-BE49-F238E27FC236}">
                <a16:creationId xmlns:a16="http://schemas.microsoft.com/office/drawing/2014/main" id="{F6BBBABD-473B-48B2-A9E6-182B934C50AE}"/>
              </a:ext>
            </a:extLst>
          </p:cNvPr>
          <p:cNvPicPr>
            <a:picLocks noChangeAspect="1"/>
          </p:cNvPicPr>
          <p:nvPr/>
        </p:nvPicPr>
        <p:blipFill>
          <a:blip r:embed="rId3"/>
          <a:stretch>
            <a:fillRect/>
          </a:stretch>
        </p:blipFill>
        <p:spPr>
          <a:xfrm>
            <a:off x="442452" y="3880484"/>
            <a:ext cx="5102942" cy="2869241"/>
          </a:xfrm>
          <a:prstGeom prst="rect">
            <a:avLst/>
          </a:prstGeom>
        </p:spPr>
      </p:pic>
      <p:sp>
        <p:nvSpPr>
          <p:cNvPr id="9" name="TextBox 8">
            <a:extLst>
              <a:ext uri="{FF2B5EF4-FFF2-40B4-BE49-F238E27FC236}">
                <a16:creationId xmlns:a16="http://schemas.microsoft.com/office/drawing/2014/main" id="{CBD8CD5C-BA60-6CE8-F997-222F34803229}"/>
              </a:ext>
            </a:extLst>
          </p:cNvPr>
          <p:cNvSpPr txBox="1"/>
          <p:nvPr/>
        </p:nvSpPr>
        <p:spPr>
          <a:xfrm>
            <a:off x="7231626" y="1834508"/>
            <a:ext cx="2910348" cy="461665"/>
          </a:xfrm>
          <a:prstGeom prst="rect">
            <a:avLst/>
          </a:prstGeom>
          <a:noFill/>
        </p:spPr>
        <p:txBody>
          <a:bodyPr wrap="square" rtlCol="0">
            <a:spAutoFit/>
          </a:bodyPr>
          <a:lstStyle/>
          <a:p>
            <a:pPr algn="ctr"/>
            <a:r>
              <a:rPr lang="en-GB" sz="2400" u="sng" dirty="0"/>
              <a:t>Squarespace</a:t>
            </a:r>
          </a:p>
        </p:txBody>
      </p:sp>
      <p:sp>
        <p:nvSpPr>
          <p:cNvPr id="10" name="TextBox 9">
            <a:extLst>
              <a:ext uri="{FF2B5EF4-FFF2-40B4-BE49-F238E27FC236}">
                <a16:creationId xmlns:a16="http://schemas.microsoft.com/office/drawing/2014/main" id="{000FED7C-D0D6-5A96-EF96-E389FF3BA5EA}"/>
              </a:ext>
            </a:extLst>
          </p:cNvPr>
          <p:cNvSpPr txBox="1"/>
          <p:nvPr/>
        </p:nvSpPr>
        <p:spPr>
          <a:xfrm>
            <a:off x="5820697" y="905647"/>
            <a:ext cx="5732206" cy="923330"/>
          </a:xfrm>
          <a:prstGeom prst="rect">
            <a:avLst/>
          </a:prstGeom>
          <a:noFill/>
        </p:spPr>
        <p:txBody>
          <a:bodyPr wrap="square" rtlCol="0">
            <a:spAutoFit/>
          </a:bodyPr>
          <a:lstStyle/>
          <a:p>
            <a:r>
              <a:rPr lang="en-GB" dirty="0"/>
              <a:t>We began looking at website builders and studying which one we thought would be best for us. I did this by looking at the website and the tutorials available. </a:t>
            </a:r>
          </a:p>
        </p:txBody>
      </p:sp>
      <p:sp>
        <p:nvSpPr>
          <p:cNvPr id="11" name="TextBox 10">
            <a:extLst>
              <a:ext uri="{FF2B5EF4-FFF2-40B4-BE49-F238E27FC236}">
                <a16:creationId xmlns:a16="http://schemas.microsoft.com/office/drawing/2014/main" id="{B8CCB7BE-E852-DFC8-B03F-9074AA1B5A8C}"/>
              </a:ext>
            </a:extLst>
          </p:cNvPr>
          <p:cNvSpPr txBox="1"/>
          <p:nvPr/>
        </p:nvSpPr>
        <p:spPr>
          <a:xfrm>
            <a:off x="5919019" y="2536723"/>
            <a:ext cx="5633884" cy="2862322"/>
          </a:xfrm>
          <a:prstGeom prst="rect">
            <a:avLst/>
          </a:prstGeom>
          <a:noFill/>
        </p:spPr>
        <p:txBody>
          <a:bodyPr wrap="square" rtlCol="0">
            <a:spAutoFit/>
          </a:bodyPr>
          <a:lstStyle/>
          <a:p>
            <a:r>
              <a:rPr lang="en-GB" dirty="0"/>
              <a:t>The first website I looked at was Squarespace. I looked at the website’s first appearance and then watched the tutorial on YouTube. </a:t>
            </a:r>
          </a:p>
          <a:p>
            <a:r>
              <a:rPr lang="en-GB" dirty="0"/>
              <a:t>The website and its appearance are professional and packed with options; however, after watching the tutorial, I discovered some options are only available if bought. The website guide itself looks overwhelming. Creating something without a provided base doesn't look amicable, which is not what I wanted. I will not be considering Squarespace for my website builder.</a:t>
            </a:r>
          </a:p>
        </p:txBody>
      </p:sp>
    </p:spTree>
    <p:extLst>
      <p:ext uri="{BB962C8B-B14F-4D97-AF65-F5344CB8AC3E}">
        <p14:creationId xmlns:p14="http://schemas.microsoft.com/office/powerpoint/2010/main" val="520517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48B67-FDBF-20E0-0D28-645632B5408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DE10C2AB-3D39-DE64-4388-F0E0B0EAF9C0}"/>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Hexagon 2">
            <a:extLst>
              <a:ext uri="{FF2B5EF4-FFF2-40B4-BE49-F238E27FC236}">
                <a16:creationId xmlns:a16="http://schemas.microsoft.com/office/drawing/2014/main" id="{0B5565E5-83F7-24C0-0C9E-893C467AB478}"/>
              </a:ext>
            </a:extLst>
          </p:cNvPr>
          <p:cNvSpPr/>
          <p:nvPr/>
        </p:nvSpPr>
        <p:spPr>
          <a:xfrm>
            <a:off x="1" y="0"/>
            <a:ext cx="12192000" cy="6858000"/>
          </a:xfrm>
          <a:prstGeom prst="hexagon">
            <a:avLst>
              <a:gd name="adj" fmla="val 27426"/>
              <a:gd name="vf" fmla="val 115470"/>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825BE9BF-A9E8-F9C1-C0E8-080B80668329}"/>
              </a:ext>
            </a:extLst>
          </p:cNvPr>
          <p:cNvPicPr>
            <a:picLocks noChangeAspect="1"/>
          </p:cNvPicPr>
          <p:nvPr/>
        </p:nvPicPr>
        <p:blipFill>
          <a:blip r:embed="rId2"/>
          <a:stretch>
            <a:fillRect/>
          </a:stretch>
        </p:blipFill>
        <p:spPr>
          <a:xfrm>
            <a:off x="6302478" y="89880"/>
            <a:ext cx="5810865" cy="3267287"/>
          </a:xfrm>
          <a:prstGeom prst="rect">
            <a:avLst/>
          </a:prstGeom>
        </p:spPr>
      </p:pic>
      <p:pic>
        <p:nvPicPr>
          <p:cNvPr id="7" name="Picture 6">
            <a:extLst>
              <a:ext uri="{FF2B5EF4-FFF2-40B4-BE49-F238E27FC236}">
                <a16:creationId xmlns:a16="http://schemas.microsoft.com/office/drawing/2014/main" id="{DBB8EAE3-DF87-2A3A-7D4C-8B3076DC8FCE}"/>
              </a:ext>
            </a:extLst>
          </p:cNvPr>
          <p:cNvPicPr>
            <a:picLocks noChangeAspect="1"/>
          </p:cNvPicPr>
          <p:nvPr/>
        </p:nvPicPr>
        <p:blipFill>
          <a:blip r:embed="rId3"/>
          <a:stretch>
            <a:fillRect/>
          </a:stretch>
        </p:blipFill>
        <p:spPr>
          <a:xfrm>
            <a:off x="6302477" y="3500834"/>
            <a:ext cx="5810865" cy="3267286"/>
          </a:xfrm>
          <a:prstGeom prst="rect">
            <a:avLst/>
          </a:prstGeom>
        </p:spPr>
      </p:pic>
      <p:sp>
        <p:nvSpPr>
          <p:cNvPr id="8" name="TextBox 7">
            <a:extLst>
              <a:ext uri="{FF2B5EF4-FFF2-40B4-BE49-F238E27FC236}">
                <a16:creationId xmlns:a16="http://schemas.microsoft.com/office/drawing/2014/main" id="{EFC94361-1CE9-BF89-EC20-6D0ADF34ABD6}"/>
              </a:ext>
            </a:extLst>
          </p:cNvPr>
          <p:cNvSpPr txBox="1"/>
          <p:nvPr/>
        </p:nvSpPr>
        <p:spPr>
          <a:xfrm>
            <a:off x="2246671" y="1322096"/>
            <a:ext cx="2526890" cy="461665"/>
          </a:xfrm>
          <a:prstGeom prst="rect">
            <a:avLst/>
          </a:prstGeom>
          <a:noFill/>
        </p:spPr>
        <p:txBody>
          <a:bodyPr wrap="square" rtlCol="0">
            <a:spAutoFit/>
          </a:bodyPr>
          <a:lstStyle/>
          <a:p>
            <a:pPr algn="ctr"/>
            <a:r>
              <a:rPr lang="en-GB" sz="2400" u="sng" dirty="0"/>
              <a:t>GoDaddy</a:t>
            </a:r>
          </a:p>
        </p:txBody>
      </p:sp>
      <p:sp>
        <p:nvSpPr>
          <p:cNvPr id="9" name="TextBox 8">
            <a:extLst>
              <a:ext uri="{FF2B5EF4-FFF2-40B4-BE49-F238E27FC236}">
                <a16:creationId xmlns:a16="http://schemas.microsoft.com/office/drawing/2014/main" id="{E5933552-6F65-3DE0-5F67-0851EC88B718}"/>
              </a:ext>
            </a:extLst>
          </p:cNvPr>
          <p:cNvSpPr txBox="1"/>
          <p:nvPr/>
        </p:nvSpPr>
        <p:spPr>
          <a:xfrm>
            <a:off x="1130710" y="1997986"/>
            <a:ext cx="4758813" cy="3139321"/>
          </a:xfrm>
          <a:prstGeom prst="rect">
            <a:avLst/>
          </a:prstGeom>
          <a:noFill/>
        </p:spPr>
        <p:txBody>
          <a:bodyPr wrap="square" rtlCol="0">
            <a:spAutoFit/>
          </a:bodyPr>
          <a:lstStyle/>
          <a:p>
            <a:r>
              <a:rPr lang="en-GB" dirty="0"/>
              <a:t>The tutorial for GoDaddy was unavailable, so I had to go based on the website's appearance. Whilst still professional, it appears more friendly than Squarespace did. You had to pay for the website, but it allows your website to be shown on mobile. Like Squarespace, it comes with a variety of templates. It will enable you to track how your site is doing.</a:t>
            </a:r>
          </a:p>
          <a:p>
            <a:r>
              <a:rPr lang="en-GB" dirty="0"/>
              <a:t>I may use GoDaddy, but I am again unsure about the payment aspect. I want to avoid it if possible.</a:t>
            </a:r>
          </a:p>
        </p:txBody>
      </p:sp>
    </p:spTree>
    <p:extLst>
      <p:ext uri="{BB962C8B-B14F-4D97-AF65-F5344CB8AC3E}">
        <p14:creationId xmlns:p14="http://schemas.microsoft.com/office/powerpoint/2010/main" val="4019896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7ED01-4E02-770E-4977-123E136B046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D58DC90-54B2-222E-116F-BE008C0256F2}"/>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Hexagon 2">
            <a:extLst>
              <a:ext uri="{FF2B5EF4-FFF2-40B4-BE49-F238E27FC236}">
                <a16:creationId xmlns:a16="http://schemas.microsoft.com/office/drawing/2014/main" id="{9E560E19-5BDB-4BEC-F913-9C5D26D84872}"/>
              </a:ext>
            </a:extLst>
          </p:cNvPr>
          <p:cNvSpPr/>
          <p:nvPr/>
        </p:nvSpPr>
        <p:spPr>
          <a:xfrm>
            <a:off x="1" y="0"/>
            <a:ext cx="12192000" cy="6858000"/>
          </a:xfrm>
          <a:prstGeom prst="hexagon">
            <a:avLst>
              <a:gd name="adj" fmla="val 27426"/>
              <a:gd name="vf" fmla="val 115470"/>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37D90279-3975-3E1C-342C-D40E9770003F}"/>
              </a:ext>
            </a:extLst>
          </p:cNvPr>
          <p:cNvPicPr>
            <a:picLocks noChangeAspect="1"/>
          </p:cNvPicPr>
          <p:nvPr/>
        </p:nvPicPr>
        <p:blipFill>
          <a:blip r:embed="rId2"/>
          <a:stretch>
            <a:fillRect/>
          </a:stretch>
        </p:blipFill>
        <p:spPr>
          <a:xfrm>
            <a:off x="294968" y="119377"/>
            <a:ext cx="5540799" cy="3115436"/>
          </a:xfrm>
          <a:prstGeom prst="rect">
            <a:avLst/>
          </a:prstGeom>
        </p:spPr>
      </p:pic>
      <p:pic>
        <p:nvPicPr>
          <p:cNvPr id="7" name="Picture 6">
            <a:extLst>
              <a:ext uri="{FF2B5EF4-FFF2-40B4-BE49-F238E27FC236}">
                <a16:creationId xmlns:a16="http://schemas.microsoft.com/office/drawing/2014/main" id="{7C3989D5-1A19-CA30-4B09-AC75BA12220B}"/>
              </a:ext>
            </a:extLst>
          </p:cNvPr>
          <p:cNvPicPr>
            <a:picLocks noChangeAspect="1"/>
          </p:cNvPicPr>
          <p:nvPr/>
        </p:nvPicPr>
        <p:blipFill>
          <a:blip r:embed="rId3"/>
          <a:stretch>
            <a:fillRect/>
          </a:stretch>
        </p:blipFill>
        <p:spPr>
          <a:xfrm>
            <a:off x="294968" y="3623188"/>
            <a:ext cx="5540799" cy="3012355"/>
          </a:xfrm>
          <a:prstGeom prst="rect">
            <a:avLst/>
          </a:prstGeom>
        </p:spPr>
      </p:pic>
      <p:sp>
        <p:nvSpPr>
          <p:cNvPr id="8" name="TextBox 7">
            <a:extLst>
              <a:ext uri="{FF2B5EF4-FFF2-40B4-BE49-F238E27FC236}">
                <a16:creationId xmlns:a16="http://schemas.microsoft.com/office/drawing/2014/main" id="{5B7DE60B-90FD-5376-D9D9-FF5EA0CD0D38}"/>
              </a:ext>
            </a:extLst>
          </p:cNvPr>
          <p:cNvSpPr txBox="1"/>
          <p:nvPr/>
        </p:nvSpPr>
        <p:spPr>
          <a:xfrm>
            <a:off x="7664566" y="934064"/>
            <a:ext cx="1946787" cy="461665"/>
          </a:xfrm>
          <a:prstGeom prst="rect">
            <a:avLst/>
          </a:prstGeom>
          <a:noFill/>
        </p:spPr>
        <p:txBody>
          <a:bodyPr wrap="square" rtlCol="0">
            <a:spAutoFit/>
          </a:bodyPr>
          <a:lstStyle/>
          <a:p>
            <a:pPr algn="ctr"/>
            <a:r>
              <a:rPr lang="en-GB" sz="2400" u="sng" dirty="0"/>
              <a:t>Wix</a:t>
            </a:r>
          </a:p>
        </p:txBody>
      </p:sp>
      <p:sp>
        <p:nvSpPr>
          <p:cNvPr id="9" name="TextBox 8">
            <a:extLst>
              <a:ext uri="{FF2B5EF4-FFF2-40B4-BE49-F238E27FC236}">
                <a16:creationId xmlns:a16="http://schemas.microsoft.com/office/drawing/2014/main" id="{0E5906F9-0A7F-A75B-769E-B3ED8DE6361C}"/>
              </a:ext>
            </a:extLst>
          </p:cNvPr>
          <p:cNvSpPr txBox="1"/>
          <p:nvPr/>
        </p:nvSpPr>
        <p:spPr>
          <a:xfrm>
            <a:off x="6130734" y="1582340"/>
            <a:ext cx="5014452" cy="3693319"/>
          </a:xfrm>
          <a:prstGeom prst="rect">
            <a:avLst/>
          </a:prstGeom>
          <a:noFill/>
        </p:spPr>
        <p:txBody>
          <a:bodyPr wrap="square" rtlCol="0">
            <a:spAutoFit/>
          </a:bodyPr>
          <a:lstStyle/>
          <a:p>
            <a:r>
              <a:rPr lang="en-GB" dirty="0"/>
              <a:t>Like GoDaddy, Winx appeared friendlier than the first website builder. </a:t>
            </a:r>
          </a:p>
          <a:p>
            <a:r>
              <a:rPr lang="en-GB" dirty="0"/>
              <a:t>I looked at the PFD tutorial instead of the YouTube one, as it allowed me to go at my own pace. From what the tutorial said, it is free and comes with a built-in mobile version. Once again, it comes with tutorials, which, whilst not what I wanted, will do for now while I am still beginning my artist career. </a:t>
            </a:r>
          </a:p>
          <a:p>
            <a:r>
              <a:rPr lang="en-GB" dirty="0"/>
              <a:t>This website seems the easiest and the only free one, whilst still being advanced, so I will begin making my website with this, with GoDaddy as a backup.</a:t>
            </a:r>
          </a:p>
        </p:txBody>
      </p:sp>
    </p:spTree>
    <p:extLst>
      <p:ext uri="{BB962C8B-B14F-4D97-AF65-F5344CB8AC3E}">
        <p14:creationId xmlns:p14="http://schemas.microsoft.com/office/powerpoint/2010/main" val="558229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00829D-719C-6272-807E-5463ECBB2B2A}"/>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Off-page Connector 2">
            <a:extLst>
              <a:ext uri="{FF2B5EF4-FFF2-40B4-BE49-F238E27FC236}">
                <a16:creationId xmlns:a16="http://schemas.microsoft.com/office/drawing/2014/main" id="{5E72D136-D2D5-E7DC-581F-A69B403391FB}"/>
              </a:ext>
            </a:extLst>
          </p:cNvPr>
          <p:cNvSpPr/>
          <p:nvPr/>
        </p:nvSpPr>
        <p:spPr>
          <a:xfrm>
            <a:off x="1" y="0"/>
            <a:ext cx="12192000" cy="6858000"/>
          </a:xfrm>
          <a:prstGeom prst="flowChartOffpageConnector">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3C10D57-19C0-DFD9-7416-6EA438B8EAB4}"/>
              </a:ext>
            </a:extLst>
          </p:cNvPr>
          <p:cNvSpPr txBox="1"/>
          <p:nvPr/>
        </p:nvSpPr>
        <p:spPr>
          <a:xfrm>
            <a:off x="3495367" y="98322"/>
            <a:ext cx="5201265" cy="769441"/>
          </a:xfrm>
          <a:prstGeom prst="rect">
            <a:avLst/>
          </a:prstGeom>
          <a:noFill/>
        </p:spPr>
        <p:txBody>
          <a:bodyPr wrap="square" rtlCol="0">
            <a:spAutoFit/>
          </a:bodyPr>
          <a:lstStyle/>
          <a:p>
            <a:pPr algn="ctr"/>
            <a:r>
              <a:rPr lang="en-GB" sz="4400" dirty="0">
                <a:latin typeface="Bernard MT Condensed" panose="02050806060905020404" pitchFamily="18" charset="0"/>
              </a:rPr>
              <a:t>Social Media Research</a:t>
            </a:r>
          </a:p>
        </p:txBody>
      </p:sp>
      <p:sp>
        <p:nvSpPr>
          <p:cNvPr id="5" name="TextBox 4">
            <a:extLst>
              <a:ext uri="{FF2B5EF4-FFF2-40B4-BE49-F238E27FC236}">
                <a16:creationId xmlns:a16="http://schemas.microsoft.com/office/drawing/2014/main" id="{DF01FBD3-EA38-BFF2-DEAB-9EE810D3DF99}"/>
              </a:ext>
            </a:extLst>
          </p:cNvPr>
          <p:cNvSpPr txBox="1"/>
          <p:nvPr/>
        </p:nvSpPr>
        <p:spPr>
          <a:xfrm>
            <a:off x="609600" y="1098609"/>
            <a:ext cx="4453657" cy="5078313"/>
          </a:xfrm>
          <a:prstGeom prst="rect">
            <a:avLst/>
          </a:prstGeom>
          <a:solidFill>
            <a:srgbClr val="A4FB8F"/>
          </a:solidFill>
        </p:spPr>
        <p:txBody>
          <a:bodyPr wrap="square" rtlCol="0">
            <a:spAutoFit/>
          </a:bodyPr>
          <a:lstStyle/>
          <a:p>
            <a:r>
              <a:rPr lang="en-GB" dirty="0"/>
              <a:t>I looked at common </a:t>
            </a:r>
            <a:r>
              <a:rPr lang="it-IT" dirty="0"/>
              <a:t>professional and non-professional social media platforms</a:t>
            </a:r>
            <a:r>
              <a:rPr lang="en-GB" dirty="0"/>
              <a:t> artists use to promote and show off their art.</a:t>
            </a:r>
          </a:p>
          <a:p>
            <a:r>
              <a:rPr lang="en-GB" dirty="0"/>
              <a:t>Concept artists like Brian Matyas use </a:t>
            </a:r>
            <a:r>
              <a:rPr lang="en-GB" dirty="0" err="1"/>
              <a:t>ArtStation</a:t>
            </a:r>
            <a:r>
              <a:rPr lang="en-GB" dirty="0"/>
              <a:t> to showcase their work, especially their professional work. Comic artists like Dan Mora, Jorge Jimenez, and Simon Di  Meo use Instagram to promote their work. </a:t>
            </a:r>
          </a:p>
          <a:p>
            <a:r>
              <a:rPr lang="en-GB" dirty="0"/>
              <a:t>I shall consider </a:t>
            </a:r>
            <a:r>
              <a:rPr lang="en-GB" dirty="0" err="1"/>
              <a:t>ArtStation</a:t>
            </a:r>
            <a:r>
              <a:rPr lang="en-GB" dirty="0"/>
              <a:t> and DeviantArt for my professional work in the future. Right now, I look at those social media sites and see artists way above my level, and it doesn’t feel very comforting to create an account there.</a:t>
            </a:r>
          </a:p>
          <a:p>
            <a:r>
              <a:rPr lang="en-GB" dirty="0"/>
              <a:t>I shall, however, have a professional Instagram account to start building my platform.</a:t>
            </a:r>
          </a:p>
        </p:txBody>
      </p:sp>
      <p:pic>
        <p:nvPicPr>
          <p:cNvPr id="9" name="Picture 8">
            <a:extLst>
              <a:ext uri="{FF2B5EF4-FFF2-40B4-BE49-F238E27FC236}">
                <a16:creationId xmlns:a16="http://schemas.microsoft.com/office/drawing/2014/main" id="{68BE1A9A-298F-1C74-8D4D-05715B9FCECA}"/>
              </a:ext>
            </a:extLst>
          </p:cNvPr>
          <p:cNvPicPr>
            <a:picLocks noChangeAspect="1"/>
          </p:cNvPicPr>
          <p:nvPr/>
        </p:nvPicPr>
        <p:blipFill>
          <a:blip r:embed="rId2"/>
          <a:stretch>
            <a:fillRect/>
          </a:stretch>
        </p:blipFill>
        <p:spPr>
          <a:xfrm>
            <a:off x="7551657" y="4012994"/>
            <a:ext cx="4380291" cy="2462915"/>
          </a:xfrm>
          <a:prstGeom prst="rect">
            <a:avLst/>
          </a:prstGeom>
        </p:spPr>
      </p:pic>
      <p:pic>
        <p:nvPicPr>
          <p:cNvPr id="11" name="Picture 10">
            <a:extLst>
              <a:ext uri="{FF2B5EF4-FFF2-40B4-BE49-F238E27FC236}">
                <a16:creationId xmlns:a16="http://schemas.microsoft.com/office/drawing/2014/main" id="{D13B1F5F-E5A4-A7B2-69E0-98C61B1374CF}"/>
              </a:ext>
            </a:extLst>
          </p:cNvPr>
          <p:cNvPicPr>
            <a:picLocks noChangeAspect="1"/>
          </p:cNvPicPr>
          <p:nvPr/>
        </p:nvPicPr>
        <p:blipFill>
          <a:blip r:embed="rId3"/>
          <a:stretch>
            <a:fillRect/>
          </a:stretch>
        </p:blipFill>
        <p:spPr>
          <a:xfrm>
            <a:off x="5323311" y="1554648"/>
            <a:ext cx="1968292" cy="4248794"/>
          </a:xfrm>
          <a:prstGeom prst="rect">
            <a:avLst/>
          </a:prstGeom>
        </p:spPr>
      </p:pic>
      <p:pic>
        <p:nvPicPr>
          <p:cNvPr id="19" name="Picture 18">
            <a:extLst>
              <a:ext uri="{FF2B5EF4-FFF2-40B4-BE49-F238E27FC236}">
                <a16:creationId xmlns:a16="http://schemas.microsoft.com/office/drawing/2014/main" id="{61DEAEC4-857C-8F89-74BB-6A98F1281BD1}"/>
              </a:ext>
            </a:extLst>
          </p:cNvPr>
          <p:cNvPicPr>
            <a:picLocks noChangeAspect="1"/>
          </p:cNvPicPr>
          <p:nvPr/>
        </p:nvPicPr>
        <p:blipFill>
          <a:blip r:embed="rId4"/>
          <a:stretch>
            <a:fillRect/>
          </a:stretch>
        </p:blipFill>
        <p:spPr>
          <a:xfrm>
            <a:off x="7551656" y="1098609"/>
            <a:ext cx="4380291" cy="2462915"/>
          </a:xfrm>
          <a:prstGeom prst="rect">
            <a:avLst/>
          </a:prstGeom>
        </p:spPr>
      </p:pic>
    </p:spTree>
    <p:extLst>
      <p:ext uri="{BB962C8B-B14F-4D97-AF65-F5344CB8AC3E}">
        <p14:creationId xmlns:p14="http://schemas.microsoft.com/office/powerpoint/2010/main" val="3076528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F63FE-992E-2601-83FF-20FE8D9890F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5BD4021-8293-D529-C969-81C2B93C7002}"/>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Off-page Connector 2">
            <a:extLst>
              <a:ext uri="{FF2B5EF4-FFF2-40B4-BE49-F238E27FC236}">
                <a16:creationId xmlns:a16="http://schemas.microsoft.com/office/drawing/2014/main" id="{09E5115A-5E2A-5F92-D14C-560BCE8D2E16}"/>
              </a:ext>
            </a:extLst>
          </p:cNvPr>
          <p:cNvSpPr/>
          <p:nvPr/>
        </p:nvSpPr>
        <p:spPr>
          <a:xfrm>
            <a:off x="1" y="0"/>
            <a:ext cx="12192000" cy="6858000"/>
          </a:xfrm>
          <a:prstGeom prst="flowChartOffpageConnector">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14AEFEA-FA03-25C7-A181-1BE75217639E}"/>
              </a:ext>
            </a:extLst>
          </p:cNvPr>
          <p:cNvSpPr txBox="1"/>
          <p:nvPr/>
        </p:nvSpPr>
        <p:spPr>
          <a:xfrm>
            <a:off x="3495367" y="98322"/>
            <a:ext cx="5201265" cy="769441"/>
          </a:xfrm>
          <a:prstGeom prst="rect">
            <a:avLst/>
          </a:prstGeom>
          <a:noFill/>
        </p:spPr>
        <p:txBody>
          <a:bodyPr wrap="square" rtlCol="0">
            <a:spAutoFit/>
          </a:bodyPr>
          <a:lstStyle/>
          <a:p>
            <a:pPr algn="ctr"/>
            <a:r>
              <a:rPr lang="en-GB" sz="4400" dirty="0">
                <a:latin typeface="Bernard MT Condensed" panose="02050806060905020404" pitchFamily="18" charset="0"/>
              </a:rPr>
              <a:t>Social Media Research</a:t>
            </a:r>
          </a:p>
        </p:txBody>
      </p:sp>
      <p:sp>
        <p:nvSpPr>
          <p:cNvPr id="5" name="TextBox 4">
            <a:extLst>
              <a:ext uri="{FF2B5EF4-FFF2-40B4-BE49-F238E27FC236}">
                <a16:creationId xmlns:a16="http://schemas.microsoft.com/office/drawing/2014/main" id="{A3DC4F9E-5FA9-26BE-8BD8-A8E2E5E4FD72}"/>
              </a:ext>
            </a:extLst>
          </p:cNvPr>
          <p:cNvSpPr txBox="1"/>
          <p:nvPr/>
        </p:nvSpPr>
        <p:spPr>
          <a:xfrm>
            <a:off x="260052" y="766916"/>
            <a:ext cx="4380290" cy="5909310"/>
          </a:xfrm>
          <a:prstGeom prst="rect">
            <a:avLst/>
          </a:prstGeom>
          <a:solidFill>
            <a:srgbClr val="A4FB8F"/>
          </a:solidFill>
        </p:spPr>
        <p:txBody>
          <a:bodyPr wrap="square" rtlCol="0">
            <a:spAutoFit/>
          </a:bodyPr>
          <a:lstStyle/>
          <a:p>
            <a:r>
              <a:rPr lang="en-GB" dirty="0"/>
              <a:t>Artists within the industries and small-time artists such as </a:t>
            </a:r>
            <a:r>
              <a:rPr lang="en-GB" dirty="0" err="1"/>
              <a:t>colehairlesscat</a:t>
            </a:r>
            <a:r>
              <a:rPr lang="en-GB" dirty="0"/>
              <a:t>, redbeanp13, and </a:t>
            </a:r>
            <a:r>
              <a:rPr lang="en-GB" dirty="0" err="1"/>
              <a:t>seressart</a:t>
            </a:r>
            <a:r>
              <a:rPr lang="en-GB" dirty="0"/>
              <a:t>, use Instagram to promote their work. Popular platforms similar to Instagram that artists use are Tumblr and TikTok. Whilst these platforms are not professional, they allow artists to get their art out there. </a:t>
            </a:r>
          </a:p>
          <a:p>
            <a:r>
              <a:rPr lang="en-GB" dirty="0"/>
              <a:t>Another platform that spreads art to the masses is Pinterest. Whilst there are a few issues with art being posted without artists’ consent and artists’ names not always being connected to the art, it does help spread the art of small artists. </a:t>
            </a:r>
          </a:p>
          <a:p>
            <a:r>
              <a:rPr lang="en-GB" dirty="0"/>
              <a:t>These platforms won't help me professionally. However, they will help me gain media attention.</a:t>
            </a:r>
          </a:p>
          <a:p>
            <a:r>
              <a:rPr lang="en-GB" dirty="0"/>
              <a:t>I shall create a secondary account for Instagram for my personal art and sketches, with other personal accounts on Tumblr and TikTok.</a:t>
            </a:r>
          </a:p>
        </p:txBody>
      </p:sp>
      <p:pic>
        <p:nvPicPr>
          <p:cNvPr id="7" name="Picture 6">
            <a:extLst>
              <a:ext uri="{FF2B5EF4-FFF2-40B4-BE49-F238E27FC236}">
                <a16:creationId xmlns:a16="http://schemas.microsoft.com/office/drawing/2014/main" id="{598C9D4A-DDBE-8C42-1F5E-46673A41ECD9}"/>
              </a:ext>
            </a:extLst>
          </p:cNvPr>
          <p:cNvPicPr>
            <a:picLocks noChangeAspect="1"/>
          </p:cNvPicPr>
          <p:nvPr/>
        </p:nvPicPr>
        <p:blipFill>
          <a:blip r:embed="rId2"/>
          <a:stretch>
            <a:fillRect/>
          </a:stretch>
        </p:blipFill>
        <p:spPr>
          <a:xfrm>
            <a:off x="7679477" y="2197542"/>
            <a:ext cx="4380291" cy="2462915"/>
          </a:xfrm>
          <a:prstGeom prst="rect">
            <a:avLst/>
          </a:prstGeom>
        </p:spPr>
      </p:pic>
      <p:pic>
        <p:nvPicPr>
          <p:cNvPr id="11" name="Picture 10">
            <a:extLst>
              <a:ext uri="{FF2B5EF4-FFF2-40B4-BE49-F238E27FC236}">
                <a16:creationId xmlns:a16="http://schemas.microsoft.com/office/drawing/2014/main" id="{F2E4B97F-0E1D-406B-E742-D9D09DD8A63E}"/>
              </a:ext>
            </a:extLst>
          </p:cNvPr>
          <p:cNvPicPr>
            <a:picLocks noChangeAspect="1"/>
          </p:cNvPicPr>
          <p:nvPr/>
        </p:nvPicPr>
        <p:blipFill>
          <a:blip r:embed="rId3"/>
          <a:stretch>
            <a:fillRect/>
          </a:stretch>
        </p:blipFill>
        <p:spPr>
          <a:xfrm>
            <a:off x="6229270" y="867763"/>
            <a:ext cx="1317975" cy="2845007"/>
          </a:xfrm>
          <a:prstGeom prst="rect">
            <a:avLst/>
          </a:prstGeom>
        </p:spPr>
      </p:pic>
      <p:pic>
        <p:nvPicPr>
          <p:cNvPr id="13" name="Picture 12" descr="A collection of toys in packaging&#10;&#10;AI-generated content may be incorrect.">
            <a:extLst>
              <a:ext uri="{FF2B5EF4-FFF2-40B4-BE49-F238E27FC236}">
                <a16:creationId xmlns:a16="http://schemas.microsoft.com/office/drawing/2014/main" id="{C215CBDE-57F5-2A96-2611-549B154C30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8003" y="3826565"/>
            <a:ext cx="1313080" cy="2845006"/>
          </a:xfrm>
          <a:prstGeom prst="rect">
            <a:avLst/>
          </a:prstGeom>
        </p:spPr>
      </p:pic>
      <p:pic>
        <p:nvPicPr>
          <p:cNvPr id="15" name="Picture 14" descr="A screenshot of a video game&#10;&#10;AI-generated content may be incorrect.">
            <a:extLst>
              <a:ext uri="{FF2B5EF4-FFF2-40B4-BE49-F238E27FC236}">
                <a16:creationId xmlns:a16="http://schemas.microsoft.com/office/drawing/2014/main" id="{221D0501-F675-241D-0505-937CC5CECD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82287" y="867762"/>
            <a:ext cx="1313712" cy="2845007"/>
          </a:xfrm>
          <a:prstGeom prst="rect">
            <a:avLst/>
          </a:prstGeom>
        </p:spPr>
      </p:pic>
      <p:pic>
        <p:nvPicPr>
          <p:cNvPr id="17" name="Picture 16" descr="A screenshot of a video game&#10;&#10;AI-generated content may be incorrect.">
            <a:extLst>
              <a:ext uri="{FF2B5EF4-FFF2-40B4-BE49-F238E27FC236}">
                <a16:creationId xmlns:a16="http://schemas.microsoft.com/office/drawing/2014/main" id="{82AEFF54-84E7-57D7-2BA1-485C465166B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80155" y="3858264"/>
            <a:ext cx="1317975" cy="2854240"/>
          </a:xfrm>
          <a:prstGeom prst="rect">
            <a:avLst/>
          </a:prstGeom>
        </p:spPr>
      </p:pic>
    </p:spTree>
    <p:extLst>
      <p:ext uri="{BB962C8B-B14F-4D97-AF65-F5344CB8AC3E}">
        <p14:creationId xmlns:p14="http://schemas.microsoft.com/office/powerpoint/2010/main" val="3647405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25AAE-A505-AA73-278D-6F3EB536051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73AF270-D4DC-2302-E79A-F2549CE1F09E}"/>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Off-page Connector 2">
            <a:extLst>
              <a:ext uri="{FF2B5EF4-FFF2-40B4-BE49-F238E27FC236}">
                <a16:creationId xmlns:a16="http://schemas.microsoft.com/office/drawing/2014/main" id="{FCF5E21A-5BAF-D6AB-ABE1-198FC17D8B3F}"/>
              </a:ext>
            </a:extLst>
          </p:cNvPr>
          <p:cNvSpPr/>
          <p:nvPr/>
        </p:nvSpPr>
        <p:spPr>
          <a:xfrm>
            <a:off x="1" y="0"/>
            <a:ext cx="12192000" cy="6858000"/>
          </a:xfrm>
          <a:prstGeom prst="flowChartOffpageConnector">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F63DCA15-1E77-D43C-8702-F92E8D47CB8B}"/>
              </a:ext>
            </a:extLst>
          </p:cNvPr>
          <p:cNvSpPr txBox="1"/>
          <p:nvPr/>
        </p:nvSpPr>
        <p:spPr>
          <a:xfrm>
            <a:off x="3495367" y="98322"/>
            <a:ext cx="5201265" cy="1446550"/>
          </a:xfrm>
          <a:prstGeom prst="rect">
            <a:avLst/>
          </a:prstGeom>
          <a:noFill/>
        </p:spPr>
        <p:txBody>
          <a:bodyPr wrap="square" rtlCol="0">
            <a:spAutoFit/>
          </a:bodyPr>
          <a:lstStyle/>
          <a:p>
            <a:pPr algn="ctr"/>
            <a:r>
              <a:rPr lang="en-GB" sz="4400" dirty="0">
                <a:latin typeface="Bernard MT Condensed" panose="02050806060905020404" pitchFamily="18" charset="0"/>
              </a:rPr>
              <a:t>Bibliography for Research Sources</a:t>
            </a:r>
          </a:p>
        </p:txBody>
      </p:sp>
      <p:sp>
        <p:nvSpPr>
          <p:cNvPr id="5" name="TextBox 4">
            <a:extLst>
              <a:ext uri="{FF2B5EF4-FFF2-40B4-BE49-F238E27FC236}">
                <a16:creationId xmlns:a16="http://schemas.microsoft.com/office/drawing/2014/main" id="{D5BDA5B7-5809-467D-D289-3BF1C5385CF3}"/>
              </a:ext>
            </a:extLst>
          </p:cNvPr>
          <p:cNvSpPr txBox="1"/>
          <p:nvPr/>
        </p:nvSpPr>
        <p:spPr>
          <a:xfrm>
            <a:off x="226142" y="1386348"/>
            <a:ext cx="11759381" cy="5355312"/>
          </a:xfrm>
          <a:prstGeom prst="rect">
            <a:avLst/>
          </a:prstGeom>
          <a:noFill/>
        </p:spPr>
        <p:txBody>
          <a:bodyPr wrap="square" rtlCol="0">
            <a:spAutoFit/>
          </a:bodyPr>
          <a:lstStyle/>
          <a:p>
            <a:r>
              <a:rPr lang="en-GB" dirty="0" err="1"/>
              <a:t>ArtStation</a:t>
            </a:r>
            <a:r>
              <a:rPr lang="en-GB" dirty="0"/>
              <a:t> (2024). </a:t>
            </a:r>
            <a:r>
              <a:rPr lang="en-GB" dirty="0" err="1"/>
              <a:t>ArtStation</a:t>
            </a:r>
            <a:r>
              <a:rPr lang="en-GB" dirty="0"/>
              <a:t> - Explore. [online] </a:t>
            </a:r>
            <a:r>
              <a:rPr lang="en-GB" dirty="0" err="1"/>
              <a:t>ArtStation</a:t>
            </a:r>
            <a:r>
              <a:rPr lang="en-GB" dirty="0"/>
              <a:t>. Available at: </a:t>
            </a:r>
            <a:r>
              <a:rPr lang="en-GB" dirty="0">
                <a:hlinkClick r:id="rId2"/>
              </a:rPr>
              <a:t>https://www.artstation.com/?sort_by=community&amp;dimension=all</a:t>
            </a:r>
            <a:r>
              <a:rPr lang="en-GB" dirty="0"/>
              <a:t> </a:t>
            </a:r>
          </a:p>
          <a:p>
            <a:r>
              <a:rPr lang="en-GB" dirty="0"/>
              <a:t>[Accessed: 28th April 2025]</a:t>
            </a:r>
          </a:p>
          <a:p>
            <a:r>
              <a:rPr lang="en-GB" dirty="0"/>
              <a:t>Artuk.org. (2019). Art UK | Home. [online] Available at: </a:t>
            </a:r>
            <a:r>
              <a:rPr lang="en-GB" dirty="0">
                <a:hlinkClick r:id="rId3"/>
              </a:rPr>
              <a:t>https://artuk.org/</a:t>
            </a:r>
            <a:r>
              <a:rPr lang="en-GB" dirty="0"/>
              <a:t>  </a:t>
            </a:r>
          </a:p>
          <a:p>
            <a:r>
              <a:rPr lang="en-GB" dirty="0"/>
              <a:t>[Accessed: 13th February 2025]</a:t>
            </a:r>
          </a:p>
          <a:p>
            <a:r>
              <a:rPr lang="en-GB" dirty="0"/>
              <a:t>BBC News (2024). Home - BBC News. [online] BBC News. Available at: </a:t>
            </a:r>
            <a:r>
              <a:rPr lang="en-GB" dirty="0">
                <a:hlinkClick r:id="rId4"/>
              </a:rPr>
              <a:t>https://www.bbc.co.uk/news</a:t>
            </a:r>
            <a:r>
              <a:rPr lang="en-GB" dirty="0"/>
              <a:t>  </a:t>
            </a:r>
          </a:p>
          <a:p>
            <a:r>
              <a:rPr lang="en-GB" dirty="0"/>
              <a:t>[Accessed: 14th February 2025]</a:t>
            </a:r>
          </a:p>
          <a:p>
            <a:r>
              <a:rPr lang="en-GB" dirty="0"/>
              <a:t>Craigslist (1995). craigslist: </a:t>
            </a:r>
            <a:r>
              <a:rPr lang="en-GB" dirty="0" err="1"/>
              <a:t>london</a:t>
            </a:r>
            <a:r>
              <a:rPr lang="en-GB" dirty="0"/>
              <a:t>, UK jobs, apartments, for sale, services, community, and events. [online] Available at: </a:t>
            </a:r>
            <a:r>
              <a:rPr lang="en-GB" dirty="0">
                <a:hlinkClick r:id="rId5"/>
              </a:rPr>
              <a:t>https://london.craigslist.org/</a:t>
            </a:r>
            <a:r>
              <a:rPr lang="en-GB" dirty="0"/>
              <a:t> </a:t>
            </a:r>
          </a:p>
          <a:p>
            <a:r>
              <a:rPr lang="en-GB" dirty="0"/>
              <a:t>[Accessed: 13th February 2025]</a:t>
            </a:r>
          </a:p>
          <a:p>
            <a:r>
              <a:rPr lang="en-GB" dirty="0"/>
              <a:t>DeviantArt (2019). DeviantArt - Discover The Largest Online Art Gallery and Community. [online] DeviantArt. Available at: </a:t>
            </a:r>
            <a:r>
              <a:rPr lang="en-GB" dirty="0">
                <a:hlinkClick r:id="rId6"/>
              </a:rPr>
              <a:t>https://www.deviantart.com/</a:t>
            </a:r>
            <a:r>
              <a:rPr lang="en-GB" dirty="0"/>
              <a:t>  </a:t>
            </a:r>
          </a:p>
          <a:p>
            <a:r>
              <a:rPr lang="en-GB" dirty="0"/>
              <a:t>[Accessed: 28th April 2025]</a:t>
            </a:r>
          </a:p>
          <a:p>
            <a:r>
              <a:rPr lang="en-GB" dirty="0"/>
              <a:t>Foo, N (2025). Art of Naomi Foo | Character design | Concept art. [online] Available at: </a:t>
            </a:r>
            <a:r>
              <a:rPr lang="en-GB" dirty="0">
                <a:hlinkClick r:id="rId7"/>
              </a:rPr>
              <a:t>https://naomifoo.carbonmade.com/</a:t>
            </a:r>
            <a:r>
              <a:rPr lang="en-GB" dirty="0"/>
              <a:t> </a:t>
            </a:r>
          </a:p>
          <a:p>
            <a:r>
              <a:rPr lang="en-GB" dirty="0"/>
              <a:t>[Accessed: 11th February 2025] </a:t>
            </a:r>
          </a:p>
          <a:p>
            <a:r>
              <a:rPr lang="en-GB" dirty="0"/>
              <a:t>Forster, J (2025). Johanna Forster. [online] Available at: </a:t>
            </a:r>
            <a:r>
              <a:rPr lang="en-GB" dirty="0">
                <a:hlinkClick r:id="rId8"/>
              </a:rPr>
              <a:t>https://johannapuhl.artstation.com/</a:t>
            </a:r>
            <a:r>
              <a:rPr lang="en-GB" dirty="0"/>
              <a:t> </a:t>
            </a:r>
          </a:p>
          <a:p>
            <a:r>
              <a:rPr lang="en-GB" dirty="0"/>
              <a:t>[Accessed: 10th February 2025]</a:t>
            </a:r>
          </a:p>
          <a:p>
            <a:endParaRPr lang="en-GB" dirty="0"/>
          </a:p>
        </p:txBody>
      </p:sp>
    </p:spTree>
    <p:extLst>
      <p:ext uri="{BB962C8B-B14F-4D97-AF65-F5344CB8AC3E}">
        <p14:creationId xmlns:p14="http://schemas.microsoft.com/office/powerpoint/2010/main" val="1184196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16E4F-3C35-5BAC-11F4-CC0CDA60396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AA9E5AC7-3D45-786A-357B-086C5A4322B8}"/>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Off-page Connector 2">
            <a:extLst>
              <a:ext uri="{FF2B5EF4-FFF2-40B4-BE49-F238E27FC236}">
                <a16:creationId xmlns:a16="http://schemas.microsoft.com/office/drawing/2014/main" id="{84CCC5A2-4144-E86B-0880-96EBA07ACEAA}"/>
              </a:ext>
            </a:extLst>
          </p:cNvPr>
          <p:cNvSpPr/>
          <p:nvPr/>
        </p:nvSpPr>
        <p:spPr>
          <a:xfrm>
            <a:off x="1" y="0"/>
            <a:ext cx="12192000" cy="6858000"/>
          </a:xfrm>
          <a:prstGeom prst="flowChartOffpageConnector">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70B3A5C-71DF-C9CA-6F5A-1AF2BA7D2C06}"/>
              </a:ext>
            </a:extLst>
          </p:cNvPr>
          <p:cNvSpPr txBox="1"/>
          <p:nvPr/>
        </p:nvSpPr>
        <p:spPr>
          <a:xfrm>
            <a:off x="3495367" y="98322"/>
            <a:ext cx="5201265" cy="1446550"/>
          </a:xfrm>
          <a:prstGeom prst="rect">
            <a:avLst/>
          </a:prstGeom>
          <a:noFill/>
        </p:spPr>
        <p:txBody>
          <a:bodyPr wrap="square" rtlCol="0">
            <a:spAutoFit/>
          </a:bodyPr>
          <a:lstStyle/>
          <a:p>
            <a:pPr algn="ctr"/>
            <a:r>
              <a:rPr lang="en-GB" sz="4400" dirty="0">
                <a:latin typeface="Bernard MT Condensed" panose="02050806060905020404" pitchFamily="18" charset="0"/>
              </a:rPr>
              <a:t>Bibliography for Research Sources</a:t>
            </a:r>
          </a:p>
        </p:txBody>
      </p:sp>
      <p:sp>
        <p:nvSpPr>
          <p:cNvPr id="5" name="TextBox 4">
            <a:extLst>
              <a:ext uri="{FF2B5EF4-FFF2-40B4-BE49-F238E27FC236}">
                <a16:creationId xmlns:a16="http://schemas.microsoft.com/office/drawing/2014/main" id="{24BFE292-C8B1-5C12-031A-A64B9467DA59}"/>
              </a:ext>
            </a:extLst>
          </p:cNvPr>
          <p:cNvSpPr txBox="1"/>
          <p:nvPr/>
        </p:nvSpPr>
        <p:spPr>
          <a:xfrm>
            <a:off x="275303" y="1544872"/>
            <a:ext cx="11838039" cy="4524315"/>
          </a:xfrm>
          <a:prstGeom prst="rect">
            <a:avLst/>
          </a:prstGeom>
          <a:noFill/>
        </p:spPr>
        <p:txBody>
          <a:bodyPr wrap="square" rtlCol="0">
            <a:spAutoFit/>
          </a:bodyPr>
          <a:lstStyle/>
          <a:p>
            <a:r>
              <a:rPr lang="en-GB" dirty="0"/>
              <a:t>GoDaddy (2006). Go Daddy-</a:t>
            </a:r>
            <a:r>
              <a:rPr lang="en-GB" dirty="0" err="1"/>
              <a:t>Offical</a:t>
            </a:r>
            <a:r>
              <a:rPr lang="en-GB" dirty="0"/>
              <a:t> Site. [online] Available at: https://www.godaddy.com/en-uk/offers/godaddy?isc=sem3year&amp;countryview=1&amp;currencyType=GBP&amp;cdtl=c_22396098681.g_175811857405.k_kwd-11274530.a_731840276353.d_c.ctv_g&amp;bnb=b&amp;gad_source=1&amp;gad_campaignid=22396098681&amp;gbraid=0AAAAAD_AGdwGvwR7zhQ6ZH5kT9huHSLSn&amp;gclid=CjwKCAjw87XBBhBIEiwAxP3_A5QRktNvPRT2af2_UAUryX7AQbJIbVYKgxdXZJfe51Q8bMlPIyIzixoCkkAQAvD_BwE </a:t>
            </a:r>
          </a:p>
          <a:p>
            <a:r>
              <a:rPr lang="en-GB" dirty="0"/>
              <a:t> [Accessed: 16 April 2025]</a:t>
            </a:r>
          </a:p>
          <a:p>
            <a:r>
              <a:rPr lang="en-GB" dirty="0"/>
              <a:t>Instagram (2025). Instagram. [online] Instagram. Available at: </a:t>
            </a:r>
            <a:r>
              <a:rPr lang="en-GB" dirty="0">
                <a:hlinkClick r:id="rId2"/>
              </a:rPr>
              <a:t>https://www.instagram.com/</a:t>
            </a:r>
            <a:r>
              <a:rPr lang="en-GB" dirty="0"/>
              <a:t> </a:t>
            </a:r>
          </a:p>
          <a:p>
            <a:r>
              <a:rPr lang="en-GB" dirty="0"/>
              <a:t>[Accessed: 28th April 2025]</a:t>
            </a:r>
          </a:p>
          <a:p>
            <a:r>
              <a:rPr lang="en-GB" dirty="0"/>
              <a:t>Marvel (n.d.). The Official Site for Marvel Movies, Characters, Comics, TV, &amp; More. [online] Marvel Entertainment. Available at: </a:t>
            </a:r>
            <a:r>
              <a:rPr lang="en-GB" dirty="0">
                <a:hlinkClick r:id="rId3"/>
              </a:rPr>
              <a:t>https://www.marvel.com/</a:t>
            </a:r>
            <a:r>
              <a:rPr lang="en-GB" dirty="0"/>
              <a:t>  </a:t>
            </a:r>
          </a:p>
          <a:p>
            <a:r>
              <a:rPr lang="en-GB" dirty="0"/>
              <a:t>[Accessed: 13th February 2025]</a:t>
            </a:r>
          </a:p>
          <a:p>
            <a:r>
              <a:rPr lang="en-GB" dirty="0"/>
              <a:t>Moodle (2019). Moodle - Open-source learning platform | Moodle.org. [online] Moodle.org. Available at: </a:t>
            </a:r>
            <a:r>
              <a:rPr lang="en-GB" dirty="0">
                <a:hlinkClick r:id="rId4"/>
              </a:rPr>
              <a:t>https://moodle.org/</a:t>
            </a:r>
            <a:r>
              <a:rPr lang="en-GB" dirty="0"/>
              <a:t>  </a:t>
            </a:r>
          </a:p>
          <a:p>
            <a:r>
              <a:rPr lang="en-GB" dirty="0"/>
              <a:t>[Accessed: 13th February 2025]</a:t>
            </a:r>
          </a:p>
          <a:p>
            <a:r>
              <a:rPr lang="en-GB" dirty="0" err="1"/>
              <a:t>Pnwx</a:t>
            </a:r>
            <a:r>
              <a:rPr lang="en-GB" dirty="0"/>
              <a:t> (2024). pnwx.com - Pacific Northwest X-Ray Inc. [online] Available at: </a:t>
            </a:r>
            <a:r>
              <a:rPr lang="en-GB" dirty="0">
                <a:hlinkClick r:id="rId5"/>
              </a:rPr>
              <a:t>https://www.pnwx.com/</a:t>
            </a:r>
            <a:r>
              <a:rPr lang="en-GB" dirty="0"/>
              <a:t> </a:t>
            </a:r>
          </a:p>
          <a:p>
            <a:r>
              <a:rPr lang="en-GB" dirty="0"/>
              <a:t>[Accessed: 14th February 2025]</a:t>
            </a:r>
          </a:p>
        </p:txBody>
      </p:sp>
    </p:spTree>
    <p:extLst>
      <p:ext uri="{BB962C8B-B14F-4D97-AF65-F5344CB8AC3E}">
        <p14:creationId xmlns:p14="http://schemas.microsoft.com/office/powerpoint/2010/main" val="3090391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CCEC8-46E5-D44B-93E9-128E036DE7E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40743F9-51ED-96DA-7046-C17A3C826AAF}"/>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Off-page Connector 2">
            <a:extLst>
              <a:ext uri="{FF2B5EF4-FFF2-40B4-BE49-F238E27FC236}">
                <a16:creationId xmlns:a16="http://schemas.microsoft.com/office/drawing/2014/main" id="{F5B93DD8-98B5-8ED7-5038-D7503F112481}"/>
              </a:ext>
            </a:extLst>
          </p:cNvPr>
          <p:cNvSpPr/>
          <p:nvPr/>
        </p:nvSpPr>
        <p:spPr>
          <a:xfrm>
            <a:off x="1" y="0"/>
            <a:ext cx="12192000" cy="6858000"/>
          </a:xfrm>
          <a:prstGeom prst="flowChartOffpageConnector">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A96CFB8-1775-AF77-E8C6-4CC2B30CBF5A}"/>
              </a:ext>
            </a:extLst>
          </p:cNvPr>
          <p:cNvSpPr txBox="1"/>
          <p:nvPr/>
        </p:nvSpPr>
        <p:spPr>
          <a:xfrm>
            <a:off x="3495367" y="98322"/>
            <a:ext cx="5201265" cy="1446550"/>
          </a:xfrm>
          <a:prstGeom prst="rect">
            <a:avLst/>
          </a:prstGeom>
          <a:noFill/>
        </p:spPr>
        <p:txBody>
          <a:bodyPr wrap="square" rtlCol="0">
            <a:spAutoFit/>
          </a:bodyPr>
          <a:lstStyle/>
          <a:p>
            <a:pPr algn="ctr"/>
            <a:r>
              <a:rPr lang="en-GB" sz="4400" dirty="0">
                <a:latin typeface="Bernard MT Condensed" panose="02050806060905020404" pitchFamily="18" charset="0"/>
              </a:rPr>
              <a:t>Bibliography for Research Sources</a:t>
            </a:r>
          </a:p>
        </p:txBody>
      </p:sp>
      <p:sp>
        <p:nvSpPr>
          <p:cNvPr id="5" name="TextBox 4">
            <a:extLst>
              <a:ext uri="{FF2B5EF4-FFF2-40B4-BE49-F238E27FC236}">
                <a16:creationId xmlns:a16="http://schemas.microsoft.com/office/drawing/2014/main" id="{E8262904-DD06-2877-FFB4-302F89E3F438}"/>
              </a:ext>
            </a:extLst>
          </p:cNvPr>
          <p:cNvSpPr txBox="1"/>
          <p:nvPr/>
        </p:nvSpPr>
        <p:spPr>
          <a:xfrm>
            <a:off x="275303" y="1465006"/>
            <a:ext cx="11641394" cy="5078313"/>
          </a:xfrm>
          <a:prstGeom prst="rect">
            <a:avLst/>
          </a:prstGeom>
          <a:noFill/>
        </p:spPr>
        <p:txBody>
          <a:bodyPr wrap="square" rtlCol="0">
            <a:spAutoFit/>
          </a:bodyPr>
          <a:lstStyle/>
          <a:p>
            <a:r>
              <a:rPr lang="en-GB" dirty="0"/>
              <a:t>Specsavers.co.uk. (2023). Welcome to Specsavers Opticians | Specsavers UK. [online] Available at: </a:t>
            </a:r>
            <a:r>
              <a:rPr lang="en-GB" dirty="0">
                <a:hlinkClick r:id="rId2"/>
              </a:rPr>
              <a:t>https://www.specsavers.co.uk/?srsltid=AfmBOooIp32J0aQCXHnAqQdtIT0dFw3UASSOlU9yyPD9IGBNbEjTN_rD</a:t>
            </a:r>
            <a:r>
              <a:rPr lang="en-GB" dirty="0"/>
              <a:t> </a:t>
            </a:r>
          </a:p>
          <a:p>
            <a:r>
              <a:rPr lang="en-GB" dirty="0"/>
              <a:t>[Accessed: 10th February 2025]</a:t>
            </a:r>
          </a:p>
          <a:p>
            <a:r>
              <a:rPr lang="en-GB" dirty="0" err="1"/>
              <a:t>SquareSpace</a:t>
            </a:r>
            <a:r>
              <a:rPr lang="en-GB" dirty="0"/>
              <a:t> (2003). </a:t>
            </a:r>
            <a:r>
              <a:rPr lang="en-GB" dirty="0" err="1"/>
              <a:t>SquareSpace</a:t>
            </a:r>
            <a:r>
              <a:rPr lang="en-GB" dirty="0"/>
              <a:t>. [online] Available at: https://www.squarespace.com/websites-start/?channel=pbr&amp;subchannel=go&amp;campaign=pbr-go-uk-en-core_squarespacealone-e&amp;subcampaign=(squarespacealone-en_squarespace_e)&amp;&amp;cid=16750987583&amp;aid=133807090214&amp;tid=kwd-1988643730&amp;mt=e&amp;eid=&amp;loc_p_ms=1006886&amp;loc_i_ms=&amp;nw=g&amp;d=c&amp;adid=602138458537&amp;channel2=pbr&amp;subchannel2=go&amp;gad_source=1&amp;gad_campaignid=16750987583&amp;gbraid=0AAAAADxS_FLE4fv7L2McDLyOOmniJ5ACT&amp;gclid=CjwKCAjw87XBBhBIEiwAxP3_A8JaYYfoFoql5DmMd8dpF-F4zEki0P0bqjJa4OEMPbKUPi-r7b5GFRoCAK8QAvD_BwE&amp;gclsrc=aw.ds </a:t>
            </a:r>
          </a:p>
          <a:p>
            <a:r>
              <a:rPr lang="en-GB" dirty="0"/>
              <a:t> [Accessed: 16 April 2025]</a:t>
            </a:r>
          </a:p>
          <a:p>
            <a:r>
              <a:rPr lang="en-GB" dirty="0"/>
              <a:t>Star Wars  (2018). StarWars.com | The Official Star Wars Website. [online] Available at: </a:t>
            </a:r>
            <a:r>
              <a:rPr lang="en-GB" dirty="0">
                <a:hlinkClick r:id="rId3"/>
              </a:rPr>
              <a:t>https://www.starwars.com/</a:t>
            </a:r>
            <a:r>
              <a:rPr lang="en-GB" dirty="0"/>
              <a:t> </a:t>
            </a:r>
          </a:p>
          <a:p>
            <a:r>
              <a:rPr lang="en-GB" dirty="0"/>
              <a:t>[Accessed: 10th February 2025]</a:t>
            </a:r>
          </a:p>
          <a:p>
            <a:r>
              <a:rPr lang="en-GB" dirty="0"/>
              <a:t>The Metropolitan Museum of Art (2023). The Metropolitan Museum of Art. [online] Metmuseum.org. Available at: </a:t>
            </a:r>
            <a:r>
              <a:rPr lang="en-GB" dirty="0">
                <a:hlinkClick r:id="rId4"/>
              </a:rPr>
              <a:t>https://www.metmuseum.org/</a:t>
            </a:r>
            <a:r>
              <a:rPr lang="en-GB" dirty="0"/>
              <a:t> </a:t>
            </a:r>
          </a:p>
          <a:p>
            <a:r>
              <a:rPr lang="en-GB" dirty="0"/>
              <a:t>[Accessed: 10th February 2025]</a:t>
            </a:r>
          </a:p>
          <a:p>
            <a:r>
              <a:rPr lang="en-GB" dirty="0"/>
              <a:t>TikTok (2025). TikTok. [online] Tiktok.com. Available at: </a:t>
            </a:r>
            <a:r>
              <a:rPr lang="en-GB" dirty="0">
                <a:hlinkClick r:id="rId5"/>
              </a:rPr>
              <a:t>https://www.tiktok.com/</a:t>
            </a:r>
            <a:r>
              <a:rPr lang="en-GB" dirty="0"/>
              <a:t> </a:t>
            </a:r>
          </a:p>
          <a:p>
            <a:r>
              <a:rPr lang="en-GB" dirty="0"/>
              <a:t>[Accessed: 29th April 2025]</a:t>
            </a:r>
          </a:p>
        </p:txBody>
      </p:sp>
    </p:spTree>
    <p:extLst>
      <p:ext uri="{BB962C8B-B14F-4D97-AF65-F5344CB8AC3E}">
        <p14:creationId xmlns:p14="http://schemas.microsoft.com/office/powerpoint/2010/main" val="2583709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E98A98-FB3B-8DF9-7E68-B7B0F9C8EDA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05AAF8-41C7-D0AF-D323-D6D990762560}"/>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Off-page Connector 2">
            <a:extLst>
              <a:ext uri="{FF2B5EF4-FFF2-40B4-BE49-F238E27FC236}">
                <a16:creationId xmlns:a16="http://schemas.microsoft.com/office/drawing/2014/main" id="{E1C20817-D226-4CBE-4C2B-6E6634F5D7D9}"/>
              </a:ext>
            </a:extLst>
          </p:cNvPr>
          <p:cNvSpPr/>
          <p:nvPr/>
        </p:nvSpPr>
        <p:spPr>
          <a:xfrm>
            <a:off x="1" y="0"/>
            <a:ext cx="12192000" cy="6858000"/>
          </a:xfrm>
          <a:prstGeom prst="flowChartOffpageConnector">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6269A87-4067-E3D1-F150-C54A360BAE33}"/>
              </a:ext>
            </a:extLst>
          </p:cNvPr>
          <p:cNvSpPr txBox="1"/>
          <p:nvPr/>
        </p:nvSpPr>
        <p:spPr>
          <a:xfrm>
            <a:off x="3495367" y="98322"/>
            <a:ext cx="5201265" cy="1446550"/>
          </a:xfrm>
          <a:prstGeom prst="rect">
            <a:avLst/>
          </a:prstGeom>
          <a:noFill/>
        </p:spPr>
        <p:txBody>
          <a:bodyPr wrap="square" rtlCol="0">
            <a:spAutoFit/>
          </a:bodyPr>
          <a:lstStyle/>
          <a:p>
            <a:pPr algn="ctr"/>
            <a:r>
              <a:rPr lang="en-GB" sz="4400" dirty="0">
                <a:latin typeface="Bernard MT Condensed" panose="02050806060905020404" pitchFamily="18" charset="0"/>
              </a:rPr>
              <a:t>Bibliography for Research Sources</a:t>
            </a:r>
          </a:p>
        </p:txBody>
      </p:sp>
      <p:sp>
        <p:nvSpPr>
          <p:cNvPr id="5" name="TextBox 4">
            <a:extLst>
              <a:ext uri="{FF2B5EF4-FFF2-40B4-BE49-F238E27FC236}">
                <a16:creationId xmlns:a16="http://schemas.microsoft.com/office/drawing/2014/main" id="{EC826170-DCAD-080B-D3A8-CF98360C6560}"/>
              </a:ext>
            </a:extLst>
          </p:cNvPr>
          <p:cNvSpPr txBox="1"/>
          <p:nvPr/>
        </p:nvSpPr>
        <p:spPr>
          <a:xfrm>
            <a:off x="422787" y="1544872"/>
            <a:ext cx="11198942" cy="4247317"/>
          </a:xfrm>
          <a:prstGeom prst="rect">
            <a:avLst/>
          </a:prstGeom>
          <a:noFill/>
        </p:spPr>
        <p:txBody>
          <a:bodyPr wrap="square" rtlCol="0">
            <a:spAutoFit/>
          </a:bodyPr>
          <a:lstStyle/>
          <a:p>
            <a:r>
              <a:rPr lang="en-GB" dirty="0"/>
              <a:t>Tumblr (2019). Tumblr. [online] Tumblr.com. Available at: </a:t>
            </a:r>
            <a:r>
              <a:rPr lang="en-GB" dirty="0">
                <a:hlinkClick r:id="rId2"/>
              </a:rPr>
              <a:t>https://www.tumblr.com/</a:t>
            </a:r>
            <a:r>
              <a:rPr lang="en-GB" dirty="0"/>
              <a:t>  </a:t>
            </a:r>
          </a:p>
          <a:p>
            <a:r>
              <a:rPr lang="en-GB" dirty="0"/>
              <a:t>[Accessed: 29th April 2025]</a:t>
            </a:r>
          </a:p>
          <a:p>
            <a:r>
              <a:rPr lang="en-GB" dirty="0"/>
              <a:t>Vogel, J. (2025). Jarom Vogel (dotcom). [online] Jaromvogel.com. Available at: </a:t>
            </a:r>
            <a:r>
              <a:rPr lang="en-GB" dirty="0">
                <a:hlinkClick r:id="rId3"/>
              </a:rPr>
              <a:t>https://jaromvogel.com/illustration</a:t>
            </a:r>
            <a:r>
              <a:rPr lang="en-GB" dirty="0"/>
              <a:t> </a:t>
            </a:r>
          </a:p>
          <a:p>
            <a:r>
              <a:rPr lang="en-GB" dirty="0"/>
              <a:t>[Accessed: 11th February 2025]</a:t>
            </a:r>
          </a:p>
          <a:p>
            <a:r>
              <a:rPr lang="en-GB" dirty="0"/>
              <a:t>Wikipedia (2001). Wikipedia. [online] Wikipedia.org. Available at: </a:t>
            </a:r>
            <a:r>
              <a:rPr lang="en-GB" dirty="0">
                <a:hlinkClick r:id="rId4"/>
              </a:rPr>
              <a:t>https://www.wikipedia.org/</a:t>
            </a:r>
            <a:r>
              <a:rPr lang="en-GB" dirty="0"/>
              <a:t> </a:t>
            </a:r>
          </a:p>
          <a:p>
            <a:r>
              <a:rPr lang="en-GB" dirty="0"/>
              <a:t>[Accessed: 15th February 2025]</a:t>
            </a:r>
          </a:p>
          <a:p>
            <a:r>
              <a:rPr lang="en-GB" dirty="0"/>
              <a:t>Wix (2006). Wix - Create your Website. [online] Available at: https://www.googleadservices.com/pagead/aclk?sa=L&amp;ai=DChcSEwiov6_lhbWNAxUiklAGHX2_FkUYABABGgJkZw&amp;co=1&amp;gclid=CjwKCAjw87XBBhBIEiwAxP3_AyeMaFHn6IAYXh7t5HiU8ZYDCJ3_07O78v4GySHl57V9yQwiHbCaQxoCCHQQAvD_BwE&amp;ohost=www.google.com&amp;cid=CAESVeD2oVnNcNZr8V5OhSO_ndqtJDE42tDz3Cf8C88rrulgrRvXYIk6_OlCMRZvl97gf9hoRs-qA7zX4rCQFbh8oYwHXmPnxskycHztSmnvgei1_1SxzKw&amp;category=acrcp_v1_0&amp;sig=AOD64_13jXcpcne31ncTI9m1B1bWy8Owaw&amp;q&amp;adurl&amp;ved=2ahUKEwjd2qrlhbWNAxUSWEEAHUAwIQoQ0Qx6BAgKEAE </a:t>
            </a:r>
          </a:p>
          <a:p>
            <a:r>
              <a:rPr lang="en-GB" dirty="0"/>
              <a:t> [Accessed: 16 April 2025]</a:t>
            </a:r>
          </a:p>
          <a:p>
            <a:endParaRPr lang="en-GB" dirty="0"/>
          </a:p>
        </p:txBody>
      </p:sp>
    </p:spTree>
    <p:extLst>
      <p:ext uri="{BB962C8B-B14F-4D97-AF65-F5344CB8AC3E}">
        <p14:creationId xmlns:p14="http://schemas.microsoft.com/office/powerpoint/2010/main" val="3411121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24C33-B588-012B-DC03-514E6C9B4FF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21BD609D-7143-7A65-2579-D58FF892E81E}"/>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Off-page Connector 2">
            <a:extLst>
              <a:ext uri="{FF2B5EF4-FFF2-40B4-BE49-F238E27FC236}">
                <a16:creationId xmlns:a16="http://schemas.microsoft.com/office/drawing/2014/main" id="{25966DA1-D70A-A24F-2ED7-9AFDA8C04AD6}"/>
              </a:ext>
            </a:extLst>
          </p:cNvPr>
          <p:cNvSpPr/>
          <p:nvPr/>
        </p:nvSpPr>
        <p:spPr>
          <a:xfrm>
            <a:off x="1" y="0"/>
            <a:ext cx="12192000" cy="6858000"/>
          </a:xfrm>
          <a:prstGeom prst="flowChartOffpageConnector">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9A12DAF-90B6-1592-D1CB-F7B51AF8ABAE}"/>
              </a:ext>
            </a:extLst>
          </p:cNvPr>
          <p:cNvSpPr txBox="1"/>
          <p:nvPr/>
        </p:nvSpPr>
        <p:spPr>
          <a:xfrm>
            <a:off x="3495367" y="98322"/>
            <a:ext cx="5201265" cy="1446550"/>
          </a:xfrm>
          <a:prstGeom prst="rect">
            <a:avLst/>
          </a:prstGeom>
          <a:noFill/>
        </p:spPr>
        <p:txBody>
          <a:bodyPr wrap="square" rtlCol="0">
            <a:spAutoFit/>
          </a:bodyPr>
          <a:lstStyle/>
          <a:p>
            <a:pPr algn="ctr"/>
            <a:r>
              <a:rPr lang="en-GB" sz="4400" dirty="0">
                <a:latin typeface="Bernard MT Condensed" panose="02050806060905020404" pitchFamily="18" charset="0"/>
              </a:rPr>
              <a:t>Bibliography for Research Sources</a:t>
            </a:r>
          </a:p>
        </p:txBody>
      </p:sp>
      <p:sp>
        <p:nvSpPr>
          <p:cNvPr id="5" name="TextBox 4">
            <a:extLst>
              <a:ext uri="{FF2B5EF4-FFF2-40B4-BE49-F238E27FC236}">
                <a16:creationId xmlns:a16="http://schemas.microsoft.com/office/drawing/2014/main" id="{1145408C-7B0B-D23B-A756-27BDF41C8491}"/>
              </a:ext>
            </a:extLst>
          </p:cNvPr>
          <p:cNvSpPr txBox="1"/>
          <p:nvPr/>
        </p:nvSpPr>
        <p:spPr>
          <a:xfrm>
            <a:off x="422787" y="1544872"/>
            <a:ext cx="11198942" cy="3139321"/>
          </a:xfrm>
          <a:prstGeom prst="rect">
            <a:avLst/>
          </a:prstGeom>
          <a:noFill/>
        </p:spPr>
        <p:txBody>
          <a:bodyPr wrap="square" rtlCol="0">
            <a:spAutoFit/>
          </a:bodyPr>
          <a:lstStyle/>
          <a:p>
            <a:r>
              <a:rPr lang="en-GB" dirty="0"/>
              <a:t>Yahoo (2025). Yahoo UK | News, email and search. [online] Available at: https://uk.yahoo.com/?guccounter=1&amp;guce_referrer=aHR0cHM6Ly93d3cuZ29vZ2xlLmNvbS8&amp;guce_referrer_sig=AQAAABzWjEiKuYqC17TAG-WODb06TblFWn8eBXKm9T2cgtxDcdqcePBYGJlBtivi1eoPVHJbLVxHiBxifgAN_1pJRZC54qWGJH7qLFbB8nC6-67B3YsWTP1mDpQfz3UhxygVYLmR63dnOVSbD-TLrdtLeB9VOhdf39yoZPrIYpmru2fS </a:t>
            </a:r>
          </a:p>
          <a:p>
            <a:r>
              <a:rPr lang="en-GB" dirty="0"/>
              <a:t> [Accessed: 13th February 2025]</a:t>
            </a:r>
          </a:p>
          <a:p>
            <a:r>
              <a:rPr lang="en-GB" dirty="0"/>
              <a:t>Yale School of Art (2009). Home - Yale School of Art. [online] Yale School of Art. Available at: </a:t>
            </a:r>
            <a:r>
              <a:rPr lang="en-GB" dirty="0">
                <a:hlinkClick r:id="rId2"/>
              </a:rPr>
              <a:t>https://www.art.yale.edu/</a:t>
            </a:r>
            <a:r>
              <a:rPr lang="en-GB" dirty="0"/>
              <a:t>  </a:t>
            </a:r>
          </a:p>
          <a:p>
            <a:r>
              <a:rPr lang="en-GB" dirty="0"/>
              <a:t>[Accessed: 11th February 2025]</a:t>
            </a:r>
          </a:p>
          <a:p>
            <a:r>
              <a:rPr lang="en-GB" dirty="0"/>
              <a:t>YouTube (2005). YouTube. YouTube. Available at: </a:t>
            </a:r>
            <a:r>
              <a:rPr lang="en-GB" dirty="0">
                <a:hlinkClick r:id="rId3"/>
              </a:rPr>
              <a:t>https://www.youtube.com/</a:t>
            </a:r>
            <a:r>
              <a:rPr lang="en-GB" dirty="0"/>
              <a:t>  </a:t>
            </a:r>
          </a:p>
          <a:p>
            <a:r>
              <a:rPr lang="en-GB" dirty="0"/>
              <a:t>[Accessed: 11th February]</a:t>
            </a:r>
          </a:p>
        </p:txBody>
      </p:sp>
    </p:spTree>
    <p:extLst>
      <p:ext uri="{BB962C8B-B14F-4D97-AF65-F5344CB8AC3E}">
        <p14:creationId xmlns:p14="http://schemas.microsoft.com/office/powerpoint/2010/main" val="3999464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C6E677-9D9B-6F0D-BB82-6E7897AF2E5F}"/>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Parallelogram 2">
            <a:extLst>
              <a:ext uri="{FF2B5EF4-FFF2-40B4-BE49-F238E27FC236}">
                <a16:creationId xmlns:a16="http://schemas.microsoft.com/office/drawing/2014/main" id="{0565FF31-C710-7408-B362-6927BC97BCA0}"/>
              </a:ext>
            </a:extLst>
          </p:cNvPr>
          <p:cNvSpPr/>
          <p:nvPr/>
        </p:nvSpPr>
        <p:spPr>
          <a:xfrm>
            <a:off x="0" y="1"/>
            <a:ext cx="12192000" cy="6858000"/>
          </a:xfrm>
          <a:prstGeom prst="parallelogram">
            <a:avLst>
              <a:gd name="adj" fmla="val 20269"/>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F43E746-A02F-0EE0-B717-AF95EEA9B11C}"/>
              </a:ext>
            </a:extLst>
          </p:cNvPr>
          <p:cNvSpPr txBox="1"/>
          <p:nvPr/>
        </p:nvSpPr>
        <p:spPr>
          <a:xfrm>
            <a:off x="1055849" y="256901"/>
            <a:ext cx="5987845" cy="769441"/>
          </a:xfrm>
          <a:prstGeom prst="rect">
            <a:avLst/>
          </a:prstGeom>
          <a:noFill/>
        </p:spPr>
        <p:txBody>
          <a:bodyPr wrap="square" rtlCol="0">
            <a:spAutoFit/>
          </a:bodyPr>
          <a:lstStyle/>
          <a:p>
            <a:pPr algn="ctr"/>
            <a:r>
              <a:rPr lang="en-GB" sz="4400" dirty="0">
                <a:latin typeface="Bernard MT Condensed" panose="02050806060905020404" pitchFamily="18" charset="0"/>
              </a:rPr>
              <a:t>Conceptual Development </a:t>
            </a:r>
          </a:p>
        </p:txBody>
      </p:sp>
      <p:sp>
        <p:nvSpPr>
          <p:cNvPr id="5" name="TextBox 4">
            <a:extLst>
              <a:ext uri="{FF2B5EF4-FFF2-40B4-BE49-F238E27FC236}">
                <a16:creationId xmlns:a16="http://schemas.microsoft.com/office/drawing/2014/main" id="{48CF89D2-5C5F-8A21-664E-E068129A9A07}"/>
              </a:ext>
            </a:extLst>
          </p:cNvPr>
          <p:cNvSpPr txBox="1"/>
          <p:nvPr/>
        </p:nvSpPr>
        <p:spPr>
          <a:xfrm>
            <a:off x="639097" y="1297858"/>
            <a:ext cx="6821351"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After analysing my brand and looking at watermarks for my work I began developing thumbnails for my website. I first created how I wanted the website to look on a laptop setting before picking my favourites and designing them as I’d like them to appear on a mobile version. The design will serve as my base; however, as the website builders I am using do not allow you to create from scratch and instead require you to start with a template, I do not hope to get it exactly right, but as close to the design as possible.</a:t>
            </a:r>
          </a:p>
        </p:txBody>
      </p:sp>
      <p:pic>
        <p:nvPicPr>
          <p:cNvPr id="6" name="Picture 5" descr="A drawing of a cell phone&#10;&#10;AI-generated content may be incorrect.">
            <a:extLst>
              <a:ext uri="{FF2B5EF4-FFF2-40B4-BE49-F238E27FC236}">
                <a16:creationId xmlns:a16="http://schemas.microsoft.com/office/drawing/2014/main" id="{85BF2EBC-6D6F-9246-A4CB-948AF6A75F20}"/>
              </a:ext>
            </a:extLst>
          </p:cNvPr>
          <p:cNvPicPr>
            <a:picLocks noChangeAspect="1"/>
          </p:cNvPicPr>
          <p:nvPr/>
        </p:nvPicPr>
        <p:blipFill>
          <a:blip r:embed="rId2">
            <a:extLst>
              <a:ext uri="{28A0092B-C50C-407E-A947-70E740481C1C}">
                <a14:useLocalDpi xmlns:a14="http://schemas.microsoft.com/office/drawing/2010/main" val="0"/>
              </a:ext>
            </a:extLst>
          </a:blip>
          <a:srcRect l="35839" t="5630" r="6538" b="71900"/>
          <a:stretch/>
        </p:blipFill>
        <p:spPr>
          <a:xfrm rot="16200000">
            <a:off x="960092" y="4390170"/>
            <a:ext cx="2880852" cy="1541006"/>
          </a:xfrm>
          <a:prstGeom prst="rect">
            <a:avLst/>
          </a:prstGeom>
        </p:spPr>
      </p:pic>
      <p:pic>
        <p:nvPicPr>
          <p:cNvPr id="8" name="Picture 7" descr="A close-up of a sketchbook&#10;&#10;AI-generated content may be incorrect.">
            <a:extLst>
              <a:ext uri="{FF2B5EF4-FFF2-40B4-BE49-F238E27FC236}">
                <a16:creationId xmlns:a16="http://schemas.microsoft.com/office/drawing/2014/main" id="{5BA6B997-A0AB-CEB1-39A6-D49A070D08F8}"/>
              </a:ext>
            </a:extLst>
          </p:cNvPr>
          <p:cNvPicPr>
            <a:picLocks noChangeAspect="1"/>
          </p:cNvPicPr>
          <p:nvPr/>
        </p:nvPicPr>
        <p:blipFill>
          <a:blip r:embed="rId3">
            <a:extLst>
              <a:ext uri="{28A0092B-C50C-407E-A947-70E740481C1C}">
                <a14:useLocalDpi xmlns:a14="http://schemas.microsoft.com/office/drawing/2010/main" val="0"/>
              </a:ext>
            </a:extLst>
          </a:blip>
          <a:srcRect l="65744" t="35126" b="31216"/>
          <a:stretch/>
        </p:blipFill>
        <p:spPr>
          <a:xfrm>
            <a:off x="4118059" y="3991895"/>
            <a:ext cx="2968850" cy="2308325"/>
          </a:xfrm>
          <a:prstGeom prst="rect">
            <a:avLst/>
          </a:prstGeom>
        </p:spPr>
      </p:pic>
      <p:pic>
        <p:nvPicPr>
          <p:cNvPr id="9" name="Picture 8" descr="A drawing of a cell phone&#10;&#10;AI-generated content may be incorrect.">
            <a:extLst>
              <a:ext uri="{FF2B5EF4-FFF2-40B4-BE49-F238E27FC236}">
                <a16:creationId xmlns:a16="http://schemas.microsoft.com/office/drawing/2014/main" id="{E7457DF8-B552-C96C-6E1A-0FAB2CC609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8534724" y="-133207"/>
            <a:ext cx="2617433" cy="3590449"/>
          </a:xfrm>
          <a:prstGeom prst="rect">
            <a:avLst/>
          </a:prstGeom>
        </p:spPr>
      </p:pic>
      <p:pic>
        <p:nvPicPr>
          <p:cNvPr id="10" name="Picture 9" descr="A close-up of a sketchbook&#10;&#10;AI-generated content may be incorrect.">
            <a:extLst>
              <a:ext uri="{FF2B5EF4-FFF2-40B4-BE49-F238E27FC236}">
                <a16:creationId xmlns:a16="http://schemas.microsoft.com/office/drawing/2014/main" id="{C45BF2A5-293F-E3C1-C92B-1798796124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3519" y="3284633"/>
            <a:ext cx="4069263" cy="3220065"/>
          </a:xfrm>
          <a:prstGeom prst="rect">
            <a:avLst/>
          </a:prstGeom>
        </p:spPr>
      </p:pic>
    </p:spTree>
    <p:extLst>
      <p:ext uri="{BB962C8B-B14F-4D97-AF65-F5344CB8AC3E}">
        <p14:creationId xmlns:p14="http://schemas.microsoft.com/office/powerpoint/2010/main" val="1435270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F1DFD-8C1E-64AA-2431-0656A108A94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B3CDF45-F607-CED7-E7C6-68B6FC92FC35}"/>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Parallelogram 2">
            <a:extLst>
              <a:ext uri="{FF2B5EF4-FFF2-40B4-BE49-F238E27FC236}">
                <a16:creationId xmlns:a16="http://schemas.microsoft.com/office/drawing/2014/main" id="{850771D6-1C04-E128-EDB0-F8163F0E4178}"/>
              </a:ext>
            </a:extLst>
          </p:cNvPr>
          <p:cNvSpPr/>
          <p:nvPr/>
        </p:nvSpPr>
        <p:spPr>
          <a:xfrm>
            <a:off x="0" y="1"/>
            <a:ext cx="12192000" cy="6858000"/>
          </a:xfrm>
          <a:prstGeom prst="parallelogram">
            <a:avLst>
              <a:gd name="adj" fmla="val 20269"/>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C9E5FF6-0C3D-6822-950F-89442AEA01D5}"/>
              </a:ext>
            </a:extLst>
          </p:cNvPr>
          <p:cNvSpPr txBox="1"/>
          <p:nvPr/>
        </p:nvSpPr>
        <p:spPr>
          <a:xfrm>
            <a:off x="3102077" y="296268"/>
            <a:ext cx="5987845" cy="769441"/>
          </a:xfrm>
          <a:prstGeom prst="rect">
            <a:avLst/>
          </a:prstGeom>
          <a:noFill/>
        </p:spPr>
        <p:txBody>
          <a:bodyPr wrap="square" rtlCol="0">
            <a:spAutoFit/>
          </a:bodyPr>
          <a:lstStyle/>
          <a:p>
            <a:pPr algn="ctr"/>
            <a:r>
              <a:rPr lang="en-GB" sz="4400" dirty="0">
                <a:latin typeface="Bernard MT Condensed" panose="02050806060905020404" pitchFamily="18" charset="0"/>
              </a:rPr>
              <a:t>Conceptual Development </a:t>
            </a:r>
          </a:p>
        </p:txBody>
      </p:sp>
      <p:pic>
        <p:nvPicPr>
          <p:cNvPr id="7" name="Picture 6" descr="A sketch of a website&#10;&#10;AI-generated content may be incorrect.">
            <a:extLst>
              <a:ext uri="{FF2B5EF4-FFF2-40B4-BE49-F238E27FC236}">
                <a16:creationId xmlns:a16="http://schemas.microsoft.com/office/drawing/2014/main" id="{A8638DA2-E4F6-4A9A-9BBD-5330771BBD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322" y="1450430"/>
            <a:ext cx="3299343" cy="4450153"/>
          </a:xfrm>
          <a:prstGeom prst="rect">
            <a:avLst/>
          </a:prstGeom>
        </p:spPr>
      </p:pic>
      <p:pic>
        <p:nvPicPr>
          <p:cNvPr id="11" name="Picture 10" descr="A sketch of a computer screen&#10;&#10;AI-generated content may be incorrect.">
            <a:extLst>
              <a:ext uri="{FF2B5EF4-FFF2-40B4-BE49-F238E27FC236}">
                <a16:creationId xmlns:a16="http://schemas.microsoft.com/office/drawing/2014/main" id="{F98770A4-8629-4F51-9BA8-97D877D2F1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6200" y="1450430"/>
            <a:ext cx="3299343" cy="4490471"/>
          </a:xfrm>
          <a:prstGeom prst="rect">
            <a:avLst/>
          </a:prstGeom>
        </p:spPr>
      </p:pic>
      <p:sp>
        <p:nvSpPr>
          <p:cNvPr id="12" name="TextBox 11">
            <a:extLst>
              <a:ext uri="{FF2B5EF4-FFF2-40B4-BE49-F238E27FC236}">
                <a16:creationId xmlns:a16="http://schemas.microsoft.com/office/drawing/2014/main" id="{36F8B807-A0C2-96E6-D82E-D33A61FF95F9}"/>
              </a:ext>
            </a:extLst>
          </p:cNvPr>
          <p:cNvSpPr txBox="1"/>
          <p:nvPr/>
        </p:nvSpPr>
        <p:spPr>
          <a:xfrm>
            <a:off x="7242078" y="2136337"/>
            <a:ext cx="4306529"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After choosing my design, I developed how I wanted each section of the page to look. I took inspiration from the artists’ sites I studied.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site should show my personality and artistic niches whilst displaying both my professional and personal work. It should be eye-catching and easy to navigate for viewers.</a:t>
            </a:r>
          </a:p>
        </p:txBody>
      </p:sp>
    </p:spTree>
    <p:extLst>
      <p:ext uri="{BB962C8B-B14F-4D97-AF65-F5344CB8AC3E}">
        <p14:creationId xmlns:p14="http://schemas.microsoft.com/office/powerpoint/2010/main" val="909549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1818B8-FB5E-FD58-F486-8ABB89FDDC6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AA64BC69-F5FA-BCD5-F0C5-394779F377BA}"/>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Parallelogram 2">
            <a:extLst>
              <a:ext uri="{FF2B5EF4-FFF2-40B4-BE49-F238E27FC236}">
                <a16:creationId xmlns:a16="http://schemas.microsoft.com/office/drawing/2014/main" id="{51FF1863-A8EC-B0FC-6EB3-075AF6350705}"/>
              </a:ext>
            </a:extLst>
          </p:cNvPr>
          <p:cNvSpPr/>
          <p:nvPr/>
        </p:nvSpPr>
        <p:spPr>
          <a:xfrm>
            <a:off x="0" y="1"/>
            <a:ext cx="12192000" cy="6858000"/>
          </a:xfrm>
          <a:prstGeom prst="parallelogram">
            <a:avLst>
              <a:gd name="adj" fmla="val 20269"/>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F3297D2-013C-15E9-4463-FEF0286671BD}"/>
              </a:ext>
            </a:extLst>
          </p:cNvPr>
          <p:cNvSpPr txBox="1"/>
          <p:nvPr/>
        </p:nvSpPr>
        <p:spPr>
          <a:xfrm>
            <a:off x="3406877" y="0"/>
            <a:ext cx="5378245" cy="1446550"/>
          </a:xfrm>
          <a:prstGeom prst="rect">
            <a:avLst/>
          </a:prstGeom>
          <a:noFill/>
        </p:spPr>
        <p:txBody>
          <a:bodyPr wrap="square" rtlCol="0">
            <a:spAutoFit/>
          </a:bodyPr>
          <a:lstStyle/>
          <a:p>
            <a:pPr algn="ctr"/>
            <a:r>
              <a:rPr lang="en-GB" sz="4400" dirty="0">
                <a:latin typeface="Bernard MT Condensed" panose="02050806060905020404" pitchFamily="18" charset="0"/>
              </a:rPr>
              <a:t>Website Link and Social Media Presence</a:t>
            </a:r>
          </a:p>
        </p:txBody>
      </p:sp>
      <p:sp>
        <p:nvSpPr>
          <p:cNvPr id="5" name="TextBox 4">
            <a:extLst>
              <a:ext uri="{FF2B5EF4-FFF2-40B4-BE49-F238E27FC236}">
                <a16:creationId xmlns:a16="http://schemas.microsoft.com/office/drawing/2014/main" id="{59ADD4F6-63A3-ECF3-7AD2-DBB0FDE85B90}"/>
              </a:ext>
            </a:extLst>
          </p:cNvPr>
          <p:cNvSpPr txBox="1"/>
          <p:nvPr/>
        </p:nvSpPr>
        <p:spPr>
          <a:xfrm>
            <a:off x="752167" y="1923871"/>
            <a:ext cx="10687664" cy="646331"/>
          </a:xfrm>
          <a:prstGeom prst="rect">
            <a:avLst/>
          </a:prstGeom>
          <a:noFill/>
        </p:spPr>
        <p:txBody>
          <a:bodyPr wrap="square" rtlCol="0">
            <a:spAutoFit/>
          </a:bodyPr>
          <a:lstStyle/>
          <a:p>
            <a:pPr algn="ctr"/>
            <a:r>
              <a:rPr lang="en-GB" sz="3600" dirty="0">
                <a:hlinkClick r:id="rId2"/>
              </a:rPr>
              <a:t>https://idrisillustration.wixsite.com/idris-illustration</a:t>
            </a:r>
            <a:r>
              <a:rPr lang="en-GB" sz="3600" dirty="0"/>
              <a:t> </a:t>
            </a:r>
          </a:p>
        </p:txBody>
      </p:sp>
      <p:sp>
        <p:nvSpPr>
          <p:cNvPr id="6" name="TextBox 5">
            <a:extLst>
              <a:ext uri="{FF2B5EF4-FFF2-40B4-BE49-F238E27FC236}">
                <a16:creationId xmlns:a16="http://schemas.microsoft.com/office/drawing/2014/main" id="{D1BEEC43-CA2E-03B7-EB7F-96B7BB894BA5}"/>
              </a:ext>
            </a:extLst>
          </p:cNvPr>
          <p:cNvSpPr txBox="1"/>
          <p:nvPr/>
        </p:nvSpPr>
        <p:spPr>
          <a:xfrm>
            <a:off x="2861186" y="2836664"/>
            <a:ext cx="6469625" cy="3754874"/>
          </a:xfrm>
          <a:prstGeom prst="rect">
            <a:avLst/>
          </a:prstGeom>
          <a:noFill/>
        </p:spPr>
        <p:txBody>
          <a:bodyPr wrap="square" rtlCol="0">
            <a:spAutoFit/>
          </a:bodyPr>
          <a:lstStyle/>
          <a:p>
            <a:pPr algn="ctr"/>
            <a:r>
              <a:rPr lang="en-GB" sz="2800" u="sng" dirty="0"/>
              <a:t>Professional</a:t>
            </a:r>
          </a:p>
          <a:p>
            <a:pPr algn="ctr"/>
            <a:endParaRPr lang="en-GB" sz="2600" dirty="0"/>
          </a:p>
          <a:p>
            <a:pPr algn="ctr"/>
            <a:r>
              <a:rPr lang="en-GB" sz="2600" dirty="0"/>
              <a:t>Instagram: @idris_iilustrations</a:t>
            </a:r>
          </a:p>
          <a:p>
            <a:pPr algn="ctr"/>
            <a:endParaRPr lang="en-GB" sz="2600" dirty="0"/>
          </a:p>
          <a:p>
            <a:pPr algn="ctr"/>
            <a:r>
              <a:rPr lang="en-GB" sz="2800" u="sng" dirty="0"/>
              <a:t>Non-professional</a:t>
            </a:r>
          </a:p>
          <a:p>
            <a:pPr algn="ctr"/>
            <a:endParaRPr lang="en-GB" sz="2600" dirty="0"/>
          </a:p>
          <a:p>
            <a:pPr algn="ctr"/>
            <a:r>
              <a:rPr lang="en-GB" sz="2600" dirty="0"/>
              <a:t>Instagram: @idr.ewup</a:t>
            </a:r>
          </a:p>
          <a:p>
            <a:pPr algn="ctr"/>
            <a:r>
              <a:rPr lang="en-GB" sz="2600" dirty="0"/>
              <a:t>Tumblr: @idr-ewup</a:t>
            </a:r>
          </a:p>
          <a:p>
            <a:pPr algn="ctr"/>
            <a:r>
              <a:rPr lang="en-GB" sz="2600" dirty="0"/>
              <a:t>TikTok: </a:t>
            </a:r>
            <a:r>
              <a:rPr lang="en-GB" sz="2600" dirty="0" err="1"/>
              <a:t>idr.ewup</a:t>
            </a:r>
            <a:endParaRPr lang="en-GB" sz="2600" dirty="0"/>
          </a:p>
        </p:txBody>
      </p:sp>
    </p:spTree>
    <p:extLst>
      <p:ext uri="{BB962C8B-B14F-4D97-AF65-F5344CB8AC3E}">
        <p14:creationId xmlns:p14="http://schemas.microsoft.com/office/powerpoint/2010/main" val="2124375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2B0FD-223D-97CD-FB0E-4A62850FD38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A2C182B6-7304-C316-BA3C-7C9E348328FF}"/>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Parallelogram 2">
            <a:extLst>
              <a:ext uri="{FF2B5EF4-FFF2-40B4-BE49-F238E27FC236}">
                <a16:creationId xmlns:a16="http://schemas.microsoft.com/office/drawing/2014/main" id="{D030E73C-BD9E-A817-2AF4-58C61723D799}"/>
              </a:ext>
            </a:extLst>
          </p:cNvPr>
          <p:cNvSpPr/>
          <p:nvPr/>
        </p:nvSpPr>
        <p:spPr>
          <a:xfrm>
            <a:off x="0" y="1"/>
            <a:ext cx="12192000" cy="6858000"/>
          </a:xfrm>
          <a:prstGeom prst="parallelogram">
            <a:avLst>
              <a:gd name="adj" fmla="val 20269"/>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6EC9FB3-9F19-9EEF-D3FF-82A7CFFE78BC}"/>
              </a:ext>
            </a:extLst>
          </p:cNvPr>
          <p:cNvSpPr txBox="1"/>
          <p:nvPr/>
        </p:nvSpPr>
        <p:spPr>
          <a:xfrm>
            <a:off x="4355689" y="325379"/>
            <a:ext cx="3470787" cy="769441"/>
          </a:xfrm>
          <a:prstGeom prst="rect">
            <a:avLst/>
          </a:prstGeom>
          <a:noFill/>
        </p:spPr>
        <p:txBody>
          <a:bodyPr wrap="square" rtlCol="0">
            <a:spAutoFit/>
          </a:bodyPr>
          <a:lstStyle/>
          <a:p>
            <a:pPr algn="ctr"/>
            <a:r>
              <a:rPr lang="en-GB" sz="4400" dirty="0">
                <a:latin typeface="Bernard MT Condensed" panose="02050806060905020404" pitchFamily="18" charset="0"/>
              </a:rPr>
              <a:t>Zander Letter</a:t>
            </a:r>
          </a:p>
        </p:txBody>
      </p:sp>
      <p:sp>
        <p:nvSpPr>
          <p:cNvPr id="5" name="TextBox 4">
            <a:extLst>
              <a:ext uri="{FF2B5EF4-FFF2-40B4-BE49-F238E27FC236}">
                <a16:creationId xmlns:a16="http://schemas.microsoft.com/office/drawing/2014/main" id="{6C1F2943-76A0-D3EF-BBFC-D4C732A3F500}"/>
              </a:ext>
            </a:extLst>
          </p:cNvPr>
          <p:cNvSpPr txBox="1"/>
          <p:nvPr/>
        </p:nvSpPr>
        <p:spPr>
          <a:xfrm>
            <a:off x="2635044" y="1238865"/>
            <a:ext cx="6912078" cy="4893647"/>
          </a:xfrm>
          <a:prstGeom prst="rect">
            <a:avLst/>
          </a:prstGeom>
          <a:noFill/>
        </p:spPr>
        <p:txBody>
          <a:bodyPr wrap="square" rtlCol="0">
            <a:spAutoFit/>
          </a:bodyPr>
          <a:lstStyle/>
          <a:p>
            <a:pPr algn="ctr"/>
            <a:r>
              <a:rPr lang="en-GB" sz="2400" dirty="0"/>
              <a:t>A Zander letter is a letter from your future self that is used to help you understand your goals and how to reach them. It can help you affirm your abilities and understand where you are in life.</a:t>
            </a:r>
          </a:p>
          <a:p>
            <a:pPr algn="ctr"/>
            <a:r>
              <a:rPr lang="en-GB" sz="2400" dirty="0"/>
              <a:t>Mine isn’t as instructive nor as specific as others might have been, but that is because I do not know what the future holds, and I prefer to have a view of what I want and how I could get there, but not to solidify my expectations and to adapt to changes as they come.</a:t>
            </a:r>
          </a:p>
          <a:p>
            <a:pPr algn="ctr"/>
            <a:r>
              <a:rPr lang="en-GB" sz="2400" dirty="0"/>
              <a:t>I do not fully control my future and therefore must be prepared for the worst whilst hoping and trying for the best.</a:t>
            </a:r>
          </a:p>
        </p:txBody>
      </p:sp>
    </p:spTree>
    <p:extLst>
      <p:ext uri="{BB962C8B-B14F-4D97-AF65-F5344CB8AC3E}">
        <p14:creationId xmlns:p14="http://schemas.microsoft.com/office/powerpoint/2010/main" val="24635804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7367F-139D-654E-7993-A5442D0F321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DE5CC4E5-842C-9199-AA1F-B621AB9A310D}"/>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Parallelogram 2">
            <a:extLst>
              <a:ext uri="{FF2B5EF4-FFF2-40B4-BE49-F238E27FC236}">
                <a16:creationId xmlns:a16="http://schemas.microsoft.com/office/drawing/2014/main" id="{B7583B06-615B-8FA6-AD92-31E280F20C39}"/>
              </a:ext>
            </a:extLst>
          </p:cNvPr>
          <p:cNvSpPr/>
          <p:nvPr/>
        </p:nvSpPr>
        <p:spPr>
          <a:xfrm>
            <a:off x="0" y="1"/>
            <a:ext cx="12192000" cy="6858000"/>
          </a:xfrm>
          <a:prstGeom prst="parallelogram">
            <a:avLst>
              <a:gd name="adj" fmla="val 20269"/>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EF805E4E-9958-E185-FCAE-4B92C7C27716}"/>
              </a:ext>
            </a:extLst>
          </p:cNvPr>
          <p:cNvSpPr txBox="1"/>
          <p:nvPr/>
        </p:nvSpPr>
        <p:spPr>
          <a:xfrm>
            <a:off x="4355689" y="325379"/>
            <a:ext cx="3470787" cy="769441"/>
          </a:xfrm>
          <a:prstGeom prst="rect">
            <a:avLst/>
          </a:prstGeom>
          <a:noFill/>
        </p:spPr>
        <p:txBody>
          <a:bodyPr wrap="square" rtlCol="0">
            <a:spAutoFit/>
          </a:bodyPr>
          <a:lstStyle/>
          <a:p>
            <a:pPr algn="ctr"/>
            <a:r>
              <a:rPr lang="en-GB" sz="4400" dirty="0">
                <a:latin typeface="Bernard MT Condensed" panose="02050806060905020404" pitchFamily="18" charset="0"/>
              </a:rPr>
              <a:t>Zander Letter</a:t>
            </a:r>
          </a:p>
        </p:txBody>
      </p:sp>
      <p:sp>
        <p:nvSpPr>
          <p:cNvPr id="6" name="TextBox 5">
            <a:extLst>
              <a:ext uri="{FF2B5EF4-FFF2-40B4-BE49-F238E27FC236}">
                <a16:creationId xmlns:a16="http://schemas.microsoft.com/office/drawing/2014/main" id="{7489EBCA-FD2D-4E34-D305-4BC57D59E6B8}"/>
              </a:ext>
            </a:extLst>
          </p:cNvPr>
          <p:cNvSpPr txBox="1"/>
          <p:nvPr/>
        </p:nvSpPr>
        <p:spPr>
          <a:xfrm>
            <a:off x="398204" y="1317523"/>
            <a:ext cx="11385755" cy="5078313"/>
          </a:xfrm>
          <a:prstGeom prst="rect">
            <a:avLst/>
          </a:prstGeom>
          <a:solidFill>
            <a:srgbClr val="A4FB8F"/>
          </a:solidFill>
        </p:spPr>
        <p:txBody>
          <a:bodyPr wrap="square" rtlCol="0">
            <a:spAutoFit/>
          </a:bodyPr>
          <a:lstStyle/>
          <a:p>
            <a:r>
              <a:rPr lang="en-GB" dirty="0"/>
              <a:t>Dear </a:t>
            </a:r>
            <a:r>
              <a:rPr lang="en-GB" dirty="0" err="1"/>
              <a:t>Vynn</a:t>
            </a:r>
            <a:r>
              <a:rPr lang="en-GB" dirty="0"/>
              <a:t>,</a:t>
            </a:r>
          </a:p>
          <a:p>
            <a:r>
              <a:rPr lang="en-GB" dirty="0"/>
              <a:t>It’s about 15ish years from where you are, 2040. You’ve reached your dream goals and have become a concept artist with a comic being produced on the side. </a:t>
            </a:r>
          </a:p>
          <a:p>
            <a:r>
              <a:rPr lang="en-GB" dirty="0"/>
              <a:t>After you left university, you took that break you promised yourself and used the time to improve your landscapes and animals, producing more work for your portfolio. This break gave you time to collect your thoughts and centre yourself after the chaos that was third year. You were limited in your supplies during this, but it pushed you further in experimentation and development as an artist.</a:t>
            </a:r>
          </a:p>
          <a:p>
            <a:r>
              <a:rPr lang="en-GB" dirty="0"/>
              <a:t>After your break, you came back home and got a part-time job. Using that time to build your socials and gain work experience. You got a few odd jobs and commissions here and there, but nothing significant. This continues for a year or two until you moved house. You moved into your own place and spent most of your time making it yours and continuing your previous career. You pick up a new job too. Around this time, you’ve also got a comic going, you were working on its design and the storyline during your time at home and have been posting the first few chapters on an Instagram and Webtoon account. </a:t>
            </a:r>
          </a:p>
          <a:p>
            <a:r>
              <a:rPr lang="en-GB" dirty="0"/>
              <a:t>This continues for a few years, but you get your first job as a concept artist this time. You get hired by a friend, as it's more about who you know than what you know. This gave you your leg into the film industry, and the odd concept artist jobs start coming your way until you suddenly end up on a job that turns big. One of those randoms gets a load of love. After that, the jobs start getting bigger and bigger. There are still minor ones here and there that you pull to keep life interesting and to work with old friends. </a:t>
            </a:r>
          </a:p>
        </p:txBody>
      </p:sp>
    </p:spTree>
    <p:extLst>
      <p:ext uri="{BB962C8B-B14F-4D97-AF65-F5344CB8AC3E}">
        <p14:creationId xmlns:p14="http://schemas.microsoft.com/office/powerpoint/2010/main" val="1517110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7345FF-E037-1A26-714D-6E26B7D9B08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F41848E-B9F4-40EA-6836-FF105F7C3278}"/>
              </a:ext>
            </a:extLst>
          </p:cNvPr>
          <p:cNvSpPr/>
          <p:nvPr/>
        </p:nvSpPr>
        <p:spPr>
          <a:xfrm>
            <a:off x="0" y="0"/>
            <a:ext cx="12192000" cy="6858000"/>
          </a:xfrm>
          <a:prstGeom prst="rect">
            <a:avLst/>
          </a:prstGeom>
          <a:solidFill>
            <a:srgbClr val="00CC9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Parallelogram 2">
            <a:extLst>
              <a:ext uri="{FF2B5EF4-FFF2-40B4-BE49-F238E27FC236}">
                <a16:creationId xmlns:a16="http://schemas.microsoft.com/office/drawing/2014/main" id="{791C0513-995F-E549-DB6A-87247CA62A30}"/>
              </a:ext>
            </a:extLst>
          </p:cNvPr>
          <p:cNvSpPr/>
          <p:nvPr/>
        </p:nvSpPr>
        <p:spPr>
          <a:xfrm>
            <a:off x="0" y="0"/>
            <a:ext cx="12192000" cy="6858000"/>
          </a:xfrm>
          <a:prstGeom prst="parallelogram">
            <a:avLst>
              <a:gd name="adj" fmla="val 20269"/>
            </a:avLst>
          </a:prstGeom>
          <a:solidFill>
            <a:srgbClr val="A4FB8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77583A6-265B-7D3C-0C34-C70A99694DD4}"/>
              </a:ext>
            </a:extLst>
          </p:cNvPr>
          <p:cNvSpPr txBox="1"/>
          <p:nvPr/>
        </p:nvSpPr>
        <p:spPr>
          <a:xfrm>
            <a:off x="4355689" y="325379"/>
            <a:ext cx="3470787" cy="769441"/>
          </a:xfrm>
          <a:prstGeom prst="rect">
            <a:avLst/>
          </a:prstGeom>
          <a:noFill/>
        </p:spPr>
        <p:txBody>
          <a:bodyPr wrap="square" rtlCol="0">
            <a:spAutoFit/>
          </a:bodyPr>
          <a:lstStyle/>
          <a:p>
            <a:pPr algn="ctr"/>
            <a:r>
              <a:rPr lang="en-GB" sz="4400" dirty="0">
                <a:latin typeface="Bernard MT Condensed" panose="02050806060905020404" pitchFamily="18" charset="0"/>
              </a:rPr>
              <a:t>Zander Letter</a:t>
            </a:r>
          </a:p>
        </p:txBody>
      </p:sp>
      <p:sp>
        <p:nvSpPr>
          <p:cNvPr id="6" name="TextBox 5">
            <a:extLst>
              <a:ext uri="{FF2B5EF4-FFF2-40B4-BE49-F238E27FC236}">
                <a16:creationId xmlns:a16="http://schemas.microsoft.com/office/drawing/2014/main" id="{45DCC90E-3858-C573-6341-28DBC81B0245}"/>
              </a:ext>
            </a:extLst>
          </p:cNvPr>
          <p:cNvSpPr txBox="1"/>
          <p:nvPr/>
        </p:nvSpPr>
        <p:spPr>
          <a:xfrm>
            <a:off x="398204" y="1420199"/>
            <a:ext cx="11385755" cy="4801314"/>
          </a:xfrm>
          <a:prstGeom prst="rect">
            <a:avLst/>
          </a:prstGeom>
          <a:solidFill>
            <a:srgbClr val="A4FB8F"/>
          </a:solidFill>
        </p:spPr>
        <p:txBody>
          <a:bodyPr wrap="square" rtlCol="0">
            <a:spAutoFit/>
          </a:bodyPr>
          <a:lstStyle/>
          <a:p>
            <a:r>
              <a:rPr lang="en-GB" dirty="0"/>
              <a:t>One day, you got lucky. You opened your emails and, lo and behold, received a message from a friend in the concept industry for a job on a new Star Wars project. I think you cried. You probably cried. That job was great, it wasn’t always what you had hoped, but you learnt a lot from it. After that, the big projects continued. You eventually get a DC movie and a Marvel movie on your CV. </a:t>
            </a:r>
          </a:p>
          <a:p>
            <a:r>
              <a:rPr lang="en-GB" dirty="0"/>
              <a:t>Around that time, your comic started to get more attention; it has been steadily building until this, which meant a new career opportunity opened. However, with the concept career taking up a lot of time, you haven’t done much with it yet, although there are a few offers you’re considering, one of which is a DC project. You're currently deciding whether to have your comic officially printed.</a:t>
            </a:r>
          </a:p>
          <a:p>
            <a:r>
              <a:rPr lang="en-GB" dirty="0"/>
              <a:t>Over these 15 years, your art has improved and jumped, and not always in the way you had expected, but compared to where you are, the difference is insane. Your digital skills have improved the most and has become one of your most valuable skills. Your animation has improved too, although you don’t use it in your career. It's still featured in your CV and portfolio, but mostly stays in your casual art accounts, with a few making it to your more professional accounts. They're especially loved on TikTok, as the platform is perfect for posting animations. </a:t>
            </a:r>
          </a:p>
          <a:p>
            <a:r>
              <a:rPr lang="en-GB" dirty="0"/>
              <a:t>These 15 years have been hell, and there have been a lot of ups and downs. In your life, the art community, the world, and in politics. You’ve seen more than you ever thought you would, good and bad. But you have made it out and made it to your dream career. </a:t>
            </a:r>
          </a:p>
          <a:p>
            <a:r>
              <a:rPr lang="en-GB" dirty="0"/>
              <a:t>All the luck, because you'll need it, from a 35-year-old </a:t>
            </a:r>
            <a:r>
              <a:rPr lang="en-GB" dirty="0" err="1"/>
              <a:t>Vynn</a:t>
            </a:r>
            <a:r>
              <a:rPr lang="en-GB" dirty="0"/>
              <a:t>.</a:t>
            </a:r>
          </a:p>
        </p:txBody>
      </p:sp>
    </p:spTree>
    <p:extLst>
      <p:ext uri="{BB962C8B-B14F-4D97-AF65-F5344CB8AC3E}">
        <p14:creationId xmlns:p14="http://schemas.microsoft.com/office/powerpoint/2010/main" val="3015924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90246</TotalTime>
  <Words>3066</Words>
  <Application>Microsoft Office PowerPoint</Application>
  <PresentationFormat>Widescreen</PresentationFormat>
  <Paragraphs>189</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Aptos Display</vt:lpstr>
      <vt:lpstr>Arial</vt:lpstr>
      <vt:lpstr>Bernard MT Condensed</vt:lpstr>
      <vt:lpstr>Wingdings</vt:lpstr>
      <vt:lpstr>Office Theme</vt:lpstr>
      <vt:lpstr>Changemakers: Building your Personal Brand for Sustainable Employment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Evy Rixon</dc:creator>
  <cp:lastModifiedBy>Evy Rixon</cp:lastModifiedBy>
  <cp:revision>13</cp:revision>
  <dcterms:created xsi:type="dcterms:W3CDTF">2025-02-13T20:34:08Z</dcterms:created>
  <dcterms:modified xsi:type="dcterms:W3CDTF">2025-05-21T23:32:06Z</dcterms:modified>
</cp:coreProperties>
</file>