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wdp" ContentType="image/vnd.ms-photo"/>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Lst>
  <p:notesMasterIdLst>
    <p:notesMasterId r:id="rId21"/>
  </p:notesMasterIdLst>
  <p:sldIdLst>
    <p:sldId id="256" r:id="rId2"/>
    <p:sldId id="273" r:id="rId3"/>
    <p:sldId id="274" r:id="rId4"/>
    <p:sldId id="278" r:id="rId5"/>
    <p:sldId id="263" r:id="rId6"/>
    <p:sldId id="257" r:id="rId7"/>
    <p:sldId id="264" r:id="rId8"/>
    <p:sldId id="265" r:id="rId9"/>
    <p:sldId id="258" r:id="rId10"/>
    <p:sldId id="266" r:id="rId11"/>
    <p:sldId id="259" r:id="rId12"/>
    <p:sldId id="260" r:id="rId13"/>
    <p:sldId id="261" r:id="rId14"/>
    <p:sldId id="262" r:id="rId15"/>
    <p:sldId id="267" r:id="rId16"/>
    <p:sldId id="268" r:id="rId17"/>
    <p:sldId id="269" r:id="rId18"/>
    <p:sldId id="277" r:id="rId19"/>
    <p:sldId id="276" r:id="rId20"/>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129" autoAdjust="0"/>
    <p:restoredTop sz="94660"/>
  </p:normalViewPr>
  <p:slideViewPr>
    <p:cSldViewPr snapToGrid="0">
      <p:cViewPr varScale="1">
        <p:scale>
          <a:sx n="101" d="100"/>
          <a:sy n="101" d="100"/>
        </p:scale>
        <p:origin x="22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1" Type="http://schemas.openxmlformats.org/officeDocument/2006/relationships/image" Target="../media/image8.jpg"/><Relationship Id="rId2" Type="http://schemas.openxmlformats.org/officeDocument/2006/relationships/image" Target="../media/image16.png"/><Relationship Id="rId3" Type="http://schemas.openxmlformats.org/officeDocument/2006/relationships/image" Target="../media/image17.jp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8.jpg"/><Relationship Id="rId2" Type="http://schemas.openxmlformats.org/officeDocument/2006/relationships/image" Target="../media/image16.png"/><Relationship Id="rId3" Type="http://schemas.openxmlformats.org/officeDocument/2006/relationships/image" Target="../media/image1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4E143C-21F1-254D-8D72-ACC5F93D5667}" type="doc">
      <dgm:prSet loTypeId="urn:microsoft.com/office/officeart/2005/8/layout/radial4" loCatId="" qsTypeId="urn:microsoft.com/office/officeart/2005/8/quickstyle/simple4" qsCatId="simple" csTypeId="urn:microsoft.com/office/officeart/2005/8/colors/accent1_2" csCatId="accent1" phldr="1"/>
      <dgm:spPr/>
      <dgm:t>
        <a:bodyPr/>
        <a:lstStyle/>
        <a:p>
          <a:endParaRPr lang="en-US"/>
        </a:p>
      </dgm:t>
    </dgm:pt>
    <dgm:pt modelId="{B200A9A8-AEAD-274D-ACE8-AC5718D9F310}">
      <dgm:prSet phldrT="[Text]"/>
      <dgm:spPr>
        <a:solidFill>
          <a:schemeClr val="bg1"/>
        </a:solidFill>
      </dgm:spPr>
      <dgm:t>
        <a:bodyPr/>
        <a:lstStyle/>
        <a:p>
          <a:r>
            <a:rPr lang="en-US" b="1" dirty="0">
              <a:solidFill>
                <a:schemeClr val="tx1"/>
              </a:solidFill>
            </a:rPr>
            <a:t>ALEX FERGUSON</a:t>
          </a:r>
        </a:p>
      </dgm:t>
    </dgm:pt>
    <dgm:pt modelId="{FE980D46-93BE-E641-BA49-7E5C385C4EDD}" type="parTrans" cxnId="{FF83C7B1-CC82-4043-8DB8-205F81038DAE}">
      <dgm:prSet/>
      <dgm:spPr/>
      <dgm:t>
        <a:bodyPr/>
        <a:lstStyle/>
        <a:p>
          <a:endParaRPr lang="en-US"/>
        </a:p>
      </dgm:t>
    </dgm:pt>
    <dgm:pt modelId="{C8CDA755-BCB3-4D48-840C-6B216ADA62BD}" type="sibTrans" cxnId="{FF83C7B1-CC82-4043-8DB8-205F81038DAE}">
      <dgm:prSet/>
      <dgm:spPr/>
      <dgm:t>
        <a:bodyPr/>
        <a:lstStyle/>
        <a:p>
          <a:endParaRPr lang="en-US"/>
        </a:p>
      </dgm:t>
    </dgm:pt>
    <dgm:pt modelId="{6CA657BA-247D-2E41-8D4E-AB2168CAC526}">
      <dgm:prSet phldrT="[Text]" custT="1"/>
      <dgm:spPr>
        <a:solidFill>
          <a:schemeClr val="bg1"/>
        </a:solidFill>
      </dgm:spPr>
      <dgm:t>
        <a:bodyPr/>
        <a:lstStyle/>
        <a:p>
          <a:r>
            <a:rPr lang="en-US" sz="2000" b="1" dirty="0">
              <a:solidFill>
                <a:schemeClr val="tx1"/>
              </a:solidFill>
              <a:latin typeface="Arial" charset="0"/>
              <a:ea typeface="Arial" charset="0"/>
              <a:cs typeface="Arial" charset="0"/>
            </a:rPr>
            <a:t>DIRECTION/DRIVE</a:t>
          </a:r>
        </a:p>
        <a:p>
          <a:r>
            <a:rPr lang="en-US" sz="1800" dirty="0">
              <a:solidFill>
                <a:schemeClr val="tx1"/>
              </a:solidFill>
              <a:latin typeface="Arial" charset="0"/>
              <a:ea typeface="Arial" charset="0"/>
              <a:cs typeface="Arial" charset="0"/>
            </a:rPr>
            <a:t>Sir Alex Ferguson has requirements and expectations of himself and his players in order to be the successful team they are today as well as being such a successful business in Football.</a:t>
          </a:r>
          <a:endParaRPr lang="en-US" sz="1800" dirty="0">
            <a:solidFill>
              <a:schemeClr val="tx1"/>
            </a:solidFill>
          </a:endParaRPr>
        </a:p>
      </dgm:t>
    </dgm:pt>
    <dgm:pt modelId="{4714C169-FC06-D544-9DE4-61A0D5118B11}" type="parTrans" cxnId="{0B8CEC31-0AF7-3B47-8363-D75C4BEF713D}">
      <dgm:prSet/>
      <dgm:spPr/>
      <dgm:t>
        <a:bodyPr/>
        <a:lstStyle/>
        <a:p>
          <a:endParaRPr lang="en-US"/>
        </a:p>
      </dgm:t>
    </dgm:pt>
    <dgm:pt modelId="{DAB056C1-02EE-0D40-985F-A12AB1A383D7}" type="sibTrans" cxnId="{0B8CEC31-0AF7-3B47-8363-D75C4BEF713D}">
      <dgm:prSet/>
      <dgm:spPr/>
      <dgm:t>
        <a:bodyPr/>
        <a:lstStyle/>
        <a:p>
          <a:endParaRPr lang="en-US"/>
        </a:p>
      </dgm:t>
    </dgm:pt>
    <dgm:pt modelId="{118536F7-2591-3141-9E06-A1B853FE54D4}">
      <dgm:prSet phldrT="[Text]" custT="1"/>
      <dgm:spPr>
        <a:solidFill>
          <a:schemeClr val="bg1"/>
        </a:solidFill>
      </dgm:spPr>
      <dgm:t>
        <a:bodyPr/>
        <a:lstStyle/>
        <a:p>
          <a:r>
            <a:rPr lang="en-US" sz="2000" b="1" dirty="0">
              <a:solidFill>
                <a:schemeClr val="tx1"/>
              </a:solidFill>
              <a:latin typeface="Arial" charset="0"/>
              <a:ea typeface="Arial" charset="0"/>
              <a:cs typeface="Arial" charset="0"/>
            </a:rPr>
            <a:t>PRAISE</a:t>
          </a:r>
        </a:p>
        <a:p>
          <a:r>
            <a:rPr lang="en-US" sz="1800" dirty="0">
              <a:solidFill>
                <a:schemeClr val="tx1"/>
              </a:solidFill>
              <a:latin typeface="Arial" charset="0"/>
              <a:ea typeface="Arial" charset="0"/>
              <a:cs typeface="Arial" charset="0"/>
            </a:rPr>
            <a:t>In returns for a players progression and success towards the club, Sir Alex Ferguson always praised players when they deserved it most, boosting the players as well as the club morale</a:t>
          </a:r>
          <a:endParaRPr lang="en-US" sz="1800" dirty="0">
            <a:solidFill>
              <a:schemeClr val="tx1"/>
            </a:solidFill>
          </a:endParaRPr>
        </a:p>
      </dgm:t>
    </dgm:pt>
    <dgm:pt modelId="{E4C8CF2E-3E2D-354D-86B8-984932CD6E22}" type="parTrans" cxnId="{E48B6319-E7E6-C743-820A-A4EFF238C520}">
      <dgm:prSet/>
      <dgm:spPr/>
      <dgm:t>
        <a:bodyPr/>
        <a:lstStyle/>
        <a:p>
          <a:endParaRPr lang="en-US"/>
        </a:p>
      </dgm:t>
    </dgm:pt>
    <dgm:pt modelId="{0CE5DCF3-ECB0-8F46-B08A-D6E9C93742F2}" type="sibTrans" cxnId="{E48B6319-E7E6-C743-820A-A4EFF238C520}">
      <dgm:prSet/>
      <dgm:spPr/>
      <dgm:t>
        <a:bodyPr/>
        <a:lstStyle/>
        <a:p>
          <a:endParaRPr lang="en-US"/>
        </a:p>
      </dgm:t>
    </dgm:pt>
    <dgm:pt modelId="{C724F2EB-3F0E-9646-B4D5-D748F5A37C74}">
      <dgm:prSet phldrT="[Text]" custT="1"/>
      <dgm:spPr>
        <a:solidFill>
          <a:schemeClr val="bg1"/>
        </a:solidFill>
      </dgm:spPr>
      <dgm:t>
        <a:bodyPr/>
        <a:lstStyle/>
        <a:p>
          <a:r>
            <a:rPr lang="en-US" sz="2000" b="1" dirty="0">
              <a:solidFill>
                <a:schemeClr val="tx1"/>
              </a:solidFill>
              <a:latin typeface="Arial" charset="0"/>
              <a:ea typeface="Arial" charset="0"/>
              <a:cs typeface="Arial" charset="0"/>
            </a:rPr>
            <a:t>SUPPORT</a:t>
          </a:r>
        </a:p>
        <a:p>
          <a:r>
            <a:rPr lang="en-US" sz="1800" dirty="0">
              <a:solidFill>
                <a:schemeClr val="tx1"/>
              </a:solidFill>
              <a:latin typeface="Arial" charset="0"/>
              <a:ea typeface="Arial" charset="0"/>
              <a:cs typeface="Arial" charset="0"/>
            </a:rPr>
            <a:t>Providing support for players if they aren’t performing as well as they should be or even if they are doing well for the team, to achieve success.</a:t>
          </a:r>
          <a:endParaRPr lang="en-US" sz="1800" dirty="0">
            <a:solidFill>
              <a:schemeClr val="tx1"/>
            </a:solidFill>
          </a:endParaRPr>
        </a:p>
      </dgm:t>
    </dgm:pt>
    <dgm:pt modelId="{4630F215-9617-8548-8D70-0F7D4FE153C3}" type="parTrans" cxnId="{17963086-994C-6A4B-99D9-3462F8B6F036}">
      <dgm:prSet/>
      <dgm:spPr/>
      <dgm:t>
        <a:bodyPr/>
        <a:lstStyle/>
        <a:p>
          <a:endParaRPr lang="en-US"/>
        </a:p>
      </dgm:t>
    </dgm:pt>
    <dgm:pt modelId="{E4FFBDF0-8DC2-AC45-866F-9C84A88F1B35}" type="sibTrans" cxnId="{17963086-994C-6A4B-99D9-3462F8B6F036}">
      <dgm:prSet/>
      <dgm:spPr/>
      <dgm:t>
        <a:bodyPr/>
        <a:lstStyle/>
        <a:p>
          <a:endParaRPr lang="en-US"/>
        </a:p>
      </dgm:t>
    </dgm:pt>
    <dgm:pt modelId="{194B44FE-2171-744A-8C15-E5B00278FCE6}" type="pres">
      <dgm:prSet presAssocID="{8C4E143C-21F1-254D-8D72-ACC5F93D5667}" presName="cycle" presStyleCnt="0">
        <dgm:presLayoutVars>
          <dgm:chMax val="1"/>
          <dgm:dir/>
          <dgm:animLvl val="ctr"/>
          <dgm:resizeHandles val="exact"/>
        </dgm:presLayoutVars>
      </dgm:prSet>
      <dgm:spPr/>
      <dgm:t>
        <a:bodyPr/>
        <a:lstStyle/>
        <a:p>
          <a:endParaRPr lang="en-US"/>
        </a:p>
      </dgm:t>
    </dgm:pt>
    <dgm:pt modelId="{66BA3103-E9D8-7E47-A752-412BABA59D8B}" type="pres">
      <dgm:prSet presAssocID="{B200A9A8-AEAD-274D-ACE8-AC5718D9F310}" presName="centerShape" presStyleLbl="node0" presStyleIdx="0" presStyleCnt="1" custScaleX="116225" custScaleY="107821"/>
      <dgm:spPr/>
      <dgm:t>
        <a:bodyPr/>
        <a:lstStyle/>
        <a:p>
          <a:endParaRPr lang="en-US"/>
        </a:p>
      </dgm:t>
    </dgm:pt>
    <dgm:pt modelId="{34BAD3DF-A68C-7847-B495-F0629CEE1889}" type="pres">
      <dgm:prSet presAssocID="{4714C169-FC06-D544-9DE4-61A0D5118B11}" presName="parTrans" presStyleLbl="bgSibTrans2D1" presStyleIdx="0" presStyleCnt="3"/>
      <dgm:spPr/>
      <dgm:t>
        <a:bodyPr/>
        <a:lstStyle/>
        <a:p>
          <a:endParaRPr lang="en-US"/>
        </a:p>
      </dgm:t>
    </dgm:pt>
    <dgm:pt modelId="{C90C8646-CD35-0049-A7F0-7F716C05DEC5}" type="pres">
      <dgm:prSet presAssocID="{6CA657BA-247D-2E41-8D4E-AB2168CAC526}" presName="node" presStyleLbl="node1" presStyleIdx="0" presStyleCnt="3" custScaleX="172734" custScaleY="144484" custRadScaleRad="146673" custRadScaleInc="-30717">
        <dgm:presLayoutVars>
          <dgm:bulletEnabled val="1"/>
        </dgm:presLayoutVars>
      </dgm:prSet>
      <dgm:spPr/>
      <dgm:t>
        <a:bodyPr/>
        <a:lstStyle/>
        <a:p>
          <a:endParaRPr lang="en-US"/>
        </a:p>
      </dgm:t>
    </dgm:pt>
    <dgm:pt modelId="{4C1DA267-413F-344D-B70D-351DB98FECDB}" type="pres">
      <dgm:prSet presAssocID="{E4C8CF2E-3E2D-354D-86B8-984932CD6E22}" presName="parTrans" presStyleLbl="bgSibTrans2D1" presStyleIdx="1" presStyleCnt="3"/>
      <dgm:spPr/>
      <dgm:t>
        <a:bodyPr/>
        <a:lstStyle/>
        <a:p>
          <a:endParaRPr lang="en-US"/>
        </a:p>
      </dgm:t>
    </dgm:pt>
    <dgm:pt modelId="{B911462D-705B-B444-B670-63A014C25AC1}" type="pres">
      <dgm:prSet presAssocID="{118536F7-2591-3141-9E06-A1B853FE54D4}" presName="node" presStyleLbl="node1" presStyleIdx="1" presStyleCnt="3" custScaleX="193778" custScaleY="100832">
        <dgm:presLayoutVars>
          <dgm:bulletEnabled val="1"/>
        </dgm:presLayoutVars>
      </dgm:prSet>
      <dgm:spPr/>
      <dgm:t>
        <a:bodyPr/>
        <a:lstStyle/>
        <a:p>
          <a:endParaRPr lang="en-US"/>
        </a:p>
      </dgm:t>
    </dgm:pt>
    <dgm:pt modelId="{C8409FCC-FA87-DF47-AD55-8A82E4AC74D1}" type="pres">
      <dgm:prSet presAssocID="{4630F215-9617-8548-8D70-0F7D4FE153C3}" presName="parTrans" presStyleLbl="bgSibTrans2D1" presStyleIdx="2" presStyleCnt="3"/>
      <dgm:spPr/>
      <dgm:t>
        <a:bodyPr/>
        <a:lstStyle/>
        <a:p>
          <a:endParaRPr lang="en-US"/>
        </a:p>
      </dgm:t>
    </dgm:pt>
    <dgm:pt modelId="{8E92C754-24E2-444A-8738-C53294481B7F}" type="pres">
      <dgm:prSet presAssocID="{C724F2EB-3F0E-9646-B4D5-D748F5A37C74}" presName="node" presStyleLbl="node1" presStyleIdx="2" presStyleCnt="3" custScaleX="151086" custScaleY="120492" custRadScaleRad="137466" custRadScaleInc="21760">
        <dgm:presLayoutVars>
          <dgm:bulletEnabled val="1"/>
        </dgm:presLayoutVars>
      </dgm:prSet>
      <dgm:spPr/>
      <dgm:t>
        <a:bodyPr/>
        <a:lstStyle/>
        <a:p>
          <a:endParaRPr lang="en-US"/>
        </a:p>
      </dgm:t>
    </dgm:pt>
  </dgm:ptLst>
  <dgm:cxnLst>
    <dgm:cxn modelId="{B0FC54E4-25F2-274C-83C5-A5E240F4B93F}" type="presOf" srcId="{4630F215-9617-8548-8D70-0F7D4FE153C3}" destId="{C8409FCC-FA87-DF47-AD55-8A82E4AC74D1}" srcOrd="0" destOrd="0" presId="urn:microsoft.com/office/officeart/2005/8/layout/radial4"/>
    <dgm:cxn modelId="{932D0B22-C3E1-414D-88AF-9A966A694227}" type="presOf" srcId="{E4C8CF2E-3E2D-354D-86B8-984932CD6E22}" destId="{4C1DA267-413F-344D-B70D-351DB98FECDB}" srcOrd="0" destOrd="0" presId="urn:microsoft.com/office/officeart/2005/8/layout/radial4"/>
    <dgm:cxn modelId="{0B8CEC31-0AF7-3B47-8363-D75C4BEF713D}" srcId="{B200A9A8-AEAD-274D-ACE8-AC5718D9F310}" destId="{6CA657BA-247D-2E41-8D4E-AB2168CAC526}" srcOrd="0" destOrd="0" parTransId="{4714C169-FC06-D544-9DE4-61A0D5118B11}" sibTransId="{DAB056C1-02EE-0D40-985F-A12AB1A383D7}"/>
    <dgm:cxn modelId="{98114E96-AA8C-8347-824B-7D397EF87D4D}" type="presOf" srcId="{4714C169-FC06-D544-9DE4-61A0D5118B11}" destId="{34BAD3DF-A68C-7847-B495-F0629CEE1889}" srcOrd="0" destOrd="0" presId="urn:microsoft.com/office/officeart/2005/8/layout/radial4"/>
    <dgm:cxn modelId="{445137AC-9885-B04B-86C9-25E1A30CE245}" type="presOf" srcId="{8C4E143C-21F1-254D-8D72-ACC5F93D5667}" destId="{194B44FE-2171-744A-8C15-E5B00278FCE6}" srcOrd="0" destOrd="0" presId="urn:microsoft.com/office/officeart/2005/8/layout/radial4"/>
    <dgm:cxn modelId="{3C2C8823-5A97-DE4F-BE46-12F043D2542E}" type="presOf" srcId="{118536F7-2591-3141-9E06-A1B853FE54D4}" destId="{B911462D-705B-B444-B670-63A014C25AC1}" srcOrd="0" destOrd="0" presId="urn:microsoft.com/office/officeart/2005/8/layout/radial4"/>
    <dgm:cxn modelId="{21D11B3E-3953-6247-82D0-67CFCEAB8C4A}" type="presOf" srcId="{B200A9A8-AEAD-274D-ACE8-AC5718D9F310}" destId="{66BA3103-E9D8-7E47-A752-412BABA59D8B}" srcOrd="0" destOrd="0" presId="urn:microsoft.com/office/officeart/2005/8/layout/radial4"/>
    <dgm:cxn modelId="{E48B6319-E7E6-C743-820A-A4EFF238C520}" srcId="{B200A9A8-AEAD-274D-ACE8-AC5718D9F310}" destId="{118536F7-2591-3141-9E06-A1B853FE54D4}" srcOrd="1" destOrd="0" parTransId="{E4C8CF2E-3E2D-354D-86B8-984932CD6E22}" sibTransId="{0CE5DCF3-ECB0-8F46-B08A-D6E9C93742F2}"/>
    <dgm:cxn modelId="{4C9A62FE-99E6-A643-AC25-39DECEA67047}" type="presOf" srcId="{6CA657BA-247D-2E41-8D4E-AB2168CAC526}" destId="{C90C8646-CD35-0049-A7F0-7F716C05DEC5}" srcOrd="0" destOrd="0" presId="urn:microsoft.com/office/officeart/2005/8/layout/radial4"/>
    <dgm:cxn modelId="{17963086-994C-6A4B-99D9-3462F8B6F036}" srcId="{B200A9A8-AEAD-274D-ACE8-AC5718D9F310}" destId="{C724F2EB-3F0E-9646-B4D5-D748F5A37C74}" srcOrd="2" destOrd="0" parTransId="{4630F215-9617-8548-8D70-0F7D4FE153C3}" sibTransId="{E4FFBDF0-8DC2-AC45-866F-9C84A88F1B35}"/>
    <dgm:cxn modelId="{FF83C7B1-CC82-4043-8DB8-205F81038DAE}" srcId="{8C4E143C-21F1-254D-8D72-ACC5F93D5667}" destId="{B200A9A8-AEAD-274D-ACE8-AC5718D9F310}" srcOrd="0" destOrd="0" parTransId="{FE980D46-93BE-E641-BA49-7E5C385C4EDD}" sibTransId="{C8CDA755-BCB3-4D48-840C-6B216ADA62BD}"/>
    <dgm:cxn modelId="{00273D29-7AC9-A644-B1E0-7442A1BBF451}" type="presOf" srcId="{C724F2EB-3F0E-9646-B4D5-D748F5A37C74}" destId="{8E92C754-24E2-444A-8738-C53294481B7F}" srcOrd="0" destOrd="0" presId="urn:microsoft.com/office/officeart/2005/8/layout/radial4"/>
    <dgm:cxn modelId="{53BEA87E-414D-424A-8D09-E276E3D89713}" type="presParOf" srcId="{194B44FE-2171-744A-8C15-E5B00278FCE6}" destId="{66BA3103-E9D8-7E47-A752-412BABA59D8B}" srcOrd="0" destOrd="0" presId="urn:microsoft.com/office/officeart/2005/8/layout/radial4"/>
    <dgm:cxn modelId="{F3DB145F-B627-1346-B3AF-40655394F3A2}" type="presParOf" srcId="{194B44FE-2171-744A-8C15-E5B00278FCE6}" destId="{34BAD3DF-A68C-7847-B495-F0629CEE1889}" srcOrd="1" destOrd="0" presId="urn:microsoft.com/office/officeart/2005/8/layout/radial4"/>
    <dgm:cxn modelId="{A852E3B2-9A67-734B-A85E-9146EF0EB3AE}" type="presParOf" srcId="{194B44FE-2171-744A-8C15-E5B00278FCE6}" destId="{C90C8646-CD35-0049-A7F0-7F716C05DEC5}" srcOrd="2" destOrd="0" presId="urn:microsoft.com/office/officeart/2005/8/layout/radial4"/>
    <dgm:cxn modelId="{AC30573C-A0BB-2544-8269-F4A4699469A9}" type="presParOf" srcId="{194B44FE-2171-744A-8C15-E5B00278FCE6}" destId="{4C1DA267-413F-344D-B70D-351DB98FECDB}" srcOrd="3" destOrd="0" presId="urn:microsoft.com/office/officeart/2005/8/layout/radial4"/>
    <dgm:cxn modelId="{AFA09755-517A-194C-9A04-524B1275F654}" type="presParOf" srcId="{194B44FE-2171-744A-8C15-E5B00278FCE6}" destId="{B911462D-705B-B444-B670-63A014C25AC1}" srcOrd="4" destOrd="0" presId="urn:microsoft.com/office/officeart/2005/8/layout/radial4"/>
    <dgm:cxn modelId="{7C45F385-1A59-FD49-B43D-6D20A3A73AE2}" type="presParOf" srcId="{194B44FE-2171-744A-8C15-E5B00278FCE6}" destId="{C8409FCC-FA87-DF47-AD55-8A82E4AC74D1}" srcOrd="5" destOrd="0" presId="urn:microsoft.com/office/officeart/2005/8/layout/radial4"/>
    <dgm:cxn modelId="{5B1C3DEC-3976-8545-9536-3D7FC61811A0}" type="presParOf" srcId="{194B44FE-2171-744A-8C15-E5B00278FCE6}" destId="{8E92C754-24E2-444A-8738-C53294481B7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64CD3A-3465-44A1-A9DF-2485124EFA31}"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B18B9804-82CD-4BB8-95EA-5FEC983739F1}">
      <dgm:prSet phldrT="[Text]"/>
      <dgm:spPr>
        <a:solidFill>
          <a:schemeClr val="tx1"/>
        </a:solidFill>
      </dgm:spPr>
      <dgm:t>
        <a:bodyPr/>
        <a:lstStyle/>
        <a:p>
          <a:r>
            <a:rPr lang="en-GB" dirty="0">
              <a:solidFill>
                <a:schemeClr val="bg1"/>
              </a:solidFill>
            </a:rPr>
            <a:t>Control, focus and direction for leadership</a:t>
          </a:r>
        </a:p>
      </dgm:t>
    </dgm:pt>
    <dgm:pt modelId="{EEEAB33B-8144-4103-82CA-5642EF5BB5FA}" type="parTrans" cxnId="{8D155C97-D04F-49B2-A83C-8194E07A4CC7}">
      <dgm:prSet/>
      <dgm:spPr/>
      <dgm:t>
        <a:bodyPr/>
        <a:lstStyle/>
        <a:p>
          <a:endParaRPr lang="en-GB"/>
        </a:p>
      </dgm:t>
    </dgm:pt>
    <dgm:pt modelId="{53DC62BC-843D-440D-B82E-33141FD63C8E}" type="sibTrans" cxnId="{8D155C97-D04F-49B2-A83C-8194E07A4CC7}">
      <dgm:prSet/>
      <dgm:spPr/>
      <dgm:t>
        <a:bodyPr/>
        <a:lstStyle/>
        <a:p>
          <a:endParaRPr lang="en-GB"/>
        </a:p>
      </dgm:t>
    </dgm:pt>
    <dgm:pt modelId="{F36A5D49-E644-4FF8-A15E-1D423BE54725}">
      <dgm:prSet phldrT="[Text]" custT="1"/>
      <dgm:spPr>
        <a:solidFill>
          <a:schemeClr val="tx1"/>
        </a:solidFill>
      </dgm:spPr>
      <dgm:t>
        <a:bodyPr/>
        <a:lstStyle/>
        <a:p>
          <a:r>
            <a:rPr lang="en-GB" sz="1800" dirty="0">
              <a:solidFill>
                <a:schemeClr val="bg1"/>
              </a:solidFill>
            </a:rPr>
            <a:t>Leadership: Getting the best out of his players</a:t>
          </a:r>
        </a:p>
      </dgm:t>
    </dgm:pt>
    <dgm:pt modelId="{0E6AB982-47A2-4AF3-AF74-82A842984390}" type="parTrans" cxnId="{BD8CB30C-8A5A-4466-A7A0-231577BABF95}">
      <dgm:prSet/>
      <dgm:spPr/>
      <dgm:t>
        <a:bodyPr/>
        <a:lstStyle/>
        <a:p>
          <a:endParaRPr lang="en-GB">
            <a:solidFill>
              <a:schemeClr val="tx1"/>
            </a:solidFill>
          </a:endParaRPr>
        </a:p>
      </dgm:t>
    </dgm:pt>
    <dgm:pt modelId="{59EBCC9C-BBB5-4FC0-AE3E-DAECD96D7D58}" type="sibTrans" cxnId="{BD8CB30C-8A5A-4466-A7A0-231577BABF95}">
      <dgm:prSet/>
      <dgm:spPr/>
      <dgm:t>
        <a:bodyPr/>
        <a:lstStyle/>
        <a:p>
          <a:endParaRPr lang="en-GB"/>
        </a:p>
      </dgm:t>
    </dgm:pt>
    <dgm:pt modelId="{D1B9D17D-4BF9-44CA-9029-94EA84499E77}">
      <dgm:prSet phldrT="[Text]" custT="1"/>
      <dgm:spPr>
        <a:solidFill>
          <a:schemeClr val="tx1"/>
        </a:solidFill>
      </dgm:spPr>
      <dgm:t>
        <a:bodyPr/>
        <a:lstStyle/>
        <a:p>
          <a:r>
            <a:rPr lang="en-GB" sz="1600" dirty="0">
              <a:solidFill>
                <a:schemeClr val="bg1"/>
              </a:solidFill>
              <a:latin typeface="Arial" panose="020B0604020202020204" pitchFamily="34" charset="0"/>
              <a:cs typeface="Arial" panose="020B0604020202020204" pitchFamily="34" charset="0"/>
            </a:rPr>
            <a:t>Motivation: never gives up on his team and continuously acts a 12</a:t>
          </a:r>
          <a:r>
            <a:rPr lang="en-GB" sz="1600" baseline="30000" dirty="0">
              <a:solidFill>
                <a:schemeClr val="bg1"/>
              </a:solidFill>
              <a:latin typeface="Arial" panose="020B0604020202020204" pitchFamily="34" charset="0"/>
              <a:cs typeface="Arial" panose="020B0604020202020204" pitchFamily="34" charset="0"/>
            </a:rPr>
            <a:t>th</a:t>
          </a:r>
          <a:r>
            <a:rPr lang="en-GB" sz="1600" dirty="0">
              <a:solidFill>
                <a:schemeClr val="bg1"/>
              </a:solidFill>
              <a:latin typeface="Arial" panose="020B0604020202020204" pitchFamily="34" charset="0"/>
              <a:cs typeface="Arial" panose="020B0604020202020204" pitchFamily="34" charset="0"/>
            </a:rPr>
            <a:t> but most important man has he needs to know when and how to change a game.</a:t>
          </a:r>
        </a:p>
      </dgm:t>
    </dgm:pt>
    <dgm:pt modelId="{B9CA95D2-2272-4775-9B01-F44B1D7946D5}" type="parTrans" cxnId="{BE0232CB-DBC2-4063-9991-63F6406644B3}">
      <dgm:prSet/>
      <dgm:spPr/>
      <dgm:t>
        <a:bodyPr/>
        <a:lstStyle/>
        <a:p>
          <a:endParaRPr lang="en-GB">
            <a:solidFill>
              <a:schemeClr val="tx1"/>
            </a:solidFill>
          </a:endParaRPr>
        </a:p>
      </dgm:t>
    </dgm:pt>
    <dgm:pt modelId="{23FF8A6D-3B4D-45A0-9211-60420CE71C0E}" type="sibTrans" cxnId="{BE0232CB-DBC2-4063-9991-63F6406644B3}">
      <dgm:prSet/>
      <dgm:spPr/>
      <dgm:t>
        <a:bodyPr/>
        <a:lstStyle/>
        <a:p>
          <a:endParaRPr lang="en-GB"/>
        </a:p>
      </dgm:t>
    </dgm:pt>
    <dgm:pt modelId="{4B895E46-CCAC-4671-9858-27F32D46DDD5}">
      <dgm:prSet phldrT="[Text]"/>
      <dgm:spPr>
        <a:solidFill>
          <a:schemeClr val="tx1"/>
        </a:solidFill>
      </dgm:spPr>
      <dgm:t>
        <a:bodyPr/>
        <a:lstStyle/>
        <a:p>
          <a:r>
            <a:rPr lang="en-GB" dirty="0">
              <a:solidFill>
                <a:schemeClr val="bg1"/>
              </a:solidFill>
              <a:latin typeface="Arial" panose="020B0604020202020204" pitchFamily="34" charset="0"/>
              <a:cs typeface="Arial" panose="020B0604020202020204" pitchFamily="34" charset="0"/>
            </a:rPr>
            <a:t>Power: Sir Alex Ferguson has the power to change a situation in the game if and when needing to.</a:t>
          </a:r>
        </a:p>
      </dgm:t>
    </dgm:pt>
    <dgm:pt modelId="{582F46C8-20E1-45E4-BE30-C22574033B3E}" type="parTrans" cxnId="{9E6FD3A6-2E58-49EE-A759-D84B18FB9220}">
      <dgm:prSet/>
      <dgm:spPr/>
      <dgm:t>
        <a:bodyPr/>
        <a:lstStyle/>
        <a:p>
          <a:endParaRPr lang="en-GB">
            <a:solidFill>
              <a:schemeClr val="tx1"/>
            </a:solidFill>
          </a:endParaRPr>
        </a:p>
      </dgm:t>
    </dgm:pt>
    <dgm:pt modelId="{82F1D913-2385-46CD-AB76-A8508232DB48}" type="sibTrans" cxnId="{9E6FD3A6-2E58-49EE-A759-D84B18FB9220}">
      <dgm:prSet/>
      <dgm:spPr/>
      <dgm:t>
        <a:bodyPr/>
        <a:lstStyle/>
        <a:p>
          <a:endParaRPr lang="en-GB"/>
        </a:p>
      </dgm:t>
    </dgm:pt>
    <dgm:pt modelId="{C072915C-3A7B-475F-ADD8-05FF32545F9A}" type="pres">
      <dgm:prSet presAssocID="{F864CD3A-3465-44A1-A9DF-2485124EFA31}" presName="cycle" presStyleCnt="0">
        <dgm:presLayoutVars>
          <dgm:chMax val="1"/>
          <dgm:dir/>
          <dgm:animLvl val="ctr"/>
          <dgm:resizeHandles val="exact"/>
        </dgm:presLayoutVars>
      </dgm:prSet>
      <dgm:spPr/>
      <dgm:t>
        <a:bodyPr/>
        <a:lstStyle/>
        <a:p>
          <a:endParaRPr lang="en-US"/>
        </a:p>
      </dgm:t>
    </dgm:pt>
    <dgm:pt modelId="{AD3DEFE8-72C1-4E61-9353-ADD371B943D9}" type="pres">
      <dgm:prSet presAssocID="{B18B9804-82CD-4BB8-95EA-5FEC983739F1}" presName="centerShape" presStyleLbl="node0" presStyleIdx="0" presStyleCnt="1" custScaleX="168145" custScaleY="161606" custLinFactNeighborX="1106" custLinFactNeighborY="10980"/>
      <dgm:spPr/>
      <dgm:t>
        <a:bodyPr/>
        <a:lstStyle/>
        <a:p>
          <a:endParaRPr lang="en-US"/>
        </a:p>
      </dgm:t>
    </dgm:pt>
    <dgm:pt modelId="{CA4DED9A-5F3E-4BF4-9027-1E0452CA4730}" type="pres">
      <dgm:prSet presAssocID="{0E6AB982-47A2-4AF3-AF74-82A842984390}" presName="Name9" presStyleLbl="parChTrans1D2" presStyleIdx="0" presStyleCnt="3"/>
      <dgm:spPr/>
      <dgm:t>
        <a:bodyPr/>
        <a:lstStyle/>
        <a:p>
          <a:endParaRPr lang="en-US"/>
        </a:p>
      </dgm:t>
    </dgm:pt>
    <dgm:pt modelId="{728E9DFE-2236-49B8-8975-DBA5550B5C5B}" type="pres">
      <dgm:prSet presAssocID="{0E6AB982-47A2-4AF3-AF74-82A842984390}" presName="connTx" presStyleLbl="parChTrans1D2" presStyleIdx="0" presStyleCnt="3"/>
      <dgm:spPr/>
      <dgm:t>
        <a:bodyPr/>
        <a:lstStyle/>
        <a:p>
          <a:endParaRPr lang="en-US"/>
        </a:p>
      </dgm:t>
    </dgm:pt>
    <dgm:pt modelId="{345AC73D-AF9C-46F5-B196-E8047C268AA6}" type="pres">
      <dgm:prSet presAssocID="{F36A5D49-E644-4FF8-A15E-1D423BE54725}" presName="node" presStyleLbl="node1" presStyleIdx="0" presStyleCnt="3" custScaleX="164712" custScaleY="149684" custRadScaleRad="83421" custRadScaleInc="-3635">
        <dgm:presLayoutVars>
          <dgm:bulletEnabled val="1"/>
        </dgm:presLayoutVars>
      </dgm:prSet>
      <dgm:spPr/>
      <dgm:t>
        <a:bodyPr/>
        <a:lstStyle/>
        <a:p>
          <a:endParaRPr lang="en-US"/>
        </a:p>
      </dgm:t>
    </dgm:pt>
    <dgm:pt modelId="{2C32B9C5-9049-4C07-9061-506CC44C8D3A}" type="pres">
      <dgm:prSet presAssocID="{B9CA95D2-2272-4775-9B01-F44B1D7946D5}" presName="Name9" presStyleLbl="parChTrans1D2" presStyleIdx="1" presStyleCnt="3"/>
      <dgm:spPr/>
      <dgm:t>
        <a:bodyPr/>
        <a:lstStyle/>
        <a:p>
          <a:endParaRPr lang="en-US"/>
        </a:p>
      </dgm:t>
    </dgm:pt>
    <dgm:pt modelId="{293C222F-1E42-476A-9229-17A3C7DE085D}" type="pres">
      <dgm:prSet presAssocID="{B9CA95D2-2272-4775-9B01-F44B1D7946D5}" presName="connTx" presStyleLbl="parChTrans1D2" presStyleIdx="1" presStyleCnt="3"/>
      <dgm:spPr/>
      <dgm:t>
        <a:bodyPr/>
        <a:lstStyle/>
        <a:p>
          <a:endParaRPr lang="en-US"/>
        </a:p>
      </dgm:t>
    </dgm:pt>
    <dgm:pt modelId="{F7CAB0CA-A8F4-4AFA-A56B-9572B106A006}" type="pres">
      <dgm:prSet presAssocID="{D1B9D17D-4BF9-44CA-9029-94EA84499E77}" presName="node" presStyleLbl="node1" presStyleIdx="1" presStyleCnt="3" custScaleX="183673" custScaleY="175190" custRadScaleRad="135162" custRadScaleInc="-25332">
        <dgm:presLayoutVars>
          <dgm:bulletEnabled val="1"/>
        </dgm:presLayoutVars>
      </dgm:prSet>
      <dgm:spPr/>
      <dgm:t>
        <a:bodyPr/>
        <a:lstStyle/>
        <a:p>
          <a:endParaRPr lang="en-US"/>
        </a:p>
      </dgm:t>
    </dgm:pt>
    <dgm:pt modelId="{B00A454A-5F4F-4869-9A67-572BF3E58F6B}" type="pres">
      <dgm:prSet presAssocID="{582F46C8-20E1-45E4-BE30-C22574033B3E}" presName="Name9" presStyleLbl="parChTrans1D2" presStyleIdx="2" presStyleCnt="3"/>
      <dgm:spPr/>
      <dgm:t>
        <a:bodyPr/>
        <a:lstStyle/>
        <a:p>
          <a:endParaRPr lang="en-US"/>
        </a:p>
      </dgm:t>
    </dgm:pt>
    <dgm:pt modelId="{78B4DA5F-6A45-47C5-8FB2-0F3262812D44}" type="pres">
      <dgm:prSet presAssocID="{582F46C8-20E1-45E4-BE30-C22574033B3E}" presName="connTx" presStyleLbl="parChTrans1D2" presStyleIdx="2" presStyleCnt="3"/>
      <dgm:spPr/>
      <dgm:t>
        <a:bodyPr/>
        <a:lstStyle/>
        <a:p>
          <a:endParaRPr lang="en-US"/>
        </a:p>
      </dgm:t>
    </dgm:pt>
    <dgm:pt modelId="{EA4624FD-C2E9-4F03-A703-227B56253A21}" type="pres">
      <dgm:prSet presAssocID="{4B895E46-CCAC-4671-9858-27F32D46DDD5}" presName="node" presStyleLbl="node1" presStyleIdx="2" presStyleCnt="3" custScaleX="180302" custScaleY="166437" custRadScaleRad="128260" custRadScaleInc="17734">
        <dgm:presLayoutVars>
          <dgm:bulletEnabled val="1"/>
        </dgm:presLayoutVars>
      </dgm:prSet>
      <dgm:spPr/>
      <dgm:t>
        <a:bodyPr/>
        <a:lstStyle/>
        <a:p>
          <a:endParaRPr lang="en-US"/>
        </a:p>
      </dgm:t>
    </dgm:pt>
  </dgm:ptLst>
  <dgm:cxnLst>
    <dgm:cxn modelId="{24C77AD3-42EE-4D7E-8FDF-98F61C5E0D21}" type="presOf" srcId="{0E6AB982-47A2-4AF3-AF74-82A842984390}" destId="{CA4DED9A-5F3E-4BF4-9027-1E0452CA4730}" srcOrd="0" destOrd="0" presId="urn:microsoft.com/office/officeart/2005/8/layout/radial1"/>
    <dgm:cxn modelId="{835FBDE7-E660-43C6-941A-9DB5B0508B47}" type="presOf" srcId="{B9CA95D2-2272-4775-9B01-F44B1D7946D5}" destId="{293C222F-1E42-476A-9229-17A3C7DE085D}" srcOrd="1" destOrd="0" presId="urn:microsoft.com/office/officeart/2005/8/layout/radial1"/>
    <dgm:cxn modelId="{273128CC-2FF5-46E6-A3B9-AA0A349A0CEF}" type="presOf" srcId="{4B895E46-CCAC-4671-9858-27F32D46DDD5}" destId="{EA4624FD-C2E9-4F03-A703-227B56253A21}" srcOrd="0" destOrd="0" presId="urn:microsoft.com/office/officeart/2005/8/layout/radial1"/>
    <dgm:cxn modelId="{BE0232CB-DBC2-4063-9991-63F6406644B3}" srcId="{B18B9804-82CD-4BB8-95EA-5FEC983739F1}" destId="{D1B9D17D-4BF9-44CA-9029-94EA84499E77}" srcOrd="1" destOrd="0" parTransId="{B9CA95D2-2272-4775-9B01-F44B1D7946D5}" sibTransId="{23FF8A6D-3B4D-45A0-9211-60420CE71C0E}"/>
    <dgm:cxn modelId="{48895480-5579-4481-8A42-4E75F9DCECF0}" type="presOf" srcId="{D1B9D17D-4BF9-44CA-9029-94EA84499E77}" destId="{F7CAB0CA-A8F4-4AFA-A56B-9572B106A006}" srcOrd="0" destOrd="0" presId="urn:microsoft.com/office/officeart/2005/8/layout/radial1"/>
    <dgm:cxn modelId="{6B0FD4A7-EF26-46BD-A456-EB3195BCB26B}" type="presOf" srcId="{582F46C8-20E1-45E4-BE30-C22574033B3E}" destId="{78B4DA5F-6A45-47C5-8FB2-0F3262812D44}" srcOrd="1" destOrd="0" presId="urn:microsoft.com/office/officeart/2005/8/layout/radial1"/>
    <dgm:cxn modelId="{7C1962AA-AFDE-44F8-8AA1-DD0010CE23CA}" type="presOf" srcId="{0E6AB982-47A2-4AF3-AF74-82A842984390}" destId="{728E9DFE-2236-49B8-8975-DBA5550B5C5B}" srcOrd="1" destOrd="0" presId="urn:microsoft.com/office/officeart/2005/8/layout/radial1"/>
    <dgm:cxn modelId="{274F94C0-35A6-4085-A26A-5F5E38AA8654}" type="presOf" srcId="{F36A5D49-E644-4FF8-A15E-1D423BE54725}" destId="{345AC73D-AF9C-46F5-B196-E8047C268AA6}" srcOrd="0" destOrd="0" presId="urn:microsoft.com/office/officeart/2005/8/layout/radial1"/>
    <dgm:cxn modelId="{1FC53A23-E7F0-4519-A530-07B0C714E146}" type="presOf" srcId="{F864CD3A-3465-44A1-A9DF-2485124EFA31}" destId="{C072915C-3A7B-475F-ADD8-05FF32545F9A}" srcOrd="0" destOrd="0" presId="urn:microsoft.com/office/officeart/2005/8/layout/radial1"/>
    <dgm:cxn modelId="{B8ADB231-AABF-48F4-8273-19C3FDBA506A}" type="presOf" srcId="{B18B9804-82CD-4BB8-95EA-5FEC983739F1}" destId="{AD3DEFE8-72C1-4E61-9353-ADD371B943D9}" srcOrd="0" destOrd="0" presId="urn:microsoft.com/office/officeart/2005/8/layout/radial1"/>
    <dgm:cxn modelId="{2B1A4AF9-4C0E-48E4-B831-3165FB9702B1}" type="presOf" srcId="{582F46C8-20E1-45E4-BE30-C22574033B3E}" destId="{B00A454A-5F4F-4869-9A67-572BF3E58F6B}" srcOrd="0" destOrd="0" presId="urn:microsoft.com/office/officeart/2005/8/layout/radial1"/>
    <dgm:cxn modelId="{CB749040-E4C2-4D20-B57F-2E3B5EDC7EF1}" type="presOf" srcId="{B9CA95D2-2272-4775-9B01-F44B1D7946D5}" destId="{2C32B9C5-9049-4C07-9061-506CC44C8D3A}" srcOrd="0" destOrd="0" presId="urn:microsoft.com/office/officeart/2005/8/layout/radial1"/>
    <dgm:cxn modelId="{BD8CB30C-8A5A-4466-A7A0-231577BABF95}" srcId="{B18B9804-82CD-4BB8-95EA-5FEC983739F1}" destId="{F36A5D49-E644-4FF8-A15E-1D423BE54725}" srcOrd="0" destOrd="0" parTransId="{0E6AB982-47A2-4AF3-AF74-82A842984390}" sibTransId="{59EBCC9C-BBB5-4FC0-AE3E-DAECD96D7D58}"/>
    <dgm:cxn modelId="{8D155C97-D04F-49B2-A83C-8194E07A4CC7}" srcId="{F864CD3A-3465-44A1-A9DF-2485124EFA31}" destId="{B18B9804-82CD-4BB8-95EA-5FEC983739F1}" srcOrd="0" destOrd="0" parTransId="{EEEAB33B-8144-4103-82CA-5642EF5BB5FA}" sibTransId="{53DC62BC-843D-440D-B82E-33141FD63C8E}"/>
    <dgm:cxn modelId="{9E6FD3A6-2E58-49EE-A759-D84B18FB9220}" srcId="{B18B9804-82CD-4BB8-95EA-5FEC983739F1}" destId="{4B895E46-CCAC-4671-9858-27F32D46DDD5}" srcOrd="2" destOrd="0" parTransId="{582F46C8-20E1-45E4-BE30-C22574033B3E}" sibTransId="{82F1D913-2385-46CD-AB76-A8508232DB48}"/>
    <dgm:cxn modelId="{E45637F8-6D35-48B6-96E4-96BBB6296EF6}" type="presParOf" srcId="{C072915C-3A7B-475F-ADD8-05FF32545F9A}" destId="{AD3DEFE8-72C1-4E61-9353-ADD371B943D9}" srcOrd="0" destOrd="0" presId="urn:microsoft.com/office/officeart/2005/8/layout/radial1"/>
    <dgm:cxn modelId="{2337CFBD-7D73-447E-B513-B0B5C47E2175}" type="presParOf" srcId="{C072915C-3A7B-475F-ADD8-05FF32545F9A}" destId="{CA4DED9A-5F3E-4BF4-9027-1E0452CA4730}" srcOrd="1" destOrd="0" presId="urn:microsoft.com/office/officeart/2005/8/layout/radial1"/>
    <dgm:cxn modelId="{F3D46F6F-B1C8-46FD-9A16-643131CE9638}" type="presParOf" srcId="{CA4DED9A-5F3E-4BF4-9027-1E0452CA4730}" destId="{728E9DFE-2236-49B8-8975-DBA5550B5C5B}" srcOrd="0" destOrd="0" presId="urn:microsoft.com/office/officeart/2005/8/layout/radial1"/>
    <dgm:cxn modelId="{CB492324-EE6A-40B6-A620-D7CC9DF245EC}" type="presParOf" srcId="{C072915C-3A7B-475F-ADD8-05FF32545F9A}" destId="{345AC73D-AF9C-46F5-B196-E8047C268AA6}" srcOrd="2" destOrd="0" presId="urn:microsoft.com/office/officeart/2005/8/layout/radial1"/>
    <dgm:cxn modelId="{25BEBB06-1540-459F-B9AD-5A70FAF9B3F8}" type="presParOf" srcId="{C072915C-3A7B-475F-ADD8-05FF32545F9A}" destId="{2C32B9C5-9049-4C07-9061-506CC44C8D3A}" srcOrd="3" destOrd="0" presId="urn:microsoft.com/office/officeart/2005/8/layout/radial1"/>
    <dgm:cxn modelId="{8EE7EE01-4CAF-4D7E-8394-70779DED4D22}" type="presParOf" srcId="{2C32B9C5-9049-4C07-9061-506CC44C8D3A}" destId="{293C222F-1E42-476A-9229-17A3C7DE085D}" srcOrd="0" destOrd="0" presId="urn:microsoft.com/office/officeart/2005/8/layout/radial1"/>
    <dgm:cxn modelId="{06D6D513-4D8D-4570-BB24-3387162F4FA2}" type="presParOf" srcId="{C072915C-3A7B-475F-ADD8-05FF32545F9A}" destId="{F7CAB0CA-A8F4-4AFA-A56B-9572B106A006}" srcOrd="4" destOrd="0" presId="urn:microsoft.com/office/officeart/2005/8/layout/radial1"/>
    <dgm:cxn modelId="{C1504BFA-FD3A-4F58-9DAC-9F492F99BAA1}" type="presParOf" srcId="{C072915C-3A7B-475F-ADD8-05FF32545F9A}" destId="{B00A454A-5F4F-4869-9A67-572BF3E58F6B}" srcOrd="5" destOrd="0" presId="urn:microsoft.com/office/officeart/2005/8/layout/radial1"/>
    <dgm:cxn modelId="{A59F2E01-D234-4EDC-857B-C8FE199C59AF}" type="presParOf" srcId="{B00A454A-5F4F-4869-9A67-572BF3E58F6B}" destId="{78B4DA5F-6A45-47C5-8FB2-0F3262812D44}" srcOrd="0" destOrd="0" presId="urn:microsoft.com/office/officeart/2005/8/layout/radial1"/>
    <dgm:cxn modelId="{72E2CC3A-A753-49BD-9657-79E4F80383B3}" type="presParOf" srcId="{C072915C-3A7B-475F-ADD8-05FF32545F9A}" destId="{EA4624FD-C2E9-4F03-A703-227B56253A21}"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D4D28B-2DCE-4F04-8E53-3AAC5BCF452B}" type="doc">
      <dgm:prSet loTypeId="urn:microsoft.com/office/officeart/2005/8/layout/vList3" loCatId="picture" qsTypeId="urn:microsoft.com/office/officeart/2005/8/quickstyle/simple1" qsCatId="simple" csTypeId="urn:microsoft.com/office/officeart/2005/8/colors/accent1_2" csCatId="accent1" phldr="1"/>
      <dgm:spPr/>
    </dgm:pt>
    <dgm:pt modelId="{0FE8B968-67C8-496A-BA0A-7FD50F3D6F67}">
      <dgm:prSet phldrT="[Text]"/>
      <dgm:spPr>
        <a:solidFill>
          <a:srgbClr val="FF0000"/>
        </a:solidFill>
      </dgm:spPr>
      <dgm:t>
        <a:bodyPr/>
        <a:lstStyle/>
        <a:p>
          <a:r>
            <a:rPr lang="en-US" dirty="0"/>
            <a:t>Scope</a:t>
          </a:r>
        </a:p>
      </dgm:t>
    </dgm:pt>
    <dgm:pt modelId="{B144F107-4908-4A66-B79C-209EAC20337F}" type="parTrans" cxnId="{2764C6A0-0A73-407C-AA04-E15E9F8961FE}">
      <dgm:prSet/>
      <dgm:spPr/>
      <dgm:t>
        <a:bodyPr/>
        <a:lstStyle/>
        <a:p>
          <a:endParaRPr lang="en-US"/>
        </a:p>
      </dgm:t>
    </dgm:pt>
    <dgm:pt modelId="{988F2D1F-F8D0-4429-81C4-262990619694}" type="sibTrans" cxnId="{2764C6A0-0A73-407C-AA04-E15E9F8961FE}">
      <dgm:prSet/>
      <dgm:spPr/>
      <dgm:t>
        <a:bodyPr/>
        <a:lstStyle/>
        <a:p>
          <a:endParaRPr lang="en-US"/>
        </a:p>
      </dgm:t>
    </dgm:pt>
    <dgm:pt modelId="{1803F4F8-9431-4079-AA87-20F02B28EF8B}">
      <dgm:prSet phldrT="[Text]"/>
      <dgm:spPr>
        <a:solidFill>
          <a:schemeClr val="tx1"/>
        </a:solidFill>
      </dgm:spPr>
      <dgm:t>
        <a:bodyPr/>
        <a:lstStyle/>
        <a:p>
          <a:r>
            <a:rPr lang="en-US" dirty="0"/>
            <a:t>Objectives </a:t>
          </a:r>
        </a:p>
      </dgm:t>
    </dgm:pt>
    <dgm:pt modelId="{E523F772-20F8-446C-8787-F75504891FCF}" type="parTrans" cxnId="{9199F63B-B675-4D83-AB43-BAB085105EDF}">
      <dgm:prSet/>
      <dgm:spPr/>
      <dgm:t>
        <a:bodyPr/>
        <a:lstStyle/>
        <a:p>
          <a:endParaRPr lang="en-US"/>
        </a:p>
      </dgm:t>
    </dgm:pt>
    <dgm:pt modelId="{A3ED918F-0839-4634-B2B5-9CE499EBA595}" type="sibTrans" cxnId="{9199F63B-B675-4D83-AB43-BAB085105EDF}">
      <dgm:prSet/>
      <dgm:spPr/>
      <dgm:t>
        <a:bodyPr/>
        <a:lstStyle/>
        <a:p>
          <a:endParaRPr lang="en-US"/>
        </a:p>
      </dgm:t>
    </dgm:pt>
    <dgm:pt modelId="{10E5025B-6257-4D12-BD2C-002B98BA892B}">
      <dgm:prSet phldrT="[Text]"/>
      <dgm:spPr>
        <a:solidFill>
          <a:srgbClr val="FF0000"/>
        </a:solidFill>
      </dgm:spPr>
      <dgm:t>
        <a:bodyPr/>
        <a:lstStyle/>
        <a:p>
          <a:r>
            <a:rPr lang="en-US" dirty="0"/>
            <a:t>Focus</a:t>
          </a:r>
        </a:p>
      </dgm:t>
    </dgm:pt>
    <dgm:pt modelId="{EA809C57-4B78-485C-8B45-F190BCE39FD8}" type="parTrans" cxnId="{458EF733-29FF-4281-A039-705778493E96}">
      <dgm:prSet/>
      <dgm:spPr/>
      <dgm:t>
        <a:bodyPr/>
        <a:lstStyle/>
        <a:p>
          <a:endParaRPr lang="en-US"/>
        </a:p>
      </dgm:t>
    </dgm:pt>
    <dgm:pt modelId="{31B3DA30-F472-4F34-A51B-2237D4F3C3F6}" type="sibTrans" cxnId="{458EF733-29FF-4281-A039-705778493E96}">
      <dgm:prSet/>
      <dgm:spPr/>
      <dgm:t>
        <a:bodyPr/>
        <a:lstStyle/>
        <a:p>
          <a:endParaRPr lang="en-US"/>
        </a:p>
      </dgm:t>
    </dgm:pt>
    <dgm:pt modelId="{7469E4B5-B841-4818-9EB9-BB39994FCFE4}" type="pres">
      <dgm:prSet presAssocID="{D4D4D28B-2DCE-4F04-8E53-3AAC5BCF452B}" presName="linearFlow" presStyleCnt="0">
        <dgm:presLayoutVars>
          <dgm:dir/>
          <dgm:resizeHandles val="exact"/>
        </dgm:presLayoutVars>
      </dgm:prSet>
      <dgm:spPr/>
    </dgm:pt>
    <dgm:pt modelId="{D67E5FF9-ADC3-4DB7-87C9-1F2DCF09F146}" type="pres">
      <dgm:prSet presAssocID="{0FE8B968-67C8-496A-BA0A-7FD50F3D6F67}" presName="composite" presStyleCnt="0"/>
      <dgm:spPr/>
    </dgm:pt>
    <dgm:pt modelId="{BEA16079-7B8A-41CF-AB76-D67AFED328BF}" type="pres">
      <dgm:prSet presAssocID="{0FE8B968-67C8-496A-BA0A-7FD50F3D6F67}" presName="imgShp" presStyleLbl="fgImgPlace1" presStyleIdx="0" presStyleCnt="3" custLinFactNeighborX="-12991" custLinFactNeighborY="-8223"/>
      <dgm:spPr>
        <a:blipFill>
          <a:blip xmlns:r="http://schemas.openxmlformats.org/officeDocument/2006/relationships" r:embed="rId1">
            <a:extLst>
              <a:ext uri="{28A0092B-C50C-407E-A947-70E740481C1C}">
                <a14:useLocalDpi xmlns:a14="http://schemas.microsoft.com/office/drawing/2010/main" val="0"/>
              </a:ext>
            </a:extLst>
          </a:blip>
          <a:srcRect/>
          <a:stretch>
            <a:fillRect l="-30000" r="-30000"/>
          </a:stretch>
        </a:blipFill>
      </dgm:spPr>
    </dgm:pt>
    <dgm:pt modelId="{FD7B9A59-FA1B-4825-93B8-5AB68C7E3B6E}" type="pres">
      <dgm:prSet presAssocID="{0FE8B968-67C8-496A-BA0A-7FD50F3D6F67}" presName="txShp" presStyleLbl="node1" presStyleIdx="0" presStyleCnt="3" custScaleX="140611" custScaleY="109601" custLinFactNeighborX="5396" custLinFactNeighborY="17711">
        <dgm:presLayoutVars>
          <dgm:bulletEnabled val="1"/>
        </dgm:presLayoutVars>
      </dgm:prSet>
      <dgm:spPr/>
      <dgm:t>
        <a:bodyPr/>
        <a:lstStyle/>
        <a:p>
          <a:endParaRPr lang="en-US"/>
        </a:p>
      </dgm:t>
    </dgm:pt>
    <dgm:pt modelId="{D1E2FF94-BC98-4B24-9341-340C225FEEED}" type="pres">
      <dgm:prSet presAssocID="{988F2D1F-F8D0-4429-81C4-262990619694}" presName="spacing" presStyleCnt="0"/>
      <dgm:spPr/>
    </dgm:pt>
    <dgm:pt modelId="{D0BDC123-AFE3-4CE5-BFE7-14D8E9705BFA}" type="pres">
      <dgm:prSet presAssocID="{1803F4F8-9431-4079-AA87-20F02B28EF8B}" presName="composite" presStyleCnt="0"/>
      <dgm:spPr/>
    </dgm:pt>
    <dgm:pt modelId="{EE6573A5-5782-42D8-92A9-77D493557EDF}" type="pres">
      <dgm:prSet presAssocID="{1803F4F8-9431-4079-AA87-20F02B28EF8B}" presName="imgShp"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dgm:spPr>
    </dgm:pt>
    <dgm:pt modelId="{9DB3D957-2CA0-4C0A-92B8-C6C9C883B66A}" type="pres">
      <dgm:prSet presAssocID="{1803F4F8-9431-4079-AA87-20F02B28EF8B}" presName="txShp" presStyleLbl="node1" presStyleIdx="1" presStyleCnt="3" custScaleX="124663" custLinFactNeighborX="9507" custLinFactNeighborY="4178">
        <dgm:presLayoutVars>
          <dgm:bulletEnabled val="1"/>
        </dgm:presLayoutVars>
      </dgm:prSet>
      <dgm:spPr/>
      <dgm:t>
        <a:bodyPr/>
        <a:lstStyle/>
        <a:p>
          <a:endParaRPr lang="en-US"/>
        </a:p>
      </dgm:t>
    </dgm:pt>
    <dgm:pt modelId="{E3509D0B-A63A-4140-B41D-6837017874EC}" type="pres">
      <dgm:prSet presAssocID="{A3ED918F-0839-4634-B2B5-9CE499EBA595}" presName="spacing" presStyleCnt="0"/>
      <dgm:spPr/>
    </dgm:pt>
    <dgm:pt modelId="{C9D2D445-1F96-4063-A7E1-05A151D7F13B}" type="pres">
      <dgm:prSet presAssocID="{10E5025B-6257-4D12-BD2C-002B98BA892B}" presName="composite" presStyleCnt="0"/>
      <dgm:spPr/>
    </dgm:pt>
    <dgm:pt modelId="{88FA4F94-544F-4658-8AE9-FA568C3251ED}" type="pres">
      <dgm:prSet presAssocID="{10E5025B-6257-4D12-BD2C-002B98BA892B}" presName="imgShp" presStyleLbl="fgImgPlace1" presStyleIdx="2" presStyleCnt="3" custLinFactNeighborX="-3108" custLinFactNeighborY="-8468"/>
      <dgm:spPr>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dgm:spPr>
    </dgm:pt>
    <dgm:pt modelId="{D55BA190-E541-4C66-8032-9C3AFD72887F}" type="pres">
      <dgm:prSet presAssocID="{10E5025B-6257-4D12-BD2C-002B98BA892B}" presName="txShp" presStyleLbl="node1" presStyleIdx="2" presStyleCnt="3" custScaleX="118577" custLinFactNeighborX="8080" custLinFactNeighborY="42772">
        <dgm:presLayoutVars>
          <dgm:bulletEnabled val="1"/>
        </dgm:presLayoutVars>
      </dgm:prSet>
      <dgm:spPr/>
      <dgm:t>
        <a:bodyPr/>
        <a:lstStyle/>
        <a:p>
          <a:endParaRPr lang="en-US"/>
        </a:p>
      </dgm:t>
    </dgm:pt>
  </dgm:ptLst>
  <dgm:cxnLst>
    <dgm:cxn modelId="{458EF733-29FF-4281-A039-705778493E96}" srcId="{D4D4D28B-2DCE-4F04-8E53-3AAC5BCF452B}" destId="{10E5025B-6257-4D12-BD2C-002B98BA892B}" srcOrd="2" destOrd="0" parTransId="{EA809C57-4B78-485C-8B45-F190BCE39FD8}" sibTransId="{31B3DA30-F472-4F34-A51B-2237D4F3C3F6}"/>
    <dgm:cxn modelId="{F6364586-86FF-41FC-85EF-EF1C3764CCBA}" type="presOf" srcId="{0FE8B968-67C8-496A-BA0A-7FD50F3D6F67}" destId="{FD7B9A59-FA1B-4825-93B8-5AB68C7E3B6E}" srcOrd="0" destOrd="0" presId="urn:microsoft.com/office/officeart/2005/8/layout/vList3"/>
    <dgm:cxn modelId="{9199F63B-B675-4D83-AB43-BAB085105EDF}" srcId="{D4D4D28B-2DCE-4F04-8E53-3AAC5BCF452B}" destId="{1803F4F8-9431-4079-AA87-20F02B28EF8B}" srcOrd="1" destOrd="0" parTransId="{E523F772-20F8-446C-8787-F75504891FCF}" sibTransId="{A3ED918F-0839-4634-B2B5-9CE499EBA595}"/>
    <dgm:cxn modelId="{0F1C33FB-CEA2-4F2F-8339-3389CCE74148}" type="presOf" srcId="{1803F4F8-9431-4079-AA87-20F02B28EF8B}" destId="{9DB3D957-2CA0-4C0A-92B8-C6C9C883B66A}" srcOrd="0" destOrd="0" presId="urn:microsoft.com/office/officeart/2005/8/layout/vList3"/>
    <dgm:cxn modelId="{F958DD7F-0A6C-4934-8A9C-6EE4838C18CD}" type="presOf" srcId="{10E5025B-6257-4D12-BD2C-002B98BA892B}" destId="{D55BA190-E541-4C66-8032-9C3AFD72887F}" srcOrd="0" destOrd="0" presId="urn:microsoft.com/office/officeart/2005/8/layout/vList3"/>
    <dgm:cxn modelId="{2764C6A0-0A73-407C-AA04-E15E9F8961FE}" srcId="{D4D4D28B-2DCE-4F04-8E53-3AAC5BCF452B}" destId="{0FE8B968-67C8-496A-BA0A-7FD50F3D6F67}" srcOrd="0" destOrd="0" parTransId="{B144F107-4908-4A66-B79C-209EAC20337F}" sibTransId="{988F2D1F-F8D0-4429-81C4-262990619694}"/>
    <dgm:cxn modelId="{956064E7-6ED7-43F1-AD47-1CF686349E39}" type="presOf" srcId="{D4D4D28B-2DCE-4F04-8E53-3AAC5BCF452B}" destId="{7469E4B5-B841-4818-9EB9-BB39994FCFE4}" srcOrd="0" destOrd="0" presId="urn:microsoft.com/office/officeart/2005/8/layout/vList3"/>
    <dgm:cxn modelId="{8302238F-AF9D-4010-93CE-C86F4C40731B}" type="presParOf" srcId="{7469E4B5-B841-4818-9EB9-BB39994FCFE4}" destId="{D67E5FF9-ADC3-4DB7-87C9-1F2DCF09F146}" srcOrd="0" destOrd="0" presId="urn:microsoft.com/office/officeart/2005/8/layout/vList3"/>
    <dgm:cxn modelId="{EE889A70-3990-4228-9F9A-73176BFBE62A}" type="presParOf" srcId="{D67E5FF9-ADC3-4DB7-87C9-1F2DCF09F146}" destId="{BEA16079-7B8A-41CF-AB76-D67AFED328BF}" srcOrd="0" destOrd="0" presId="urn:microsoft.com/office/officeart/2005/8/layout/vList3"/>
    <dgm:cxn modelId="{EE068DFE-B0FC-44D2-B675-096C7D1EA92C}" type="presParOf" srcId="{D67E5FF9-ADC3-4DB7-87C9-1F2DCF09F146}" destId="{FD7B9A59-FA1B-4825-93B8-5AB68C7E3B6E}" srcOrd="1" destOrd="0" presId="urn:microsoft.com/office/officeart/2005/8/layout/vList3"/>
    <dgm:cxn modelId="{4EC085CF-C175-4B2A-90D0-F25A686075E1}" type="presParOf" srcId="{7469E4B5-B841-4818-9EB9-BB39994FCFE4}" destId="{D1E2FF94-BC98-4B24-9341-340C225FEEED}" srcOrd="1" destOrd="0" presId="urn:microsoft.com/office/officeart/2005/8/layout/vList3"/>
    <dgm:cxn modelId="{D24263B6-3FE7-45ED-A337-B1EE312E7665}" type="presParOf" srcId="{7469E4B5-B841-4818-9EB9-BB39994FCFE4}" destId="{D0BDC123-AFE3-4CE5-BFE7-14D8E9705BFA}" srcOrd="2" destOrd="0" presId="urn:microsoft.com/office/officeart/2005/8/layout/vList3"/>
    <dgm:cxn modelId="{F3AA9D8C-9256-4606-B8D8-CD9A4BE33A24}" type="presParOf" srcId="{D0BDC123-AFE3-4CE5-BFE7-14D8E9705BFA}" destId="{EE6573A5-5782-42D8-92A9-77D493557EDF}" srcOrd="0" destOrd="0" presId="urn:microsoft.com/office/officeart/2005/8/layout/vList3"/>
    <dgm:cxn modelId="{2BF95EC8-9075-49AC-81E3-9F34E901B481}" type="presParOf" srcId="{D0BDC123-AFE3-4CE5-BFE7-14D8E9705BFA}" destId="{9DB3D957-2CA0-4C0A-92B8-C6C9C883B66A}" srcOrd="1" destOrd="0" presId="urn:microsoft.com/office/officeart/2005/8/layout/vList3"/>
    <dgm:cxn modelId="{CF88551E-0A2B-4E60-8F16-6ACC085F2C3E}" type="presParOf" srcId="{7469E4B5-B841-4818-9EB9-BB39994FCFE4}" destId="{E3509D0B-A63A-4140-B41D-6837017874EC}" srcOrd="3" destOrd="0" presId="urn:microsoft.com/office/officeart/2005/8/layout/vList3"/>
    <dgm:cxn modelId="{38AAEF3A-66B9-469A-A096-9CE45240A091}" type="presParOf" srcId="{7469E4B5-B841-4818-9EB9-BB39994FCFE4}" destId="{C9D2D445-1F96-4063-A7E1-05A151D7F13B}" srcOrd="4" destOrd="0" presId="urn:microsoft.com/office/officeart/2005/8/layout/vList3"/>
    <dgm:cxn modelId="{217223CF-7166-4701-9523-805F93EE64D9}" type="presParOf" srcId="{C9D2D445-1F96-4063-A7E1-05A151D7F13B}" destId="{88FA4F94-544F-4658-8AE9-FA568C3251ED}" srcOrd="0" destOrd="0" presId="urn:microsoft.com/office/officeart/2005/8/layout/vList3"/>
    <dgm:cxn modelId="{8B1621E2-BD3B-4B5C-9729-FE3B18BCD1EC}" type="presParOf" srcId="{C9D2D445-1F96-4063-A7E1-05A151D7F13B}" destId="{D55BA190-E541-4C66-8032-9C3AFD72887F}"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A3103-E9D8-7E47-A752-412BABA59D8B}">
      <dsp:nvSpPr>
        <dsp:cNvPr id="0" name=""/>
        <dsp:cNvSpPr/>
      </dsp:nvSpPr>
      <dsp:spPr>
        <a:xfrm>
          <a:off x="4922732" y="2512005"/>
          <a:ext cx="2574290" cy="2388148"/>
        </a:xfrm>
        <a:prstGeom prst="ellipse">
          <a:avLst/>
        </a:prstGeom>
        <a:solidFill>
          <a:schemeClr val="bg1"/>
        </a:solidFill>
        <a:ln>
          <a:noFill/>
        </a:ln>
        <a:effectLst>
          <a:softEdge rad="12700"/>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b="1" kern="1200" dirty="0">
              <a:solidFill>
                <a:schemeClr val="tx1"/>
              </a:solidFill>
            </a:rPr>
            <a:t>ALEX FERGUSON</a:t>
          </a:r>
        </a:p>
      </dsp:txBody>
      <dsp:txXfrm>
        <a:off x="5299728" y="2861741"/>
        <a:ext cx="1820298" cy="1688676"/>
      </dsp:txXfrm>
    </dsp:sp>
    <dsp:sp modelId="{34BAD3DF-A68C-7847-B495-F0629CEE1889}">
      <dsp:nvSpPr>
        <dsp:cNvPr id="0" name=""/>
        <dsp:cNvSpPr/>
      </dsp:nvSpPr>
      <dsp:spPr>
        <a:xfrm rot="11794188">
          <a:off x="2069283" y="2577446"/>
          <a:ext cx="2816317" cy="631252"/>
        </a:xfrm>
        <a:prstGeom prst="lef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hade val="36000"/>
                <a:satMod val="120000"/>
              </a:schemeClr>
              <a:schemeClr val="accent1">
                <a:tint val="60000"/>
                <a:hueOff val="0"/>
                <a:satOff val="0"/>
                <a:lumOff val="0"/>
                <a:alphaOff val="0"/>
                <a:tint val="40000"/>
              </a:schemeClr>
            </a:duotone>
          </a:blip>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C90C8646-CD35-0049-A7F0-7F716C05DEC5}">
      <dsp:nvSpPr>
        <dsp:cNvPr id="0" name=""/>
        <dsp:cNvSpPr/>
      </dsp:nvSpPr>
      <dsp:spPr>
        <a:xfrm>
          <a:off x="310448" y="1275411"/>
          <a:ext cx="3634623" cy="2432155"/>
        </a:xfrm>
        <a:prstGeom prst="roundRect">
          <a:avLst>
            <a:gd name="adj" fmla="val 10000"/>
          </a:avLst>
        </a:prstGeom>
        <a:solidFill>
          <a:schemeClr val="bg1"/>
        </a:solidFill>
        <a:ln>
          <a:noFill/>
        </a:ln>
        <a:effectLst>
          <a:softEdge rad="12700"/>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US" sz="2000" b="1" kern="1200" dirty="0">
              <a:solidFill>
                <a:schemeClr val="tx1"/>
              </a:solidFill>
              <a:latin typeface="Arial" charset="0"/>
              <a:ea typeface="Arial" charset="0"/>
              <a:cs typeface="Arial" charset="0"/>
            </a:rPr>
            <a:t>DIRECTION/DRIVE</a:t>
          </a:r>
        </a:p>
        <a:p>
          <a:pPr lvl="0" algn="ctr" defTabSz="889000">
            <a:lnSpc>
              <a:spcPct val="90000"/>
            </a:lnSpc>
            <a:spcBef>
              <a:spcPct val="0"/>
            </a:spcBef>
            <a:spcAft>
              <a:spcPct val="35000"/>
            </a:spcAft>
          </a:pPr>
          <a:r>
            <a:rPr lang="en-US" sz="1800" kern="1200" dirty="0">
              <a:solidFill>
                <a:schemeClr val="tx1"/>
              </a:solidFill>
              <a:latin typeface="Arial" charset="0"/>
              <a:ea typeface="Arial" charset="0"/>
              <a:cs typeface="Arial" charset="0"/>
            </a:rPr>
            <a:t>Sir Alex Ferguson has requirements and expectations of himself and his players in order to be the successful team they are today as well as being such a successful business in Football.</a:t>
          </a:r>
          <a:endParaRPr lang="en-US" sz="1800" kern="1200" dirty="0">
            <a:solidFill>
              <a:schemeClr val="tx1"/>
            </a:solidFill>
          </a:endParaRPr>
        </a:p>
      </dsp:txBody>
      <dsp:txXfrm>
        <a:off x="381683" y="1346646"/>
        <a:ext cx="3492153" cy="2289685"/>
      </dsp:txXfrm>
    </dsp:sp>
    <dsp:sp modelId="{4C1DA267-413F-344D-B70D-351DB98FECDB}">
      <dsp:nvSpPr>
        <dsp:cNvPr id="0" name=""/>
        <dsp:cNvSpPr/>
      </dsp:nvSpPr>
      <dsp:spPr>
        <a:xfrm rot="16200000">
          <a:off x="5402067" y="1294538"/>
          <a:ext cx="1615619" cy="631252"/>
        </a:xfrm>
        <a:prstGeom prst="lef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hade val="36000"/>
                <a:satMod val="120000"/>
              </a:schemeClr>
              <a:schemeClr val="accent1">
                <a:tint val="60000"/>
                <a:hueOff val="0"/>
                <a:satOff val="0"/>
                <a:lumOff val="0"/>
                <a:alphaOff val="0"/>
                <a:tint val="40000"/>
              </a:schemeClr>
            </a:duotone>
          </a:blip>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B911462D-705B-B444-B670-63A014C25AC1}">
      <dsp:nvSpPr>
        <dsp:cNvPr id="0" name=""/>
        <dsp:cNvSpPr/>
      </dsp:nvSpPr>
      <dsp:spPr>
        <a:xfrm>
          <a:off x="4171165" y="-46317"/>
          <a:ext cx="4077425" cy="1697344"/>
        </a:xfrm>
        <a:prstGeom prst="roundRect">
          <a:avLst>
            <a:gd name="adj" fmla="val 10000"/>
          </a:avLst>
        </a:prstGeom>
        <a:solidFill>
          <a:schemeClr val="bg1"/>
        </a:solidFill>
        <a:ln>
          <a:noFill/>
        </a:ln>
        <a:effectLst>
          <a:softEdge rad="12700"/>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US" sz="2000" b="1" kern="1200" dirty="0">
              <a:solidFill>
                <a:schemeClr val="tx1"/>
              </a:solidFill>
              <a:latin typeface="Arial" charset="0"/>
              <a:ea typeface="Arial" charset="0"/>
              <a:cs typeface="Arial" charset="0"/>
            </a:rPr>
            <a:t>PRAISE</a:t>
          </a:r>
        </a:p>
        <a:p>
          <a:pPr lvl="0" algn="ctr" defTabSz="889000">
            <a:lnSpc>
              <a:spcPct val="90000"/>
            </a:lnSpc>
            <a:spcBef>
              <a:spcPct val="0"/>
            </a:spcBef>
            <a:spcAft>
              <a:spcPct val="35000"/>
            </a:spcAft>
          </a:pPr>
          <a:r>
            <a:rPr lang="en-US" sz="1800" kern="1200" dirty="0">
              <a:solidFill>
                <a:schemeClr val="tx1"/>
              </a:solidFill>
              <a:latin typeface="Arial" charset="0"/>
              <a:ea typeface="Arial" charset="0"/>
              <a:cs typeface="Arial" charset="0"/>
            </a:rPr>
            <a:t>In returns for a players progression and success towards the club, Sir Alex Ferguson always praised players when they deserved it most, boosting the players as well as the club morale</a:t>
          </a:r>
          <a:endParaRPr lang="en-US" sz="1800" kern="1200" dirty="0">
            <a:solidFill>
              <a:schemeClr val="tx1"/>
            </a:solidFill>
          </a:endParaRPr>
        </a:p>
      </dsp:txBody>
      <dsp:txXfrm>
        <a:off x="4220879" y="3397"/>
        <a:ext cx="3977997" cy="1597916"/>
      </dsp:txXfrm>
    </dsp:sp>
    <dsp:sp modelId="{C8409FCC-FA87-DF47-AD55-8A82E4AC74D1}">
      <dsp:nvSpPr>
        <dsp:cNvPr id="0" name=""/>
        <dsp:cNvSpPr/>
      </dsp:nvSpPr>
      <dsp:spPr>
        <a:xfrm rot="20283360">
          <a:off x="7436119" y="2378846"/>
          <a:ext cx="2569269" cy="631252"/>
        </a:xfrm>
        <a:prstGeom prst="leftArrow">
          <a:avLst>
            <a:gd name="adj1" fmla="val 60000"/>
            <a:gd name="adj2" fmla="val 50000"/>
          </a:avLst>
        </a:prstGeom>
        <a:blipFill rotWithShape="0">
          <a:blip xmlns:r="http://schemas.openxmlformats.org/officeDocument/2006/relationships" r:embed="rId1">
            <a:duotone>
              <a:schemeClr val="accent1">
                <a:tint val="60000"/>
                <a:hueOff val="0"/>
                <a:satOff val="0"/>
                <a:lumOff val="0"/>
                <a:alphaOff val="0"/>
                <a:shade val="36000"/>
                <a:satMod val="120000"/>
              </a:schemeClr>
              <a:schemeClr val="accent1">
                <a:tint val="60000"/>
                <a:hueOff val="0"/>
                <a:satOff val="0"/>
                <a:lumOff val="0"/>
                <a:alphaOff val="0"/>
                <a:tint val="40000"/>
              </a:schemeClr>
            </a:duotone>
          </a:blip>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8E92C754-24E2-444A-8738-C53294481B7F}">
      <dsp:nvSpPr>
        <dsp:cNvPr id="0" name=""/>
        <dsp:cNvSpPr/>
      </dsp:nvSpPr>
      <dsp:spPr>
        <a:xfrm>
          <a:off x="8322760" y="1200260"/>
          <a:ext cx="3179111" cy="2028288"/>
        </a:xfrm>
        <a:prstGeom prst="roundRect">
          <a:avLst>
            <a:gd name="adj" fmla="val 10000"/>
          </a:avLst>
        </a:prstGeom>
        <a:solidFill>
          <a:schemeClr val="bg1"/>
        </a:solidFill>
        <a:ln>
          <a:noFill/>
        </a:ln>
        <a:effectLst>
          <a:softEdge rad="12700"/>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US" sz="2000" b="1" kern="1200" dirty="0">
              <a:solidFill>
                <a:schemeClr val="tx1"/>
              </a:solidFill>
              <a:latin typeface="Arial" charset="0"/>
              <a:ea typeface="Arial" charset="0"/>
              <a:cs typeface="Arial" charset="0"/>
            </a:rPr>
            <a:t>SUPPORT</a:t>
          </a:r>
        </a:p>
        <a:p>
          <a:pPr lvl="0" algn="ctr" defTabSz="889000">
            <a:lnSpc>
              <a:spcPct val="90000"/>
            </a:lnSpc>
            <a:spcBef>
              <a:spcPct val="0"/>
            </a:spcBef>
            <a:spcAft>
              <a:spcPct val="35000"/>
            </a:spcAft>
          </a:pPr>
          <a:r>
            <a:rPr lang="en-US" sz="1800" kern="1200" dirty="0">
              <a:solidFill>
                <a:schemeClr val="tx1"/>
              </a:solidFill>
              <a:latin typeface="Arial" charset="0"/>
              <a:ea typeface="Arial" charset="0"/>
              <a:cs typeface="Arial" charset="0"/>
            </a:rPr>
            <a:t>Providing support for players if they aren’t performing as well as they should be or even if they are doing well for the team, to achieve success.</a:t>
          </a:r>
          <a:endParaRPr lang="en-US" sz="1800" kern="1200" dirty="0">
            <a:solidFill>
              <a:schemeClr val="tx1"/>
            </a:solidFill>
          </a:endParaRPr>
        </a:p>
      </dsp:txBody>
      <dsp:txXfrm>
        <a:off x="8382167" y="1259667"/>
        <a:ext cx="3060297" cy="1909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DEFE8-72C1-4E61-9353-ADD371B943D9}">
      <dsp:nvSpPr>
        <dsp:cNvPr id="0" name=""/>
        <dsp:cNvSpPr/>
      </dsp:nvSpPr>
      <dsp:spPr>
        <a:xfrm>
          <a:off x="2635331" y="1832246"/>
          <a:ext cx="2508764" cy="2411200"/>
        </a:xfrm>
        <a:prstGeom prst="ellipse">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GB" sz="2400" kern="1200" dirty="0">
              <a:solidFill>
                <a:schemeClr val="bg1"/>
              </a:solidFill>
            </a:rPr>
            <a:t>Control, focus and direction for leadership</a:t>
          </a:r>
        </a:p>
      </dsp:txBody>
      <dsp:txXfrm>
        <a:off x="3002731" y="2185358"/>
        <a:ext cx="1773964" cy="1704976"/>
      </dsp:txXfrm>
    </dsp:sp>
    <dsp:sp modelId="{CA4DED9A-5F3E-4BF4-9027-1E0452CA4730}">
      <dsp:nvSpPr>
        <dsp:cNvPr id="0" name=""/>
        <dsp:cNvSpPr/>
      </dsp:nvSpPr>
      <dsp:spPr>
        <a:xfrm rot="5224327">
          <a:off x="3698388" y="1952846"/>
          <a:ext cx="273443" cy="34794"/>
        </a:xfrm>
        <a:custGeom>
          <a:avLst/>
          <a:gdLst/>
          <a:ahLst/>
          <a:cxnLst/>
          <a:rect l="0" t="0" r="0" b="0"/>
          <a:pathLst>
            <a:path>
              <a:moveTo>
                <a:pt x="0" y="17397"/>
              </a:moveTo>
              <a:lnTo>
                <a:pt x="273443" y="1739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solidFill>
              <a:schemeClr val="tx1"/>
            </a:solidFill>
          </a:endParaRPr>
        </a:p>
      </dsp:txBody>
      <dsp:txXfrm>
        <a:off x="3828274" y="1963408"/>
        <a:ext cx="13672" cy="13672"/>
      </dsp:txXfrm>
    </dsp:sp>
    <dsp:sp modelId="{345AC73D-AF9C-46F5-B196-E8047C268AA6}">
      <dsp:nvSpPr>
        <dsp:cNvPr id="0" name=""/>
        <dsp:cNvSpPr/>
      </dsp:nvSpPr>
      <dsp:spPr>
        <a:xfrm>
          <a:off x="2556271" y="-125329"/>
          <a:ext cx="2457543" cy="2233321"/>
        </a:xfrm>
        <a:prstGeom prst="ellipse">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GB" sz="1800" kern="1200" dirty="0">
              <a:solidFill>
                <a:schemeClr val="bg1"/>
              </a:solidFill>
            </a:rPr>
            <a:t>Leadership: Getting the best out of his players</a:t>
          </a:r>
        </a:p>
      </dsp:txBody>
      <dsp:txXfrm>
        <a:off x="2916170" y="201733"/>
        <a:ext cx="1737745" cy="1579197"/>
      </dsp:txXfrm>
    </dsp:sp>
    <dsp:sp modelId="{2C32B9C5-9049-4C07-9061-506CC44C8D3A}">
      <dsp:nvSpPr>
        <dsp:cNvPr id="0" name=""/>
        <dsp:cNvSpPr/>
      </dsp:nvSpPr>
      <dsp:spPr>
        <a:xfrm rot="11140355">
          <a:off x="4985162" y="3136842"/>
          <a:ext cx="152661" cy="34794"/>
        </a:xfrm>
        <a:custGeom>
          <a:avLst/>
          <a:gdLst/>
          <a:ahLst/>
          <a:cxnLst/>
          <a:rect l="0" t="0" r="0" b="0"/>
          <a:pathLst>
            <a:path>
              <a:moveTo>
                <a:pt x="0" y="17397"/>
              </a:moveTo>
              <a:lnTo>
                <a:pt x="152661" y="1739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solidFill>
              <a:schemeClr val="tx1"/>
            </a:solidFill>
          </a:endParaRPr>
        </a:p>
      </dsp:txBody>
      <dsp:txXfrm rot="10800000">
        <a:off x="5057676" y="3150423"/>
        <a:ext cx="7633" cy="7633"/>
      </dsp:txXfrm>
    </dsp:sp>
    <dsp:sp modelId="{F7CAB0CA-A8F4-4AFA-A56B-9572B106A006}">
      <dsp:nvSpPr>
        <dsp:cNvPr id="0" name=""/>
        <dsp:cNvSpPr/>
      </dsp:nvSpPr>
      <dsp:spPr>
        <a:xfrm>
          <a:off x="4978166" y="1975128"/>
          <a:ext cx="2740445" cy="2613877"/>
        </a:xfrm>
        <a:prstGeom prst="ellipse">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solidFill>
                <a:schemeClr val="bg1"/>
              </a:solidFill>
              <a:latin typeface="Arial" panose="020B0604020202020204" pitchFamily="34" charset="0"/>
              <a:cs typeface="Arial" panose="020B0604020202020204" pitchFamily="34" charset="0"/>
            </a:rPr>
            <a:t>Motivation: never gives up on his team and continuously acts a 12</a:t>
          </a:r>
          <a:r>
            <a:rPr lang="en-GB" sz="1600" kern="1200" baseline="30000" dirty="0">
              <a:solidFill>
                <a:schemeClr val="bg1"/>
              </a:solidFill>
              <a:latin typeface="Arial" panose="020B0604020202020204" pitchFamily="34" charset="0"/>
              <a:cs typeface="Arial" panose="020B0604020202020204" pitchFamily="34" charset="0"/>
            </a:rPr>
            <a:t>th</a:t>
          </a:r>
          <a:r>
            <a:rPr lang="en-GB" sz="1600" kern="1200" dirty="0">
              <a:solidFill>
                <a:schemeClr val="bg1"/>
              </a:solidFill>
              <a:latin typeface="Arial" panose="020B0604020202020204" pitchFamily="34" charset="0"/>
              <a:cs typeface="Arial" panose="020B0604020202020204" pitchFamily="34" charset="0"/>
            </a:rPr>
            <a:t> but most important man has he needs to know when and how to change a game.</a:t>
          </a:r>
        </a:p>
      </dsp:txBody>
      <dsp:txXfrm>
        <a:off x="5379495" y="2357921"/>
        <a:ext cx="1937787" cy="1848291"/>
      </dsp:txXfrm>
    </dsp:sp>
    <dsp:sp modelId="{B00A454A-5F4F-4869-9A67-572BF3E58F6B}">
      <dsp:nvSpPr>
        <dsp:cNvPr id="0" name=""/>
        <dsp:cNvSpPr/>
      </dsp:nvSpPr>
      <dsp:spPr>
        <a:xfrm rot="21031689">
          <a:off x="2652672" y="3212862"/>
          <a:ext cx="167492" cy="34794"/>
        </a:xfrm>
        <a:custGeom>
          <a:avLst/>
          <a:gdLst/>
          <a:ahLst/>
          <a:cxnLst/>
          <a:rect l="0" t="0" r="0" b="0"/>
          <a:pathLst>
            <a:path>
              <a:moveTo>
                <a:pt x="0" y="17397"/>
              </a:moveTo>
              <a:lnTo>
                <a:pt x="167492" y="1739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solidFill>
              <a:schemeClr val="tx1"/>
            </a:solidFill>
          </a:endParaRPr>
        </a:p>
      </dsp:txBody>
      <dsp:txXfrm>
        <a:off x="2732231" y="3226072"/>
        <a:ext cx="8374" cy="8374"/>
      </dsp:txXfrm>
    </dsp:sp>
    <dsp:sp modelId="{EA4624FD-C2E9-4F03-A703-227B56253A21}">
      <dsp:nvSpPr>
        <dsp:cNvPr id="0" name=""/>
        <dsp:cNvSpPr/>
      </dsp:nvSpPr>
      <dsp:spPr>
        <a:xfrm>
          <a:off x="150318" y="2195669"/>
          <a:ext cx="2690149" cy="2483280"/>
        </a:xfrm>
        <a:prstGeom prst="ellipse">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GB" sz="1800" kern="1200" dirty="0">
              <a:solidFill>
                <a:schemeClr val="bg1"/>
              </a:solidFill>
              <a:latin typeface="Arial" panose="020B0604020202020204" pitchFamily="34" charset="0"/>
              <a:cs typeface="Arial" panose="020B0604020202020204" pitchFamily="34" charset="0"/>
            </a:rPr>
            <a:t>Power: Sir Alex Ferguson has the power to change a situation in the game if and when needing to.</a:t>
          </a:r>
        </a:p>
      </dsp:txBody>
      <dsp:txXfrm>
        <a:off x="544281" y="2559337"/>
        <a:ext cx="1902223" cy="17559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B9A59-FA1B-4825-93B8-5AB68C7E3B6E}">
      <dsp:nvSpPr>
        <dsp:cNvPr id="0" name=""/>
        <dsp:cNvSpPr/>
      </dsp:nvSpPr>
      <dsp:spPr>
        <a:xfrm rot="10800000">
          <a:off x="291177" y="154447"/>
          <a:ext cx="4192833" cy="940550"/>
        </a:xfrm>
        <a:prstGeom prst="homePlate">
          <a:avLst/>
        </a:prstGeom>
        <a:solidFill>
          <a:srgbClr val="FF000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8424" tIns="144780" rIns="270256" bIns="144780" numCol="1" spcCol="1270" anchor="ctr" anchorCtr="0">
          <a:noAutofit/>
        </a:bodyPr>
        <a:lstStyle/>
        <a:p>
          <a:pPr lvl="0" algn="ctr" defTabSz="1689100">
            <a:lnSpc>
              <a:spcPct val="90000"/>
            </a:lnSpc>
            <a:spcBef>
              <a:spcPct val="0"/>
            </a:spcBef>
            <a:spcAft>
              <a:spcPct val="35000"/>
            </a:spcAft>
          </a:pPr>
          <a:r>
            <a:rPr lang="en-US" sz="3800" kern="1200" dirty="0"/>
            <a:t>Scope</a:t>
          </a:r>
        </a:p>
      </dsp:txBody>
      <dsp:txXfrm rot="10800000">
        <a:off x="526314" y="154447"/>
        <a:ext cx="3957696" cy="940550"/>
      </dsp:txXfrm>
    </dsp:sp>
    <dsp:sp modelId="{BEA16079-7B8A-41CF-AB76-D67AFED328BF}">
      <dsp:nvSpPr>
        <dsp:cNvPr id="0" name=""/>
        <dsp:cNvSpPr/>
      </dsp:nvSpPr>
      <dsp:spPr>
        <a:xfrm>
          <a:off x="210509" y="0"/>
          <a:ext cx="858158" cy="85815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0000" r="-30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B3D957-2CA0-4C0A-92B8-C6C9C883B66A}">
      <dsp:nvSpPr>
        <dsp:cNvPr id="0" name=""/>
        <dsp:cNvSpPr/>
      </dsp:nvSpPr>
      <dsp:spPr>
        <a:xfrm rot="10800000">
          <a:off x="697534" y="1235029"/>
          <a:ext cx="3717285" cy="858158"/>
        </a:xfrm>
        <a:prstGeom prst="homePlate">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8424" tIns="144780" rIns="270256" bIns="144780" numCol="1" spcCol="1270" anchor="ctr" anchorCtr="0">
          <a:noAutofit/>
        </a:bodyPr>
        <a:lstStyle/>
        <a:p>
          <a:pPr lvl="0" algn="ctr" defTabSz="1689100">
            <a:lnSpc>
              <a:spcPct val="90000"/>
            </a:lnSpc>
            <a:spcBef>
              <a:spcPct val="0"/>
            </a:spcBef>
            <a:spcAft>
              <a:spcPct val="35000"/>
            </a:spcAft>
          </a:pPr>
          <a:r>
            <a:rPr lang="en-US" sz="3800" kern="1200" dirty="0"/>
            <a:t>Objectives </a:t>
          </a:r>
        </a:p>
      </dsp:txBody>
      <dsp:txXfrm rot="10800000">
        <a:off x="912073" y="1235029"/>
        <a:ext cx="3502746" cy="858158"/>
      </dsp:txXfrm>
    </dsp:sp>
    <dsp:sp modelId="{EE6573A5-5782-42D8-92A9-77D493557EDF}">
      <dsp:nvSpPr>
        <dsp:cNvPr id="0" name=""/>
        <dsp:cNvSpPr/>
      </dsp:nvSpPr>
      <dsp:spPr>
        <a:xfrm>
          <a:off x="352677" y="1199175"/>
          <a:ext cx="858158" cy="85815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5BA190-E541-4C66-8032-9C3AFD72887F}">
      <dsp:nvSpPr>
        <dsp:cNvPr id="0" name=""/>
        <dsp:cNvSpPr/>
      </dsp:nvSpPr>
      <dsp:spPr>
        <a:xfrm rot="10800000">
          <a:off x="791090" y="2315959"/>
          <a:ext cx="3535808" cy="858158"/>
        </a:xfrm>
        <a:prstGeom prst="homePlate">
          <a:avLst/>
        </a:prstGeom>
        <a:solidFill>
          <a:srgbClr val="FF000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8424" tIns="144780" rIns="270256" bIns="144780" numCol="1" spcCol="1270" anchor="ctr" anchorCtr="0">
          <a:noAutofit/>
        </a:bodyPr>
        <a:lstStyle/>
        <a:p>
          <a:pPr lvl="0" algn="ctr" defTabSz="1689100">
            <a:lnSpc>
              <a:spcPct val="90000"/>
            </a:lnSpc>
            <a:spcBef>
              <a:spcPct val="0"/>
            </a:spcBef>
            <a:spcAft>
              <a:spcPct val="35000"/>
            </a:spcAft>
          </a:pPr>
          <a:r>
            <a:rPr lang="en-US" sz="3800" kern="1200" dirty="0"/>
            <a:t>Focus</a:t>
          </a:r>
        </a:p>
      </dsp:txBody>
      <dsp:txXfrm rot="10800000">
        <a:off x="1005629" y="2315959"/>
        <a:ext cx="3321269" cy="858158"/>
      </dsp:txXfrm>
    </dsp:sp>
    <dsp:sp modelId="{88FA4F94-544F-4658-8AE9-FA568C3251ED}">
      <dsp:nvSpPr>
        <dsp:cNvPr id="0" name=""/>
        <dsp:cNvSpPr/>
      </dsp:nvSpPr>
      <dsp:spPr>
        <a:xfrm>
          <a:off x="371375" y="2240831"/>
          <a:ext cx="858158" cy="85815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B3024A8F-9840-AA40-9160-7D06940453BB}" type="datetimeFigureOut">
              <a:rPr lang="en-US" smtClean="0"/>
              <a:t>4/26/18</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D80FC1F8-BC9A-A24C-BD0B-91E0A12DA3A9}" type="slidenum">
              <a:rPr lang="en-US" smtClean="0"/>
              <a:t>‹#›</a:t>
            </a:fld>
            <a:endParaRPr lang="en-US"/>
          </a:p>
        </p:txBody>
      </p:sp>
    </p:spTree>
    <p:extLst>
      <p:ext uri="{BB962C8B-B14F-4D97-AF65-F5344CB8AC3E}">
        <p14:creationId xmlns:p14="http://schemas.microsoft.com/office/powerpoint/2010/main" val="1513954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D22F896-40B5-4ADD-8801-0D06FADFA095}" type="slidenum">
              <a:rPr lang="en-US" smtClean="0"/>
              <a:pPr/>
              <a:t>‹#›</a:t>
            </a:fld>
            <a:endParaRPr lang="en-US" dirty="0"/>
          </a:p>
        </p:txBody>
      </p:sp>
    </p:spTree>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0F7F47CF-67C9-420C-80A5-E2069FF0C2DF}" type="datetimeFigureOut">
              <a:rPr lang="en-US" smtClean="0"/>
              <a:t>4/26/18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D22F896-40B5-4ADD-8801-0D06FADFA095}" type="slidenum">
              <a:rPr lang="en-US" smtClean="0"/>
              <a:t>‹#›</a:t>
            </a:fld>
            <a:endParaRPr lang="en-US" dirty="0"/>
          </a:p>
        </p:txBody>
      </p:sp>
    </p:spTree>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t>4/26/18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t>4/26/18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97649AC-CB8F-4FF1-9A34-5861C74DD0A7}" type="datetimeFigureOut">
              <a:rPr lang="en-US" smtClean="0"/>
              <a:t>4/26/18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
        <p:nvSpPr>
          <p:cNvPr id="6" name="Title 5"/>
          <p:cNvSpPr>
            <a:spLocks noGrp="1"/>
          </p:cNvSpPr>
          <p:nvPr>
            <p:ph type="title"/>
          </p:nvPr>
        </p:nvSpPr>
        <p:spPr/>
        <p:txBody>
          <a:bodyPr/>
          <a:lstStyle/>
          <a:p>
            <a:r>
              <a:rPr lang="en-US"/>
              <a:t>Click to edit Master title style</a:t>
            </a:r>
          </a:p>
        </p:txBody>
      </p:sp>
    </p:spTree>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4/26/18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4/26/18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smtClean="0"/>
              <a:t>4/26/18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F1211-4E0C-4AB3-B04F-585959BDAFE8}" type="datetimeFigureOut">
              <a:rPr lang="en-US" smtClean="0"/>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35BB1C6-BF8F-4481-8AB2-603A1C8A906A}" type="datetimeFigureOut">
              <a:rPr lang="en-US" smtClean="0"/>
              <a:t>4/26/18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0356100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9.tiff"/><Relationship Id="rId4" Type="http://schemas.openxmlformats.org/officeDocument/2006/relationships/image" Target="../media/image10.tiff"/><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4" Type="http://schemas.openxmlformats.org/officeDocument/2006/relationships/image" Target="../media/image12.tiff"/><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8" Type="http://schemas.openxmlformats.org/officeDocument/2006/relationships/image" Target="../media/image5.jpg"/><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8" Type="http://schemas.openxmlformats.org/officeDocument/2006/relationships/image" Target="../media/image13.tiff"/><Relationship Id="rId9" Type="http://schemas.openxmlformats.org/officeDocument/2006/relationships/image" Target="../media/image14.tiff"/><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image" Target="../media/image15.tiff"/><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8" Type="http://schemas.openxmlformats.org/officeDocument/2006/relationships/image" Target="../media/image18.tiff"/><Relationship Id="rId9" Type="http://schemas.openxmlformats.org/officeDocument/2006/relationships/image" Target="../media/image5.jpg"/><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image" Target="../media/image19.tiff"/><Relationship Id="rId4" Type="http://schemas.openxmlformats.org/officeDocument/2006/relationships/image" Target="../media/image20.tiff"/><Relationship Id="rId5" Type="http://schemas.openxmlformats.org/officeDocument/2006/relationships/image" Target="../media/image21.tiff"/><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 Id="rId3"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22.tiff"/><Relationship Id="rId4" Type="http://schemas.openxmlformats.org/officeDocument/2006/relationships/image" Target="../media/image5.jpg"/><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5.xml.rels><?xml version="1.0" encoding="UTF-8" standalone="yes"?>
<Relationships xmlns="http://schemas.openxmlformats.org/package/2006/relationships"><Relationship Id="rId3" Type="http://schemas.openxmlformats.org/officeDocument/2006/relationships/image" Target="../media/image23.tiff"/><Relationship Id="rId4" Type="http://schemas.openxmlformats.org/officeDocument/2006/relationships/image" Target="../media/image5.jpg"/><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 Id="rId3" Type="http://schemas.openxmlformats.org/officeDocument/2006/relationships/image" Target="../media/image24.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8801" y="2560758"/>
            <a:ext cx="9755187" cy="2766528"/>
          </a:xfrm>
        </p:spPr>
        <p:txBody>
          <a:bodyPr>
            <a:normAutofit fontScale="90000"/>
          </a:bodyPr>
          <a:lstStyle/>
          <a:p>
            <a:r>
              <a:rPr lang="en-GB" sz="6000" dirty="0">
                <a:solidFill>
                  <a:schemeClr val="tx1"/>
                </a:solidFill>
              </a:rPr>
              <a:t>Project pathway 1</a:t>
            </a:r>
            <a:br>
              <a:rPr lang="en-GB" sz="6000" dirty="0">
                <a:solidFill>
                  <a:schemeClr val="tx1"/>
                </a:solidFill>
              </a:rPr>
            </a:br>
            <a:r>
              <a:rPr lang="en-GB" sz="6000" dirty="0">
                <a:solidFill>
                  <a:schemeClr val="tx1"/>
                </a:solidFill>
              </a:rPr>
              <a:t>EMPL4013</a:t>
            </a:r>
            <a:br>
              <a:rPr lang="en-GB" sz="6000" dirty="0">
                <a:solidFill>
                  <a:schemeClr val="tx1"/>
                </a:solidFill>
              </a:rPr>
            </a:br>
            <a:r>
              <a:rPr lang="en-GB" sz="6000" b="1" dirty="0">
                <a:solidFill>
                  <a:schemeClr val="tx1"/>
                </a:solidFill>
              </a:rPr>
              <a:t>Sustainability and Global Citizenship</a:t>
            </a:r>
            <a:r>
              <a:rPr lang="en-GB" sz="6000" b="1" dirty="0"/>
              <a:t/>
            </a:r>
            <a:br>
              <a:rPr lang="en-GB" sz="6000" b="1" dirty="0"/>
            </a:br>
            <a:r>
              <a:rPr lang="en-GB" b="1" dirty="0"/>
              <a:t> </a:t>
            </a:r>
            <a:br>
              <a:rPr lang="en-GB" b="1" dirty="0"/>
            </a:br>
            <a:endParaRPr lang="en-GB" dirty="0"/>
          </a:p>
        </p:txBody>
      </p:sp>
      <p:sp>
        <p:nvSpPr>
          <p:cNvPr id="8" name="TextBox 7"/>
          <p:cNvSpPr txBox="1"/>
          <p:nvPr/>
        </p:nvSpPr>
        <p:spPr>
          <a:xfrm>
            <a:off x="1852486" y="5058147"/>
            <a:ext cx="8167816" cy="1415772"/>
          </a:xfrm>
          <a:prstGeom prst="rect">
            <a:avLst/>
          </a:prstGeom>
          <a:noFill/>
        </p:spPr>
        <p:txBody>
          <a:bodyPr wrap="square" rtlCol="0">
            <a:spAutoFit/>
          </a:bodyPr>
          <a:lstStyle/>
          <a:p>
            <a:pPr algn="ctr"/>
            <a:endParaRPr lang="it-IT" sz="1400" b="1" dirty="0">
              <a:solidFill>
                <a:schemeClr val="tx1"/>
              </a:solidFill>
              <a:latin typeface="Arial" panose="020B0604020202020204" pitchFamily="34" charset="0"/>
              <a:cs typeface="Arial" panose="020B0604020202020204" pitchFamily="34" charset="0"/>
            </a:endParaRPr>
          </a:p>
          <a:p>
            <a:pPr algn="ctr"/>
            <a:r>
              <a:rPr lang="it-IT" b="1" dirty="0" err="1">
                <a:solidFill>
                  <a:schemeClr val="tx1"/>
                </a:solidFill>
                <a:latin typeface="Arial" panose="020B0604020202020204" pitchFamily="34" charset="0"/>
                <a:cs typeface="Arial" panose="020B0604020202020204" pitchFamily="34" charset="0"/>
              </a:rPr>
              <a:t>Arry</a:t>
            </a:r>
            <a:r>
              <a:rPr lang="it-IT" b="1" dirty="0">
                <a:solidFill>
                  <a:schemeClr val="tx1"/>
                </a:solidFill>
                <a:latin typeface="Arial" panose="020B0604020202020204" pitchFamily="34" charset="0"/>
                <a:cs typeface="Arial" panose="020B0604020202020204" pitchFamily="34" charset="0"/>
              </a:rPr>
              <a:t> </a:t>
            </a:r>
            <a:r>
              <a:rPr lang="it-IT" b="1" dirty="0" err="1">
                <a:solidFill>
                  <a:schemeClr val="tx1"/>
                </a:solidFill>
                <a:latin typeface="Arial" panose="020B0604020202020204" pitchFamily="34" charset="0"/>
                <a:cs typeface="Arial" panose="020B0604020202020204" pitchFamily="34" charset="0"/>
              </a:rPr>
              <a:t>Jaffa</a:t>
            </a:r>
            <a:r>
              <a:rPr lang="it-IT" b="1" dirty="0">
                <a:solidFill>
                  <a:schemeClr val="tx1"/>
                </a:solidFill>
                <a:latin typeface="Arial" panose="020B0604020202020204" pitchFamily="34" charset="0"/>
                <a:cs typeface="Arial" panose="020B0604020202020204" pitchFamily="34" charset="0"/>
              </a:rPr>
              <a:t> (1605600) Junior Richard (1605599) </a:t>
            </a:r>
            <a:r>
              <a:rPr lang="it-IT" b="1" dirty="0" err="1">
                <a:solidFill>
                  <a:schemeClr val="tx1"/>
                </a:solidFill>
                <a:latin typeface="Arial" panose="020B0604020202020204" pitchFamily="34" charset="0"/>
                <a:cs typeface="Arial" panose="020B0604020202020204" pitchFamily="34" charset="0"/>
              </a:rPr>
              <a:t>Moaiad</a:t>
            </a:r>
            <a:r>
              <a:rPr lang="it-IT" b="1" dirty="0">
                <a:solidFill>
                  <a:schemeClr val="tx1"/>
                </a:solidFill>
                <a:latin typeface="Arial" panose="020B0604020202020204" pitchFamily="34" charset="0"/>
                <a:cs typeface="Arial" panose="020B0604020202020204" pitchFamily="34" charset="0"/>
              </a:rPr>
              <a:t> Al </a:t>
            </a:r>
            <a:r>
              <a:rPr lang="it-IT" b="1" dirty="0" err="1">
                <a:solidFill>
                  <a:schemeClr val="tx1"/>
                </a:solidFill>
                <a:latin typeface="Arial" panose="020B0604020202020204" pitchFamily="34" charset="0"/>
                <a:cs typeface="Arial" panose="020B0604020202020204" pitchFamily="34" charset="0"/>
              </a:rPr>
              <a:t>Asadi</a:t>
            </a:r>
            <a:r>
              <a:rPr lang="it-IT" b="1" dirty="0">
                <a:solidFill>
                  <a:schemeClr val="tx1"/>
                </a:solidFill>
                <a:latin typeface="Arial" panose="020B0604020202020204" pitchFamily="34" charset="0"/>
                <a:cs typeface="Arial" panose="020B0604020202020204" pitchFamily="34" charset="0"/>
              </a:rPr>
              <a:t> (1703897) </a:t>
            </a:r>
          </a:p>
          <a:p>
            <a:pPr algn="ctr"/>
            <a:r>
              <a:rPr lang="it-IT" b="1" dirty="0">
                <a:solidFill>
                  <a:schemeClr val="tx1"/>
                </a:solidFill>
                <a:latin typeface="Arial" panose="020B0604020202020204" pitchFamily="34" charset="0"/>
                <a:cs typeface="Arial" panose="020B0604020202020204" pitchFamily="34" charset="0"/>
              </a:rPr>
              <a:t>Mohammed </a:t>
            </a:r>
            <a:r>
              <a:rPr lang="it-IT" b="1" dirty="0" err="1">
                <a:solidFill>
                  <a:schemeClr val="tx1"/>
                </a:solidFill>
                <a:latin typeface="Arial" panose="020B0604020202020204" pitchFamily="34" charset="0"/>
                <a:cs typeface="Arial" panose="020B0604020202020204" pitchFamily="34" charset="0"/>
              </a:rPr>
              <a:t>S</a:t>
            </a:r>
            <a:r>
              <a:rPr lang="it-IT" b="1" dirty="0">
                <a:solidFill>
                  <a:schemeClr val="tx1"/>
                </a:solidFill>
                <a:latin typeface="Arial" panose="020B0604020202020204" pitchFamily="34" charset="0"/>
                <a:cs typeface="Arial" panose="020B0604020202020204" pitchFamily="34" charset="0"/>
              </a:rPr>
              <a:t> Ahmed (1605853) </a:t>
            </a:r>
            <a:r>
              <a:rPr lang="it-IT" b="1" dirty="0" err="1">
                <a:solidFill>
                  <a:schemeClr val="tx1"/>
                </a:solidFill>
                <a:latin typeface="Arial" panose="020B0604020202020204" pitchFamily="34" charset="0"/>
                <a:cs typeface="Arial" panose="020B0604020202020204" pitchFamily="34" charset="0"/>
              </a:rPr>
              <a:t>Racheal</a:t>
            </a:r>
            <a:r>
              <a:rPr lang="it-IT" b="1" dirty="0">
                <a:solidFill>
                  <a:schemeClr val="tx1"/>
                </a:solidFill>
                <a:latin typeface="Arial" panose="020B0604020202020204" pitchFamily="34" charset="0"/>
                <a:cs typeface="Arial" panose="020B0604020202020204" pitchFamily="34" charset="0"/>
              </a:rPr>
              <a:t> </a:t>
            </a:r>
            <a:r>
              <a:rPr lang="it-IT" b="1" dirty="0" err="1">
                <a:solidFill>
                  <a:schemeClr val="tx1"/>
                </a:solidFill>
                <a:latin typeface="Arial" panose="020B0604020202020204" pitchFamily="34" charset="0"/>
                <a:cs typeface="Arial" panose="020B0604020202020204" pitchFamily="34" charset="0"/>
              </a:rPr>
              <a:t>Oladiran</a:t>
            </a:r>
            <a:r>
              <a:rPr lang="it-IT" b="1" dirty="0">
                <a:solidFill>
                  <a:schemeClr val="tx1"/>
                </a:solidFill>
                <a:latin typeface="Arial" panose="020B0604020202020204" pitchFamily="34" charset="0"/>
                <a:cs typeface="Arial" panose="020B0604020202020204" pitchFamily="34" charset="0"/>
              </a:rPr>
              <a:t> (1704038)</a:t>
            </a:r>
          </a:p>
          <a:p>
            <a:pPr algn="ctr"/>
            <a:r>
              <a:rPr lang="it-IT" b="1" dirty="0">
                <a:latin typeface="Arial" panose="020B0604020202020204" pitchFamily="34" charset="0"/>
                <a:cs typeface="Arial" panose="020B0604020202020204" pitchFamily="34" charset="0"/>
              </a:rPr>
              <a:t>LECTURER: </a:t>
            </a:r>
            <a:r>
              <a:rPr lang="en-US" b="1" dirty="0" err="1">
                <a:latin typeface="Arial" charset="0"/>
                <a:ea typeface="Arial" charset="0"/>
                <a:cs typeface="Arial" charset="0"/>
              </a:rPr>
              <a:t>Husam</a:t>
            </a:r>
            <a:r>
              <a:rPr lang="en-US" b="1" dirty="0">
                <a:latin typeface="Arial" charset="0"/>
                <a:ea typeface="Arial" charset="0"/>
                <a:cs typeface="Arial" charset="0"/>
              </a:rPr>
              <a:t> </a:t>
            </a:r>
            <a:r>
              <a:rPr lang="en-US" b="1" dirty="0" err="1">
                <a:latin typeface="Arial" charset="0"/>
                <a:ea typeface="Arial" charset="0"/>
                <a:cs typeface="Arial" charset="0"/>
              </a:rPr>
              <a:t>Alharahsheh</a:t>
            </a:r>
            <a:endParaRPr lang="it-IT" b="1" dirty="0">
              <a:solidFill>
                <a:schemeClr val="tx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876253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1" nodeType="clickEffect">
                                  <p:stCondLst>
                                    <p:cond delay="0"/>
                                  </p:stCondLst>
                                  <p:childTnLst>
                                    <p:animScale>
                                      <p:cBhvr>
                                        <p:cTn id="6" dur="2000" fill="hold"/>
                                        <p:tgtEl>
                                          <p:spTgt spid="8"/>
                                        </p:tgtEl>
                                      </p:cBhvr>
                                      <p:by x="150000" y="150000"/>
                                    </p:animScale>
                                  </p:childTnLst>
                                </p:cTn>
                              </p:par>
                              <p:par>
                                <p:cTn id="7" presetID="53" presetClass="exit" presetSubtype="32" fill="hold" grpId="0" nodeType="withEffect">
                                  <p:stCondLst>
                                    <p:cond delay="0"/>
                                  </p:stCondLst>
                                  <p:childTnLst>
                                    <p:anim calcmode="lin" valueType="num">
                                      <p:cBhvr>
                                        <p:cTn id="8" dur="500"/>
                                        <p:tgtEl>
                                          <p:spTgt spid="8"/>
                                        </p:tgtEl>
                                        <p:attrNameLst>
                                          <p:attrName>ppt_w</p:attrName>
                                        </p:attrNameLst>
                                      </p:cBhvr>
                                      <p:tavLst>
                                        <p:tav tm="0">
                                          <p:val>
                                            <p:strVal val="ppt_w"/>
                                          </p:val>
                                        </p:tav>
                                        <p:tav tm="100000">
                                          <p:val>
                                            <p:fltVal val="0"/>
                                          </p:val>
                                        </p:tav>
                                      </p:tavLst>
                                    </p:anim>
                                    <p:anim calcmode="lin" valueType="num">
                                      <p:cBhvr>
                                        <p:cTn id="9" dur="500"/>
                                        <p:tgtEl>
                                          <p:spTgt spid="8"/>
                                        </p:tgtEl>
                                        <p:attrNameLst>
                                          <p:attrName>ppt_h</p:attrName>
                                        </p:attrNameLst>
                                      </p:cBhvr>
                                      <p:tavLst>
                                        <p:tav tm="0">
                                          <p:val>
                                            <p:strVal val="ppt_h"/>
                                          </p:val>
                                        </p:tav>
                                        <p:tav tm="100000">
                                          <p:val>
                                            <p:fltVal val="0"/>
                                          </p:val>
                                        </p:tav>
                                      </p:tavLst>
                                    </p:anim>
                                    <p:animEffect transition="out" filter="fade">
                                      <p:cBhvr>
                                        <p:cTn id="10" dur="500"/>
                                        <p:tgtEl>
                                          <p:spTgt spid="8"/>
                                        </p:tgtEl>
                                      </p:cBhvr>
                                    </p:animEffect>
                                    <p:set>
                                      <p:cBhvr>
                                        <p:cTn id="11" dur="1" fill="hold">
                                          <p:stCondLst>
                                            <p:cond delay="499"/>
                                          </p:stCondLst>
                                        </p:cTn>
                                        <p:tgtEl>
                                          <p:spTgt spid="8"/>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4" presetClass="exit" presetSubtype="10" fill="hold" grpId="0" nodeType="clickEffect">
                                  <p:stCondLst>
                                    <p:cond delay="0"/>
                                  </p:stCondLst>
                                  <p:childTnLst>
                                    <p:animEffect transition="out" filter="randombar(horizontal)">
                                      <p:cBhvr>
                                        <p:cTn id="15" dur="500"/>
                                        <p:tgtEl>
                                          <p:spTgt spid="2"/>
                                        </p:tgtEl>
                                      </p:cBhvr>
                                    </p:animEffect>
                                    <p:set>
                                      <p:cBhvr>
                                        <p:cTn id="16" dur="1" fill="hold">
                                          <p:stCondLst>
                                            <p:cond delay="499"/>
                                          </p:stCondLst>
                                        </p:cTn>
                                        <p:tgtEl>
                                          <p:spTgt spid="2"/>
                                        </p:tgtEl>
                                        <p:attrNameLst>
                                          <p:attrName>style.visibility</p:attrName>
                                        </p:attrNameLst>
                                      </p:cBhvr>
                                      <p:to>
                                        <p:strVal val="hidden"/>
                                      </p:to>
                                    </p:set>
                                  </p:childTnLst>
                                </p:cTn>
                              </p:par>
                              <p:par>
                                <p:cTn id="17" presetID="14" presetClass="exit" presetSubtype="10" fill="hold" grpId="2" nodeType="withEffect">
                                  <p:stCondLst>
                                    <p:cond delay="0"/>
                                  </p:stCondLst>
                                  <p:childTnLst>
                                    <p:animEffect transition="out" filter="randombar(horizontal)">
                                      <p:cBhvr>
                                        <p:cTn id="18" dur="500"/>
                                        <p:tgtEl>
                                          <p:spTgt spid="8"/>
                                        </p:tgtEl>
                                      </p:cBhvr>
                                    </p:animEffect>
                                    <p:set>
                                      <p:cBhvr>
                                        <p:cTn id="19"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8" grpId="1"/>
      <p:bldP spid="8" grpId="2"/>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584666"/>
            <a:ext cx="10058400" cy="1609344"/>
          </a:xfrm>
        </p:spPr>
        <p:txBody>
          <a:bodyPr/>
          <a:lstStyle/>
          <a:p>
            <a:pPr algn="ctr"/>
            <a:r>
              <a:rPr lang="en-GB" b="1" dirty="0">
                <a:solidFill>
                  <a:schemeClr val="tx1"/>
                </a:solidFill>
              </a:rPr>
              <a:t>Definition of leadership</a:t>
            </a:r>
          </a:p>
        </p:txBody>
      </p:sp>
      <p:sp>
        <p:nvSpPr>
          <p:cNvPr id="4" name="Content Placeholder 2"/>
          <p:cNvSpPr>
            <a:spLocks noGrp="1"/>
          </p:cNvSpPr>
          <p:nvPr>
            <p:ph idx="1"/>
          </p:nvPr>
        </p:nvSpPr>
        <p:spPr>
          <a:xfrm>
            <a:off x="1066800" y="2764691"/>
            <a:ext cx="10394707" cy="3311189"/>
          </a:xfrm>
        </p:spPr>
        <p:txBody>
          <a:bodyPr>
            <a:normAutofit/>
          </a:bodyPr>
          <a:lstStyle/>
          <a:p>
            <a:pPr marL="0" indent="0" algn="ctr">
              <a:buNone/>
            </a:pPr>
            <a:r>
              <a:rPr lang="en-GB" sz="1800" b="1" dirty="0">
                <a:latin typeface="Arial" panose="020B0604020202020204" pitchFamily="34" charset="0"/>
                <a:cs typeface="Arial" panose="020B0604020202020204" pitchFamily="34" charset="0"/>
              </a:rPr>
              <a:t>The meaning of a leader is someone who leads by example or as somebody who directs others by forming a positive group to reach certain goals and achieve success. There are several different Leadership styles. According to (Bass, 1990) transactional and transformational leadership are the most imperative leadership styles, however, transformational leadership is severely relying on personality, intellectual stimulation and the individual decision making is transactional leadership depending on on management by exclusion. On the other hand, the manager will only intervene if they feel tasks or objectives/expectations are not being met with either procedures or standards.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00247" y="6075880"/>
            <a:ext cx="1018191" cy="763644"/>
          </a:xfrm>
          <a:prstGeom prst="rect">
            <a:avLst/>
          </a:prstGeom>
        </p:spPr>
      </p:pic>
    </p:spTree>
    <p:extLst>
      <p:ext uri="{BB962C8B-B14F-4D97-AF65-F5344CB8AC3E}">
        <p14:creationId xmlns:p14="http://schemas.microsoft.com/office/powerpoint/2010/main" val="2288784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xit" presetSubtype="12" fill="hold" grpId="0" nodeType="clickEffect">
                                  <p:stCondLst>
                                    <p:cond delay="0"/>
                                  </p:stCondLst>
                                  <p:childTnLst>
                                    <p:animEffect transition="out" filter="strips(downLeft)">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par>
                                <p:cTn id="8" presetID="18" presetClass="exit" presetSubtype="12" fill="hold" grpId="0" nodeType="withEffect">
                                  <p:stCondLst>
                                    <p:cond delay="0"/>
                                  </p:stCondLst>
                                  <p:childTnLst>
                                    <p:animEffect transition="out" filter="strips(downLeft)">
                                      <p:cBhvr>
                                        <p:cTn id="9" dur="500"/>
                                        <p:tgtEl>
                                          <p:spTgt spid="4">
                                            <p:txEl>
                                              <p:pRg st="0" end="0"/>
                                            </p:txEl>
                                          </p:spTgt>
                                        </p:tgtEl>
                                      </p:cBhvr>
                                    </p:animEffect>
                                    <p:set>
                                      <p:cBhvr>
                                        <p:cTn id="10" dur="1" fill="hold">
                                          <p:stCondLst>
                                            <p:cond delay="499"/>
                                          </p:stCondLst>
                                        </p:cTn>
                                        <p:tgtEl>
                                          <p:spTgt spid="4">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rPr>
              <a:t>Definition of Entrepreneur</a:t>
            </a:r>
          </a:p>
        </p:txBody>
      </p:sp>
      <p:sp>
        <p:nvSpPr>
          <p:cNvPr id="4" name="Content Placeholder 2"/>
          <p:cNvSpPr>
            <a:spLocks noGrp="1"/>
          </p:cNvSpPr>
          <p:nvPr>
            <p:ph idx="1"/>
          </p:nvPr>
        </p:nvSpPr>
        <p:spPr>
          <a:xfrm>
            <a:off x="787394" y="2866174"/>
            <a:ext cx="10623307" cy="3703727"/>
          </a:xfrm>
        </p:spPr>
        <p:txBody>
          <a:bodyPr>
            <a:normAutofit/>
          </a:bodyPr>
          <a:lstStyle/>
          <a:p>
            <a:pPr marL="0" indent="0" algn="ctr">
              <a:buNone/>
            </a:pPr>
            <a:r>
              <a:rPr lang="en-GB" sz="1800" b="1" dirty="0">
                <a:latin typeface="Arial" panose="020B0604020202020204" pitchFamily="34" charset="0"/>
                <a:cs typeface="Arial" panose="020B0604020202020204" pitchFamily="34" charset="0"/>
              </a:rPr>
              <a:t>Entrepreneur is a somebody who has a business where there was nothing for them in their past the entrepreneur is the one who commences risks, raises investment to funding, and take responsibility of all or a main share of the risks. the entrepreneur is the dominant character within the society for innovation and positive changes helping themselves and the team around them, differentiating from their competitors. an entrepreneur is a somebody that is full of determination and thrive for success but have the capability to adapt a fresh idea or invention into a effective innovation.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0701" y="6321970"/>
            <a:ext cx="387487" cy="247931"/>
          </a:xfrm>
          <a:prstGeom prst="rect">
            <a:avLst/>
          </a:prstGeom>
        </p:spPr>
      </p:pic>
    </p:spTree>
    <p:extLst>
      <p:ext uri="{BB962C8B-B14F-4D97-AF65-F5344CB8AC3E}">
        <p14:creationId xmlns:p14="http://schemas.microsoft.com/office/powerpoint/2010/main" val="58192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par>
                                <p:cTn id="8" presetID="22" presetClass="exit" presetSubtype="4" fill="hold" grpId="0" nodeType="withEffect">
                                  <p:stCondLst>
                                    <p:cond delay="0"/>
                                  </p:stCondLst>
                                  <p:childTnLst>
                                    <p:animEffect transition="out" filter="wipe(down)">
                                      <p:cBhvr>
                                        <p:cTn id="9" dur="500"/>
                                        <p:tgtEl>
                                          <p:spTgt spid="4">
                                            <p:txEl>
                                              <p:pRg st="0" end="0"/>
                                            </p:txEl>
                                          </p:spTgt>
                                        </p:tgtEl>
                                      </p:cBhvr>
                                    </p:animEffect>
                                    <p:set>
                                      <p:cBhvr>
                                        <p:cTn id="10" dur="1" fill="hold">
                                          <p:stCondLst>
                                            <p:cond delay="499"/>
                                          </p:stCondLst>
                                        </p:cTn>
                                        <p:tgtEl>
                                          <p:spTgt spid="4">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5712197B-90FC-472B-9E0B-B3AF7815B2E7}"/>
              </a:ext>
            </a:extLst>
          </p:cNvPr>
          <p:cNvSpPr>
            <a:spLocks noGrp="1"/>
          </p:cNvSpPr>
          <p:nvPr>
            <p:ph type="title"/>
          </p:nvPr>
        </p:nvSpPr>
        <p:spPr>
          <a:xfrm>
            <a:off x="3573998" y="2810147"/>
            <a:ext cx="5356425" cy="1237706"/>
          </a:xfrm>
          <a:solidFill>
            <a:schemeClr val="bg1"/>
          </a:solidFill>
        </p:spPr>
        <p:txBody>
          <a:bodyPr>
            <a:normAutofit/>
          </a:bodyPr>
          <a:lstStyle/>
          <a:p>
            <a:pPr algn="ctr"/>
            <a:r>
              <a:rPr lang="en-GB" b="1" dirty="0">
                <a:solidFill>
                  <a:schemeClr val="tx1"/>
                </a:solidFill>
              </a:rPr>
              <a:t>TOPIC</a:t>
            </a:r>
          </a:p>
        </p:txBody>
      </p:sp>
    </p:spTree>
    <p:extLst>
      <p:ext uri="{BB962C8B-B14F-4D97-AF65-F5344CB8AC3E}">
        <p14:creationId xmlns:p14="http://schemas.microsoft.com/office/powerpoint/2010/main" val="202994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grpId="0" nodeType="clickEffect">
                                  <p:stCondLst>
                                    <p:cond delay="0"/>
                                  </p:stCondLst>
                                  <p:iterate type="lt">
                                    <p:tmPct val="50000"/>
                                  </p:iterate>
                                  <p:childTnLst>
                                    <p:set>
                                      <p:cBhvr>
                                        <p:cTn id="6" dur="1" fill="hold">
                                          <p:stCondLst>
                                            <p:cond delay="0"/>
                                          </p:stCondLst>
                                        </p:cTn>
                                        <p:tgtEl>
                                          <p:spTgt spid="5"/>
                                        </p:tgtEl>
                                        <p:attrNameLst>
                                          <p:attrName>style.visibility</p:attrName>
                                        </p:attrNameLst>
                                      </p:cBhvr>
                                      <p:to>
                                        <p:strVal val="visible"/>
                                      </p:to>
                                    </p:set>
                                    <p:set>
                                      <p:cBhvr>
                                        <p:cTn id="7" dur="455" fill="hold">
                                          <p:stCondLst>
                                            <p:cond delay="0"/>
                                          </p:stCondLst>
                                        </p:cTn>
                                        <p:tgtEl>
                                          <p:spTgt spid="5"/>
                                        </p:tgtEl>
                                        <p:attrNameLst>
                                          <p:attrName>style.rotation</p:attrName>
                                        </p:attrNameLst>
                                      </p:cBhvr>
                                      <p:to>
                                        <p:strVal val="-45.0"/>
                                      </p:to>
                                    </p:set>
                                    <p:anim calcmode="lin" valueType="num">
                                      <p:cBhvr>
                                        <p:cTn id="8" dur="455" fill="hold">
                                          <p:stCondLst>
                                            <p:cond delay="455"/>
                                          </p:stCondLst>
                                        </p:cTn>
                                        <p:tgtEl>
                                          <p:spTgt spid="5"/>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5"/>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5"/>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5"/>
                                        </p:tgtEl>
                                        <p:attrNameLst>
                                          <p:attrName>ppt_y</p:attrName>
                                        </p:attrNameLst>
                                      </p:cBhvr>
                                      <p:tavLst>
                                        <p:tav tm="0">
                                          <p:val>
                                            <p:strVal val="#ppt_y-(0.354*#ppt_w-0.172*#ppt_h)"/>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iterate type="lt">
                                    <p:tmAbs val="0"/>
                                  </p:iterate>
                                  <p:childTnLst>
                                    <p:set>
                                      <p:cBhvr>
                                        <p:cTn id="15"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 xmlns:a16="http://schemas.microsoft.com/office/drawing/2014/main" id="{3BA304B0-48A0-4265-9AC4-D2688B32BEBD}"/>
              </a:ext>
            </a:extLst>
          </p:cNvPr>
          <p:cNvSpPr txBox="1">
            <a:spLocks/>
          </p:cNvSpPr>
          <p:nvPr/>
        </p:nvSpPr>
        <p:spPr>
          <a:xfrm>
            <a:off x="2222918" y="632367"/>
            <a:ext cx="8386763" cy="51120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r>
              <a:rPr lang="en-GB" altLang="en-US" b="1" dirty="0">
                <a:solidFill>
                  <a:schemeClr val="tx1"/>
                </a:solidFill>
              </a:rPr>
              <a:t>Leadership, Motivation, power</a:t>
            </a:r>
          </a:p>
        </p:txBody>
      </p:sp>
      <p:grpSp>
        <p:nvGrpSpPr>
          <p:cNvPr id="9" name="Group 8"/>
          <p:cNvGrpSpPr/>
          <p:nvPr/>
        </p:nvGrpSpPr>
        <p:grpSpPr>
          <a:xfrm>
            <a:off x="570334" y="1548564"/>
            <a:ext cx="10703145" cy="5040300"/>
            <a:chOff x="194553" y="1498460"/>
            <a:chExt cx="10703145" cy="5040300"/>
          </a:xfrm>
        </p:grpSpPr>
        <p:sp>
          <p:nvSpPr>
            <p:cNvPr id="5" name="Content Placeholder 3">
              <a:extLst>
                <a:ext uri="{FF2B5EF4-FFF2-40B4-BE49-F238E27FC236}">
                  <a16:creationId xmlns="" xmlns:a16="http://schemas.microsoft.com/office/drawing/2014/main" id="{D3F5AD33-F974-4C78-85F8-C939F606EE76}"/>
                </a:ext>
              </a:extLst>
            </p:cNvPr>
            <p:cNvSpPr txBox="1">
              <a:spLocks/>
            </p:cNvSpPr>
            <p:nvPr/>
          </p:nvSpPr>
          <p:spPr>
            <a:xfrm>
              <a:off x="194553" y="1498460"/>
              <a:ext cx="3837563" cy="2003097"/>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None/>
              </a:pPr>
              <a:r>
                <a:rPr lang="en-GB" altLang="en-US" sz="2400" b="1" u="sng" dirty="0">
                  <a:latin typeface="Arial" panose="020B0604020202020204" pitchFamily="34" charset="0"/>
                  <a:cs typeface="Arial" panose="020B0604020202020204" pitchFamily="34" charset="0"/>
                </a:rPr>
                <a:t>Motivation</a:t>
              </a:r>
            </a:p>
            <a:p>
              <a:pPr marL="0" indent="0" algn="ctr">
                <a:buNone/>
              </a:pPr>
              <a:r>
                <a:rPr lang="en-GB" altLang="en-US" sz="1800" b="1" dirty="0">
                  <a:latin typeface="Arial" panose="020B0604020202020204" pitchFamily="34" charset="0"/>
                  <a:cs typeface="Arial" panose="020B0604020202020204" pitchFamily="34" charset="0"/>
                </a:rPr>
                <a:t>this process involves the influence and encouragement to players to take a specific task/requirement made by the manager, in order to progress and be successful.</a:t>
              </a:r>
            </a:p>
          </p:txBody>
        </p:sp>
        <p:pic>
          <p:nvPicPr>
            <p:cNvPr id="2" name="Picture 1"/>
            <p:cNvPicPr>
              <a:picLocks noChangeAspect="1"/>
            </p:cNvPicPr>
            <p:nvPr/>
          </p:nvPicPr>
          <p:blipFill>
            <a:blip r:embed="rId3"/>
            <a:stretch>
              <a:fillRect/>
            </a:stretch>
          </p:blipFill>
          <p:spPr>
            <a:xfrm>
              <a:off x="747911" y="4825986"/>
              <a:ext cx="2198451" cy="1587650"/>
            </a:xfrm>
            <a:prstGeom prst="rect">
              <a:avLst/>
            </a:prstGeom>
          </p:spPr>
        </p:pic>
        <p:pic>
          <p:nvPicPr>
            <p:cNvPr id="6" name="Picture 5"/>
            <p:cNvPicPr>
              <a:picLocks noChangeAspect="1"/>
            </p:cNvPicPr>
            <p:nvPr/>
          </p:nvPicPr>
          <p:blipFill>
            <a:blip r:embed="rId4"/>
            <a:stretch>
              <a:fillRect/>
            </a:stretch>
          </p:blipFill>
          <p:spPr>
            <a:xfrm>
              <a:off x="8272162" y="5019067"/>
              <a:ext cx="2402296" cy="1519693"/>
            </a:xfrm>
            <a:prstGeom prst="rect">
              <a:avLst/>
            </a:prstGeom>
          </p:spPr>
        </p:pic>
        <p:sp>
          <p:nvSpPr>
            <p:cNvPr id="3" name="TextBox 2"/>
            <p:cNvSpPr txBox="1"/>
            <p:nvPr/>
          </p:nvSpPr>
          <p:spPr>
            <a:xfrm>
              <a:off x="8048923" y="1498460"/>
              <a:ext cx="2848775" cy="3231654"/>
            </a:xfrm>
            <a:prstGeom prst="rect">
              <a:avLst/>
            </a:prstGeom>
            <a:noFill/>
          </p:spPr>
          <p:txBody>
            <a:bodyPr wrap="square" rtlCol="0">
              <a:spAutoFit/>
            </a:bodyPr>
            <a:lstStyle/>
            <a:p>
              <a:pPr algn="ctr"/>
              <a:r>
                <a:rPr lang="en-GB" altLang="en-US" sz="2400" b="1" u="sng" cap="all" dirty="0">
                  <a:latin typeface="Arial" panose="020B0604020202020204" pitchFamily="34" charset="0"/>
                  <a:cs typeface="Arial" panose="020B0604020202020204" pitchFamily="34" charset="0"/>
                </a:rPr>
                <a:t>Leadership</a:t>
              </a:r>
              <a:r>
                <a:rPr lang="en-GB" altLang="en-US" sz="2400" b="1" u="sng" dirty="0">
                  <a:latin typeface="Arial" panose="020B0604020202020204" pitchFamily="34" charset="0"/>
                  <a:cs typeface="Arial" panose="020B0604020202020204" pitchFamily="34" charset="0"/>
                </a:rPr>
                <a:t> </a:t>
              </a:r>
            </a:p>
            <a:p>
              <a:pPr algn="ctr"/>
              <a:endParaRPr lang="en-GB" altLang="en-US" b="1" dirty="0">
                <a:latin typeface="Arial" panose="020B0604020202020204" pitchFamily="34" charset="0"/>
                <a:cs typeface="Arial" panose="020B0604020202020204" pitchFamily="34" charset="0"/>
              </a:endParaRPr>
            </a:p>
            <a:p>
              <a:pPr algn="ctr"/>
              <a:r>
                <a:rPr lang="en-GB" altLang="en-US" b="1" dirty="0">
                  <a:latin typeface="Arial" panose="020B0604020202020204" pitchFamily="34" charset="0"/>
                  <a:cs typeface="Arial" panose="020B0604020202020204" pitchFamily="34" charset="0"/>
                </a:rPr>
                <a:t> </a:t>
              </a:r>
              <a:r>
                <a:rPr lang="en-GB" altLang="en-US" b="1" cap="all" dirty="0">
                  <a:latin typeface="Arial" panose="020B0604020202020204" pitchFamily="34" charset="0"/>
                  <a:cs typeface="Arial" panose="020B0604020202020204" pitchFamily="34" charset="0"/>
                </a:rPr>
                <a:t>Sir Alex Ferguson produces excellent leadership skills and has the ability to focus and direct his team and fans to succeed in triumph.</a:t>
              </a:r>
            </a:p>
          </p:txBody>
        </p:sp>
        <p:sp>
          <p:nvSpPr>
            <p:cNvPr id="7" name="TextBox 6"/>
            <p:cNvSpPr txBox="1"/>
            <p:nvPr/>
          </p:nvSpPr>
          <p:spPr>
            <a:xfrm>
              <a:off x="4347907" y="2092420"/>
              <a:ext cx="3385224" cy="3231654"/>
            </a:xfrm>
            <a:prstGeom prst="rect">
              <a:avLst/>
            </a:prstGeom>
            <a:noFill/>
          </p:spPr>
          <p:txBody>
            <a:bodyPr wrap="square" rtlCol="0">
              <a:spAutoFit/>
            </a:bodyPr>
            <a:lstStyle/>
            <a:p>
              <a:pPr algn="ctr"/>
              <a:r>
                <a:rPr lang="en-GB" altLang="en-US" sz="2400" b="1" u="sng" cap="all" dirty="0">
                  <a:latin typeface="Arial" panose="020B0604020202020204" pitchFamily="34" charset="0"/>
                  <a:cs typeface="Arial" panose="020B0604020202020204" pitchFamily="34" charset="0"/>
                </a:rPr>
                <a:t>Power</a:t>
              </a:r>
              <a:r>
                <a:rPr lang="en-GB" altLang="en-US" b="1" u="sng" dirty="0">
                  <a:latin typeface="Arial" panose="020B0604020202020204" pitchFamily="34" charset="0"/>
                  <a:cs typeface="Arial" panose="020B0604020202020204" pitchFamily="34" charset="0"/>
                </a:rPr>
                <a:t> </a:t>
              </a:r>
            </a:p>
            <a:p>
              <a:pPr algn="ctr"/>
              <a:endParaRPr lang="en-GB" altLang="en-US" b="1" cap="all" dirty="0">
                <a:latin typeface="Arial" panose="020B0604020202020204" pitchFamily="34" charset="0"/>
                <a:cs typeface="Arial" panose="020B0604020202020204" pitchFamily="34" charset="0"/>
              </a:endParaRPr>
            </a:p>
            <a:p>
              <a:pPr algn="ctr"/>
              <a:r>
                <a:rPr lang="en-GB" altLang="en-US" b="1" cap="all" dirty="0">
                  <a:latin typeface="Arial" panose="020B0604020202020204" pitchFamily="34" charset="0"/>
                  <a:cs typeface="Arial" panose="020B0604020202020204" pitchFamily="34" charset="0"/>
                </a:rPr>
                <a:t>Sir Alex Ferguson shows excellent power by having the ability to impact games at any point whatsoever, whether it’s a change in his dynamics, formation, tactics or strategy.</a:t>
              </a:r>
            </a:p>
          </p:txBody>
        </p:sp>
      </p:grpSp>
    </p:spTree>
    <p:extLst>
      <p:ext uri="{BB962C8B-B14F-4D97-AF65-F5344CB8AC3E}">
        <p14:creationId xmlns:p14="http://schemas.microsoft.com/office/powerpoint/2010/main" val="2443019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xit" presetSubtype="0" fill="hold" grpId="0" nodeType="clickEffect">
                                  <p:stCondLst>
                                    <p:cond delay="0"/>
                                  </p:stCondLst>
                                  <p:childTnLst>
                                    <p:animEffect transition="out" filter="wedge">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par>
                                <p:cTn id="8" presetID="20" presetClass="exit" presetSubtype="0" fill="hold" nodeType="withEffect">
                                  <p:stCondLst>
                                    <p:cond delay="0"/>
                                  </p:stCondLst>
                                  <p:childTnLst>
                                    <p:animEffect transition="out" filter="wedge">
                                      <p:cBhvr>
                                        <p:cTn id="9" dur="2000"/>
                                        <p:tgtEl>
                                          <p:spTgt spid="9"/>
                                        </p:tgtEl>
                                      </p:cBhvr>
                                    </p:animEffect>
                                    <p:set>
                                      <p:cBhvr>
                                        <p:cTn id="10"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F6B3114E-9F83-4F47-BB5A-92675B428A19}"/>
              </a:ext>
            </a:extLst>
          </p:cNvPr>
          <p:cNvSpPr txBox="1">
            <a:spLocks/>
          </p:cNvSpPr>
          <p:nvPr/>
        </p:nvSpPr>
        <p:spPr>
          <a:xfrm>
            <a:off x="2300800" y="1102291"/>
            <a:ext cx="8352934" cy="31170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r>
              <a:rPr lang="en-GB" altLang="en-US" b="1" dirty="0">
                <a:solidFill>
                  <a:schemeClr val="tx1"/>
                </a:solidFill>
              </a:rPr>
              <a:t>Alex Ferguson</a:t>
            </a:r>
          </a:p>
          <a:p>
            <a:pPr algn="ctr"/>
            <a:r>
              <a:rPr lang="en-GB" altLang="en-US" b="1" dirty="0">
                <a:solidFill>
                  <a:schemeClr val="tx1"/>
                </a:solidFill>
              </a:rPr>
              <a:t>Examples of leadership</a:t>
            </a:r>
          </a:p>
        </p:txBody>
      </p:sp>
      <p:sp>
        <p:nvSpPr>
          <p:cNvPr id="10" name="Rectangle 9"/>
          <p:cNvSpPr/>
          <p:nvPr/>
        </p:nvSpPr>
        <p:spPr>
          <a:xfrm>
            <a:off x="1000073" y="2756800"/>
            <a:ext cx="3496771" cy="1384995"/>
          </a:xfrm>
          <a:prstGeom prst="rect">
            <a:avLst/>
          </a:prstGeom>
          <a:solidFill>
            <a:schemeClr val="tx1"/>
          </a:solidFill>
          <a:ln>
            <a:solidFill>
              <a:schemeClr val="bg1"/>
            </a:solidFill>
          </a:ln>
        </p:spPr>
        <p:txBody>
          <a:bodyPr wrap="square" lIns="91440" tIns="45720" rIns="91440" bIns="45720">
            <a:spAutoFit/>
          </a:bodyPr>
          <a:lstStyle/>
          <a:p>
            <a:pPr algn="ctr"/>
            <a:r>
              <a:rPr lang="en-GB" sz="2800" b="1" cap="none" spc="0" dirty="0">
                <a:ln w="6600">
                  <a:noFill/>
                  <a:prstDash val="solid"/>
                </a:ln>
                <a:solidFill>
                  <a:schemeClr val="bg1"/>
                </a:solidFill>
                <a:effectLst>
                  <a:outerShdw dist="38100" dir="2700000" algn="tl" rotWithShape="0">
                    <a:schemeClr val="accent2"/>
                  </a:outerShdw>
                </a:effectLst>
              </a:rPr>
              <a:t>NO ONE BIGGER THAN</a:t>
            </a:r>
          </a:p>
          <a:p>
            <a:pPr algn="ctr"/>
            <a:r>
              <a:rPr lang="en-GB" sz="2800" b="1" cap="none" spc="0" dirty="0">
                <a:ln w="6600">
                  <a:noFill/>
                  <a:prstDash val="solid"/>
                </a:ln>
                <a:solidFill>
                  <a:schemeClr val="bg1"/>
                </a:solidFill>
                <a:effectLst>
                  <a:outerShdw dist="38100" dir="2700000" algn="tl" rotWithShape="0">
                    <a:schemeClr val="accent2"/>
                  </a:outerShdw>
                </a:effectLst>
              </a:rPr>
              <a:t> THE BUSINESS!</a:t>
            </a:r>
          </a:p>
        </p:txBody>
      </p:sp>
      <p:sp>
        <p:nvSpPr>
          <p:cNvPr id="15" name="Rectangle 14"/>
          <p:cNvSpPr/>
          <p:nvPr/>
        </p:nvSpPr>
        <p:spPr>
          <a:xfrm>
            <a:off x="4992237" y="2608946"/>
            <a:ext cx="3496771" cy="523220"/>
          </a:xfrm>
          <a:prstGeom prst="rect">
            <a:avLst/>
          </a:prstGeom>
          <a:solidFill>
            <a:schemeClr val="tx1"/>
          </a:solidFill>
          <a:ln>
            <a:solidFill>
              <a:schemeClr val="bg1"/>
            </a:solidFill>
          </a:ln>
        </p:spPr>
        <p:txBody>
          <a:bodyPr wrap="square" lIns="91440" tIns="45720" rIns="91440" bIns="45720">
            <a:spAutoFit/>
          </a:bodyPr>
          <a:lstStyle/>
          <a:p>
            <a:pPr algn="ctr"/>
            <a:r>
              <a:rPr lang="en-GB" sz="2800" b="1" cap="none" spc="0" dirty="0">
                <a:ln w="6600">
                  <a:noFill/>
                  <a:prstDash val="solid"/>
                </a:ln>
                <a:solidFill>
                  <a:schemeClr val="bg1"/>
                </a:solidFill>
                <a:effectLst>
                  <a:outerShdw dist="38100" dir="2700000" algn="tl" rotWithShape="0">
                    <a:schemeClr val="accent2"/>
                  </a:outerShdw>
                </a:effectLst>
              </a:rPr>
              <a:t>RISK TAKER</a:t>
            </a:r>
          </a:p>
        </p:txBody>
      </p:sp>
      <p:sp>
        <p:nvSpPr>
          <p:cNvPr id="16" name="Rectangle 15"/>
          <p:cNvSpPr/>
          <p:nvPr/>
        </p:nvSpPr>
        <p:spPr>
          <a:xfrm>
            <a:off x="552414" y="4792104"/>
            <a:ext cx="3496771" cy="1384995"/>
          </a:xfrm>
          <a:prstGeom prst="rect">
            <a:avLst/>
          </a:prstGeom>
          <a:solidFill>
            <a:schemeClr val="tx1"/>
          </a:solidFill>
          <a:ln>
            <a:solidFill>
              <a:schemeClr val="bg1"/>
            </a:solidFill>
          </a:ln>
        </p:spPr>
        <p:txBody>
          <a:bodyPr wrap="square" lIns="91440" tIns="45720" rIns="91440" bIns="45720">
            <a:spAutoFit/>
          </a:bodyPr>
          <a:lstStyle/>
          <a:p>
            <a:pPr algn="ctr"/>
            <a:r>
              <a:rPr lang="en-GB" sz="2800" b="1">
                <a:ln w="6600">
                  <a:noFill/>
                  <a:prstDash val="solid"/>
                </a:ln>
                <a:solidFill>
                  <a:schemeClr val="bg1"/>
                </a:solidFill>
                <a:effectLst>
                  <a:outerShdw dist="38100" dir="2700000" algn="tl" rotWithShape="0">
                    <a:schemeClr val="accent2"/>
                  </a:outerShdw>
                </a:effectLst>
              </a:rPr>
              <a:t>DRIVE TO WANT TO WIN AT ALL COST</a:t>
            </a:r>
            <a:r>
              <a:rPr lang="en-GB" sz="2800" b="1" cap="none" spc="0">
                <a:ln w="6600">
                  <a:noFill/>
                  <a:prstDash val="solid"/>
                </a:ln>
                <a:solidFill>
                  <a:schemeClr val="bg1"/>
                </a:solidFill>
                <a:effectLst>
                  <a:outerShdw dist="38100" dir="2700000" algn="tl" rotWithShape="0">
                    <a:schemeClr val="accent2"/>
                  </a:outerShdw>
                </a:effectLst>
              </a:rPr>
              <a:t>!</a:t>
            </a:r>
            <a:endParaRPr lang="en-GB" sz="2800" b="1" cap="none" spc="0" dirty="0">
              <a:ln w="6600">
                <a:noFill/>
                <a:prstDash val="solid"/>
              </a:ln>
              <a:solidFill>
                <a:schemeClr val="bg1"/>
              </a:solidFill>
              <a:effectLst>
                <a:outerShdw dist="38100" dir="2700000" algn="tl" rotWithShape="0">
                  <a:schemeClr val="accent2"/>
                </a:outerShdw>
              </a:effectLst>
            </a:endParaRPr>
          </a:p>
        </p:txBody>
      </p:sp>
      <p:sp>
        <p:nvSpPr>
          <p:cNvPr id="17" name="Rectangle 16"/>
          <p:cNvSpPr/>
          <p:nvPr/>
        </p:nvSpPr>
        <p:spPr>
          <a:xfrm>
            <a:off x="8225652" y="3558864"/>
            <a:ext cx="3496771" cy="954107"/>
          </a:xfrm>
          <a:prstGeom prst="rect">
            <a:avLst/>
          </a:prstGeom>
          <a:solidFill>
            <a:schemeClr val="tx1"/>
          </a:solidFill>
          <a:ln>
            <a:solidFill>
              <a:schemeClr val="bg1"/>
            </a:solidFill>
          </a:ln>
        </p:spPr>
        <p:txBody>
          <a:bodyPr wrap="square" lIns="91440" tIns="45720" rIns="91440" bIns="45720">
            <a:spAutoFit/>
          </a:bodyPr>
          <a:lstStyle/>
          <a:p>
            <a:pPr algn="ctr"/>
            <a:r>
              <a:rPr lang="en-GB" sz="2800" b="1" cap="none" spc="0">
                <a:ln w="6600">
                  <a:noFill/>
                  <a:prstDash val="solid"/>
                </a:ln>
                <a:solidFill>
                  <a:schemeClr val="bg1"/>
                </a:solidFill>
                <a:effectLst>
                  <a:outerShdw dist="38100" dir="2700000" algn="tl" rotWithShape="0">
                    <a:schemeClr val="accent2"/>
                  </a:outerShdw>
                </a:effectLst>
              </a:rPr>
              <a:t>CALM UNDER PRESSURE</a:t>
            </a:r>
            <a:endParaRPr lang="en-GB" sz="2800" b="1" cap="none" spc="0" dirty="0">
              <a:ln w="6600">
                <a:noFill/>
                <a:prstDash val="solid"/>
              </a:ln>
              <a:solidFill>
                <a:schemeClr val="bg1"/>
              </a:solidFill>
              <a:effectLst>
                <a:outerShdw dist="38100" dir="2700000" algn="tl" rotWithShape="0">
                  <a:schemeClr val="accent2"/>
                </a:outerShdw>
              </a:effectLst>
            </a:endParaRPr>
          </a:p>
        </p:txBody>
      </p:sp>
      <p:sp>
        <p:nvSpPr>
          <p:cNvPr id="18" name="Rectangle 17"/>
          <p:cNvSpPr/>
          <p:nvPr/>
        </p:nvSpPr>
        <p:spPr>
          <a:xfrm>
            <a:off x="4520711" y="4339504"/>
            <a:ext cx="3496771" cy="1384995"/>
          </a:xfrm>
          <a:prstGeom prst="rect">
            <a:avLst/>
          </a:prstGeom>
          <a:solidFill>
            <a:schemeClr val="tx1"/>
          </a:solidFill>
          <a:ln>
            <a:solidFill>
              <a:schemeClr val="bg1"/>
            </a:solidFill>
          </a:ln>
        </p:spPr>
        <p:txBody>
          <a:bodyPr wrap="square" lIns="91440" tIns="45720" rIns="91440" bIns="45720">
            <a:spAutoFit/>
          </a:bodyPr>
          <a:lstStyle/>
          <a:p>
            <a:pPr algn="ctr"/>
            <a:r>
              <a:rPr lang="en-GB" sz="2800" b="1" cap="none" spc="0" dirty="0">
                <a:ln w="6600">
                  <a:noFill/>
                  <a:prstDash val="solid"/>
                </a:ln>
                <a:solidFill>
                  <a:schemeClr val="bg1"/>
                </a:solidFill>
                <a:effectLst>
                  <a:outerShdw dist="38100" dir="2700000" algn="tl" rotWithShape="0">
                    <a:schemeClr val="accent2"/>
                  </a:outerShdw>
                </a:effectLst>
              </a:rPr>
              <a:t>ALWAYS READY FOR A CHALLENGE</a:t>
            </a:r>
          </a:p>
        </p:txBody>
      </p:sp>
      <p:sp>
        <p:nvSpPr>
          <p:cNvPr id="19" name="Rectangle 18"/>
          <p:cNvSpPr/>
          <p:nvPr/>
        </p:nvSpPr>
        <p:spPr>
          <a:xfrm>
            <a:off x="8489008" y="5462889"/>
            <a:ext cx="3496771" cy="523220"/>
          </a:xfrm>
          <a:prstGeom prst="rect">
            <a:avLst/>
          </a:prstGeom>
          <a:solidFill>
            <a:schemeClr val="tx1"/>
          </a:solidFill>
          <a:ln>
            <a:solidFill>
              <a:schemeClr val="bg1"/>
            </a:solidFill>
          </a:ln>
        </p:spPr>
        <p:txBody>
          <a:bodyPr wrap="square" lIns="91440" tIns="45720" rIns="91440" bIns="45720">
            <a:spAutoFit/>
          </a:bodyPr>
          <a:lstStyle/>
          <a:p>
            <a:pPr algn="ctr"/>
            <a:r>
              <a:rPr lang="en-GB" sz="2800" b="1" cap="none" spc="0">
                <a:ln w="6600">
                  <a:noFill/>
                  <a:prstDash val="solid"/>
                </a:ln>
                <a:solidFill>
                  <a:schemeClr val="bg1"/>
                </a:solidFill>
                <a:effectLst>
                  <a:outerShdw dist="38100" dir="2700000" algn="tl" rotWithShape="0">
                    <a:schemeClr val="accent2"/>
                  </a:outerShdw>
                </a:effectLst>
              </a:rPr>
              <a:t>BELIEF</a:t>
            </a:r>
            <a:endParaRPr lang="en-GB" sz="2800" b="1" cap="none" spc="0" dirty="0">
              <a:ln w="6600">
                <a:noFill/>
                <a:prstDash val="solid"/>
              </a:ln>
              <a:solidFill>
                <a:schemeClr val="bg1"/>
              </a:solidFill>
              <a:effectLst>
                <a:outerShdw dist="38100" dir="2700000" algn="tl" rotWithShape="0">
                  <a:schemeClr val="accent2"/>
                </a:outerShdw>
              </a:effectLst>
            </a:endParaRPr>
          </a:p>
        </p:txBody>
      </p:sp>
      <p:pic>
        <p:nvPicPr>
          <p:cNvPr id="20" name="Picture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40071" y="6384614"/>
            <a:ext cx="282352" cy="180661"/>
          </a:xfrm>
          <a:prstGeom prst="rect">
            <a:avLst/>
          </a:prstGeom>
        </p:spPr>
      </p:pic>
    </p:spTree>
    <p:extLst>
      <p:ext uri="{BB962C8B-B14F-4D97-AF65-F5344CB8AC3E}">
        <p14:creationId xmlns:p14="http://schemas.microsoft.com/office/powerpoint/2010/main" val="6558776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 xmlns:a16="http://schemas.microsoft.com/office/drawing/2014/main" id="{C9EE0681-6D5D-4BC2-8370-9BDDF89146F6}"/>
              </a:ext>
            </a:extLst>
          </p:cNvPr>
          <p:cNvSpPr>
            <a:spLocks noGrp="1"/>
          </p:cNvSpPr>
          <p:nvPr>
            <p:ph type="title"/>
          </p:nvPr>
        </p:nvSpPr>
        <p:spPr>
          <a:xfrm>
            <a:off x="1115749" y="569450"/>
            <a:ext cx="10258816" cy="604838"/>
          </a:xfrm>
        </p:spPr>
        <p:txBody>
          <a:bodyPr>
            <a:noAutofit/>
          </a:bodyPr>
          <a:lstStyle/>
          <a:p>
            <a:pPr algn="ctr"/>
            <a:r>
              <a:rPr lang="en-GB" altLang="en-US" b="1" dirty="0">
                <a:solidFill>
                  <a:schemeClr val="tx1"/>
                </a:solidFill>
              </a:rPr>
              <a:t>Sir Alex Ferguson performing excellent Motivation</a:t>
            </a:r>
          </a:p>
        </p:txBody>
      </p:sp>
      <p:sp>
        <p:nvSpPr>
          <p:cNvPr id="6" name="Content Placeholder 3">
            <a:extLst>
              <a:ext uri="{FF2B5EF4-FFF2-40B4-BE49-F238E27FC236}">
                <a16:creationId xmlns="" xmlns:a16="http://schemas.microsoft.com/office/drawing/2014/main" id="{53707FD0-5F8A-491E-9D36-BD88E4C97879}"/>
              </a:ext>
            </a:extLst>
          </p:cNvPr>
          <p:cNvSpPr>
            <a:spLocks noGrp="1"/>
          </p:cNvSpPr>
          <p:nvPr>
            <p:ph idx="1"/>
          </p:nvPr>
        </p:nvSpPr>
        <p:spPr>
          <a:xfrm>
            <a:off x="1299580" y="1926143"/>
            <a:ext cx="5559357" cy="3986516"/>
          </a:xfrm>
          <a:prstGeom prst="rect">
            <a:avLst/>
          </a:prstGeom>
        </p:spPr>
        <p:txBody>
          <a:bodyPr>
            <a:normAutofit lnSpcReduction="10000"/>
          </a:bodyPr>
          <a:lstStyle/>
          <a:p>
            <a:pPr marL="0" indent="0" algn="ctr">
              <a:buNone/>
            </a:pPr>
            <a:r>
              <a:rPr lang="en-GB" altLang="en-US" b="1" dirty="0">
                <a:latin typeface="Arial" panose="020B0604020202020204" pitchFamily="34" charset="0"/>
                <a:cs typeface="Arial" panose="020B0604020202020204" pitchFamily="34" charset="0"/>
              </a:rPr>
              <a:t>Sir Alex Ferguson uses a various range of motivation methods during football matches, all directing to understand the conditions that would  make a player desire to undertake certain decisions of their own.</a:t>
            </a:r>
          </a:p>
          <a:p>
            <a:pPr marL="0" indent="0" algn="ctr">
              <a:buNone/>
            </a:pPr>
            <a:r>
              <a:rPr lang="en-GB" altLang="en-US" b="1" dirty="0">
                <a:latin typeface="Arial" panose="020B0604020202020204" pitchFamily="34" charset="0"/>
                <a:cs typeface="Arial" panose="020B0604020202020204" pitchFamily="34" charset="0"/>
              </a:rPr>
              <a:t>The difference between entrepreneurs and Sir Alex Ferguson, entrepreneurs possibly will not motivate the people who work for them as well as sir Alex Fergusson. </a:t>
            </a:r>
            <a:br>
              <a:rPr lang="en-GB" altLang="en-US" b="1" dirty="0">
                <a:latin typeface="Arial" panose="020B0604020202020204" pitchFamily="34" charset="0"/>
                <a:cs typeface="Arial" panose="020B0604020202020204" pitchFamily="34" charset="0"/>
              </a:rPr>
            </a:br>
            <a:endParaRPr lang="en-GB" altLang="en-US" b="1" dirty="0">
              <a:latin typeface="Arial" panose="020B0604020202020204" pitchFamily="34" charset="0"/>
              <a:cs typeface="Arial" panose="020B0604020202020204" pitchFamily="34" charset="0"/>
            </a:endParaRPr>
          </a:p>
          <a:p>
            <a:pPr marL="0" indent="0" algn="ctr">
              <a:buNone/>
            </a:pPr>
            <a:r>
              <a:rPr lang="en-GB" altLang="en-US" b="1" dirty="0">
                <a:latin typeface="Arial" panose="020B0604020202020204" pitchFamily="34" charset="0"/>
                <a:cs typeface="Arial" panose="020B0604020202020204" pitchFamily="34" charset="0"/>
              </a:rPr>
              <a:t>Other Footballers will change there attitude towards the coach if they are recognised and their observation of reward for their team effort.</a:t>
            </a:r>
          </a:p>
        </p:txBody>
      </p:sp>
      <p:pic>
        <p:nvPicPr>
          <p:cNvPr id="2" name="Picture 1"/>
          <p:cNvPicPr>
            <a:picLocks noChangeAspect="1"/>
          </p:cNvPicPr>
          <p:nvPr/>
        </p:nvPicPr>
        <p:blipFill>
          <a:blip r:embed="rId3"/>
          <a:stretch>
            <a:fillRect/>
          </a:stretch>
        </p:blipFill>
        <p:spPr>
          <a:xfrm>
            <a:off x="12880998" y="683979"/>
            <a:ext cx="3810000" cy="2133600"/>
          </a:xfrm>
          <a:prstGeom prst="rect">
            <a:avLst/>
          </a:prstGeom>
        </p:spPr>
      </p:pic>
      <p:pic>
        <p:nvPicPr>
          <p:cNvPr id="3" name="Picture 2"/>
          <p:cNvPicPr>
            <a:picLocks noChangeAspect="1"/>
          </p:cNvPicPr>
          <p:nvPr/>
        </p:nvPicPr>
        <p:blipFill>
          <a:blip r:embed="rId4"/>
          <a:stretch>
            <a:fillRect/>
          </a:stretch>
        </p:blipFill>
        <p:spPr>
          <a:xfrm>
            <a:off x="7612154" y="2453464"/>
            <a:ext cx="3762411" cy="2931873"/>
          </a:xfrm>
          <a:prstGeom prst="rect">
            <a:avLst/>
          </a:prstGeom>
        </p:spPr>
      </p:pic>
    </p:spTree>
    <p:extLst>
      <p:ext uri="{BB962C8B-B14F-4D97-AF65-F5344CB8AC3E}">
        <p14:creationId xmlns:p14="http://schemas.microsoft.com/office/powerpoint/2010/main" val="12948731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9EE0681-6D5D-4BC2-8370-9BDDF89146F6}"/>
              </a:ext>
            </a:extLst>
          </p:cNvPr>
          <p:cNvSpPr>
            <a:spLocks noGrp="1"/>
          </p:cNvSpPr>
          <p:nvPr>
            <p:ph type="title"/>
          </p:nvPr>
        </p:nvSpPr>
        <p:spPr>
          <a:xfrm>
            <a:off x="200416" y="350729"/>
            <a:ext cx="12400768" cy="1082920"/>
          </a:xfrm>
        </p:spPr>
        <p:txBody>
          <a:bodyPr>
            <a:noAutofit/>
          </a:bodyPr>
          <a:lstStyle/>
          <a:p>
            <a:pPr algn="ctr"/>
            <a:r>
              <a:rPr lang="en-GB" altLang="en-US" b="1" dirty="0">
                <a:solidFill>
                  <a:schemeClr val="tx1"/>
                </a:solidFill>
              </a:rPr>
              <a:t>Sir Alex Ferguson’s Framework for motivating his players</a:t>
            </a:r>
          </a:p>
        </p:txBody>
      </p:sp>
      <p:graphicFrame>
        <p:nvGraphicFramePr>
          <p:cNvPr id="8" name="Diagram 7"/>
          <p:cNvGraphicFramePr/>
          <p:nvPr>
            <p:extLst>
              <p:ext uri="{D42A27DB-BD31-4B8C-83A1-F6EECF244321}">
                <p14:modId xmlns:p14="http://schemas.microsoft.com/office/powerpoint/2010/main" val="811344599"/>
              </p:ext>
            </p:extLst>
          </p:nvPr>
        </p:nvGraphicFramePr>
        <p:xfrm>
          <a:off x="0" y="2004164"/>
          <a:ext cx="12192000" cy="48538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1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345033" y="6230867"/>
            <a:ext cx="636573" cy="477430"/>
          </a:xfrm>
          <a:prstGeom prst="rect">
            <a:avLst/>
          </a:prstGeom>
        </p:spPr>
      </p:pic>
    </p:spTree>
    <p:extLst>
      <p:ext uri="{BB962C8B-B14F-4D97-AF65-F5344CB8AC3E}">
        <p14:creationId xmlns:p14="http://schemas.microsoft.com/office/powerpoint/2010/main" val="4692927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 xmlns:a16="http://schemas.microsoft.com/office/drawing/2014/main" id="{7968A30F-86DC-4623-A994-FC2E75EBCF0E}"/>
              </a:ext>
            </a:extLst>
          </p:cNvPr>
          <p:cNvSpPr txBox="1">
            <a:spLocks/>
          </p:cNvSpPr>
          <p:nvPr/>
        </p:nvSpPr>
        <p:spPr>
          <a:xfrm>
            <a:off x="524743" y="776614"/>
            <a:ext cx="11210795" cy="27195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pPr algn="ctr"/>
            <a:r>
              <a:rPr lang="en-GB" altLang="en-US" b="1" dirty="0">
                <a:solidFill>
                  <a:schemeClr val="tx1"/>
                </a:solidFill>
              </a:rPr>
              <a:t>Sir Alex Ferguson's dynamics of control  </a:t>
            </a:r>
          </a:p>
        </p:txBody>
      </p:sp>
      <p:graphicFrame>
        <p:nvGraphicFramePr>
          <p:cNvPr id="5" name="Content Placeholder 4">
            <a:extLst>
              <a:ext uri="{FF2B5EF4-FFF2-40B4-BE49-F238E27FC236}">
                <a16:creationId xmlns="" xmlns:a16="http://schemas.microsoft.com/office/drawing/2014/main" id="{E008B6D6-81AA-48A1-948F-F486D5EEBC4A}"/>
              </a:ext>
            </a:extLst>
          </p:cNvPr>
          <p:cNvGraphicFramePr>
            <a:graphicFrameLocks/>
          </p:cNvGraphicFramePr>
          <p:nvPr>
            <p:extLst>
              <p:ext uri="{D42A27DB-BD31-4B8C-83A1-F6EECF244321}">
                <p14:modId xmlns:p14="http://schemas.microsoft.com/office/powerpoint/2010/main" val="4251142132"/>
              </p:ext>
            </p:extLst>
          </p:nvPr>
        </p:nvGraphicFramePr>
        <p:xfrm>
          <a:off x="1954735" y="1998365"/>
          <a:ext cx="7718612" cy="4440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 xmlns:a16="http://schemas.microsoft.com/office/drawing/2014/main" id="{181A8432-5510-4651-96C0-D7AFD06283FD}"/>
              </a:ext>
            </a:extLst>
          </p:cNvPr>
          <p:cNvSpPr txBox="1">
            <a:spLocks noChangeArrowheads="1"/>
          </p:cNvSpPr>
          <p:nvPr/>
        </p:nvSpPr>
        <p:spPr bwMode="auto">
          <a:xfrm>
            <a:off x="7125414" y="1785087"/>
            <a:ext cx="3000375" cy="1938992"/>
          </a:xfrm>
          <a:prstGeom prst="rect">
            <a:avLst/>
          </a:prstGeom>
          <a:noFill/>
          <a:ln>
            <a:noFill/>
          </a:ln>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b="1" dirty="0">
                <a:effectLst>
                  <a:outerShdw blurRad="50800" dist="50800" dir="5400000" algn="ctr" rotWithShape="0">
                    <a:schemeClr val="tx1"/>
                  </a:outerShdw>
                </a:effectLst>
                <a:latin typeface="Calibri" panose="020F0502020204030204" pitchFamily="34" charset="0"/>
              </a:rPr>
              <a:t>Tools used by Sir Alex Ferguson when performing exceptional leadership skills</a:t>
            </a:r>
          </a:p>
        </p:txBody>
      </p:sp>
      <p:pic>
        <p:nvPicPr>
          <p:cNvPr id="3" name="Picture 2"/>
          <p:cNvPicPr>
            <a:picLocks noChangeAspect="1"/>
          </p:cNvPicPr>
          <p:nvPr/>
        </p:nvPicPr>
        <p:blipFill>
          <a:blip r:embed="rId8">
            <a:alphaModFix amt="21000"/>
          </a:blip>
          <a:stretch>
            <a:fillRect/>
          </a:stretch>
        </p:blipFill>
        <p:spPr>
          <a:xfrm>
            <a:off x="7125414" y="1635274"/>
            <a:ext cx="3039741" cy="2088805"/>
          </a:xfrm>
          <a:prstGeom prst="rect">
            <a:avLst/>
          </a:prstGeom>
        </p:spPr>
      </p:pic>
      <p:pic>
        <p:nvPicPr>
          <p:cNvPr id="7" name="Picture 6"/>
          <p:cNvPicPr>
            <a:picLocks noChangeAspect="1"/>
          </p:cNvPicPr>
          <p:nvPr/>
        </p:nvPicPr>
        <p:blipFill rotWithShape="1">
          <a:blip r:embed="rId9">
            <a:alphaModFix amt="17000"/>
          </a:blip>
          <a:srcRect b="5026"/>
          <a:stretch/>
        </p:blipFill>
        <p:spPr>
          <a:xfrm>
            <a:off x="4559757" y="4087170"/>
            <a:ext cx="2616658" cy="1729729"/>
          </a:xfrm>
          <a:prstGeom prst="rect">
            <a:avLst/>
          </a:prstGeom>
          <a:noFill/>
        </p:spPr>
      </p:pic>
    </p:spTree>
    <p:extLst>
      <p:ext uri="{BB962C8B-B14F-4D97-AF65-F5344CB8AC3E}">
        <p14:creationId xmlns:p14="http://schemas.microsoft.com/office/powerpoint/2010/main" val="6397858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493936"/>
            <a:ext cx="10058400" cy="1609344"/>
          </a:xfrm>
        </p:spPr>
        <p:txBody>
          <a:bodyPr>
            <a:normAutofit fontScale="90000"/>
          </a:bodyPr>
          <a:lstStyle/>
          <a:p>
            <a:pPr algn="ctr"/>
            <a:r>
              <a:rPr lang="en-US" b="1" dirty="0"/>
              <a:t> Leadership/entrepreneurship what is the relationship between them?</a:t>
            </a:r>
          </a:p>
        </p:txBody>
      </p:sp>
      <p:sp>
        <p:nvSpPr>
          <p:cNvPr id="3" name="Content Placeholder 2"/>
          <p:cNvSpPr>
            <a:spLocks noGrp="1"/>
          </p:cNvSpPr>
          <p:nvPr>
            <p:ph idx="1"/>
          </p:nvPr>
        </p:nvSpPr>
        <p:spPr>
          <a:xfrm>
            <a:off x="494872" y="2757207"/>
            <a:ext cx="7195921" cy="3311189"/>
          </a:xfrm>
          <a:solidFill>
            <a:schemeClr val="bg1"/>
          </a:solidFill>
        </p:spPr>
        <p:txBody>
          <a:bodyPr>
            <a:noAutofit/>
          </a:bodyPr>
          <a:lstStyle/>
          <a:p>
            <a:pPr marR="0" lvl="0" defTabSz="914400" eaLnBrk="1" fontAlgn="auto" latinLnBrk="0" hangingPunct="1">
              <a:lnSpc>
                <a:spcPct val="100000"/>
              </a:lnSpc>
              <a:spcBef>
                <a:spcPts val="0"/>
              </a:spcBef>
              <a:spcAft>
                <a:spcPts val="0"/>
              </a:spcAft>
              <a:buClrTx/>
              <a:buSzTx/>
              <a:buFont typeface="Wingdings" charset="2"/>
              <a:buChar char="v"/>
              <a:tabLst/>
              <a:defRPr/>
            </a:pPr>
            <a:r>
              <a:rPr lang="en-US" sz="1800" b="1" dirty="0" smtClean="0">
                <a:latin typeface="Arial" charset="0"/>
                <a:ea typeface="Arial" charset="0"/>
                <a:cs typeface="Arial" charset="0"/>
              </a:rPr>
              <a:t>Leaders </a:t>
            </a:r>
            <a:r>
              <a:rPr lang="en-US" sz="1800" b="1" dirty="0">
                <a:latin typeface="Arial" charset="0"/>
                <a:ea typeface="Arial" charset="0"/>
                <a:cs typeface="Arial" charset="0"/>
              </a:rPr>
              <a:t>are individuals that have the skills and brains to influence people around them but also have the ability of managing authority using the appropriate methods.</a:t>
            </a:r>
            <a:endParaRPr lang="en-GB" sz="1800" b="1" dirty="0">
              <a:latin typeface="Arial" charset="0"/>
              <a:ea typeface="Arial" charset="0"/>
              <a:cs typeface="Arial" charset="0"/>
            </a:endParaRPr>
          </a:p>
          <a:p>
            <a:pPr marR="0" lvl="0" defTabSz="914400" eaLnBrk="1" fontAlgn="auto" latinLnBrk="0" hangingPunct="1">
              <a:lnSpc>
                <a:spcPct val="100000"/>
              </a:lnSpc>
              <a:spcBef>
                <a:spcPts val="0"/>
              </a:spcBef>
              <a:spcAft>
                <a:spcPts val="0"/>
              </a:spcAft>
              <a:buClrTx/>
              <a:buSzTx/>
              <a:buFont typeface="Wingdings" charset="2"/>
              <a:buChar char="v"/>
              <a:tabLst/>
              <a:defRPr/>
            </a:pPr>
            <a:endParaRPr lang="en-GB" sz="1800" b="1" dirty="0">
              <a:latin typeface="Arial" charset="0"/>
              <a:ea typeface="Arial" charset="0"/>
              <a:cs typeface="Arial" charset="0"/>
            </a:endParaRPr>
          </a:p>
          <a:p>
            <a:pPr marR="0" lvl="0" defTabSz="914400" eaLnBrk="1" fontAlgn="auto" latinLnBrk="0" hangingPunct="1">
              <a:lnSpc>
                <a:spcPct val="100000"/>
              </a:lnSpc>
              <a:spcBef>
                <a:spcPts val="0"/>
              </a:spcBef>
              <a:spcAft>
                <a:spcPts val="0"/>
              </a:spcAft>
              <a:buClrTx/>
              <a:buSzTx/>
              <a:buFont typeface="Wingdings" charset="2"/>
              <a:buChar char="v"/>
              <a:tabLst/>
              <a:defRPr/>
            </a:pPr>
            <a:r>
              <a:rPr lang="en-GB" sz="1800" b="1" dirty="0">
                <a:latin typeface="Arial" charset="0"/>
                <a:ea typeface="Arial" charset="0"/>
                <a:cs typeface="Arial" charset="0"/>
              </a:rPr>
              <a:t>Entrepreneurship is about having set of skills and abilities to be as self sufficient as they can be when it comes to </a:t>
            </a:r>
            <a:r>
              <a:rPr lang="en-GB" sz="1800" b="1" dirty="0" smtClean="0">
                <a:latin typeface="Arial" charset="0"/>
                <a:ea typeface="Arial" charset="0"/>
                <a:cs typeface="Arial" charset="0"/>
              </a:rPr>
              <a:t>business</a:t>
            </a:r>
          </a:p>
          <a:p>
            <a:pPr marR="0" lvl="0" defTabSz="914400" eaLnBrk="1" fontAlgn="auto" latinLnBrk="0" hangingPunct="1">
              <a:lnSpc>
                <a:spcPct val="100000"/>
              </a:lnSpc>
              <a:spcBef>
                <a:spcPts val="0"/>
              </a:spcBef>
              <a:spcAft>
                <a:spcPts val="0"/>
              </a:spcAft>
              <a:buClrTx/>
              <a:buSzTx/>
              <a:buFontTx/>
              <a:buChar char="-"/>
              <a:tabLst/>
              <a:defRPr/>
            </a:pPr>
            <a:endParaRPr lang="en-GB" sz="1800" b="1" dirty="0" smtClean="0">
              <a:latin typeface="Arial" charset="0"/>
              <a:ea typeface="Arial" charset="0"/>
              <a:cs typeface="Arial" charset="0"/>
            </a:endParaRPr>
          </a:p>
          <a:p>
            <a:pPr marL="0" marR="0" lvl="0" indent="0" algn="ctr" defTabSz="914400" eaLnBrk="1" fontAlgn="auto" latinLnBrk="0" hangingPunct="1">
              <a:lnSpc>
                <a:spcPct val="100000"/>
              </a:lnSpc>
              <a:spcBef>
                <a:spcPts val="0"/>
              </a:spcBef>
              <a:spcAft>
                <a:spcPts val="0"/>
              </a:spcAft>
              <a:buClrTx/>
              <a:buSzTx/>
              <a:buNone/>
              <a:tabLst/>
              <a:defRPr/>
            </a:pPr>
            <a:r>
              <a:rPr lang="en-GB" sz="1800" b="1" dirty="0" smtClean="0">
                <a:latin typeface="Arial" charset="0"/>
                <a:ea typeface="Arial" charset="0"/>
                <a:cs typeface="Arial" charset="0"/>
              </a:rPr>
              <a:t>Persistence &amp; </a:t>
            </a:r>
            <a:r>
              <a:rPr lang="en-GB" sz="1800" b="1" dirty="0" err="1" smtClean="0">
                <a:latin typeface="Arial" charset="0"/>
                <a:ea typeface="Arial" charset="0"/>
                <a:cs typeface="Arial" charset="0"/>
              </a:rPr>
              <a:t>Hardwork</a:t>
            </a:r>
            <a:endParaRPr lang="en-GB" sz="1800" b="1" dirty="0" smtClean="0">
              <a:latin typeface="Arial" charset="0"/>
              <a:ea typeface="Arial" charset="0"/>
              <a:cs typeface="Arial" charset="0"/>
            </a:endParaRPr>
          </a:p>
          <a:p>
            <a:pPr marL="0" marR="0" lvl="0" indent="0" algn="ctr" defTabSz="914400" eaLnBrk="1" fontAlgn="auto" latinLnBrk="0" hangingPunct="1">
              <a:lnSpc>
                <a:spcPct val="100000"/>
              </a:lnSpc>
              <a:spcBef>
                <a:spcPts val="0"/>
              </a:spcBef>
              <a:spcAft>
                <a:spcPts val="0"/>
              </a:spcAft>
              <a:buClrTx/>
              <a:buSzTx/>
              <a:buNone/>
              <a:tabLst/>
              <a:defRPr/>
            </a:pPr>
            <a:r>
              <a:rPr lang="en-GB" sz="1800" b="1" dirty="0" smtClean="0">
                <a:latin typeface="Arial" charset="0"/>
                <a:ea typeface="Arial" charset="0"/>
                <a:cs typeface="Arial" charset="0"/>
              </a:rPr>
              <a:t>Patience</a:t>
            </a:r>
          </a:p>
          <a:p>
            <a:pPr marL="0" marR="0" lvl="0" indent="0" algn="ctr" defTabSz="914400" eaLnBrk="1" fontAlgn="auto" latinLnBrk="0" hangingPunct="1">
              <a:lnSpc>
                <a:spcPct val="100000"/>
              </a:lnSpc>
              <a:spcBef>
                <a:spcPts val="0"/>
              </a:spcBef>
              <a:spcAft>
                <a:spcPts val="0"/>
              </a:spcAft>
              <a:buClrTx/>
              <a:buSzTx/>
              <a:buNone/>
              <a:tabLst/>
              <a:defRPr/>
            </a:pPr>
            <a:r>
              <a:rPr lang="en-GB" sz="1800" b="1" dirty="0" smtClean="0">
                <a:latin typeface="Arial" charset="0"/>
                <a:ea typeface="Arial" charset="0"/>
                <a:cs typeface="Arial" charset="0"/>
              </a:rPr>
              <a:t>Trust</a:t>
            </a:r>
          </a:p>
          <a:p>
            <a:pPr marL="0" marR="0" lvl="0" indent="0" algn="ctr" defTabSz="914400" eaLnBrk="1" fontAlgn="auto" latinLnBrk="0" hangingPunct="1">
              <a:lnSpc>
                <a:spcPct val="100000"/>
              </a:lnSpc>
              <a:spcBef>
                <a:spcPts val="0"/>
              </a:spcBef>
              <a:spcAft>
                <a:spcPts val="0"/>
              </a:spcAft>
              <a:buClrTx/>
              <a:buSzTx/>
              <a:buNone/>
              <a:tabLst/>
              <a:defRPr/>
            </a:pPr>
            <a:r>
              <a:rPr lang="en-GB" sz="1800" b="1" dirty="0" smtClean="0">
                <a:latin typeface="Arial" charset="0"/>
                <a:ea typeface="Arial" charset="0"/>
                <a:cs typeface="Arial" charset="0"/>
              </a:rPr>
              <a:t>Work Impact </a:t>
            </a:r>
            <a:endParaRPr lang="en-US" sz="1800" b="1" dirty="0">
              <a:latin typeface="Arial" charset="0"/>
              <a:ea typeface="Arial" charset="0"/>
              <a:cs typeface="Arial" charset="0"/>
            </a:endParaRPr>
          </a:p>
          <a:p>
            <a:pPr marL="0" marR="0" lvl="0" indent="0" defTabSz="914400" eaLnBrk="1" fontAlgn="auto" latinLnBrk="0" hangingPunct="1">
              <a:lnSpc>
                <a:spcPct val="100000"/>
              </a:lnSpc>
              <a:spcBef>
                <a:spcPts val="0"/>
              </a:spcBef>
              <a:spcAft>
                <a:spcPts val="0"/>
              </a:spcAft>
              <a:buClrTx/>
              <a:buSzTx/>
              <a:buFontTx/>
              <a:buNone/>
              <a:tabLst/>
              <a:defRPr/>
            </a:pPr>
            <a:endParaRPr lang="en-US" sz="1800" b="1" dirty="0"/>
          </a:p>
          <a:p>
            <a:pPr marL="0" marR="0" lvl="0" indent="0" defTabSz="914400" eaLnBrk="1" fontAlgn="auto" latinLnBrk="0" hangingPunct="1">
              <a:lnSpc>
                <a:spcPct val="100000"/>
              </a:lnSpc>
              <a:spcBef>
                <a:spcPts val="0"/>
              </a:spcBef>
              <a:spcAft>
                <a:spcPts val="0"/>
              </a:spcAft>
              <a:buClrTx/>
              <a:buSzTx/>
              <a:buFontTx/>
              <a:buNone/>
              <a:tabLst/>
              <a:defRPr/>
            </a:pPr>
            <a:endParaRPr lang="en-US" sz="1800" b="1" dirty="0"/>
          </a:p>
        </p:txBody>
      </p:sp>
      <p:pic>
        <p:nvPicPr>
          <p:cNvPr id="4" name="Picture 3"/>
          <p:cNvPicPr>
            <a:picLocks noChangeAspect="1"/>
          </p:cNvPicPr>
          <p:nvPr/>
        </p:nvPicPr>
        <p:blipFill>
          <a:blip r:embed="rId3"/>
          <a:stretch>
            <a:fillRect/>
          </a:stretch>
        </p:blipFill>
        <p:spPr>
          <a:xfrm>
            <a:off x="7817792" y="3289300"/>
            <a:ext cx="3624633" cy="220074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93572" y="6321286"/>
            <a:ext cx="458582" cy="293421"/>
          </a:xfrm>
          <a:prstGeom prst="rect">
            <a:avLst/>
          </a:prstGeom>
        </p:spPr>
      </p:pic>
    </p:spTree>
    <p:extLst>
      <p:ext uri="{BB962C8B-B14F-4D97-AF65-F5344CB8AC3E}">
        <p14:creationId xmlns:p14="http://schemas.microsoft.com/office/powerpoint/2010/main" val="9881819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4413CF4A-520A-4A88-A584-6E6B04AF4087}"/>
              </a:ext>
            </a:extLst>
          </p:cNvPr>
          <p:cNvSpPr>
            <a:spLocks noGrp="1"/>
          </p:cNvSpPr>
          <p:nvPr>
            <p:ph type="title"/>
          </p:nvPr>
        </p:nvSpPr>
        <p:spPr>
          <a:xfrm>
            <a:off x="2610061" y="455026"/>
            <a:ext cx="7902669" cy="514070"/>
          </a:xfrm>
        </p:spPr>
        <p:txBody>
          <a:bodyPr>
            <a:noAutofit/>
          </a:bodyPr>
          <a:lstStyle/>
          <a:p>
            <a:pPr algn="ctr"/>
            <a:r>
              <a:rPr lang="en-GB" altLang="en-US" b="1" dirty="0"/>
              <a:t>Conventional versus Entrepreneurial </a:t>
            </a:r>
          </a:p>
        </p:txBody>
      </p:sp>
      <p:sp>
        <p:nvSpPr>
          <p:cNvPr id="6" name="Content Placeholder 2">
            <a:extLst>
              <a:ext uri="{FF2B5EF4-FFF2-40B4-BE49-F238E27FC236}">
                <a16:creationId xmlns="" xmlns:a16="http://schemas.microsoft.com/office/drawing/2014/main" id="{E3E6488B-B050-4159-BC00-810165E5E40C}"/>
              </a:ext>
            </a:extLst>
          </p:cNvPr>
          <p:cNvSpPr>
            <a:spLocks noGrp="1"/>
          </p:cNvSpPr>
          <p:nvPr>
            <p:ph idx="1"/>
          </p:nvPr>
        </p:nvSpPr>
        <p:spPr>
          <a:xfrm>
            <a:off x="3048823" y="3023749"/>
            <a:ext cx="6907743" cy="3466855"/>
          </a:xfrm>
          <a:prstGeom prst="rect">
            <a:avLst/>
          </a:prstGeom>
        </p:spPr>
        <p:txBody>
          <a:bodyPr/>
          <a:lstStyle/>
          <a:p>
            <a:endParaRPr lang="en-GB" altLang="en-US" sz="2000" dirty="0"/>
          </a:p>
          <a:p>
            <a:endParaRPr lang="en-GB" altLang="en-US" sz="2000" dirty="0"/>
          </a:p>
        </p:txBody>
      </p:sp>
      <p:sp>
        <p:nvSpPr>
          <p:cNvPr id="7" name="TextBox 7">
            <a:extLst>
              <a:ext uri="{FF2B5EF4-FFF2-40B4-BE49-F238E27FC236}">
                <a16:creationId xmlns="" xmlns:a16="http://schemas.microsoft.com/office/drawing/2014/main" id="{4CF1069A-5FBC-48BE-99DB-7B4A8B28A87E}"/>
              </a:ext>
            </a:extLst>
          </p:cNvPr>
          <p:cNvSpPr txBox="1">
            <a:spLocks noChangeArrowheads="1"/>
          </p:cNvSpPr>
          <p:nvPr/>
        </p:nvSpPr>
        <p:spPr bwMode="auto">
          <a:xfrm>
            <a:off x="1514251" y="1684819"/>
            <a:ext cx="205337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2000" b="1" u="sng" dirty="0">
                <a:solidFill>
                  <a:srgbClr val="FF0000"/>
                </a:solidFill>
                <a:latin typeface="Calibri" panose="020F0502020204030204" pitchFamily="34" charset="0"/>
              </a:rPr>
              <a:t>Sam Allardyce</a:t>
            </a:r>
          </a:p>
        </p:txBody>
      </p:sp>
      <p:sp>
        <p:nvSpPr>
          <p:cNvPr id="8" name="TextBox 8">
            <a:extLst>
              <a:ext uri="{FF2B5EF4-FFF2-40B4-BE49-F238E27FC236}">
                <a16:creationId xmlns="" xmlns:a16="http://schemas.microsoft.com/office/drawing/2014/main" id="{FFDC8A16-3F40-4EA9-A448-ED4460EDF1A7}"/>
              </a:ext>
            </a:extLst>
          </p:cNvPr>
          <p:cNvSpPr txBox="1">
            <a:spLocks noChangeArrowheads="1"/>
          </p:cNvSpPr>
          <p:nvPr/>
        </p:nvSpPr>
        <p:spPr bwMode="auto">
          <a:xfrm>
            <a:off x="8672106" y="1402056"/>
            <a:ext cx="233296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sz="2000" b="1" u="sng">
                <a:solidFill>
                  <a:srgbClr val="FF0000"/>
                </a:solidFill>
                <a:cs typeface="Arial" panose="020B0604020202020204" pitchFamily="34" charset="0"/>
              </a:rPr>
              <a:t>Sir </a:t>
            </a:r>
            <a:r>
              <a:rPr lang="en-GB" altLang="en-US" sz="2000" b="1" u="sng" dirty="0">
                <a:solidFill>
                  <a:srgbClr val="FF0000"/>
                </a:solidFill>
                <a:cs typeface="Arial" panose="020B0604020202020204" pitchFamily="34" charset="0"/>
              </a:rPr>
              <a:t>Alex Ferguson</a:t>
            </a:r>
          </a:p>
        </p:txBody>
      </p:sp>
      <p:graphicFrame>
        <p:nvGraphicFramePr>
          <p:cNvPr id="9" name="Diagram 8"/>
          <p:cNvGraphicFramePr/>
          <p:nvPr>
            <p:extLst>
              <p:ext uri="{D42A27DB-BD31-4B8C-83A1-F6EECF244321}">
                <p14:modId xmlns:p14="http://schemas.microsoft.com/office/powerpoint/2010/main" val="1808157674"/>
              </p:ext>
            </p:extLst>
          </p:nvPr>
        </p:nvGraphicFramePr>
        <p:xfrm>
          <a:off x="3767154" y="3305035"/>
          <a:ext cx="4484011" cy="31741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p:cNvSpPr txBox="1"/>
          <p:nvPr/>
        </p:nvSpPr>
        <p:spPr>
          <a:xfrm>
            <a:off x="8509606" y="2035415"/>
            <a:ext cx="2720242" cy="1077218"/>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Alex Ferguson always set himself high ambitions to be the successful manager he was.</a:t>
            </a:r>
          </a:p>
        </p:txBody>
      </p:sp>
      <p:sp>
        <p:nvSpPr>
          <p:cNvPr id="11" name="TextBox 10"/>
          <p:cNvSpPr txBox="1"/>
          <p:nvPr/>
        </p:nvSpPr>
        <p:spPr>
          <a:xfrm>
            <a:off x="785309" y="2137084"/>
            <a:ext cx="3174172" cy="1323439"/>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Sam Allardyce is a Manager just happy to be managing in a game of football, his ambitions and success are not as high as Sir Alex Ferguson.</a:t>
            </a:r>
          </a:p>
        </p:txBody>
      </p:sp>
      <p:sp>
        <p:nvSpPr>
          <p:cNvPr id="12" name="TextBox 11"/>
          <p:cNvSpPr txBox="1"/>
          <p:nvPr/>
        </p:nvSpPr>
        <p:spPr>
          <a:xfrm>
            <a:off x="429270" y="3656885"/>
            <a:ext cx="3700631" cy="1323439"/>
          </a:xfrm>
          <a:prstGeom prst="rect">
            <a:avLst/>
          </a:prstGeom>
          <a:noFill/>
        </p:spPr>
        <p:txBody>
          <a:bodyPr wrap="square" rtlCol="0">
            <a:spAutoFit/>
          </a:bodyPr>
          <a:lstStyle/>
          <a:p>
            <a:pPr algn="ctr"/>
            <a:r>
              <a:rPr lang="en-GB" sz="1600" b="1" dirty="0">
                <a:solidFill>
                  <a:srgbClr val="FF0000"/>
                </a:solidFill>
                <a:latin typeface="Arial" panose="020B0604020202020204" pitchFamily="34" charset="0"/>
                <a:cs typeface="Arial" panose="020B0604020202020204" pitchFamily="34" charset="0"/>
              </a:rPr>
              <a:t>Sam Allardyce should set himself higher expectations as a Manager, in order for him to develop as manager, as well as being a positive leader on and off the pitch.</a:t>
            </a:r>
          </a:p>
        </p:txBody>
      </p:sp>
      <p:sp>
        <p:nvSpPr>
          <p:cNvPr id="13" name="TextBox 12"/>
          <p:cNvSpPr txBox="1"/>
          <p:nvPr/>
        </p:nvSpPr>
        <p:spPr>
          <a:xfrm>
            <a:off x="374695" y="5181996"/>
            <a:ext cx="3747721" cy="1077218"/>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Sam Allardyce maintains a low focus, aiming to avoid relegation, which is aiming low as a Premier League Manager.</a:t>
            </a:r>
          </a:p>
        </p:txBody>
      </p:sp>
      <p:sp>
        <p:nvSpPr>
          <p:cNvPr id="14" name="TextBox 13"/>
          <p:cNvSpPr txBox="1"/>
          <p:nvPr/>
        </p:nvSpPr>
        <p:spPr>
          <a:xfrm>
            <a:off x="8386763" y="3304248"/>
            <a:ext cx="2965929" cy="1569660"/>
          </a:xfrm>
          <a:prstGeom prst="rect">
            <a:avLst/>
          </a:prstGeom>
          <a:noFill/>
        </p:spPr>
        <p:txBody>
          <a:bodyPr wrap="square" rtlCol="0">
            <a:spAutoFit/>
          </a:bodyPr>
          <a:lstStyle/>
          <a:p>
            <a:pPr algn="ctr"/>
            <a:r>
              <a:rPr lang="en-GB" sz="1600" b="1" dirty="0">
                <a:solidFill>
                  <a:srgbClr val="FF0000"/>
                </a:solidFill>
                <a:latin typeface="Arial" panose="020B0604020202020204" pitchFamily="34" charset="0"/>
                <a:cs typeface="Arial" panose="020B0604020202020204" pitchFamily="34" charset="0"/>
              </a:rPr>
              <a:t>Sir Alex Ferguson continuously thrives to do better, pursing the opportunities to be the best club and business in the world.</a:t>
            </a:r>
          </a:p>
        </p:txBody>
      </p:sp>
      <p:sp>
        <p:nvSpPr>
          <p:cNvPr id="15" name="TextBox 14"/>
          <p:cNvSpPr txBox="1"/>
          <p:nvPr/>
        </p:nvSpPr>
        <p:spPr>
          <a:xfrm>
            <a:off x="8225398" y="5161428"/>
            <a:ext cx="3650120" cy="1323439"/>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Sir Alex Ferguson always thrived to do better and be better as a Manager, which motivated himself as well as the Fans, club, himself and the team.</a:t>
            </a:r>
          </a:p>
        </p:txBody>
      </p:sp>
      <p:pic>
        <p:nvPicPr>
          <p:cNvPr id="2" name="Picture 1"/>
          <p:cNvPicPr>
            <a:picLocks noChangeAspect="1"/>
          </p:cNvPicPr>
          <p:nvPr/>
        </p:nvPicPr>
        <p:blipFill>
          <a:blip r:embed="rId8"/>
          <a:stretch>
            <a:fillRect/>
          </a:stretch>
        </p:blipFill>
        <p:spPr>
          <a:xfrm>
            <a:off x="5273334" y="1641974"/>
            <a:ext cx="2458720" cy="1729740"/>
          </a:xfrm>
          <a:prstGeom prst="rect">
            <a:avLst/>
          </a:prstGeom>
        </p:spPr>
      </p:pic>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352692" y="6217716"/>
            <a:ext cx="647265" cy="485449"/>
          </a:xfrm>
          <a:prstGeom prst="rect">
            <a:avLst/>
          </a:prstGeom>
        </p:spPr>
      </p:pic>
    </p:spTree>
    <p:extLst>
      <p:ext uri="{BB962C8B-B14F-4D97-AF65-F5344CB8AC3E}">
        <p14:creationId xmlns:p14="http://schemas.microsoft.com/office/powerpoint/2010/main" val="23100172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13CF4A-520A-4A88-A584-6E6B04AF4087}"/>
              </a:ext>
            </a:extLst>
          </p:cNvPr>
          <p:cNvSpPr>
            <a:spLocks noGrp="1"/>
          </p:cNvSpPr>
          <p:nvPr>
            <p:ph type="title"/>
          </p:nvPr>
        </p:nvSpPr>
        <p:spPr>
          <a:xfrm>
            <a:off x="414203" y="635683"/>
            <a:ext cx="11124204" cy="789686"/>
          </a:xfrm>
        </p:spPr>
        <p:txBody>
          <a:bodyPr>
            <a:normAutofit fontScale="90000"/>
          </a:bodyPr>
          <a:lstStyle/>
          <a:p>
            <a:pPr algn="ctr"/>
            <a:r>
              <a:rPr lang="en-GB" altLang="en-US" b="1" dirty="0"/>
              <a:t>Skills that Sir Alex Ferguson contains , performing excellent leadership</a:t>
            </a:r>
          </a:p>
        </p:txBody>
      </p:sp>
      <p:sp>
        <p:nvSpPr>
          <p:cNvPr id="3" name="Rounded Rectangle 2"/>
          <p:cNvSpPr/>
          <p:nvPr/>
        </p:nvSpPr>
        <p:spPr>
          <a:xfrm>
            <a:off x="602394" y="2321678"/>
            <a:ext cx="2641600" cy="778933"/>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charset="0"/>
                <a:ea typeface="Arial" charset="0"/>
                <a:cs typeface="Arial" charset="0"/>
              </a:rPr>
              <a:t>Mastering inner sense</a:t>
            </a:r>
          </a:p>
        </p:txBody>
      </p:sp>
      <p:sp>
        <p:nvSpPr>
          <p:cNvPr id="4" name="Rounded Rectangle 3"/>
          <p:cNvSpPr/>
          <p:nvPr/>
        </p:nvSpPr>
        <p:spPr>
          <a:xfrm>
            <a:off x="4057246" y="2152426"/>
            <a:ext cx="3578465" cy="778933"/>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charset="0"/>
                <a:ea typeface="Arial" charset="0"/>
                <a:cs typeface="Arial" charset="0"/>
              </a:rPr>
              <a:t>Maximizing energy/opportunities</a:t>
            </a:r>
          </a:p>
        </p:txBody>
      </p:sp>
      <p:sp>
        <p:nvSpPr>
          <p:cNvPr id="5" name="Rounded Rectangle 4"/>
          <p:cNvSpPr/>
          <p:nvPr/>
        </p:nvSpPr>
        <p:spPr>
          <a:xfrm>
            <a:off x="8287262" y="2068257"/>
            <a:ext cx="3251145" cy="778933"/>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charset="0"/>
                <a:ea typeface="Arial" charset="0"/>
                <a:cs typeface="Arial" charset="0"/>
              </a:rPr>
              <a:t>Multiple focus and maintain high expectations</a:t>
            </a:r>
          </a:p>
        </p:txBody>
      </p:sp>
      <p:sp>
        <p:nvSpPr>
          <p:cNvPr id="6" name="Rounded Rectangle 5"/>
          <p:cNvSpPr/>
          <p:nvPr/>
        </p:nvSpPr>
        <p:spPr>
          <a:xfrm>
            <a:off x="4005398" y="3100611"/>
            <a:ext cx="3682160" cy="778933"/>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charset="0"/>
                <a:ea typeface="Arial" charset="0"/>
                <a:cs typeface="Arial" charset="0"/>
              </a:rPr>
              <a:t>Challenging yourself, thriving for progression</a:t>
            </a:r>
          </a:p>
        </p:txBody>
      </p:sp>
      <p:pic>
        <p:nvPicPr>
          <p:cNvPr id="7" name="Picture 6"/>
          <p:cNvPicPr>
            <a:picLocks noChangeAspect="1"/>
          </p:cNvPicPr>
          <p:nvPr/>
        </p:nvPicPr>
        <p:blipFill>
          <a:blip r:embed="rId3"/>
          <a:stretch>
            <a:fillRect/>
          </a:stretch>
        </p:blipFill>
        <p:spPr>
          <a:xfrm>
            <a:off x="649142" y="3490078"/>
            <a:ext cx="2641600" cy="2230141"/>
          </a:xfrm>
          <a:prstGeom prst="rect">
            <a:avLst/>
          </a:prstGeom>
        </p:spPr>
      </p:pic>
      <p:pic>
        <p:nvPicPr>
          <p:cNvPr id="8" name="Picture 7"/>
          <p:cNvPicPr>
            <a:picLocks noChangeAspect="1"/>
          </p:cNvPicPr>
          <p:nvPr/>
        </p:nvPicPr>
        <p:blipFill>
          <a:blip r:embed="rId4"/>
          <a:stretch>
            <a:fillRect/>
          </a:stretch>
        </p:blipFill>
        <p:spPr>
          <a:xfrm>
            <a:off x="8287262" y="3228907"/>
            <a:ext cx="3289300" cy="2463800"/>
          </a:xfrm>
          <a:prstGeom prst="rect">
            <a:avLst/>
          </a:prstGeom>
        </p:spPr>
      </p:pic>
      <p:pic>
        <p:nvPicPr>
          <p:cNvPr id="9" name="Picture 8"/>
          <p:cNvPicPr>
            <a:picLocks noChangeAspect="1"/>
          </p:cNvPicPr>
          <p:nvPr/>
        </p:nvPicPr>
        <p:blipFill>
          <a:blip r:embed="rId5"/>
          <a:stretch>
            <a:fillRect/>
          </a:stretch>
        </p:blipFill>
        <p:spPr>
          <a:xfrm>
            <a:off x="4187780" y="4154771"/>
            <a:ext cx="3449322" cy="1516754"/>
          </a:xfrm>
          <a:prstGeom prst="rect">
            <a:avLst/>
          </a:prstGeom>
        </p:spPr>
      </p:pic>
    </p:spTree>
    <p:extLst>
      <p:ext uri="{BB962C8B-B14F-4D97-AF65-F5344CB8AC3E}">
        <p14:creationId xmlns:p14="http://schemas.microsoft.com/office/powerpoint/2010/main" val="32598325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7837"/>
            <a:ext cx="10058400" cy="1609344"/>
          </a:xfrm>
        </p:spPr>
        <p:txBody>
          <a:bodyPr>
            <a:normAutofit fontScale="90000"/>
          </a:bodyPr>
          <a:lstStyle/>
          <a:p>
            <a:pPr algn="ctr"/>
            <a:r>
              <a:rPr lang="en-GB" b="1" dirty="0"/>
              <a:t/>
            </a:r>
            <a:br>
              <a:rPr lang="en-GB" b="1" dirty="0"/>
            </a:br>
            <a:r>
              <a:rPr lang="en-GB" b="1" dirty="0"/>
              <a:t> </a:t>
            </a:r>
            <a:br>
              <a:rPr lang="en-GB" b="1" dirty="0"/>
            </a:br>
            <a:r>
              <a:rPr lang="en-GB" b="1" dirty="0"/>
              <a:t>Sir Alex’s Leadership/entrepreneur</a:t>
            </a:r>
            <a:br>
              <a:rPr lang="en-GB" b="1" dirty="0"/>
            </a:br>
            <a:r>
              <a:rPr lang="en-GB" b="1" dirty="0"/>
              <a:t>behaviours</a:t>
            </a:r>
          </a:p>
        </p:txBody>
      </p:sp>
      <p:sp>
        <p:nvSpPr>
          <p:cNvPr id="3" name="Content Placeholder 2"/>
          <p:cNvSpPr>
            <a:spLocks noGrp="1"/>
          </p:cNvSpPr>
          <p:nvPr>
            <p:ph idx="1"/>
          </p:nvPr>
        </p:nvSpPr>
        <p:spPr>
          <a:xfrm>
            <a:off x="6096000" y="3813044"/>
            <a:ext cx="5884682" cy="2244653"/>
          </a:xfrm>
        </p:spPr>
        <p:txBody>
          <a:bodyPr>
            <a:noAutofit/>
          </a:bodyPr>
          <a:lstStyle/>
          <a:p>
            <a:pPr algn="ctr">
              <a:lnSpc>
                <a:spcPct val="100000"/>
              </a:lnSpc>
              <a:spcBef>
                <a:spcPts val="0"/>
              </a:spcBef>
              <a:buClrTx/>
              <a:buSzTx/>
              <a:buFont typeface="Wingdings" panose="05000000000000000000" pitchFamily="2" charset="2"/>
              <a:buChar char="v"/>
              <a:defRPr/>
            </a:pPr>
            <a:r>
              <a:rPr lang="en-GB" sz="1800" b="1" cap="all" dirty="0">
                <a:latin typeface="Arial" charset="0"/>
                <a:ea typeface="Arial" charset="0"/>
                <a:cs typeface="Arial" charset="0"/>
              </a:rPr>
              <a:t>Imposing context whilst managing his players.</a:t>
            </a:r>
          </a:p>
          <a:p>
            <a:pPr algn="ctr">
              <a:lnSpc>
                <a:spcPct val="100000"/>
              </a:lnSpc>
              <a:spcBef>
                <a:spcPts val="0"/>
              </a:spcBef>
              <a:buClrTx/>
              <a:buSzTx/>
              <a:buFont typeface="Wingdings" panose="05000000000000000000" pitchFamily="2" charset="2"/>
              <a:buChar char="v"/>
              <a:defRPr/>
            </a:pPr>
            <a:r>
              <a:rPr lang="en-GB" sz="1800" b="1" cap="all" dirty="0">
                <a:latin typeface="Arial" charset="0"/>
                <a:ea typeface="Arial" charset="0"/>
                <a:cs typeface="Arial" charset="0"/>
              </a:rPr>
              <a:t>Taking risks in matches from time to time.</a:t>
            </a:r>
          </a:p>
          <a:p>
            <a:pPr algn="ctr">
              <a:lnSpc>
                <a:spcPct val="100000"/>
              </a:lnSpc>
              <a:spcBef>
                <a:spcPts val="0"/>
              </a:spcBef>
              <a:buClrTx/>
              <a:buSzTx/>
              <a:buFont typeface="Wingdings" panose="05000000000000000000" pitchFamily="2" charset="2"/>
              <a:buChar char="v"/>
              <a:defRPr/>
            </a:pPr>
            <a:r>
              <a:rPr lang="en-GB" sz="1800" b="1" cap="all" dirty="0">
                <a:latin typeface="Arial" charset="0"/>
                <a:ea typeface="Arial" charset="0"/>
                <a:cs typeface="Arial" charset="0"/>
              </a:rPr>
              <a:t>decision making.</a:t>
            </a:r>
          </a:p>
          <a:p>
            <a:pPr algn="ctr">
              <a:lnSpc>
                <a:spcPct val="100000"/>
              </a:lnSpc>
              <a:spcBef>
                <a:spcPts val="0"/>
              </a:spcBef>
              <a:buClrTx/>
              <a:buSzTx/>
              <a:buFont typeface="Wingdings" panose="05000000000000000000" pitchFamily="2" charset="2"/>
              <a:buChar char="v"/>
              <a:defRPr/>
            </a:pPr>
            <a:r>
              <a:rPr lang="en-GB" sz="1800" b="1" cap="all" dirty="0">
                <a:latin typeface="Arial" charset="0"/>
                <a:ea typeface="Arial" charset="0"/>
                <a:cs typeface="Arial" charset="0"/>
              </a:rPr>
              <a:t>DRIVE</a:t>
            </a:r>
          </a:p>
          <a:p>
            <a:pPr algn="ctr">
              <a:lnSpc>
                <a:spcPct val="100000"/>
              </a:lnSpc>
              <a:spcBef>
                <a:spcPts val="0"/>
              </a:spcBef>
              <a:buClrTx/>
              <a:buSzTx/>
              <a:buFont typeface="Wingdings" panose="05000000000000000000" pitchFamily="2" charset="2"/>
              <a:buChar char="v"/>
              <a:defRPr/>
            </a:pPr>
            <a:r>
              <a:rPr lang="en-GB" sz="1800" b="1" cap="all" dirty="0">
                <a:latin typeface="Arial" charset="0"/>
                <a:ea typeface="Arial" charset="0"/>
                <a:cs typeface="Arial" charset="0"/>
              </a:rPr>
              <a:t> MOTIVATION</a:t>
            </a:r>
          </a:p>
          <a:p>
            <a:pPr algn="ctr">
              <a:lnSpc>
                <a:spcPct val="100000"/>
              </a:lnSpc>
              <a:spcBef>
                <a:spcPts val="0"/>
              </a:spcBef>
              <a:buClrTx/>
              <a:buSzTx/>
              <a:buFont typeface="Wingdings" panose="05000000000000000000" pitchFamily="2" charset="2"/>
              <a:buChar char="v"/>
              <a:defRPr/>
            </a:pPr>
            <a:r>
              <a:rPr lang="en-GB" sz="1800" b="1" cap="all" dirty="0">
                <a:latin typeface="Arial" charset="0"/>
                <a:ea typeface="Arial" charset="0"/>
                <a:cs typeface="Arial" charset="0"/>
              </a:rPr>
              <a:t>DETERMINATION</a:t>
            </a:r>
          </a:p>
        </p:txBody>
      </p:sp>
      <p:sp>
        <p:nvSpPr>
          <p:cNvPr id="4" name="Content Placeholder 2"/>
          <p:cNvSpPr txBox="1">
            <a:spLocks/>
          </p:cNvSpPr>
          <p:nvPr/>
        </p:nvSpPr>
        <p:spPr>
          <a:xfrm>
            <a:off x="458773" y="3198224"/>
            <a:ext cx="5637227" cy="3412503"/>
          </a:xfrm>
          <a:prstGeom prst="rect">
            <a:avLst/>
          </a:prstGeom>
        </p:spPr>
        <p:txBody>
          <a:bodyPr vert="horz" lIns="91440" tIns="45720" rIns="91440" bIns="45720" rtlCol="0" anchor="ctr">
            <a:noAutofit/>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lgn="ctr">
              <a:lnSpc>
                <a:spcPct val="100000"/>
              </a:lnSpc>
              <a:spcBef>
                <a:spcPts val="0"/>
              </a:spcBef>
              <a:buClrTx/>
              <a:buSzTx/>
              <a:buFont typeface="Wingdings" panose="05000000000000000000" pitchFamily="2" charset="2"/>
              <a:buChar char="v"/>
            </a:pPr>
            <a:r>
              <a:rPr lang="en-GB" sz="1800" b="1" dirty="0">
                <a:latin typeface="Arial" charset="0"/>
                <a:ea typeface="Arial" charset="0"/>
                <a:cs typeface="Arial" charset="0"/>
              </a:rPr>
              <a:t>Sir Alex Ferguson develops his own vision for the clubs success over his career.</a:t>
            </a:r>
          </a:p>
          <a:p>
            <a:pPr algn="ctr">
              <a:lnSpc>
                <a:spcPct val="100000"/>
              </a:lnSpc>
              <a:spcBef>
                <a:spcPts val="0"/>
              </a:spcBef>
              <a:buClrTx/>
              <a:buSzTx/>
              <a:buFont typeface="Wingdings" panose="05000000000000000000" pitchFamily="2" charset="2"/>
              <a:buChar char="v"/>
            </a:pPr>
            <a:r>
              <a:rPr lang="en-GB" sz="1800" b="1" dirty="0">
                <a:latin typeface="Arial" charset="0"/>
                <a:ea typeface="Arial" charset="0"/>
                <a:cs typeface="Arial" charset="0"/>
              </a:rPr>
              <a:t>BEING FLEXIBLE AND ADAPTABLE.</a:t>
            </a:r>
          </a:p>
          <a:p>
            <a:pPr algn="ctr">
              <a:lnSpc>
                <a:spcPct val="100000"/>
              </a:lnSpc>
              <a:spcBef>
                <a:spcPts val="0"/>
              </a:spcBef>
              <a:buClrTx/>
              <a:buSzTx/>
              <a:buFont typeface="Wingdings" panose="05000000000000000000" pitchFamily="2" charset="2"/>
              <a:buChar char="v"/>
            </a:pPr>
            <a:r>
              <a:rPr lang="en-GB" sz="1800" b="1" dirty="0">
                <a:latin typeface="Arial" charset="0"/>
                <a:ea typeface="Arial" charset="0"/>
                <a:cs typeface="Arial" charset="0"/>
              </a:rPr>
              <a:t>Decision making ON SALE OF ASSETS.</a:t>
            </a:r>
          </a:p>
          <a:p>
            <a:pPr algn="ctr">
              <a:lnSpc>
                <a:spcPct val="100000"/>
              </a:lnSpc>
              <a:spcBef>
                <a:spcPts val="0"/>
              </a:spcBef>
              <a:buClrTx/>
              <a:buSzTx/>
              <a:buFont typeface="Wingdings" panose="05000000000000000000" pitchFamily="2" charset="2"/>
              <a:buChar char="v"/>
            </a:pPr>
            <a:r>
              <a:rPr lang="en-GB" sz="1800" b="1" dirty="0">
                <a:latin typeface="Arial" charset="0"/>
                <a:ea typeface="Arial" charset="0"/>
                <a:cs typeface="Arial" charset="0"/>
              </a:rPr>
              <a:t>FOCUSING ON LONG TERM.</a:t>
            </a:r>
          </a:p>
          <a:p>
            <a:pPr algn="ctr">
              <a:lnSpc>
                <a:spcPct val="100000"/>
              </a:lnSpc>
              <a:spcBef>
                <a:spcPts val="0"/>
              </a:spcBef>
              <a:buClrTx/>
              <a:buSzTx/>
              <a:buFont typeface="Wingdings" panose="05000000000000000000" pitchFamily="2" charset="2"/>
              <a:buChar char="v"/>
            </a:pPr>
            <a:r>
              <a:rPr lang="en-GB" sz="1800" b="1" dirty="0">
                <a:latin typeface="Arial" charset="0"/>
                <a:ea typeface="Arial" charset="0"/>
                <a:cs typeface="Arial" charset="0"/>
              </a:rPr>
              <a:t>BUILDING THE CLUB FROM GROUND UP.</a:t>
            </a:r>
          </a:p>
          <a:p>
            <a:pPr algn="ctr">
              <a:lnSpc>
                <a:spcPct val="100000"/>
              </a:lnSpc>
              <a:spcBef>
                <a:spcPts val="0"/>
              </a:spcBef>
              <a:buClrTx/>
              <a:buSzTx/>
              <a:buFont typeface="Wingdings" panose="05000000000000000000" pitchFamily="2" charset="2"/>
              <a:buChar char="v"/>
            </a:pPr>
            <a:r>
              <a:rPr lang="en-GB" sz="1800" b="1" dirty="0">
                <a:latin typeface="Arial" charset="0"/>
                <a:ea typeface="Arial" charset="0"/>
                <a:cs typeface="Arial" charset="0"/>
              </a:rPr>
              <a:t>PLANNING AHEAD.</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4515" y="6341165"/>
            <a:ext cx="415174" cy="265646"/>
          </a:xfrm>
          <a:prstGeom prst="rect">
            <a:avLst/>
          </a:prstGeom>
        </p:spPr>
      </p:pic>
      <p:sp>
        <p:nvSpPr>
          <p:cNvPr id="5" name="Rectangle 4">
            <a:extLst>
              <a:ext uri="{FF2B5EF4-FFF2-40B4-BE49-F238E27FC236}">
                <a16:creationId xmlns="" xmlns:a16="http://schemas.microsoft.com/office/drawing/2014/main" id="{BD508E56-8078-46B1-803F-7007FCFBF4FC}"/>
              </a:ext>
            </a:extLst>
          </p:cNvPr>
          <p:cNvSpPr/>
          <p:nvPr/>
        </p:nvSpPr>
        <p:spPr>
          <a:xfrm>
            <a:off x="672246" y="2995528"/>
            <a:ext cx="5202954" cy="584775"/>
          </a:xfrm>
          <a:prstGeom prst="rect">
            <a:avLst/>
          </a:prstGeom>
          <a:noFill/>
        </p:spPr>
        <p:txBody>
          <a:bodyPr wrap="square" lIns="91440" tIns="45720" rIns="91440" bIns="45720">
            <a:spAutoFit/>
          </a:bodyPr>
          <a:lstStyle/>
          <a:p>
            <a:pPr algn="ctr"/>
            <a:r>
              <a:rPr lang="en-US" sz="3200" b="1" dirty="0">
                <a:ln w="12700">
                  <a:solidFill>
                    <a:schemeClr val="tx2">
                      <a:lumMod val="75000"/>
                    </a:schemeClr>
                  </a:solidFill>
                  <a:prstDash val="solid"/>
                </a:ln>
                <a:effectLst>
                  <a:outerShdw dist="38100" dir="2640000" algn="bl" rotWithShape="0">
                    <a:schemeClr val="tx2">
                      <a:lumMod val="75000"/>
                    </a:schemeClr>
                  </a:outerShdw>
                </a:effectLst>
              </a:rPr>
              <a:t>ENTREPRENEUR</a:t>
            </a:r>
          </a:p>
        </p:txBody>
      </p:sp>
      <p:sp>
        <p:nvSpPr>
          <p:cNvPr id="7" name="Rectangle 6">
            <a:extLst>
              <a:ext uri="{FF2B5EF4-FFF2-40B4-BE49-F238E27FC236}">
                <a16:creationId xmlns="" xmlns:a16="http://schemas.microsoft.com/office/drawing/2014/main" id="{55148934-026C-4671-8B96-047A3B787FFC}"/>
              </a:ext>
            </a:extLst>
          </p:cNvPr>
          <p:cNvSpPr/>
          <p:nvPr/>
        </p:nvSpPr>
        <p:spPr>
          <a:xfrm>
            <a:off x="6646735" y="2944801"/>
            <a:ext cx="5202954" cy="584775"/>
          </a:xfrm>
          <a:prstGeom prst="rect">
            <a:avLst/>
          </a:prstGeom>
          <a:noFill/>
        </p:spPr>
        <p:txBody>
          <a:bodyPr wrap="square" lIns="91440" tIns="45720" rIns="91440" bIns="45720">
            <a:spAutoFit/>
          </a:bodyPr>
          <a:lstStyle/>
          <a:p>
            <a:pPr algn="ctr"/>
            <a:r>
              <a:rPr lang="en-US" sz="3200" b="1" dirty="0">
                <a:ln w="12700">
                  <a:solidFill>
                    <a:schemeClr val="tx2">
                      <a:lumMod val="75000"/>
                    </a:schemeClr>
                  </a:solidFill>
                  <a:prstDash val="solid"/>
                </a:ln>
                <a:effectLst>
                  <a:outerShdw dist="38100" dir="2640000" algn="bl" rotWithShape="0">
                    <a:schemeClr val="tx2">
                      <a:lumMod val="75000"/>
                    </a:schemeClr>
                  </a:outerShdw>
                </a:effectLst>
              </a:rPr>
              <a:t>LEADERSHIP</a:t>
            </a:r>
          </a:p>
        </p:txBody>
      </p:sp>
    </p:spTree>
    <p:extLst>
      <p:ext uri="{BB962C8B-B14F-4D97-AF65-F5344CB8AC3E}">
        <p14:creationId xmlns:p14="http://schemas.microsoft.com/office/powerpoint/2010/main" val="12771055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Six Marks of sir Alex Ferguson’s Leader role</a:t>
            </a:r>
          </a:p>
        </p:txBody>
      </p:sp>
      <p:sp>
        <p:nvSpPr>
          <p:cNvPr id="3" name="Content Placeholder 2"/>
          <p:cNvSpPr>
            <a:spLocks noGrp="1"/>
          </p:cNvSpPr>
          <p:nvPr>
            <p:ph idx="1"/>
          </p:nvPr>
        </p:nvSpPr>
        <p:spPr>
          <a:xfrm>
            <a:off x="623171" y="2265780"/>
            <a:ext cx="7166728" cy="3311189"/>
          </a:xfrm>
        </p:spPr>
        <p:txBody>
          <a:bodyPr>
            <a:noAutofit/>
          </a:bodyPr>
          <a:lstStyle/>
          <a:p>
            <a:r>
              <a:rPr lang="en-GB" sz="1800" b="1" dirty="0">
                <a:latin typeface="Arial" charset="0"/>
                <a:ea typeface="Arial" charset="0"/>
                <a:cs typeface="Arial" charset="0"/>
              </a:rPr>
              <a:t>L</a:t>
            </a:r>
            <a:r>
              <a:rPr lang="mr-IN" sz="1800" b="1" dirty="0">
                <a:latin typeface="Arial" charset="0"/>
                <a:ea typeface="Arial" charset="0"/>
                <a:cs typeface="Arial" charset="0"/>
              </a:rPr>
              <a:t>…</a:t>
            </a:r>
            <a:r>
              <a:rPr lang="en-GB" sz="1800" b="1" dirty="0" err="1">
                <a:latin typeface="Arial" charset="0"/>
                <a:ea typeface="Arial" charset="0"/>
                <a:cs typeface="Arial" charset="0"/>
              </a:rPr>
              <a:t>istens</a:t>
            </a:r>
            <a:r>
              <a:rPr lang="en-GB" sz="1800" b="1" dirty="0">
                <a:latin typeface="Arial" charset="0"/>
                <a:ea typeface="Arial" charset="0"/>
                <a:cs typeface="Arial" charset="0"/>
              </a:rPr>
              <a:t> carefully to his staff, players and  board thoughts and contribution towards the club.</a:t>
            </a:r>
          </a:p>
          <a:p>
            <a:r>
              <a:rPr lang="en-GB" sz="1800" b="1" dirty="0">
                <a:latin typeface="Arial" charset="0"/>
                <a:ea typeface="Arial" charset="0"/>
                <a:cs typeface="Arial" charset="0"/>
              </a:rPr>
              <a:t>E</a:t>
            </a:r>
            <a:r>
              <a:rPr lang="mr-IN" sz="1800" b="1" dirty="0">
                <a:latin typeface="Arial" charset="0"/>
                <a:ea typeface="Arial" charset="0"/>
                <a:cs typeface="Arial" charset="0"/>
              </a:rPr>
              <a:t>…</a:t>
            </a:r>
            <a:r>
              <a:rPr lang="en-GB" sz="1800" b="1" dirty="0" err="1">
                <a:latin typeface="Arial" charset="0"/>
                <a:ea typeface="Arial" charset="0"/>
                <a:cs typeface="Arial" charset="0"/>
              </a:rPr>
              <a:t>nthuses</a:t>
            </a:r>
            <a:r>
              <a:rPr lang="en-GB" sz="1800" b="1" dirty="0">
                <a:latin typeface="Arial" charset="0"/>
                <a:ea typeface="Arial" charset="0"/>
                <a:cs typeface="Arial" charset="0"/>
              </a:rPr>
              <a:t> and  encourages non professional managers as well as his clubs and staff.</a:t>
            </a:r>
          </a:p>
          <a:p>
            <a:r>
              <a:rPr lang="en-GB" sz="1800" b="1" dirty="0">
                <a:latin typeface="Arial" charset="0"/>
                <a:ea typeface="Arial" charset="0"/>
                <a:cs typeface="Arial" charset="0"/>
              </a:rPr>
              <a:t>A</a:t>
            </a:r>
            <a:r>
              <a:rPr lang="mr-IN" sz="1800" b="1" dirty="0">
                <a:latin typeface="Arial" charset="0"/>
                <a:ea typeface="Arial" charset="0"/>
                <a:cs typeface="Arial" charset="0"/>
              </a:rPr>
              <a:t>…</a:t>
            </a:r>
            <a:r>
              <a:rPr lang="en-GB" sz="1800" b="1" dirty="0" err="1">
                <a:latin typeface="Arial" charset="0"/>
                <a:ea typeface="Arial" charset="0"/>
                <a:cs typeface="Arial" charset="0"/>
              </a:rPr>
              <a:t>Cts</a:t>
            </a:r>
            <a:r>
              <a:rPr lang="en-GB" sz="1800" b="1" dirty="0">
                <a:latin typeface="Arial" charset="0"/>
                <a:ea typeface="Arial" charset="0"/>
                <a:cs typeface="Arial" charset="0"/>
              </a:rPr>
              <a:t> decisively as well as creatively on and off the pitch.</a:t>
            </a:r>
          </a:p>
          <a:p>
            <a:r>
              <a:rPr lang="en-GB" sz="1800" b="1" dirty="0">
                <a:latin typeface="Arial" charset="0"/>
                <a:ea typeface="Arial" charset="0"/>
                <a:cs typeface="Arial" charset="0"/>
              </a:rPr>
              <a:t>D</a:t>
            </a:r>
            <a:r>
              <a:rPr lang="mr-IN" sz="1800" b="1" dirty="0">
                <a:latin typeface="Arial" charset="0"/>
                <a:ea typeface="Arial" charset="0"/>
                <a:cs typeface="Arial" charset="0"/>
              </a:rPr>
              <a:t>…</a:t>
            </a:r>
            <a:r>
              <a:rPr lang="en-GB" sz="1800" b="1" dirty="0" err="1">
                <a:latin typeface="Arial" charset="0"/>
                <a:ea typeface="Arial" charset="0"/>
                <a:cs typeface="Arial" charset="0"/>
              </a:rPr>
              <a:t>ependable</a:t>
            </a:r>
            <a:r>
              <a:rPr lang="en-GB" sz="1800" b="1" dirty="0">
                <a:latin typeface="Arial" charset="0"/>
                <a:ea typeface="Arial" charset="0"/>
                <a:cs typeface="Arial" charset="0"/>
              </a:rPr>
              <a:t> and reliable in situations when his team and club need him the  most.</a:t>
            </a:r>
          </a:p>
          <a:p>
            <a:r>
              <a:rPr lang="en-GB" sz="1800" b="1" dirty="0">
                <a:latin typeface="Arial" charset="0"/>
                <a:ea typeface="Arial" charset="0"/>
                <a:cs typeface="Arial" charset="0"/>
              </a:rPr>
              <a:t>E</a:t>
            </a:r>
            <a:r>
              <a:rPr lang="mr-IN" sz="1800" b="1" dirty="0">
                <a:latin typeface="Arial" charset="0"/>
                <a:ea typeface="Arial" charset="0"/>
                <a:cs typeface="Arial" charset="0"/>
              </a:rPr>
              <a:t>…</a:t>
            </a:r>
            <a:r>
              <a:rPr lang="en-GB" sz="1800" b="1" dirty="0" err="1">
                <a:latin typeface="Arial" charset="0"/>
                <a:ea typeface="Arial" charset="0"/>
                <a:cs typeface="Arial" charset="0"/>
              </a:rPr>
              <a:t>ductated</a:t>
            </a:r>
            <a:r>
              <a:rPr lang="en-GB" sz="1800" b="1" dirty="0">
                <a:latin typeface="Arial" charset="0"/>
                <a:ea typeface="Arial" charset="0"/>
                <a:cs typeface="Arial" charset="0"/>
              </a:rPr>
              <a:t> and assertive of other teams game plans and strategies when playing on match day.</a:t>
            </a:r>
          </a:p>
          <a:p>
            <a:r>
              <a:rPr lang="en-GB" sz="1800" b="1" dirty="0">
                <a:latin typeface="Arial" charset="0"/>
                <a:ea typeface="Arial" charset="0"/>
                <a:cs typeface="Arial" charset="0"/>
              </a:rPr>
              <a:t>R</a:t>
            </a:r>
            <a:r>
              <a:rPr lang="mr-IN" sz="1800" b="1" dirty="0">
                <a:latin typeface="Arial" charset="0"/>
                <a:ea typeface="Arial" charset="0"/>
                <a:cs typeface="Arial" charset="0"/>
              </a:rPr>
              <a:t>…</a:t>
            </a:r>
            <a:r>
              <a:rPr lang="en-GB" sz="1800" b="1" dirty="0" err="1">
                <a:latin typeface="Arial" charset="0"/>
                <a:ea typeface="Arial" charset="0"/>
                <a:cs typeface="Arial" charset="0"/>
              </a:rPr>
              <a:t>esults</a:t>
            </a:r>
            <a:r>
              <a:rPr lang="en-GB" sz="1800" b="1" dirty="0">
                <a:latin typeface="Arial" charset="0"/>
                <a:ea typeface="Arial" charset="0"/>
                <a:cs typeface="Arial" charset="0"/>
              </a:rPr>
              <a:t> driven by aiming high and thriving to do better each and every season, leading to further success for the club business, team and himself.</a:t>
            </a:r>
          </a:p>
        </p:txBody>
      </p:sp>
      <p:pic>
        <p:nvPicPr>
          <p:cNvPr id="4" name="Picture 3"/>
          <p:cNvPicPr>
            <a:picLocks noChangeAspect="1"/>
          </p:cNvPicPr>
          <p:nvPr/>
        </p:nvPicPr>
        <p:blipFill>
          <a:blip r:embed="rId3"/>
          <a:stretch>
            <a:fillRect/>
          </a:stretch>
        </p:blipFill>
        <p:spPr>
          <a:xfrm>
            <a:off x="8332097" y="2226072"/>
            <a:ext cx="3289300" cy="353682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44557" y="6172200"/>
            <a:ext cx="753680" cy="565260"/>
          </a:xfrm>
          <a:prstGeom prst="rect">
            <a:avLst/>
          </a:prstGeom>
        </p:spPr>
      </p:pic>
    </p:spTree>
    <p:extLst>
      <p:ext uri="{BB962C8B-B14F-4D97-AF65-F5344CB8AC3E}">
        <p14:creationId xmlns:p14="http://schemas.microsoft.com/office/powerpoint/2010/main" val="25925228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t>Sir Alex Ferguson's characteristics which makes him such a successful leader</a:t>
            </a:r>
          </a:p>
        </p:txBody>
      </p:sp>
      <p:sp>
        <p:nvSpPr>
          <p:cNvPr id="3" name="Content Placeholder 2"/>
          <p:cNvSpPr>
            <a:spLocks noGrp="1"/>
          </p:cNvSpPr>
          <p:nvPr>
            <p:ph idx="1"/>
          </p:nvPr>
        </p:nvSpPr>
        <p:spPr>
          <a:xfrm>
            <a:off x="685801" y="2412188"/>
            <a:ext cx="6846216" cy="3311189"/>
          </a:xfrm>
        </p:spPr>
        <p:txBody>
          <a:bodyPr>
            <a:noAutofit/>
          </a:bodyPr>
          <a:lstStyle/>
          <a:p>
            <a:r>
              <a:rPr lang="en-US" sz="1800" b="1" dirty="0">
                <a:latin typeface="Arial" charset="0"/>
                <a:ea typeface="Arial" charset="0"/>
                <a:cs typeface="Arial" charset="0"/>
              </a:rPr>
              <a:t>Realizing talent when he sees it, not only progressing the player to word class ability but also profiting the business by sailing on world class players for huge sums of money benefiting the clubs budgets.</a:t>
            </a:r>
          </a:p>
          <a:p>
            <a:r>
              <a:rPr lang="en-US" sz="1800" b="1" dirty="0">
                <a:latin typeface="Arial" charset="0"/>
                <a:ea typeface="Arial" charset="0"/>
                <a:cs typeface="Arial" charset="0"/>
              </a:rPr>
              <a:t>Conviction to build the future for the club.</a:t>
            </a:r>
          </a:p>
          <a:p>
            <a:r>
              <a:rPr lang="en-US" sz="1800" b="1" dirty="0">
                <a:latin typeface="Arial" charset="0"/>
                <a:ea typeface="Arial" charset="0"/>
                <a:cs typeface="Arial" charset="0"/>
              </a:rPr>
              <a:t>Strength to overcome challenges and expectations from himself, his team and the club.</a:t>
            </a:r>
          </a:p>
          <a:p>
            <a:r>
              <a:rPr lang="en-US" sz="1800" b="1" dirty="0">
                <a:latin typeface="Arial" charset="0"/>
                <a:ea typeface="Arial" charset="0"/>
                <a:cs typeface="Arial" charset="0"/>
              </a:rPr>
              <a:t>Wisdom for pathways for world class and progressing players as  well as staff.</a:t>
            </a:r>
          </a:p>
          <a:p>
            <a:r>
              <a:rPr lang="en-US" sz="1800" b="1" dirty="0">
                <a:latin typeface="Arial" charset="0"/>
                <a:ea typeface="Arial" charset="0"/>
                <a:cs typeface="Arial" charset="0"/>
              </a:rPr>
              <a:t>Passion for continuous success for himself and the club.</a:t>
            </a:r>
          </a:p>
          <a:p>
            <a:r>
              <a:rPr lang="en-US" sz="1800" b="1" dirty="0">
                <a:latin typeface="Arial" charset="0"/>
                <a:ea typeface="Arial" charset="0"/>
                <a:cs typeface="Arial" charset="0"/>
              </a:rPr>
              <a:t>Maintaining power and accumulating accurate decisions in key matches.</a:t>
            </a:r>
          </a:p>
          <a:p>
            <a:endParaRPr lang="en-US" sz="1800" b="1" dirty="0"/>
          </a:p>
        </p:txBody>
      </p:sp>
      <p:pic>
        <p:nvPicPr>
          <p:cNvPr id="4" name="Picture 3"/>
          <p:cNvPicPr>
            <a:picLocks noChangeAspect="1"/>
          </p:cNvPicPr>
          <p:nvPr/>
        </p:nvPicPr>
        <p:blipFill>
          <a:blip r:embed="rId3"/>
          <a:stretch>
            <a:fillRect/>
          </a:stretch>
        </p:blipFill>
        <p:spPr>
          <a:xfrm>
            <a:off x="7532017" y="2674414"/>
            <a:ext cx="3908616" cy="278673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40546" y="6211956"/>
            <a:ext cx="644939" cy="483704"/>
          </a:xfrm>
          <a:prstGeom prst="rect">
            <a:avLst/>
          </a:prstGeom>
        </p:spPr>
      </p:pic>
    </p:spTree>
    <p:extLst>
      <p:ext uri="{BB962C8B-B14F-4D97-AF65-F5344CB8AC3E}">
        <p14:creationId xmlns:p14="http://schemas.microsoft.com/office/powerpoint/2010/main" val="18721349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1000"/>
            <a:lum/>
          </a:blip>
          <a:srcRect/>
          <a:stretch>
            <a:fillRect t="-6000" b="-6000"/>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alphaModFix amt="33000"/>
          </a:blip>
          <a:stretch>
            <a:fillRect/>
          </a:stretch>
        </p:blipFill>
        <p:spPr>
          <a:xfrm>
            <a:off x="1220000" y="375485"/>
            <a:ext cx="9753722" cy="5781276"/>
          </a:xfrm>
          <a:prstGeom prst="rect">
            <a:avLst/>
          </a:prstGeom>
        </p:spPr>
      </p:pic>
      <p:sp>
        <p:nvSpPr>
          <p:cNvPr id="2" name="Title 1"/>
          <p:cNvSpPr>
            <a:spLocks noGrp="1"/>
          </p:cNvSpPr>
          <p:nvPr>
            <p:ph type="title"/>
          </p:nvPr>
        </p:nvSpPr>
        <p:spPr>
          <a:xfrm>
            <a:off x="898420" y="2690141"/>
            <a:ext cx="10396882" cy="1151965"/>
          </a:xfrm>
        </p:spPr>
        <p:txBody>
          <a:bodyPr>
            <a:normAutofit fontScale="90000"/>
          </a:bodyPr>
          <a:lstStyle/>
          <a:p>
            <a:pPr algn="ctr"/>
            <a:r>
              <a:rPr lang="en-US" b="1" dirty="0">
                <a:solidFill>
                  <a:schemeClr val="tx1"/>
                </a:solidFill>
              </a:rPr>
              <a:t>Thanks </a:t>
            </a:r>
            <a:r>
              <a:rPr lang="en-US" b="1">
                <a:solidFill>
                  <a:schemeClr val="tx1"/>
                </a:solidFill>
              </a:rPr>
              <a:t>for listening</a:t>
            </a:r>
            <a:br>
              <a:rPr lang="en-US" b="1">
                <a:solidFill>
                  <a:schemeClr val="tx1"/>
                </a:solidFill>
              </a:rPr>
            </a:br>
            <a:r>
              <a:rPr lang="en-US" b="1">
                <a:solidFill>
                  <a:schemeClr val="tx1"/>
                </a:solidFill>
              </a:rPr>
              <a:t>ANY QUESTIONS???</a:t>
            </a:r>
            <a:endParaRPr lang="en-US" b="1" dirty="0">
              <a:solidFill>
                <a:schemeClr val="tx1"/>
              </a:solidFill>
            </a:endParaRPr>
          </a:p>
        </p:txBody>
      </p:sp>
    </p:spTree>
    <p:extLst>
      <p:ext uri="{BB962C8B-B14F-4D97-AF65-F5344CB8AC3E}">
        <p14:creationId xmlns:p14="http://schemas.microsoft.com/office/powerpoint/2010/main" val="9613793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References</a:t>
            </a:r>
          </a:p>
        </p:txBody>
      </p:sp>
      <p:sp>
        <p:nvSpPr>
          <p:cNvPr id="4" name="Rectangle 1"/>
          <p:cNvSpPr>
            <a:spLocks noGrp="1" noChangeArrowheads="1"/>
          </p:cNvSpPr>
          <p:nvPr>
            <p:ph idx="1"/>
          </p:nvPr>
        </p:nvSpPr>
        <p:spPr bwMode="auto">
          <a:xfrm>
            <a:off x="881743" y="1903042"/>
            <a:ext cx="10813196"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BASS, B. M., 1990. </a:t>
            </a:r>
            <a:r>
              <a:rPr kumimoji="0" lang="en-US" altLang="en-US" sz="1800" b="0" i="1" u="none" strike="noStrike" cap="none" normalizeH="0" baseline="0" dirty="0">
                <a:ln>
                  <a:noFill/>
                </a:ln>
                <a:solidFill>
                  <a:schemeClr val="tx1"/>
                </a:solidFill>
                <a:effectLst/>
              </a:rPr>
              <a:t>From Transactional to </a:t>
            </a:r>
            <a:r>
              <a:rPr kumimoji="0" lang="en-US" altLang="en-US" sz="1800" b="0" i="1" u="none" strike="noStrike" cap="none" normalizeH="0" baseline="0" dirty="0" err="1">
                <a:ln>
                  <a:noFill/>
                </a:ln>
                <a:solidFill>
                  <a:schemeClr val="tx1"/>
                </a:solidFill>
                <a:effectLst/>
              </a:rPr>
              <a:t>Iransformational</a:t>
            </a:r>
            <a:r>
              <a:rPr kumimoji="0" lang="en-US" altLang="en-US" sz="1800" b="0" i="1" u="none" strike="noStrike" cap="none" normalizeH="0" baseline="0" dirty="0">
                <a:ln>
                  <a:noFill/>
                </a:ln>
                <a:solidFill>
                  <a:schemeClr val="tx1"/>
                </a:solidFill>
                <a:effectLst/>
              </a:rPr>
              <a:t> Leadership: Learning to Share the Vision. </a:t>
            </a:r>
            <a:r>
              <a:rPr kumimoji="0" lang="en-US" altLang="en-US" sz="1800" b="0" i="0" u="none" strike="noStrike" cap="none" normalizeH="0" baseline="0" dirty="0">
                <a:ln>
                  <a:noFill/>
                </a:ln>
                <a:solidFill>
                  <a:schemeClr val="tx1"/>
                </a:solidFill>
                <a:effectLst/>
              </a:rPr>
              <a:t>[Online] </a:t>
            </a:r>
            <a:br>
              <a:rPr kumimoji="0" lang="en-US" altLang="en-US" sz="1800" b="0" i="0" u="none" strike="noStrike" cap="none" normalizeH="0" baseline="0" dirty="0">
                <a:ln>
                  <a:noFill/>
                </a:ln>
                <a:solidFill>
                  <a:schemeClr val="tx1"/>
                </a:solidFill>
                <a:effectLst/>
              </a:rPr>
            </a:br>
            <a:r>
              <a:rPr kumimoji="0" lang="en-US" altLang="en-US" sz="1800" b="0" i="0" u="none" strike="noStrike" cap="none" normalizeH="0" baseline="0" dirty="0">
                <a:ln>
                  <a:noFill/>
                </a:ln>
                <a:solidFill>
                  <a:schemeClr val="tx1"/>
                </a:solidFill>
                <a:effectLst/>
              </a:rPr>
              <a:t>Available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a:ln>
                  <a:noFill/>
                </a:ln>
                <a:solidFill>
                  <a:schemeClr val="tx1"/>
                </a:solidFill>
                <a:effectLst/>
              </a:rPr>
              <a:t>http://</a:t>
            </a:r>
            <a:r>
              <a:rPr kumimoji="0" lang="en-US" altLang="en-US" sz="1800" b="0" i="0" u="sng" strike="noStrike" cap="none" normalizeH="0" baseline="0" dirty="0" err="1">
                <a:ln>
                  <a:noFill/>
                </a:ln>
                <a:solidFill>
                  <a:schemeClr val="tx1"/>
                </a:solidFill>
                <a:effectLst/>
              </a:rPr>
              <a:t>discoverthought.com</a:t>
            </a:r>
            <a:r>
              <a:rPr kumimoji="0" lang="en-US" altLang="en-US" sz="1800" b="0" i="0" u="sng" strike="noStrike" cap="none" normalizeH="0" baseline="0" dirty="0">
                <a:ln>
                  <a:noFill/>
                </a:ln>
                <a:solidFill>
                  <a:schemeClr val="tx1"/>
                </a:solidFill>
                <a:effectLst/>
              </a:rPr>
              <a:t>/Leadership/</a:t>
            </a:r>
            <a:r>
              <a:rPr kumimoji="0" lang="en-US" altLang="en-US" sz="1800" b="0" i="0" u="sng" strike="noStrike" cap="none" normalizeH="0" baseline="0" dirty="0" err="1">
                <a:ln>
                  <a:noFill/>
                </a:ln>
                <a:solidFill>
                  <a:schemeClr val="tx1"/>
                </a:solidFill>
                <a:effectLst/>
              </a:rPr>
              <a:t>References_files</a:t>
            </a:r>
            <a:r>
              <a:rPr kumimoji="0" lang="en-US" altLang="en-US" sz="1800" b="0" i="0" u="sng" strike="noStrike" cap="none" normalizeH="0" baseline="0" dirty="0">
                <a:ln>
                  <a:noFill/>
                </a:ln>
                <a:solidFill>
                  <a:schemeClr val="tx1"/>
                </a:solidFill>
                <a:effectLst/>
              </a:rPr>
              <a:t>/Bass%20leadership%201990.pdf</a:t>
            </a:r>
            <a:br>
              <a:rPr kumimoji="0" lang="en-US" altLang="en-US" sz="1800" b="0" i="0" u="sng" strike="noStrike" cap="none" normalizeH="0" baseline="0" dirty="0">
                <a:ln>
                  <a:noFill/>
                </a:ln>
                <a:solidFill>
                  <a:schemeClr val="tx1"/>
                </a:solidFill>
                <a:effectLst/>
              </a:rPr>
            </a:br>
            <a:r>
              <a:rPr kumimoji="0" lang="en-US" altLang="en-US" sz="1800" b="0" i="0" u="sng" strike="noStrike" cap="none" normalizeH="0" baseline="0" dirty="0">
                <a:ln>
                  <a:noFill/>
                </a:ln>
                <a:solidFill>
                  <a:schemeClr val="tx1"/>
                </a:solidFill>
                <a:effectLst/>
              </a:rPr>
              <a:t>[Accessed 13 April 2018].</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charset="0"/>
            </a:endParaRPr>
          </a:p>
          <a:p>
            <a:pPr marL="0" indent="0" eaLnBrk="0" fontAlgn="base" hangingPunct="0">
              <a:lnSpc>
                <a:spcPct val="100000"/>
              </a:lnSpc>
              <a:spcBef>
                <a:spcPct val="0"/>
              </a:spcBef>
              <a:spcAft>
                <a:spcPct val="0"/>
              </a:spcAft>
              <a:buClrTx/>
              <a:buSzTx/>
              <a:buNone/>
            </a:pPr>
            <a:r>
              <a:rPr lang="en-US" sz="1800" dirty="0" err="1"/>
              <a:t>M.Heathfield</a:t>
            </a:r>
            <a:r>
              <a:rPr lang="en-US" sz="1800" dirty="0"/>
              <a:t>, S., 2016. </a:t>
            </a:r>
            <a:r>
              <a:rPr lang="en-US" sz="1800" i="1" dirty="0"/>
              <a:t>People Follow Leaders with Vision by Susan M. </a:t>
            </a:r>
            <a:r>
              <a:rPr lang="en-US" sz="1800" i="1" dirty="0" err="1"/>
              <a:t>Heathfield</a:t>
            </a:r>
            <a:r>
              <a:rPr lang="en-US" sz="1800" i="1" dirty="0"/>
              <a:t>. </a:t>
            </a:r>
            <a:r>
              <a:rPr lang="en-US" sz="1800" dirty="0"/>
              <a:t>[Online] </a:t>
            </a:r>
            <a:br>
              <a:rPr lang="en-US" sz="1800" dirty="0"/>
            </a:br>
            <a:r>
              <a:rPr lang="en-US" sz="1800" dirty="0"/>
              <a:t>Available at: </a:t>
            </a:r>
          </a:p>
          <a:p>
            <a:pPr marL="0" indent="0" eaLnBrk="0" fontAlgn="base" hangingPunct="0">
              <a:lnSpc>
                <a:spcPct val="100000"/>
              </a:lnSpc>
              <a:spcBef>
                <a:spcPct val="0"/>
              </a:spcBef>
              <a:spcAft>
                <a:spcPct val="0"/>
              </a:spcAft>
              <a:buClrTx/>
              <a:buSzTx/>
              <a:buNone/>
            </a:pPr>
            <a:r>
              <a:rPr lang="en-US" sz="1800" u="sng" dirty="0"/>
              <a:t>https://goleadergrow.com/2016/12/17/people-follow-leaders-with-vision-by-susan-m-heathfield/</a:t>
            </a:r>
            <a:r>
              <a:rPr lang="en-US" sz="1800" dirty="0"/>
              <a:t/>
            </a:r>
            <a:br>
              <a:rPr lang="en-US" sz="1800" dirty="0"/>
            </a:br>
            <a:r>
              <a:rPr lang="en-US" sz="1800" dirty="0"/>
              <a:t>[Accessed 13 April 2018].</a:t>
            </a:r>
          </a:p>
          <a:p>
            <a:pPr marL="0" indent="0" eaLnBrk="0" fontAlgn="base" hangingPunct="0">
              <a:lnSpc>
                <a:spcPct val="100000"/>
              </a:lnSpc>
              <a:spcBef>
                <a:spcPct val="0"/>
              </a:spcBef>
              <a:spcAft>
                <a:spcPct val="0"/>
              </a:spcAft>
              <a:buClrTx/>
              <a:buSzTx/>
              <a:buNone/>
            </a:pPr>
            <a:endParaRPr lang="en-US" sz="1800" dirty="0"/>
          </a:p>
          <a:p>
            <a:pPr marL="0" indent="0" eaLnBrk="0" fontAlgn="base" hangingPunct="0">
              <a:lnSpc>
                <a:spcPct val="100000"/>
              </a:lnSpc>
              <a:spcBef>
                <a:spcPct val="0"/>
              </a:spcBef>
              <a:spcAft>
                <a:spcPct val="0"/>
              </a:spcAft>
              <a:buClrTx/>
              <a:buSzTx/>
              <a:buNone/>
            </a:pPr>
            <a:r>
              <a:rPr lang="en-GB" sz="1800" dirty="0"/>
              <a:t>Koshy, R., 2014. 10 Leadership Lessons from Sir Alex Ferguson. [Online] </a:t>
            </a:r>
          </a:p>
          <a:p>
            <a:pPr marL="0" indent="0" eaLnBrk="0" fontAlgn="base" hangingPunct="0">
              <a:lnSpc>
                <a:spcPct val="100000"/>
              </a:lnSpc>
              <a:spcBef>
                <a:spcPct val="0"/>
              </a:spcBef>
              <a:spcAft>
                <a:spcPct val="0"/>
              </a:spcAft>
              <a:buClrTx/>
              <a:buSzTx/>
              <a:buNone/>
            </a:pPr>
            <a:r>
              <a:rPr lang="en-GB" sz="1800" dirty="0"/>
              <a:t>Available at: </a:t>
            </a:r>
          </a:p>
          <a:p>
            <a:pPr marL="0" indent="0" eaLnBrk="0" fontAlgn="base" hangingPunct="0">
              <a:lnSpc>
                <a:spcPct val="100000"/>
              </a:lnSpc>
              <a:spcBef>
                <a:spcPct val="0"/>
              </a:spcBef>
              <a:spcAft>
                <a:spcPct val="0"/>
              </a:spcAft>
              <a:buClrTx/>
              <a:buSzTx/>
              <a:buNone/>
            </a:pPr>
            <a:r>
              <a:rPr lang="en-GB" sz="1800" u="sng" dirty="0"/>
              <a:t>http://rompoto.blogspot.co.uk/2014/12/10-leadership-lessons-from-sir-alex.html</a:t>
            </a:r>
          </a:p>
          <a:p>
            <a:pPr marL="0" indent="0" eaLnBrk="0" fontAlgn="base" hangingPunct="0">
              <a:lnSpc>
                <a:spcPct val="100000"/>
              </a:lnSpc>
              <a:spcBef>
                <a:spcPct val="0"/>
              </a:spcBef>
              <a:spcAft>
                <a:spcPct val="0"/>
              </a:spcAft>
              <a:buClrTx/>
              <a:buSzTx/>
              <a:buNone/>
            </a:pPr>
            <a:r>
              <a:rPr lang="en-GB" sz="1800" dirty="0"/>
              <a:t>[Accessed 14 April 2018].</a:t>
            </a:r>
          </a:p>
          <a:p>
            <a:pPr marL="0" indent="0" eaLnBrk="0" fontAlgn="base" hangingPunct="0">
              <a:lnSpc>
                <a:spcPct val="100000"/>
              </a:lnSpc>
              <a:spcBef>
                <a:spcPct val="0"/>
              </a:spcBef>
              <a:spcAft>
                <a:spcPct val="0"/>
              </a:spcAft>
              <a:buClrTx/>
              <a:buSzTx/>
              <a:buNone/>
            </a:pPr>
            <a:endParaRPr lang="en-GB" sz="1800" dirty="0"/>
          </a:p>
          <a:p>
            <a:pPr marL="0" indent="0" eaLnBrk="0" fontAlgn="base" hangingPunct="0">
              <a:lnSpc>
                <a:spcPct val="100000"/>
              </a:lnSpc>
              <a:spcBef>
                <a:spcPct val="0"/>
              </a:spcBef>
              <a:spcAft>
                <a:spcPct val="0"/>
              </a:spcAft>
              <a:buClrTx/>
              <a:buSzTx/>
              <a:buNone/>
            </a:pPr>
            <a:endParaRPr lang="en-US" sz="1800" dirty="0"/>
          </a:p>
          <a:p>
            <a:pPr marL="0" indent="0" eaLnBrk="0" fontAlgn="base" hangingPunct="0">
              <a:lnSpc>
                <a:spcPct val="100000"/>
              </a:lnSpc>
              <a:spcBef>
                <a:spcPct val="0"/>
              </a:spcBef>
              <a:spcAft>
                <a:spcPct val="0"/>
              </a:spcAft>
              <a:buClrTx/>
              <a:buSzTx/>
              <a:buNone/>
            </a:pPr>
            <a:endParaRPr lang="en-US" sz="1800" dirty="0"/>
          </a:p>
          <a:p>
            <a:pPr marL="0" indent="0" eaLnBrk="0" fontAlgn="base" hangingPunct="0">
              <a:lnSpc>
                <a:spcPct val="100000"/>
              </a:lnSpc>
              <a:spcBef>
                <a:spcPct val="0"/>
              </a:spcBef>
              <a:spcAft>
                <a:spcPct val="0"/>
              </a:spcAft>
              <a:buClrTx/>
              <a:buSzTx/>
              <a:buNone/>
            </a:pPr>
            <a:endParaRPr lang="en-GB" sz="18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charset="0"/>
            </a:endParaRPr>
          </a:p>
        </p:txBody>
      </p:sp>
    </p:spTree>
    <p:extLst>
      <p:ext uri="{BB962C8B-B14F-4D97-AF65-F5344CB8AC3E}">
        <p14:creationId xmlns:p14="http://schemas.microsoft.com/office/powerpoint/2010/main" val="2356073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08995" y="-250864"/>
            <a:ext cx="10058400" cy="1609344"/>
          </a:xfrm>
          <a:noFill/>
        </p:spPr>
        <p:txBody>
          <a:bodyPr/>
          <a:lstStyle/>
          <a:p>
            <a:pPr algn="ctr"/>
            <a:r>
              <a:rPr lang="en-US" b="1" dirty="0">
                <a:solidFill>
                  <a:schemeClr val="bg1"/>
                </a:solidFill>
              </a:rPr>
              <a:t>Learning log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467598128"/>
              </p:ext>
            </p:extLst>
          </p:nvPr>
        </p:nvGraphicFramePr>
        <p:xfrm>
          <a:off x="0" y="865415"/>
          <a:ext cx="12192000" cy="6346549"/>
        </p:xfrm>
        <a:graphic>
          <a:graphicData uri="http://schemas.openxmlformats.org/drawingml/2006/table">
            <a:tbl>
              <a:tblPr firstRow="1" bandRow="1">
                <a:tableStyleId>{EB344D84-9AFB-497E-A393-DC336BA19D2E}</a:tableStyleId>
              </a:tblPr>
              <a:tblGrid>
                <a:gridCol w="1156178">
                  <a:extLst>
                    <a:ext uri="{9D8B030D-6E8A-4147-A177-3AD203B41FA5}">
                      <a16:colId xmlns="" xmlns:a16="http://schemas.microsoft.com/office/drawing/2014/main" val="20000"/>
                    </a:ext>
                  </a:extLst>
                </a:gridCol>
                <a:gridCol w="807451">
                  <a:extLst>
                    <a:ext uri="{9D8B030D-6E8A-4147-A177-3AD203B41FA5}">
                      <a16:colId xmlns="" xmlns:a16="http://schemas.microsoft.com/office/drawing/2014/main" val="20001"/>
                    </a:ext>
                  </a:extLst>
                </a:gridCol>
                <a:gridCol w="1943737">
                  <a:extLst>
                    <a:ext uri="{9D8B030D-6E8A-4147-A177-3AD203B41FA5}">
                      <a16:colId xmlns="" xmlns:a16="http://schemas.microsoft.com/office/drawing/2014/main" val="20002"/>
                    </a:ext>
                  </a:extLst>
                </a:gridCol>
                <a:gridCol w="1302931">
                  <a:extLst>
                    <a:ext uri="{9D8B030D-6E8A-4147-A177-3AD203B41FA5}">
                      <a16:colId xmlns="" xmlns:a16="http://schemas.microsoft.com/office/drawing/2014/main" val="20003"/>
                    </a:ext>
                  </a:extLst>
                </a:gridCol>
                <a:gridCol w="1500746">
                  <a:extLst>
                    <a:ext uri="{9D8B030D-6E8A-4147-A177-3AD203B41FA5}">
                      <a16:colId xmlns="" xmlns:a16="http://schemas.microsoft.com/office/drawing/2014/main" val="20004"/>
                    </a:ext>
                  </a:extLst>
                </a:gridCol>
                <a:gridCol w="2024743">
                  <a:extLst>
                    <a:ext uri="{9D8B030D-6E8A-4147-A177-3AD203B41FA5}">
                      <a16:colId xmlns="" xmlns:a16="http://schemas.microsoft.com/office/drawing/2014/main" val="20005"/>
                    </a:ext>
                  </a:extLst>
                </a:gridCol>
                <a:gridCol w="1273628">
                  <a:extLst>
                    <a:ext uri="{9D8B030D-6E8A-4147-A177-3AD203B41FA5}">
                      <a16:colId xmlns="" xmlns:a16="http://schemas.microsoft.com/office/drawing/2014/main" val="20006"/>
                    </a:ext>
                  </a:extLst>
                </a:gridCol>
                <a:gridCol w="2182586">
                  <a:extLst>
                    <a:ext uri="{9D8B030D-6E8A-4147-A177-3AD203B41FA5}">
                      <a16:colId xmlns="" xmlns:a16="http://schemas.microsoft.com/office/drawing/2014/main" val="20007"/>
                    </a:ext>
                  </a:extLst>
                </a:gridCol>
              </a:tblGrid>
              <a:tr h="720466">
                <a:tc>
                  <a:txBody>
                    <a:bodyPr/>
                    <a:lstStyle/>
                    <a:p>
                      <a:r>
                        <a:rPr lang="en-GB" sz="1200" dirty="0">
                          <a:solidFill>
                            <a:schemeClr val="tx1"/>
                          </a:solidFill>
                          <a:latin typeface="+mn-lt"/>
                          <a:cs typeface="+mn-cs"/>
                        </a:rPr>
                        <a:t>LEARNER</a:t>
                      </a:r>
                      <a:endParaRPr lang="en-GB" sz="1200" dirty="0">
                        <a:solidFill>
                          <a:schemeClr val="tx1"/>
                        </a:solidFill>
                        <a:latin typeface="+mn-lt"/>
                        <a:cs typeface="Arial" panose="020B0604020202020204" pitchFamily="34" charset="0"/>
                      </a:endParaRPr>
                    </a:p>
                  </a:txBody>
                  <a:tcPr>
                    <a:solidFill>
                      <a:schemeClr val="accent3">
                        <a:lumMod val="60000"/>
                        <a:lumOff val="40000"/>
                      </a:schemeClr>
                    </a:solidFill>
                  </a:tcPr>
                </a:tc>
                <a:tc>
                  <a:txBody>
                    <a:bodyPr/>
                    <a:lstStyle/>
                    <a:p>
                      <a:r>
                        <a:rPr lang="en-GB" sz="1200" dirty="0">
                          <a:solidFill>
                            <a:schemeClr val="tx1"/>
                          </a:solidFill>
                          <a:latin typeface="+mn-lt"/>
                        </a:rPr>
                        <a:t>Date</a:t>
                      </a:r>
                      <a:endParaRPr lang="en-GB" sz="1200" dirty="0">
                        <a:solidFill>
                          <a:schemeClr val="tx1"/>
                        </a:solidFill>
                        <a:latin typeface="+mn-lt"/>
                        <a:cs typeface="Arial" panose="020B0604020202020204" pitchFamily="34" charset="0"/>
                      </a:endParaRPr>
                    </a:p>
                  </a:txBody>
                  <a:tcPr>
                    <a:solidFill>
                      <a:schemeClr val="accent3">
                        <a:lumMod val="60000"/>
                        <a:lumOff val="40000"/>
                      </a:schemeClr>
                    </a:solidFill>
                  </a:tcPr>
                </a:tc>
                <a:tc>
                  <a:txBody>
                    <a:bodyPr/>
                    <a:lstStyle/>
                    <a:p>
                      <a:r>
                        <a:rPr lang="en-GB" sz="1200" b="1" dirty="0">
                          <a:solidFill>
                            <a:schemeClr val="tx1"/>
                          </a:solidFill>
                          <a:latin typeface="+mn-lt"/>
                          <a:ea typeface="Arial Hebrew" charset="-79"/>
                          <a:cs typeface="Arial Hebrew" charset="-79"/>
                        </a:rPr>
                        <a:t>Activity</a:t>
                      </a:r>
                    </a:p>
                    <a:p>
                      <a:r>
                        <a:rPr lang="en-GB" sz="1200" b="1" dirty="0">
                          <a:solidFill>
                            <a:schemeClr val="tx1"/>
                          </a:solidFill>
                          <a:latin typeface="+mn-lt"/>
                          <a:ea typeface="Arial Hebrew" charset="-79"/>
                          <a:cs typeface="Arial Hebrew" charset="-79"/>
                        </a:rPr>
                        <a:t>Topic performed</a:t>
                      </a:r>
                    </a:p>
                  </a:txBody>
                  <a:tcPr>
                    <a:solidFill>
                      <a:schemeClr val="accent3">
                        <a:lumMod val="60000"/>
                        <a:lumOff val="40000"/>
                      </a:schemeClr>
                    </a:solidFill>
                  </a:tcPr>
                </a:tc>
                <a:tc>
                  <a:txBody>
                    <a:bodyPr/>
                    <a:lstStyle/>
                    <a:p>
                      <a:r>
                        <a:rPr lang="en-GB" sz="1200" dirty="0">
                          <a:solidFill>
                            <a:schemeClr val="tx1"/>
                          </a:solidFill>
                          <a:latin typeface="+mn-lt"/>
                        </a:rPr>
                        <a:t>Activities carried out</a:t>
                      </a:r>
                      <a:endParaRPr lang="en-GB" sz="1200" dirty="0">
                        <a:solidFill>
                          <a:schemeClr val="tx1"/>
                        </a:solidFill>
                        <a:latin typeface="+mn-lt"/>
                        <a:cs typeface="Arial" panose="020B0604020202020204" pitchFamily="34" charset="0"/>
                      </a:endParaRPr>
                    </a:p>
                  </a:txBody>
                  <a:tcPr>
                    <a:solidFill>
                      <a:schemeClr val="accent3">
                        <a:lumMod val="60000"/>
                        <a:lumOff val="40000"/>
                      </a:schemeClr>
                    </a:solidFill>
                  </a:tcPr>
                </a:tc>
                <a:tc>
                  <a:txBody>
                    <a:bodyPr/>
                    <a:lstStyle/>
                    <a:p>
                      <a:r>
                        <a:rPr lang="en-GB" sz="1200" dirty="0">
                          <a:solidFill>
                            <a:schemeClr val="tx1"/>
                          </a:solidFill>
                          <a:latin typeface="+mn-lt"/>
                        </a:rPr>
                        <a:t>What</a:t>
                      </a:r>
                      <a:r>
                        <a:rPr lang="en-GB" sz="1200" baseline="0" dirty="0">
                          <a:solidFill>
                            <a:schemeClr val="tx1"/>
                          </a:solidFill>
                          <a:latin typeface="+mn-lt"/>
                        </a:rPr>
                        <a:t> did I hope to learn from this case study? </a:t>
                      </a:r>
                      <a:endParaRPr lang="en-GB" sz="1200" dirty="0">
                        <a:solidFill>
                          <a:schemeClr val="tx1"/>
                        </a:solidFill>
                        <a:latin typeface="+mn-lt"/>
                        <a:cs typeface="Arial" panose="020B0604020202020204" pitchFamily="34" charset="0"/>
                      </a:endParaRPr>
                    </a:p>
                  </a:txBody>
                  <a:tcPr>
                    <a:solidFill>
                      <a:schemeClr val="accent3">
                        <a:lumMod val="60000"/>
                        <a:lumOff val="40000"/>
                      </a:schemeClr>
                    </a:solidFill>
                  </a:tcPr>
                </a:tc>
                <a:tc>
                  <a:txBody>
                    <a:bodyPr/>
                    <a:lstStyle/>
                    <a:p>
                      <a:r>
                        <a:rPr lang="en-GB" sz="1200" dirty="0">
                          <a:solidFill>
                            <a:schemeClr val="tx1"/>
                          </a:solidFill>
                          <a:latin typeface="+mn-lt"/>
                          <a:cs typeface="Arial" panose="020B0604020202020204" pitchFamily="34" charset="0"/>
                        </a:rPr>
                        <a:t>What</a:t>
                      </a:r>
                      <a:r>
                        <a:rPr lang="en-GB" sz="1200" baseline="0" dirty="0">
                          <a:solidFill>
                            <a:schemeClr val="tx1"/>
                          </a:solidFill>
                          <a:latin typeface="+mn-lt"/>
                          <a:cs typeface="Arial" panose="020B0604020202020204" pitchFamily="34" charset="0"/>
                        </a:rPr>
                        <a:t> knowledge/experience did I gain from this group work</a:t>
                      </a:r>
                      <a:endParaRPr lang="en-GB" sz="1200" dirty="0">
                        <a:solidFill>
                          <a:schemeClr val="tx1"/>
                        </a:solidFill>
                        <a:latin typeface="+mn-lt"/>
                        <a:cs typeface="Arial" panose="020B0604020202020204" pitchFamily="34" charset="0"/>
                      </a:endParaRPr>
                    </a:p>
                  </a:txBody>
                  <a:tcPr>
                    <a:solidFill>
                      <a:schemeClr val="accent3">
                        <a:lumMod val="60000"/>
                        <a:lumOff val="40000"/>
                      </a:schemeClr>
                    </a:solidFill>
                  </a:tcPr>
                </a:tc>
                <a:tc>
                  <a:txBody>
                    <a:bodyPr/>
                    <a:lstStyle/>
                    <a:p>
                      <a:r>
                        <a:rPr lang="en-GB" sz="1200" dirty="0">
                          <a:solidFill>
                            <a:schemeClr val="tx1"/>
                          </a:solidFill>
                          <a:latin typeface="+mn-lt"/>
                        </a:rPr>
                        <a:t>Further </a:t>
                      </a:r>
                      <a:r>
                        <a:rPr lang="en-GB" sz="1200" baseline="0" dirty="0">
                          <a:solidFill>
                            <a:schemeClr val="tx1"/>
                          </a:solidFill>
                          <a:latin typeface="+mn-lt"/>
                        </a:rPr>
                        <a:t>learning requirements?</a:t>
                      </a:r>
                      <a:endParaRPr lang="en-GB" sz="1200" dirty="0">
                        <a:solidFill>
                          <a:schemeClr val="tx1"/>
                        </a:solidFill>
                        <a:latin typeface="+mn-lt"/>
                        <a:cs typeface="Arial" panose="020B0604020202020204" pitchFamily="34" charset="0"/>
                      </a:endParaRPr>
                    </a:p>
                  </a:txBody>
                  <a:tcPr>
                    <a:solidFill>
                      <a:schemeClr val="accent3">
                        <a:lumMod val="60000"/>
                        <a:lumOff val="40000"/>
                      </a:schemeClr>
                    </a:solidFill>
                  </a:tcPr>
                </a:tc>
                <a:tc>
                  <a:txBody>
                    <a:bodyPr/>
                    <a:lstStyle/>
                    <a:p>
                      <a:r>
                        <a:rPr lang="en-GB" sz="1200" dirty="0">
                          <a:solidFill>
                            <a:schemeClr val="tx1"/>
                          </a:solidFill>
                          <a:latin typeface="+mn-lt"/>
                        </a:rPr>
                        <a:t>How will I apply</a:t>
                      </a:r>
                      <a:r>
                        <a:rPr lang="en-GB" sz="1200" baseline="0" dirty="0">
                          <a:solidFill>
                            <a:schemeClr val="tx1"/>
                          </a:solidFill>
                          <a:latin typeface="+mn-lt"/>
                        </a:rPr>
                        <a:t> what I learned in the future?</a:t>
                      </a:r>
                      <a:endParaRPr lang="en-GB" sz="1200" dirty="0">
                        <a:solidFill>
                          <a:schemeClr val="tx1"/>
                        </a:solidFill>
                        <a:latin typeface="+mn-lt"/>
                        <a:cs typeface="Arial" panose="020B0604020202020204" pitchFamily="34" charset="0"/>
                      </a:endParaRPr>
                    </a:p>
                  </a:txBody>
                  <a:tcPr>
                    <a:solidFill>
                      <a:schemeClr val="accent3">
                        <a:lumMod val="60000"/>
                        <a:lumOff val="40000"/>
                      </a:schemeClr>
                    </a:solidFill>
                  </a:tcPr>
                </a:tc>
                <a:extLst>
                  <a:ext uri="{0D108BD9-81ED-4DB2-BD59-A6C34878D82A}">
                    <a16:rowId xmlns="" xmlns:a16="http://schemas.microsoft.com/office/drawing/2014/main" val="10000"/>
                  </a:ext>
                </a:extLst>
              </a:tr>
              <a:tr h="1973450">
                <a:tc>
                  <a:txBody>
                    <a:bodyPr/>
                    <a:lstStyle/>
                    <a:p>
                      <a:r>
                        <a:rPr lang="en-GB" sz="1000" b="0" dirty="0">
                          <a:latin typeface="Times New Roman" panose="02020603050405020304" pitchFamily="18" charset="0"/>
                          <a:ea typeface="Arial Hebrew" charset="-79"/>
                          <a:cs typeface="Times New Roman" panose="02020603050405020304" pitchFamily="18" charset="0"/>
                        </a:rPr>
                        <a:t>ARRY JAFFA</a:t>
                      </a:r>
                    </a:p>
                  </a:txBody>
                  <a:tcPr/>
                </a:tc>
                <a:tc>
                  <a:txBody>
                    <a:bodyPr/>
                    <a:lstStyle/>
                    <a:p>
                      <a:r>
                        <a:rPr lang="en-GB" sz="1200" b="0" baseline="0" dirty="0">
                          <a:latin typeface="Times New Roman" panose="02020603050405020304" pitchFamily="18" charset="0"/>
                          <a:ea typeface="Arial Hebrew" charset="-79"/>
                          <a:cs typeface="Times New Roman" panose="02020603050405020304" pitchFamily="18" charset="0"/>
                        </a:rPr>
                        <a:t>8/4/18</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latin typeface="Times New Roman" panose="02020603050405020304" pitchFamily="18" charset="0"/>
                          <a:ea typeface="Arial Hebrew" charset="-79"/>
                          <a:cs typeface="Times New Roman" panose="02020603050405020304" pitchFamily="18" charset="0"/>
                        </a:rPr>
                        <a:t>I performed research on leadership in my chosen sector sport for me and the group, researching on my sections for sir Alex Ferguson. I also spoke to my lecturer ensuring the chosen sector was appropriate for the topic before starting the assignment.</a:t>
                      </a:r>
                    </a:p>
                  </a:txBody>
                  <a:tcPr/>
                </a:tc>
                <a:tc>
                  <a:txBody>
                    <a:bodyPr/>
                    <a:lstStyle/>
                    <a:p>
                      <a:r>
                        <a:rPr lang="en-GB" sz="1200" b="0" dirty="0">
                          <a:latin typeface="Times New Roman" panose="02020603050405020304" pitchFamily="18" charset="0"/>
                          <a:ea typeface="Arial Hebrew" charset="-79"/>
                          <a:cs typeface="Times New Roman" panose="02020603050405020304" pitchFamily="18" charset="0"/>
                        </a:rPr>
                        <a:t>Researched and read articles on Sir</a:t>
                      </a:r>
                      <a:r>
                        <a:rPr lang="en-GB" sz="1200" b="0" baseline="0" dirty="0">
                          <a:latin typeface="Times New Roman" panose="02020603050405020304" pitchFamily="18" charset="0"/>
                          <a:ea typeface="Arial Hebrew" charset="-79"/>
                          <a:cs typeface="Times New Roman" panose="02020603050405020304" pitchFamily="18" charset="0"/>
                        </a:rPr>
                        <a:t> Alex Ferguson via Harvard School of Business.</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r>
                        <a:rPr lang="en-GB" sz="1200" b="0" dirty="0">
                          <a:latin typeface="Times New Roman" panose="02020603050405020304" pitchFamily="18" charset="0"/>
                          <a:ea typeface="Arial Hebrew" charset="-79"/>
                          <a:cs typeface="Times New Roman" panose="02020603050405020304" pitchFamily="18" charset="0"/>
                        </a:rPr>
                        <a:t>Gain understanding of</a:t>
                      </a:r>
                      <a:r>
                        <a:rPr lang="en-GB" sz="1200" b="0" baseline="0" dirty="0">
                          <a:latin typeface="Times New Roman" panose="02020603050405020304" pitchFamily="18" charset="0"/>
                          <a:ea typeface="Arial Hebrew" charset="-79"/>
                          <a:cs typeface="Times New Roman" panose="02020603050405020304" pitchFamily="18" charset="0"/>
                        </a:rPr>
                        <a:t> important leadership skills and characteristics and understanding definition of a leader.</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r>
                        <a:rPr lang="en-GB" sz="1200" b="0" dirty="0">
                          <a:latin typeface="Times New Roman" panose="02020603050405020304" pitchFamily="18" charset="0"/>
                          <a:ea typeface="Arial Hebrew" charset="-79"/>
                          <a:cs typeface="Times New Roman" panose="02020603050405020304" pitchFamily="18" charset="0"/>
                        </a:rPr>
                        <a:t>- Gained</a:t>
                      </a:r>
                      <a:r>
                        <a:rPr lang="en-GB" sz="1200" b="0" baseline="0" dirty="0">
                          <a:latin typeface="Times New Roman" panose="02020603050405020304" pitchFamily="18" charset="0"/>
                          <a:ea typeface="Arial Hebrew" charset="-79"/>
                          <a:cs typeface="Times New Roman" panose="02020603050405020304" pitchFamily="18" charset="0"/>
                        </a:rPr>
                        <a:t> excellent communication skills.</a:t>
                      </a:r>
                    </a:p>
                    <a:p>
                      <a:r>
                        <a:rPr lang="en-GB" sz="1200" b="0" dirty="0">
                          <a:latin typeface="Times New Roman" panose="02020603050405020304" pitchFamily="18" charset="0"/>
                          <a:ea typeface="Arial Hebrew" charset="-79"/>
                          <a:cs typeface="Times New Roman" panose="02020603050405020304" pitchFamily="18" charset="0"/>
                        </a:rPr>
                        <a:t>- Developed</a:t>
                      </a:r>
                      <a:r>
                        <a:rPr lang="en-GB" sz="1200" b="0" baseline="0" dirty="0">
                          <a:latin typeface="Times New Roman" panose="02020603050405020304" pitchFamily="18" charset="0"/>
                          <a:ea typeface="Arial Hebrew" charset="-79"/>
                          <a:cs typeface="Times New Roman" panose="02020603050405020304" pitchFamily="18" charset="0"/>
                        </a:rPr>
                        <a:t> my time management skills as well as organisational skills as a team leader especially learning what skills an exceptional leader requires.</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r>
                        <a:rPr lang="en-GB" sz="1200" b="0" dirty="0">
                          <a:latin typeface="Times New Roman" panose="02020603050405020304" pitchFamily="18" charset="0"/>
                          <a:ea typeface="Arial Hebrew" charset="-79"/>
                          <a:cs typeface="Times New Roman" panose="02020603050405020304" pitchFamily="18" charset="0"/>
                        </a:rPr>
                        <a:t>Gain</a:t>
                      </a:r>
                      <a:r>
                        <a:rPr lang="en-GB" sz="1200" b="0" baseline="0" dirty="0">
                          <a:latin typeface="Times New Roman" panose="02020603050405020304" pitchFamily="18" charset="0"/>
                          <a:ea typeface="Arial Hebrew" charset="-79"/>
                          <a:cs typeface="Times New Roman" panose="02020603050405020304" pitchFamily="18" charset="0"/>
                        </a:rPr>
                        <a:t> further knowledge on exception leadership by using appropriate secondary resources.</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pPr marL="171450" indent="-171450">
                        <a:buFontTx/>
                        <a:buChar char="-"/>
                      </a:pPr>
                      <a:r>
                        <a:rPr lang="en-GB" sz="1200" b="0" baseline="0" dirty="0">
                          <a:latin typeface="Times New Roman" panose="02020603050405020304" pitchFamily="18" charset="0"/>
                          <a:ea typeface="Arial Hebrew" charset="-79"/>
                          <a:cs typeface="Times New Roman" panose="02020603050405020304" pitchFamily="18" charset="0"/>
                        </a:rPr>
                        <a:t>Evaluate effectiveness of online resources.</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b="0" dirty="0">
                          <a:latin typeface="Times New Roman" panose="02020603050405020304" pitchFamily="18" charset="0"/>
                          <a:ea typeface="Arial Hebrew" charset="-79"/>
                          <a:cs typeface="Times New Roman" panose="02020603050405020304" pitchFamily="18" charset="0"/>
                        </a:rPr>
                        <a:t>Use in developing and editing </a:t>
                      </a:r>
                      <a:r>
                        <a:rPr lang="en-GB" sz="1200" b="0" baseline="0" dirty="0">
                          <a:latin typeface="Times New Roman" panose="02020603050405020304" pitchFamily="18" charset="0"/>
                          <a:ea typeface="Arial Hebrew" charset="-79"/>
                          <a:cs typeface="Times New Roman" panose="02020603050405020304" pitchFamily="18" charset="0"/>
                        </a:rPr>
                        <a:t>online </a:t>
                      </a:r>
                      <a:r>
                        <a:rPr lang="en-GB" sz="1200" b="0" baseline="0" dirty="0" smtClean="0">
                          <a:latin typeface="Times New Roman" panose="02020603050405020304" pitchFamily="18" charset="0"/>
                          <a:ea typeface="Arial Hebrew" charset="-79"/>
                          <a:cs typeface="Times New Roman" panose="02020603050405020304" pitchFamily="18" charset="0"/>
                        </a:rPr>
                        <a:t>resources.</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b="0" baseline="0" dirty="0" smtClean="0">
                          <a:latin typeface="Times New Roman" panose="02020603050405020304" pitchFamily="18" charset="0"/>
                          <a:ea typeface="Arial Hebrew" charset="-79"/>
                          <a:cs typeface="Times New Roman" panose="02020603050405020304" pitchFamily="18" charset="0"/>
                        </a:rPr>
                        <a:t>Become a successful leader and motivator in my chosen sector that I’m willing to progress and move forward. </a:t>
                      </a:r>
                      <a:endParaRPr lang="en-GB" sz="1200" b="0" baseline="0" dirty="0">
                        <a:latin typeface="Times New Roman" panose="02020603050405020304" pitchFamily="18" charset="0"/>
                        <a:ea typeface="Arial Hebrew" charset="-79"/>
                        <a:cs typeface="Times New Roman" panose="02020603050405020304" pitchFamily="18" charset="0"/>
                      </a:endParaRPr>
                    </a:p>
                    <a:p>
                      <a:pPr marL="171450" indent="-171450">
                        <a:buFontTx/>
                        <a:buChar char="-"/>
                      </a:pPr>
                      <a:endParaRPr lang="en-GB" sz="1200" b="0" dirty="0">
                        <a:latin typeface="Arial Hebrew" charset="-79"/>
                        <a:ea typeface="Arial Hebrew" charset="-79"/>
                        <a:cs typeface="Arial Hebrew" charset="-79"/>
                      </a:endParaRPr>
                    </a:p>
                  </a:txBody>
                  <a:tcPr/>
                </a:tc>
                <a:extLst>
                  <a:ext uri="{0D108BD9-81ED-4DB2-BD59-A6C34878D82A}">
                    <a16:rowId xmlns="" xmlns:a16="http://schemas.microsoft.com/office/drawing/2014/main" val="10001"/>
                  </a:ext>
                </a:extLst>
              </a:tr>
              <a:tr h="1745062">
                <a:tc>
                  <a:txBody>
                    <a:bodyPr/>
                    <a:lstStyle/>
                    <a:p>
                      <a:r>
                        <a:rPr lang="en-GB" sz="1100" b="0" dirty="0">
                          <a:solidFill>
                            <a:schemeClr val="tx1"/>
                          </a:solidFill>
                          <a:latin typeface="Times New Roman" panose="02020603050405020304" pitchFamily="18" charset="0"/>
                          <a:ea typeface="Arial Hebrew" charset="-79"/>
                          <a:cs typeface="Times New Roman" panose="02020603050405020304" pitchFamily="18" charset="0"/>
                        </a:rPr>
                        <a:t>JUNIOR RICHARD</a:t>
                      </a:r>
                    </a:p>
                  </a:txBody>
                  <a:tcPr>
                    <a:solidFill>
                      <a:schemeClr val="bg1">
                        <a:lumMod val="95000"/>
                      </a:schemeClr>
                    </a:solidFill>
                  </a:tcPr>
                </a:tc>
                <a:tc>
                  <a:txBody>
                    <a:bodyPr/>
                    <a:lstStyle/>
                    <a:p>
                      <a:r>
                        <a:rPr lang="en-GB" sz="1200" b="0" dirty="0">
                          <a:solidFill>
                            <a:schemeClr val="tx1"/>
                          </a:solidFill>
                          <a:latin typeface="Times New Roman" panose="02020603050405020304" pitchFamily="18" charset="0"/>
                          <a:ea typeface="Arial Hebrew" charset="-79"/>
                          <a:cs typeface="Times New Roman" panose="02020603050405020304" pitchFamily="18" charset="0"/>
                        </a:rPr>
                        <a:t>9/4/18</a:t>
                      </a:r>
                    </a:p>
                  </a:txBody>
                  <a:tcPr>
                    <a:solidFill>
                      <a:schemeClr val="bg1">
                        <a:lumMod val="95000"/>
                      </a:schemeClr>
                    </a:solidFill>
                  </a:tcPr>
                </a:tc>
                <a:tc>
                  <a:txBody>
                    <a:bodyPr/>
                    <a:lstStyle/>
                    <a:p>
                      <a:r>
                        <a:rPr lang="en-GB" sz="1200" b="0" dirty="0">
                          <a:solidFill>
                            <a:schemeClr val="tx1"/>
                          </a:solidFill>
                          <a:latin typeface="Times New Roman" panose="02020603050405020304" pitchFamily="18" charset="0"/>
                          <a:ea typeface="Arial Hebrew" charset="-79"/>
                          <a:cs typeface="Times New Roman" panose="02020603050405020304" pitchFamily="18" charset="0"/>
                        </a:rPr>
                        <a:t>Entrepreneurship and how is combines with leadership.</a:t>
                      </a:r>
                    </a:p>
                  </a:txBody>
                  <a:tcPr>
                    <a:solidFill>
                      <a:schemeClr val="bg1">
                        <a:lumMod val="95000"/>
                      </a:schemeClr>
                    </a:solidFill>
                  </a:tcPr>
                </a:tc>
                <a:tc>
                  <a:txBody>
                    <a:bodyPr/>
                    <a:lstStyle/>
                    <a:p>
                      <a:r>
                        <a:rPr lang="en-GB" sz="1200" b="0" dirty="0">
                          <a:solidFill>
                            <a:schemeClr val="tx1"/>
                          </a:solidFill>
                          <a:latin typeface="Times New Roman" panose="02020603050405020304" pitchFamily="18" charset="0"/>
                          <a:ea typeface="Arial Hebrew" charset="-79"/>
                          <a:cs typeface="Times New Roman" panose="02020603050405020304" pitchFamily="18" charset="0"/>
                        </a:rPr>
                        <a:t>Researched</a:t>
                      </a:r>
                      <a:r>
                        <a:rPr lang="en-GB" sz="1200" b="0" baseline="0" dirty="0">
                          <a:solidFill>
                            <a:schemeClr val="tx1"/>
                          </a:solidFill>
                          <a:latin typeface="Times New Roman" panose="02020603050405020304" pitchFamily="18" charset="0"/>
                          <a:ea typeface="Arial Hebrew" charset="-79"/>
                          <a:cs typeface="Times New Roman" panose="02020603050405020304" pitchFamily="18" charset="0"/>
                        </a:rPr>
                        <a:t> on Alex Fergusons past via articles and read parts of his “Leader* book. Watched Sir Alex’s </a:t>
                      </a:r>
                      <a:r>
                        <a:rPr lang="en-GB" sz="1200" b="0" baseline="0" dirty="0" smtClean="0">
                          <a:solidFill>
                            <a:schemeClr val="tx1"/>
                          </a:solidFill>
                          <a:latin typeface="Times New Roman" panose="02020603050405020304" pitchFamily="18" charset="0"/>
                          <a:ea typeface="Arial Hebrew" charset="-79"/>
                          <a:cs typeface="Times New Roman" panose="02020603050405020304" pitchFamily="18" charset="0"/>
                        </a:rPr>
                        <a:t>interviews.</a:t>
                      </a:r>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r>
                        <a:rPr lang="en-GB" sz="1200" b="0" dirty="0">
                          <a:solidFill>
                            <a:schemeClr val="tx1"/>
                          </a:solidFill>
                          <a:latin typeface="Times New Roman" charset="0"/>
                          <a:ea typeface="Times New Roman" charset="0"/>
                          <a:cs typeface="Times New Roman" charset="0"/>
                        </a:rPr>
                        <a:t>Improve presentation</a:t>
                      </a:r>
                      <a:r>
                        <a:rPr lang="en-GB" sz="1200" b="0" baseline="0" dirty="0">
                          <a:solidFill>
                            <a:schemeClr val="tx1"/>
                          </a:solidFill>
                          <a:latin typeface="Times New Roman" charset="0"/>
                          <a:ea typeface="Times New Roman" charset="0"/>
                          <a:cs typeface="Times New Roman" charset="0"/>
                        </a:rPr>
                        <a:t> skills and both leadership skills and entrepreneurship skills. Also I wanted to learn how I can put these to skills together and make a success of it.</a:t>
                      </a:r>
                      <a:endParaRPr lang="en-GB" sz="1200" b="0" dirty="0">
                        <a:solidFill>
                          <a:schemeClr val="tx1"/>
                        </a:solidFill>
                        <a:latin typeface="Times New Roman" charset="0"/>
                        <a:ea typeface="Times New Roman" charset="0"/>
                        <a:cs typeface="Times New Roman" charset="0"/>
                      </a:endParaRPr>
                    </a:p>
                  </a:txBody>
                  <a:tcPr>
                    <a:solidFill>
                      <a:schemeClr val="bg1">
                        <a:lumMod val="95000"/>
                      </a:schemeClr>
                    </a:solidFill>
                  </a:tcPr>
                </a:tc>
                <a:tc>
                  <a:txBody>
                    <a:bodyPr/>
                    <a:lstStyle/>
                    <a:p>
                      <a:r>
                        <a:rPr lang="en-GB" sz="1200" b="0" dirty="0">
                          <a:solidFill>
                            <a:schemeClr val="tx1"/>
                          </a:solidFill>
                          <a:latin typeface="Times New Roman" panose="02020603050405020304" pitchFamily="18" charset="0"/>
                          <a:ea typeface="Arial Hebrew" charset="-79"/>
                          <a:cs typeface="Times New Roman" panose="02020603050405020304" pitchFamily="18" charset="0"/>
                        </a:rPr>
                        <a:t>Preparations  as a group and lis</a:t>
                      </a:r>
                      <a:r>
                        <a:rPr lang="en-GB" sz="1200" b="0" baseline="0" dirty="0">
                          <a:solidFill>
                            <a:schemeClr val="tx1"/>
                          </a:solidFill>
                          <a:latin typeface="Times New Roman" panose="02020603050405020304" pitchFamily="18" charset="0"/>
                          <a:ea typeface="Arial Hebrew" charset="-79"/>
                          <a:cs typeface="Times New Roman" panose="02020603050405020304" pitchFamily="18" charset="0"/>
                        </a:rPr>
                        <a:t>tening to others. Interaction and getting to know others strengths and weakness and being able to try bring the best out of their skills </a:t>
                      </a:r>
                      <a:r>
                        <a:rPr lang="en-GB" sz="1200" b="0" baseline="0" dirty="0" smtClean="0">
                          <a:solidFill>
                            <a:schemeClr val="tx1"/>
                          </a:solidFill>
                          <a:latin typeface="Times New Roman" panose="02020603050405020304" pitchFamily="18" charset="0"/>
                          <a:ea typeface="Arial Hebrew" charset="-79"/>
                          <a:cs typeface="Times New Roman" panose="02020603050405020304" pitchFamily="18" charset="0"/>
                        </a:rPr>
                        <a:t>.</a:t>
                      </a:r>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r>
                        <a:rPr lang="en-GB" sz="1200" b="0" dirty="0">
                          <a:solidFill>
                            <a:schemeClr val="tx1"/>
                          </a:solidFill>
                          <a:latin typeface="Times New Roman" panose="02020603050405020304" pitchFamily="18" charset="0"/>
                          <a:ea typeface="Arial Hebrew" charset="-79"/>
                          <a:cs typeface="Times New Roman" panose="02020603050405020304" pitchFamily="18" charset="0"/>
                        </a:rPr>
                        <a:t>Practice</a:t>
                      </a:r>
                      <a:r>
                        <a:rPr lang="en-GB" sz="1200" b="0" baseline="0" dirty="0">
                          <a:solidFill>
                            <a:schemeClr val="tx1"/>
                          </a:solidFill>
                          <a:latin typeface="Times New Roman" panose="02020603050405020304" pitchFamily="18" charset="0"/>
                          <a:ea typeface="Arial Hebrew" charset="-79"/>
                          <a:cs typeface="Times New Roman" panose="02020603050405020304" pitchFamily="18" charset="0"/>
                        </a:rPr>
                        <a:t> more and learn other ways of how to express what I have studied.</a:t>
                      </a:r>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r>
                        <a:rPr lang="en-GB" sz="1200" b="0" dirty="0">
                          <a:solidFill>
                            <a:schemeClr val="tx1"/>
                          </a:solidFill>
                          <a:latin typeface="Times New Roman" panose="02020603050405020304" pitchFamily="18" charset="0"/>
                          <a:ea typeface="Arial Hebrew" charset="-79"/>
                          <a:cs typeface="Times New Roman" panose="02020603050405020304" pitchFamily="18" charset="0"/>
                        </a:rPr>
                        <a:t>Using skills and application that was shown in my research by Sir Alex Ferguson, I can use some of his traits as I plan to run a business in the next two years.</a:t>
                      </a:r>
                    </a:p>
                  </a:txBody>
                  <a:tcPr>
                    <a:solidFill>
                      <a:schemeClr val="bg1">
                        <a:lumMod val="95000"/>
                      </a:schemeClr>
                    </a:solidFill>
                  </a:tcPr>
                </a:tc>
                <a:extLst>
                  <a:ext uri="{0D108BD9-81ED-4DB2-BD59-A6C34878D82A}">
                    <a16:rowId xmlns="" xmlns:a16="http://schemas.microsoft.com/office/drawing/2014/main" val="10002"/>
                  </a:ext>
                </a:extLst>
              </a:tr>
              <a:tr h="1450517">
                <a:tc>
                  <a:txBody>
                    <a:bodyPr/>
                    <a:lstStyle/>
                    <a:p>
                      <a:r>
                        <a:rPr lang="en-GB" sz="1200" b="0" dirty="0" smtClean="0">
                          <a:latin typeface="Times New Roman" charset="0"/>
                          <a:ea typeface="Times New Roman" charset="0"/>
                          <a:cs typeface="Times New Roman" charset="0"/>
                        </a:rPr>
                        <a:t>MOHAMMED</a:t>
                      </a:r>
                      <a:r>
                        <a:rPr lang="en-GB" sz="1200" b="0" baseline="0" dirty="0" smtClean="0">
                          <a:latin typeface="Times New Roman" charset="0"/>
                          <a:ea typeface="Times New Roman" charset="0"/>
                          <a:cs typeface="Times New Roman" charset="0"/>
                        </a:rPr>
                        <a:t> S AHMED</a:t>
                      </a:r>
                      <a:endParaRPr lang="en-GB" sz="1200" b="0" dirty="0">
                        <a:latin typeface="Times New Roman" charset="0"/>
                        <a:ea typeface="Times New Roman" charset="0"/>
                        <a:cs typeface="Times New Roman" charset="0"/>
                      </a:endParaRPr>
                    </a:p>
                  </a:txBody>
                  <a:tcPr/>
                </a:tc>
                <a:tc>
                  <a:txBody>
                    <a:bodyPr/>
                    <a:lstStyle/>
                    <a:p>
                      <a:r>
                        <a:rPr lang="en-GB" sz="1200" b="0" dirty="0">
                          <a:latin typeface="Times New Roman" charset="0"/>
                          <a:ea typeface="Times New Roman" charset="0"/>
                          <a:cs typeface="Times New Roman" charset="0"/>
                        </a:rPr>
                        <a:t>11/4/18</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imes New Roman" charset="0"/>
                          <a:ea typeface="Times New Roman" charset="0"/>
                          <a:cs typeface="Times New Roman" charset="0"/>
                        </a:rPr>
                        <a:t>Websites on the internet were useful to my</a:t>
                      </a:r>
                      <a:r>
                        <a:rPr lang="en-GB" sz="1200" b="1" dirty="0" smtClean="0">
                          <a:latin typeface="Times New Roman" charset="0"/>
                          <a:ea typeface="Times New Roman" charset="0"/>
                          <a:cs typeface="Times New Roman" charset="0"/>
                        </a:rPr>
                        <a:t> </a:t>
                      </a:r>
                      <a:r>
                        <a:rPr lang="en-GB" sz="1200" dirty="0" smtClean="0">
                          <a:latin typeface="Times New Roman" charset="0"/>
                          <a:ea typeface="Times New Roman" charset="0"/>
                          <a:cs typeface="Times New Roman" charset="0"/>
                        </a:rPr>
                        <a:t>research I have also asked by email to head master on the field to explain some points and questions I wasn’t sure of.</a:t>
                      </a:r>
                    </a:p>
                    <a:p>
                      <a:endParaRPr lang="en-GB" sz="1200" b="0" dirty="0">
                        <a:latin typeface="Times New Roman" charset="0"/>
                        <a:ea typeface="Times New Roman" charset="0"/>
                        <a:cs typeface="Times New Roman"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imes New Roman" charset="0"/>
                          <a:ea typeface="Times New Roman" charset="0"/>
                          <a:cs typeface="Times New Roman" charset="0"/>
                        </a:rPr>
                        <a:t>We have all shared the work and I</a:t>
                      </a:r>
                      <a:r>
                        <a:rPr lang="en-GB" sz="1200" baseline="0" dirty="0" smtClean="0">
                          <a:latin typeface="Times New Roman" charset="0"/>
                          <a:ea typeface="Times New Roman" charset="0"/>
                          <a:cs typeface="Times New Roman" charset="0"/>
                        </a:rPr>
                        <a:t> </a:t>
                      </a:r>
                      <a:r>
                        <a:rPr lang="en-GB" sz="1200" dirty="0" smtClean="0">
                          <a:latin typeface="Times New Roman" charset="0"/>
                          <a:ea typeface="Times New Roman" charset="0"/>
                          <a:cs typeface="Times New Roman" charset="0"/>
                        </a:rPr>
                        <a:t>have research about power, motivation and leadership of sir Alex Ferguson.</a:t>
                      </a:r>
                    </a:p>
                    <a:p>
                      <a:endParaRPr lang="en-GB" sz="1200" b="0" dirty="0">
                        <a:latin typeface="Arial Hebrew" charset="-79"/>
                        <a:ea typeface="Arial Hebrew" charset="-79"/>
                        <a:cs typeface="Arial Hebrew" charset="-79"/>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imes New Roman" charset="0"/>
                          <a:ea typeface="Times New Roman" charset="0"/>
                          <a:cs typeface="Times New Roman" charset="0"/>
                        </a:rPr>
                        <a:t>As an individual I have learnt different ways of to deliver the best</a:t>
                      </a:r>
                      <a:r>
                        <a:rPr lang="en-GB" sz="1200" baseline="0" dirty="0" smtClean="0">
                          <a:latin typeface="Times New Roman" charset="0"/>
                          <a:ea typeface="Times New Roman" charset="0"/>
                          <a:cs typeface="Times New Roman" charset="0"/>
                        </a:rPr>
                        <a:t> way of presenting in my chosen sector.</a:t>
                      </a:r>
                      <a:endParaRPr lang="en-GB" sz="1200" b="0" dirty="0">
                        <a:latin typeface="Times New Roman" charset="0"/>
                        <a:ea typeface="Times New Roman" charset="0"/>
                        <a:cs typeface="Times New Roman" charset="0"/>
                      </a:endParaRPr>
                    </a:p>
                  </a:txBody>
                  <a:tcPr/>
                </a:tc>
                <a:tc>
                  <a:txBody>
                    <a:bodyPr/>
                    <a:lstStyle/>
                    <a:p>
                      <a:r>
                        <a:rPr lang="en-GB" sz="1200" b="0" dirty="0" smtClean="0">
                          <a:latin typeface="Arial Hebrew" charset="-79"/>
                          <a:ea typeface="Arial Hebrew" charset="-79"/>
                          <a:cs typeface="Arial Hebrew" charset="-79"/>
                        </a:rPr>
                        <a:t>I gained the confidence to present in front of the group.</a:t>
                      </a:r>
                      <a:endParaRPr lang="en-GB" sz="1200" b="0" dirty="0">
                        <a:latin typeface="Arial Hebrew" charset="-79"/>
                        <a:ea typeface="Arial Hebrew" charset="-79"/>
                        <a:cs typeface="Arial Hebrew" charset="-79"/>
                      </a:endParaRPr>
                    </a:p>
                  </a:txBody>
                  <a:tcPr/>
                </a:tc>
                <a:tc>
                  <a:txBody>
                    <a:bodyPr/>
                    <a:lstStyle/>
                    <a:p>
                      <a:r>
                        <a:rPr lang="en-GB" sz="1200" b="0" dirty="0" smtClean="0">
                          <a:latin typeface="Arial Hebrew" charset="-79"/>
                          <a:ea typeface="Arial Hebrew" charset="-79"/>
                          <a:cs typeface="Arial Hebrew" charset="-79"/>
                        </a:rPr>
                        <a:t>Form extra</a:t>
                      </a:r>
                      <a:r>
                        <a:rPr lang="en-GB" sz="1200" b="0" baseline="0" dirty="0" smtClean="0">
                          <a:latin typeface="Arial Hebrew" charset="-79"/>
                          <a:ea typeface="Arial Hebrew" charset="-79"/>
                          <a:cs typeface="Arial Hebrew" charset="-79"/>
                        </a:rPr>
                        <a:t> research to make sure I know what my sector is for when I present.</a:t>
                      </a:r>
                      <a:endParaRPr lang="en-GB" sz="1200" b="0" dirty="0">
                        <a:latin typeface="Arial Hebrew" charset="-79"/>
                        <a:ea typeface="Arial Hebrew" charset="-79"/>
                        <a:cs typeface="Arial Hebrew" charset="-79"/>
                      </a:endParaRPr>
                    </a:p>
                  </a:txBody>
                  <a:tcPr/>
                </a:tc>
                <a:tc>
                  <a:txBody>
                    <a:bodyPr/>
                    <a:lstStyle/>
                    <a:p>
                      <a:r>
                        <a:rPr lang="en-GB" sz="1200" b="0" smtClean="0">
                          <a:latin typeface="Arial Hebrew" charset="-79"/>
                          <a:ea typeface="Arial Hebrew" charset="-79"/>
                          <a:cs typeface="Arial Hebrew" charset="-79"/>
                        </a:rPr>
                        <a:t>How</a:t>
                      </a:r>
                      <a:r>
                        <a:rPr lang="en-GB" sz="1200" b="0" baseline="0" smtClean="0">
                          <a:latin typeface="Arial Hebrew" charset="-79"/>
                          <a:ea typeface="Arial Hebrew" charset="-79"/>
                          <a:cs typeface="Arial Hebrew" charset="-79"/>
                        </a:rPr>
                        <a:t> to inspire and encourage as a leader.</a:t>
                      </a:r>
                      <a:endParaRPr lang="en-GB" sz="1200" b="0" dirty="0">
                        <a:latin typeface="Arial Hebrew" charset="-79"/>
                        <a:ea typeface="Arial Hebrew" charset="-79"/>
                        <a:cs typeface="Arial Hebrew" charset="-79"/>
                      </a:endParaRPr>
                    </a:p>
                  </a:txBody>
                  <a:tcPr/>
                </a:tc>
                <a:extLst>
                  <a:ext uri="{0D108BD9-81ED-4DB2-BD59-A6C34878D82A}">
                    <a16:rowId xmlns="" xmlns:a16="http://schemas.microsoft.com/office/drawing/2014/main" val="10003"/>
                  </a:ext>
                </a:extLst>
              </a:tr>
              <a:tr h="250597">
                <a:tc>
                  <a:txBody>
                    <a:bodyPr/>
                    <a:lstStyle/>
                    <a:p>
                      <a:endParaRPr lang="en-GB" sz="1000" b="0" dirty="0">
                        <a:latin typeface="Arial Hebrew" charset="-79"/>
                        <a:ea typeface="Arial Hebrew" charset="-79"/>
                        <a:cs typeface="Arial Hebrew" charset="-79"/>
                      </a:endParaRPr>
                    </a:p>
                  </a:txBody>
                  <a:tcPr/>
                </a:tc>
                <a:tc>
                  <a:txBody>
                    <a:bodyPr/>
                    <a:lstStyle/>
                    <a:p>
                      <a:endParaRPr lang="en-GB" sz="1000" b="0">
                        <a:latin typeface="Arial Hebrew" charset="-79"/>
                        <a:ea typeface="Arial Hebrew" charset="-79"/>
                        <a:cs typeface="Arial Hebrew" charset="-79"/>
                      </a:endParaRPr>
                    </a:p>
                  </a:txBody>
                  <a:tcPr/>
                </a:tc>
                <a:tc>
                  <a:txBody>
                    <a:bodyPr/>
                    <a:lstStyle/>
                    <a:p>
                      <a:endParaRPr lang="en-GB" sz="1000" b="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18255123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8995" y="-250864"/>
            <a:ext cx="10058400" cy="1609344"/>
          </a:xfrm>
        </p:spPr>
        <p:txBody>
          <a:bodyPr/>
          <a:lstStyle/>
          <a:p>
            <a:pPr algn="ctr"/>
            <a:r>
              <a:rPr lang="en-US" b="1" dirty="0"/>
              <a:t>Learning log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07620182"/>
              </p:ext>
            </p:extLst>
          </p:nvPr>
        </p:nvGraphicFramePr>
        <p:xfrm>
          <a:off x="0" y="927101"/>
          <a:ext cx="12191999" cy="5930899"/>
        </p:xfrm>
        <a:graphic>
          <a:graphicData uri="http://schemas.openxmlformats.org/drawingml/2006/table">
            <a:tbl>
              <a:tblPr firstRow="1" bandRow="1">
                <a:tableStyleId>{EB344D84-9AFB-497E-A393-DC336BA19D2E}</a:tableStyleId>
              </a:tblPr>
              <a:tblGrid>
                <a:gridCol w="1457259">
                  <a:extLst>
                    <a:ext uri="{9D8B030D-6E8A-4147-A177-3AD203B41FA5}">
                      <a16:colId xmlns="" xmlns:a16="http://schemas.microsoft.com/office/drawing/2014/main" val="20000"/>
                    </a:ext>
                  </a:extLst>
                </a:gridCol>
                <a:gridCol w="872986">
                  <a:extLst>
                    <a:ext uri="{9D8B030D-6E8A-4147-A177-3AD203B41FA5}">
                      <a16:colId xmlns="" xmlns:a16="http://schemas.microsoft.com/office/drawing/2014/main" val="20001"/>
                    </a:ext>
                  </a:extLst>
                </a:gridCol>
                <a:gridCol w="1588202">
                  <a:extLst>
                    <a:ext uri="{9D8B030D-6E8A-4147-A177-3AD203B41FA5}">
                      <a16:colId xmlns="" xmlns:a16="http://schemas.microsoft.com/office/drawing/2014/main" val="20002"/>
                    </a:ext>
                  </a:extLst>
                </a:gridCol>
                <a:gridCol w="1301188">
                  <a:extLst>
                    <a:ext uri="{9D8B030D-6E8A-4147-A177-3AD203B41FA5}">
                      <a16:colId xmlns="" xmlns:a16="http://schemas.microsoft.com/office/drawing/2014/main" val="20003"/>
                    </a:ext>
                  </a:extLst>
                </a:gridCol>
                <a:gridCol w="1482431">
                  <a:extLst>
                    <a:ext uri="{9D8B030D-6E8A-4147-A177-3AD203B41FA5}">
                      <a16:colId xmlns="" xmlns:a16="http://schemas.microsoft.com/office/drawing/2014/main" val="20004"/>
                    </a:ext>
                  </a:extLst>
                </a:gridCol>
                <a:gridCol w="1850471">
                  <a:extLst>
                    <a:ext uri="{9D8B030D-6E8A-4147-A177-3AD203B41FA5}">
                      <a16:colId xmlns="" xmlns:a16="http://schemas.microsoft.com/office/drawing/2014/main" val="20005"/>
                    </a:ext>
                  </a:extLst>
                </a:gridCol>
                <a:gridCol w="1338479">
                  <a:extLst>
                    <a:ext uri="{9D8B030D-6E8A-4147-A177-3AD203B41FA5}">
                      <a16:colId xmlns="" xmlns:a16="http://schemas.microsoft.com/office/drawing/2014/main" val="20006"/>
                    </a:ext>
                  </a:extLst>
                </a:gridCol>
                <a:gridCol w="2300983">
                  <a:extLst>
                    <a:ext uri="{9D8B030D-6E8A-4147-A177-3AD203B41FA5}">
                      <a16:colId xmlns="" xmlns:a16="http://schemas.microsoft.com/office/drawing/2014/main" val="20007"/>
                    </a:ext>
                  </a:extLst>
                </a:gridCol>
              </a:tblGrid>
              <a:tr h="900348">
                <a:tc>
                  <a:txBody>
                    <a:bodyPr/>
                    <a:lstStyle/>
                    <a:p>
                      <a:r>
                        <a:rPr lang="en-GB" sz="1200" dirty="0">
                          <a:solidFill>
                            <a:schemeClr val="tx1"/>
                          </a:solidFill>
                          <a:latin typeface="Times New Roman" panose="02020603050405020304" pitchFamily="18" charset="0"/>
                          <a:cs typeface="Times New Roman" panose="02020603050405020304" pitchFamily="18" charset="0"/>
                        </a:rPr>
                        <a:t>LEARNER</a:t>
                      </a:r>
                    </a:p>
                  </a:txBody>
                  <a:tcPr>
                    <a:solidFill>
                      <a:schemeClr val="accent3">
                        <a:lumMod val="60000"/>
                        <a:lumOff val="40000"/>
                      </a:schemeClr>
                    </a:solidFill>
                  </a:tcPr>
                </a:tc>
                <a:tc>
                  <a:txBody>
                    <a:bodyPr/>
                    <a:lstStyle/>
                    <a:p>
                      <a:r>
                        <a:rPr lang="en-GB" sz="1200" dirty="0">
                          <a:solidFill>
                            <a:schemeClr val="tx1"/>
                          </a:solidFill>
                          <a:latin typeface="Times New Roman" panose="02020603050405020304" pitchFamily="18" charset="0"/>
                          <a:cs typeface="Times New Roman" panose="02020603050405020304" pitchFamily="18" charset="0"/>
                        </a:rPr>
                        <a:t>Date</a:t>
                      </a:r>
                    </a:p>
                  </a:txBody>
                  <a:tcPr>
                    <a:solidFill>
                      <a:schemeClr val="accent3">
                        <a:lumMod val="60000"/>
                        <a:lumOff val="40000"/>
                      </a:schemeClr>
                    </a:solidFill>
                  </a:tcPr>
                </a:tc>
                <a:tc>
                  <a:txBody>
                    <a:bodyPr/>
                    <a:lstStyle/>
                    <a:p>
                      <a:r>
                        <a:rPr lang="en-GB" sz="1200" b="1" dirty="0">
                          <a:solidFill>
                            <a:schemeClr val="tx1"/>
                          </a:solidFill>
                          <a:latin typeface="Times New Roman" panose="02020603050405020304" pitchFamily="18" charset="0"/>
                          <a:ea typeface="Arial Hebrew" charset="-79"/>
                          <a:cs typeface="Times New Roman" panose="02020603050405020304" pitchFamily="18" charset="0"/>
                        </a:rPr>
                        <a:t>Activity</a:t>
                      </a:r>
                    </a:p>
                    <a:p>
                      <a:r>
                        <a:rPr lang="en-GB" sz="1200" b="1" dirty="0">
                          <a:solidFill>
                            <a:schemeClr val="tx1"/>
                          </a:solidFill>
                          <a:latin typeface="Times New Roman" panose="02020603050405020304" pitchFamily="18" charset="0"/>
                          <a:ea typeface="Arial Hebrew" charset="-79"/>
                          <a:cs typeface="Times New Roman" panose="02020603050405020304" pitchFamily="18" charset="0"/>
                        </a:rPr>
                        <a:t>Topic performed</a:t>
                      </a:r>
                    </a:p>
                  </a:txBody>
                  <a:tcPr>
                    <a:solidFill>
                      <a:schemeClr val="accent3">
                        <a:lumMod val="60000"/>
                        <a:lumOff val="40000"/>
                      </a:schemeClr>
                    </a:solidFill>
                  </a:tcPr>
                </a:tc>
                <a:tc>
                  <a:txBody>
                    <a:bodyPr/>
                    <a:lstStyle/>
                    <a:p>
                      <a:r>
                        <a:rPr lang="en-GB" sz="1200" dirty="0">
                          <a:solidFill>
                            <a:schemeClr val="tx1"/>
                          </a:solidFill>
                          <a:latin typeface="Times New Roman" panose="02020603050405020304" pitchFamily="18" charset="0"/>
                          <a:cs typeface="Times New Roman" panose="02020603050405020304" pitchFamily="18" charset="0"/>
                        </a:rPr>
                        <a:t>Activities carried out</a:t>
                      </a:r>
                    </a:p>
                  </a:txBody>
                  <a:tcPr>
                    <a:solidFill>
                      <a:schemeClr val="accent3">
                        <a:lumMod val="60000"/>
                        <a:lumOff val="40000"/>
                      </a:schemeClr>
                    </a:solidFill>
                  </a:tcPr>
                </a:tc>
                <a:tc>
                  <a:txBody>
                    <a:bodyPr/>
                    <a:lstStyle/>
                    <a:p>
                      <a:r>
                        <a:rPr lang="en-GB" sz="1200" dirty="0">
                          <a:solidFill>
                            <a:schemeClr val="tx1"/>
                          </a:solidFill>
                          <a:latin typeface="Times New Roman" panose="02020603050405020304" pitchFamily="18" charset="0"/>
                          <a:cs typeface="Times New Roman" panose="02020603050405020304" pitchFamily="18" charset="0"/>
                        </a:rPr>
                        <a:t>What</a:t>
                      </a:r>
                      <a:r>
                        <a:rPr lang="en-GB" sz="1200" baseline="0" dirty="0">
                          <a:solidFill>
                            <a:schemeClr val="tx1"/>
                          </a:solidFill>
                          <a:latin typeface="Times New Roman" panose="02020603050405020304" pitchFamily="18" charset="0"/>
                          <a:cs typeface="Times New Roman" panose="02020603050405020304" pitchFamily="18" charset="0"/>
                        </a:rPr>
                        <a:t> did I hope to learn from this case study? </a:t>
                      </a:r>
                      <a:endParaRPr lang="en-GB" sz="1200" dirty="0">
                        <a:solidFill>
                          <a:schemeClr val="tx1"/>
                        </a:solidFill>
                        <a:latin typeface="Times New Roman" panose="02020603050405020304" pitchFamily="18" charset="0"/>
                        <a:cs typeface="Times New Roman" panose="02020603050405020304" pitchFamily="18" charset="0"/>
                      </a:endParaRPr>
                    </a:p>
                  </a:txBody>
                  <a:tcPr>
                    <a:solidFill>
                      <a:schemeClr val="accent3">
                        <a:lumMod val="60000"/>
                        <a:lumOff val="40000"/>
                      </a:schemeClr>
                    </a:solidFill>
                  </a:tcPr>
                </a:tc>
                <a:tc>
                  <a:txBody>
                    <a:bodyPr/>
                    <a:lstStyle/>
                    <a:p>
                      <a:r>
                        <a:rPr lang="en-GB" sz="1200" dirty="0">
                          <a:solidFill>
                            <a:schemeClr val="tx1"/>
                          </a:solidFill>
                          <a:latin typeface="Times New Roman" panose="02020603050405020304" pitchFamily="18" charset="0"/>
                          <a:cs typeface="Times New Roman" panose="02020603050405020304" pitchFamily="18" charset="0"/>
                        </a:rPr>
                        <a:t>What</a:t>
                      </a:r>
                      <a:r>
                        <a:rPr lang="en-GB" sz="1200" baseline="0" dirty="0">
                          <a:solidFill>
                            <a:schemeClr val="tx1"/>
                          </a:solidFill>
                          <a:latin typeface="Times New Roman" panose="02020603050405020304" pitchFamily="18" charset="0"/>
                          <a:cs typeface="Times New Roman" panose="02020603050405020304" pitchFamily="18" charset="0"/>
                        </a:rPr>
                        <a:t> knowledge/experience did I gain from this group work</a:t>
                      </a:r>
                      <a:endParaRPr lang="en-GB" sz="1200" dirty="0">
                        <a:solidFill>
                          <a:schemeClr val="tx1"/>
                        </a:solidFill>
                        <a:latin typeface="Times New Roman" panose="02020603050405020304" pitchFamily="18" charset="0"/>
                        <a:cs typeface="Times New Roman" panose="02020603050405020304" pitchFamily="18" charset="0"/>
                      </a:endParaRPr>
                    </a:p>
                  </a:txBody>
                  <a:tcPr>
                    <a:solidFill>
                      <a:schemeClr val="accent3">
                        <a:lumMod val="60000"/>
                        <a:lumOff val="40000"/>
                      </a:schemeClr>
                    </a:solidFill>
                  </a:tcPr>
                </a:tc>
                <a:tc>
                  <a:txBody>
                    <a:bodyPr/>
                    <a:lstStyle/>
                    <a:p>
                      <a:r>
                        <a:rPr lang="en-GB" sz="1200" dirty="0">
                          <a:solidFill>
                            <a:schemeClr val="tx1"/>
                          </a:solidFill>
                          <a:latin typeface="Times New Roman" panose="02020603050405020304" pitchFamily="18" charset="0"/>
                          <a:cs typeface="Times New Roman" panose="02020603050405020304" pitchFamily="18" charset="0"/>
                        </a:rPr>
                        <a:t>Further </a:t>
                      </a:r>
                      <a:r>
                        <a:rPr lang="en-GB" sz="1200" baseline="0" dirty="0">
                          <a:solidFill>
                            <a:schemeClr val="tx1"/>
                          </a:solidFill>
                          <a:latin typeface="Times New Roman" panose="02020603050405020304" pitchFamily="18" charset="0"/>
                          <a:cs typeface="Times New Roman" panose="02020603050405020304" pitchFamily="18" charset="0"/>
                        </a:rPr>
                        <a:t>learning requirements?</a:t>
                      </a:r>
                      <a:endParaRPr lang="en-GB" sz="1200" dirty="0">
                        <a:solidFill>
                          <a:schemeClr val="tx1"/>
                        </a:solidFill>
                        <a:latin typeface="Times New Roman" panose="02020603050405020304" pitchFamily="18" charset="0"/>
                        <a:cs typeface="Times New Roman" panose="02020603050405020304" pitchFamily="18" charset="0"/>
                      </a:endParaRPr>
                    </a:p>
                  </a:txBody>
                  <a:tcPr>
                    <a:solidFill>
                      <a:schemeClr val="accent3">
                        <a:lumMod val="60000"/>
                        <a:lumOff val="40000"/>
                      </a:schemeClr>
                    </a:solidFill>
                  </a:tcPr>
                </a:tc>
                <a:tc>
                  <a:txBody>
                    <a:bodyPr/>
                    <a:lstStyle/>
                    <a:p>
                      <a:r>
                        <a:rPr lang="en-GB" sz="1200" dirty="0">
                          <a:solidFill>
                            <a:schemeClr val="tx1"/>
                          </a:solidFill>
                          <a:latin typeface="Times New Roman" panose="02020603050405020304" pitchFamily="18" charset="0"/>
                          <a:cs typeface="Times New Roman" panose="02020603050405020304" pitchFamily="18" charset="0"/>
                        </a:rPr>
                        <a:t>How will I apply</a:t>
                      </a:r>
                      <a:r>
                        <a:rPr lang="en-GB" sz="1200" baseline="0" dirty="0">
                          <a:solidFill>
                            <a:schemeClr val="tx1"/>
                          </a:solidFill>
                          <a:latin typeface="Times New Roman" panose="02020603050405020304" pitchFamily="18" charset="0"/>
                          <a:cs typeface="Times New Roman" panose="02020603050405020304" pitchFamily="18" charset="0"/>
                        </a:rPr>
                        <a:t> what I learned in the future?</a:t>
                      </a:r>
                      <a:endParaRPr lang="en-GB" sz="1200" dirty="0">
                        <a:solidFill>
                          <a:schemeClr val="tx1"/>
                        </a:solidFill>
                        <a:latin typeface="Times New Roman" panose="02020603050405020304" pitchFamily="18" charset="0"/>
                        <a:cs typeface="Times New Roman" panose="02020603050405020304" pitchFamily="18" charset="0"/>
                      </a:endParaRPr>
                    </a:p>
                  </a:txBody>
                  <a:tcPr>
                    <a:solidFill>
                      <a:schemeClr val="accent3">
                        <a:lumMod val="60000"/>
                        <a:lumOff val="40000"/>
                      </a:schemeClr>
                    </a:solidFill>
                  </a:tcPr>
                </a:tc>
                <a:extLst>
                  <a:ext uri="{0D108BD9-81ED-4DB2-BD59-A6C34878D82A}">
                    <a16:rowId xmlns="" xmlns:a16="http://schemas.microsoft.com/office/drawing/2014/main" val="10000"/>
                  </a:ext>
                </a:extLst>
              </a:tr>
              <a:tr h="2403092">
                <a:tc>
                  <a:txBody>
                    <a:bodyPr/>
                    <a:lstStyle/>
                    <a:p>
                      <a:r>
                        <a:rPr lang="en-GB" sz="1200" b="0" dirty="0">
                          <a:latin typeface="Times New Roman" panose="02020603050405020304" pitchFamily="18" charset="0"/>
                          <a:ea typeface="Arial Hebrew" charset="-79"/>
                          <a:cs typeface="Times New Roman" panose="02020603050405020304" pitchFamily="18" charset="0"/>
                        </a:rPr>
                        <a:t>RACHEAL OLADIRA</a:t>
                      </a:r>
                    </a:p>
                  </a:txBody>
                  <a:tcPr/>
                </a:tc>
                <a:tc>
                  <a:txBody>
                    <a:bodyPr/>
                    <a:lstStyle/>
                    <a:p>
                      <a:r>
                        <a:rPr lang="en-GB" sz="1200" b="0" baseline="0" dirty="0">
                          <a:latin typeface="Times New Roman" panose="02020603050405020304" pitchFamily="18" charset="0"/>
                          <a:ea typeface="Arial Hebrew" charset="-79"/>
                          <a:cs typeface="Times New Roman" panose="02020603050405020304" pitchFamily="18" charset="0"/>
                        </a:rPr>
                        <a:t>8/4/18</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latin typeface="Times New Roman" panose="02020603050405020304" pitchFamily="18" charset="0"/>
                          <a:ea typeface="Arial Hebrew" charset="-79"/>
                          <a:cs typeface="Times New Roman" panose="02020603050405020304" pitchFamily="18" charset="0"/>
                        </a:rPr>
                        <a:t>Alex Ferguson control and examples of </a:t>
                      </a:r>
                      <a:r>
                        <a:rPr lang="en-US" sz="1200" b="0" dirty="0" smtClean="0">
                          <a:latin typeface="Times New Roman" panose="02020603050405020304" pitchFamily="18" charset="0"/>
                          <a:ea typeface="Arial Hebrew" charset="-79"/>
                          <a:cs typeface="Times New Roman" panose="02020603050405020304" pitchFamily="18" charset="0"/>
                        </a:rPr>
                        <a:t>leadership.</a:t>
                      </a:r>
                      <a:endParaRPr lang="en-US" sz="1200" b="0" dirty="0">
                        <a:latin typeface="Times New Roman" panose="02020603050405020304" pitchFamily="18" charset="0"/>
                        <a:ea typeface="Arial Hebrew" charset="-79"/>
                        <a:cs typeface="Times New Roman" panose="02020603050405020304" pitchFamily="18"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ea typeface="Arial" charset="0"/>
                          <a:cs typeface="Times New Roman" panose="02020603050405020304" pitchFamily="18" charset="0"/>
                        </a:rPr>
                        <a:t>I researched on the biography of the great Alex Ferguson ,his leadership and </a:t>
                      </a:r>
                      <a:r>
                        <a:rPr lang="en-US" sz="1200" dirty="0" smtClean="0">
                          <a:latin typeface="Times New Roman" panose="02020603050405020304" pitchFamily="18" charset="0"/>
                          <a:ea typeface="Arial" charset="0"/>
                          <a:cs typeface="Times New Roman" panose="02020603050405020304" pitchFamily="18" charset="0"/>
                        </a:rPr>
                        <a:t>roles.</a:t>
                      </a:r>
                      <a:endParaRPr lang="en-US" sz="1200" b="0" dirty="0">
                        <a:latin typeface="Times New Roman" panose="02020603050405020304" pitchFamily="18" charset="0"/>
                        <a:ea typeface="Arial Hebrew" charset="-79"/>
                        <a:cs typeface="Times New Roman" panose="02020603050405020304" pitchFamily="18" charset="0"/>
                      </a:endParaRPr>
                    </a:p>
                  </a:txBody>
                  <a:tcPr/>
                </a:tc>
                <a:tc>
                  <a:txBody>
                    <a:bodyPr/>
                    <a:lstStyle/>
                    <a:p>
                      <a:r>
                        <a:rPr lang="en-US" sz="1200" dirty="0">
                          <a:latin typeface="Times New Roman" panose="02020603050405020304" pitchFamily="18" charset="0"/>
                          <a:ea typeface="Arial" charset="0"/>
                          <a:cs typeface="Times New Roman" panose="02020603050405020304" pitchFamily="18" charset="0"/>
                        </a:rPr>
                        <a:t>I hope to achieve leadership tips for future purposes. At the end of this group I hope I can differentiate between a leaders and </a:t>
                      </a:r>
                      <a:r>
                        <a:rPr lang="en-US" sz="1200" dirty="0" smtClean="0">
                          <a:latin typeface="Times New Roman" panose="02020603050405020304" pitchFamily="18" charset="0"/>
                          <a:ea typeface="Arial" charset="0"/>
                          <a:cs typeface="Times New Roman" panose="02020603050405020304" pitchFamily="18" charset="0"/>
                        </a:rPr>
                        <a:t>entrepreneurs.</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r>
                        <a:rPr lang="en-US" sz="1200" dirty="0">
                          <a:latin typeface="Times New Roman" panose="02020603050405020304" pitchFamily="18" charset="0"/>
                          <a:ea typeface="Arial" charset="0"/>
                          <a:cs typeface="Times New Roman" panose="02020603050405020304" pitchFamily="18" charset="0"/>
                        </a:rPr>
                        <a:t>I have learnt how to work as a group to brainstorm and the dynamics of </a:t>
                      </a:r>
                      <a:r>
                        <a:rPr lang="en-US" sz="1200" dirty="0" smtClean="0">
                          <a:latin typeface="Times New Roman" panose="02020603050405020304" pitchFamily="18" charset="0"/>
                          <a:ea typeface="Arial" charset="0"/>
                          <a:cs typeface="Times New Roman" panose="02020603050405020304" pitchFamily="18" charset="0"/>
                        </a:rPr>
                        <a:t>control.</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r>
                        <a:rPr lang="en-GB" sz="1200" b="0" dirty="0">
                          <a:latin typeface="Times New Roman" panose="02020603050405020304" pitchFamily="18" charset="0"/>
                          <a:ea typeface="Arial Hebrew" charset="-79"/>
                          <a:cs typeface="Times New Roman" panose="02020603050405020304" pitchFamily="18" charset="0"/>
                        </a:rPr>
                        <a:t>Gain</a:t>
                      </a:r>
                      <a:r>
                        <a:rPr lang="en-GB" sz="1200" b="0" baseline="0" dirty="0">
                          <a:latin typeface="Times New Roman" panose="02020603050405020304" pitchFamily="18" charset="0"/>
                          <a:ea typeface="Arial Hebrew" charset="-79"/>
                          <a:cs typeface="Times New Roman" panose="02020603050405020304" pitchFamily="18" charset="0"/>
                        </a:rPr>
                        <a:t> further knowledge on exception leadership by using appropriate secondary resources.</a:t>
                      </a:r>
                      <a:endParaRPr lang="en-GB" sz="1200" b="0" dirty="0">
                        <a:latin typeface="Times New Roman" panose="02020603050405020304" pitchFamily="18" charset="0"/>
                        <a:ea typeface="Arial Hebrew" charset="-79"/>
                        <a:cs typeface="Times New Roman" panose="02020603050405020304" pitchFamily="18" charset="0"/>
                      </a:endParaRPr>
                    </a:p>
                  </a:txBody>
                  <a:tcPr/>
                </a:tc>
                <a:tc>
                  <a:txBody>
                    <a:bodyPr/>
                    <a:lstStyle/>
                    <a:p>
                      <a:r>
                        <a:rPr lang="en-US" sz="1200" dirty="0">
                          <a:latin typeface="Times New Roman" panose="02020603050405020304" pitchFamily="18" charset="0"/>
                          <a:ea typeface="Arial" charset="0"/>
                          <a:cs typeface="Times New Roman" panose="02020603050405020304" pitchFamily="18" charset="0"/>
                        </a:rPr>
                        <a:t>I can use it in the future ,it will enable me to manage people under me efficiently without putting pressure on both myself and workers. </a:t>
                      </a:r>
                    </a:p>
                    <a:p>
                      <a:pPr marL="171450" indent="-171450">
                        <a:buFontTx/>
                        <a:buChar char="-"/>
                      </a:pPr>
                      <a:endParaRPr lang="en-GB" sz="1200" b="0" dirty="0">
                        <a:latin typeface="Times New Roman" panose="02020603050405020304" pitchFamily="18" charset="0"/>
                        <a:ea typeface="Arial Hebrew" charset="-79"/>
                        <a:cs typeface="Times New Roman" panose="02020603050405020304" pitchFamily="18" charset="0"/>
                      </a:endParaRPr>
                    </a:p>
                  </a:txBody>
                  <a:tcPr/>
                </a:tc>
                <a:extLst>
                  <a:ext uri="{0D108BD9-81ED-4DB2-BD59-A6C34878D82A}">
                    <a16:rowId xmlns="" xmlns:a16="http://schemas.microsoft.com/office/drawing/2014/main" val="10001"/>
                  </a:ext>
                </a:extLst>
              </a:tr>
              <a:tr h="1659549">
                <a:tc>
                  <a:txBody>
                    <a:bodyPr/>
                    <a:lstStyle/>
                    <a:p>
                      <a:r>
                        <a:rPr lang="en-GB" sz="1200" b="0" dirty="0">
                          <a:solidFill>
                            <a:schemeClr val="tx1"/>
                          </a:solidFill>
                          <a:latin typeface="Times New Roman" panose="02020603050405020304" pitchFamily="18" charset="0"/>
                          <a:ea typeface="Arial Hebrew" charset="-79"/>
                          <a:cs typeface="Times New Roman" panose="02020603050405020304" pitchFamily="18" charset="0"/>
                        </a:rPr>
                        <a:t>MOAID AL ASADI</a:t>
                      </a:r>
                    </a:p>
                  </a:txBody>
                  <a:tcPr>
                    <a:solidFill>
                      <a:schemeClr val="bg1">
                        <a:lumMod val="95000"/>
                      </a:schemeClr>
                    </a:solidFill>
                  </a:tcPr>
                </a:tc>
                <a:tc>
                  <a:txBody>
                    <a:bodyPr/>
                    <a:lstStyle/>
                    <a:p>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tc>
                  <a:txBody>
                    <a:bodyPr/>
                    <a:lstStyle/>
                    <a:p>
                      <a:endParaRPr lang="en-GB" sz="1200" b="0" dirty="0">
                        <a:solidFill>
                          <a:schemeClr val="tx1"/>
                        </a:solidFill>
                        <a:latin typeface="Times New Roman" panose="02020603050405020304" pitchFamily="18" charset="0"/>
                        <a:ea typeface="Arial Hebrew" charset="-79"/>
                        <a:cs typeface="Times New Roman" panose="02020603050405020304" pitchFamily="18" charset="0"/>
                      </a:endParaRPr>
                    </a:p>
                  </a:txBody>
                  <a:tcPr>
                    <a:solidFill>
                      <a:schemeClr val="bg1">
                        <a:lumMod val="95000"/>
                      </a:schemeClr>
                    </a:solidFill>
                  </a:tcPr>
                </a:tc>
                <a:extLst>
                  <a:ext uri="{0D108BD9-81ED-4DB2-BD59-A6C34878D82A}">
                    <a16:rowId xmlns="" xmlns:a16="http://schemas.microsoft.com/office/drawing/2014/main" val="10002"/>
                  </a:ext>
                </a:extLst>
              </a:tr>
              <a:tr h="483955">
                <a:tc>
                  <a:txBody>
                    <a:bodyPr/>
                    <a:lstStyle/>
                    <a:p>
                      <a:endParaRPr lang="en-GB" sz="1200" b="0" dirty="0">
                        <a:latin typeface="Arial Hebrew" charset="-79"/>
                        <a:ea typeface="Arial Hebrew" charset="-79"/>
                        <a:cs typeface="Arial Hebrew" charset="-79"/>
                      </a:endParaRPr>
                    </a:p>
                  </a:txBody>
                  <a:tcPr/>
                </a:tc>
                <a:tc>
                  <a:txBody>
                    <a:bodyPr/>
                    <a:lstStyle/>
                    <a:p>
                      <a:endParaRPr lang="en-GB" sz="1200" b="0" dirty="0">
                        <a:latin typeface="Arial Hebrew" charset="-79"/>
                        <a:ea typeface="Arial Hebrew" charset="-79"/>
                        <a:cs typeface="Arial Hebrew" charset="-79"/>
                      </a:endParaRPr>
                    </a:p>
                  </a:txBody>
                  <a:tcPr/>
                </a:tc>
                <a:tc>
                  <a:txBody>
                    <a:bodyPr/>
                    <a:lstStyle/>
                    <a:p>
                      <a:endParaRPr lang="en-GB" sz="1200" b="0" dirty="0">
                        <a:latin typeface="Arial Hebrew" charset="-79"/>
                        <a:ea typeface="Arial Hebrew" charset="-79"/>
                        <a:cs typeface="Arial Hebrew" charset="-79"/>
                      </a:endParaRPr>
                    </a:p>
                  </a:txBody>
                  <a:tcPr/>
                </a:tc>
                <a:tc>
                  <a:txBody>
                    <a:bodyPr/>
                    <a:lstStyle/>
                    <a:p>
                      <a:endParaRPr lang="en-GB" sz="1200" b="0" dirty="0">
                        <a:latin typeface="Arial Hebrew" charset="-79"/>
                        <a:ea typeface="Arial Hebrew" charset="-79"/>
                        <a:cs typeface="Arial Hebrew" charset="-79"/>
                      </a:endParaRPr>
                    </a:p>
                  </a:txBody>
                  <a:tcPr/>
                </a:tc>
                <a:tc>
                  <a:txBody>
                    <a:bodyPr/>
                    <a:lstStyle/>
                    <a:p>
                      <a:endParaRPr lang="en-GB" sz="1200" b="0" dirty="0">
                        <a:latin typeface="Arial Hebrew" charset="-79"/>
                        <a:ea typeface="Arial Hebrew" charset="-79"/>
                        <a:cs typeface="Arial Hebrew" charset="-79"/>
                      </a:endParaRPr>
                    </a:p>
                  </a:txBody>
                  <a:tcPr/>
                </a:tc>
                <a:tc>
                  <a:txBody>
                    <a:bodyPr/>
                    <a:lstStyle/>
                    <a:p>
                      <a:endParaRPr lang="en-GB" sz="1200" b="0" dirty="0">
                        <a:latin typeface="Arial Hebrew" charset="-79"/>
                        <a:ea typeface="Arial Hebrew" charset="-79"/>
                        <a:cs typeface="Arial Hebrew" charset="-79"/>
                      </a:endParaRPr>
                    </a:p>
                  </a:txBody>
                  <a:tcPr/>
                </a:tc>
                <a:tc>
                  <a:txBody>
                    <a:bodyPr/>
                    <a:lstStyle/>
                    <a:p>
                      <a:endParaRPr lang="en-GB" sz="1200" b="0" dirty="0">
                        <a:latin typeface="Arial Hebrew" charset="-79"/>
                        <a:ea typeface="Arial Hebrew" charset="-79"/>
                        <a:cs typeface="Arial Hebrew" charset="-79"/>
                      </a:endParaRPr>
                    </a:p>
                  </a:txBody>
                  <a:tcPr/>
                </a:tc>
                <a:tc>
                  <a:txBody>
                    <a:bodyPr/>
                    <a:lstStyle/>
                    <a:p>
                      <a:endParaRPr lang="en-GB" sz="1200" b="0" dirty="0">
                        <a:latin typeface="Arial Hebrew" charset="-79"/>
                        <a:ea typeface="Arial Hebrew" charset="-79"/>
                        <a:cs typeface="Arial Hebrew" charset="-79"/>
                      </a:endParaRPr>
                    </a:p>
                  </a:txBody>
                  <a:tcPr/>
                </a:tc>
                <a:extLst>
                  <a:ext uri="{0D108BD9-81ED-4DB2-BD59-A6C34878D82A}">
                    <a16:rowId xmlns="" xmlns:a16="http://schemas.microsoft.com/office/drawing/2014/main" val="10003"/>
                  </a:ext>
                </a:extLst>
              </a:tr>
              <a:tr h="483955">
                <a:tc>
                  <a:txBody>
                    <a:bodyPr/>
                    <a:lstStyle/>
                    <a:p>
                      <a:endParaRPr lang="en-GB" sz="1000" b="0" dirty="0">
                        <a:latin typeface="Arial Hebrew" charset="-79"/>
                        <a:ea typeface="Arial Hebrew" charset="-79"/>
                        <a:cs typeface="Arial Hebrew" charset="-79"/>
                      </a:endParaRPr>
                    </a:p>
                  </a:txBody>
                  <a:tcPr/>
                </a:tc>
                <a:tc>
                  <a:txBody>
                    <a:bodyPr/>
                    <a:lstStyle/>
                    <a:p>
                      <a:endParaRPr lang="en-GB" sz="1000" b="0">
                        <a:latin typeface="Arial Hebrew" charset="-79"/>
                        <a:ea typeface="Arial Hebrew" charset="-79"/>
                        <a:cs typeface="Arial Hebrew" charset="-79"/>
                      </a:endParaRPr>
                    </a:p>
                  </a:txBody>
                  <a:tcPr/>
                </a:tc>
                <a:tc>
                  <a:txBody>
                    <a:bodyPr/>
                    <a:lstStyle/>
                    <a:p>
                      <a:endParaRPr lang="en-GB" sz="1000" b="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tc>
                  <a:txBody>
                    <a:bodyPr/>
                    <a:lstStyle/>
                    <a:p>
                      <a:endParaRPr lang="en-GB" sz="1000" b="0" dirty="0">
                        <a:latin typeface="Arial Hebrew" charset="-79"/>
                        <a:ea typeface="Arial Hebrew" charset="-79"/>
                        <a:cs typeface="Arial Hebrew" charset="-79"/>
                      </a:endParaRPr>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29447409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741</TotalTime>
  <Words>1775</Words>
  <Application>Microsoft Macintosh PowerPoint</Application>
  <PresentationFormat>Widescreen</PresentationFormat>
  <Paragraphs>172</Paragraphs>
  <Slides>19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 Hebrew</vt:lpstr>
      <vt:lpstr>Calibri</vt:lpstr>
      <vt:lpstr>ＭＳ Ｐゴシック</vt:lpstr>
      <vt:lpstr>Rockwell</vt:lpstr>
      <vt:lpstr>Rockwell Condensed</vt:lpstr>
      <vt:lpstr>Rockwell Extra Bold</vt:lpstr>
      <vt:lpstr>Times New Roman</vt:lpstr>
      <vt:lpstr>Wingdings</vt:lpstr>
      <vt:lpstr>Arial</vt:lpstr>
      <vt:lpstr>Wood Type</vt:lpstr>
      <vt:lpstr>Project pathway 1 EMPL4013 Sustainability and Global Citizenship   </vt:lpstr>
      <vt:lpstr>Definition of leadership</vt:lpstr>
      <vt:lpstr>Definition of Entrepreneur</vt:lpstr>
      <vt:lpstr>TOPIC</vt:lpstr>
      <vt:lpstr>PowerPoint Presentation</vt:lpstr>
      <vt:lpstr>PowerPoint Presentation</vt:lpstr>
      <vt:lpstr>Sir Alex Ferguson performing excellent Motivation</vt:lpstr>
      <vt:lpstr>Sir Alex Ferguson’s Framework for motivating his players</vt:lpstr>
      <vt:lpstr>PowerPoint Presentation</vt:lpstr>
      <vt:lpstr> Leadership/entrepreneurship what is the relationship between them?</vt:lpstr>
      <vt:lpstr>Conventional versus Entrepreneurial </vt:lpstr>
      <vt:lpstr>Skills that Sir Alex Ferguson contains , performing excellent leadership</vt:lpstr>
      <vt:lpstr>   Sir Alex’s Leadership/entrepreneur behaviours</vt:lpstr>
      <vt:lpstr>Six Marks of sir Alex Ferguson’s Leader role</vt:lpstr>
      <vt:lpstr>Sir Alex Ferguson's characteristics which makes him such a successful leader</vt:lpstr>
      <vt:lpstr>Thanks for listening ANY QUESTIONS???</vt:lpstr>
      <vt:lpstr>References</vt:lpstr>
      <vt:lpstr>Learning log</vt:lpstr>
      <vt:lpstr>Learning log</vt:lpstr>
    </vt:vector>
  </TitlesOfParts>
  <Company>Tower Hamlets Storenet</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pathway 1</dc:title>
  <dc:creator>Storenet Public Access</dc:creator>
  <cp:lastModifiedBy>Mohammed Ahmed (1605853)</cp:lastModifiedBy>
  <cp:revision>84</cp:revision>
  <cp:lastPrinted>2018-04-18T19:18:31Z</cp:lastPrinted>
  <dcterms:created xsi:type="dcterms:W3CDTF">2018-04-18T18:25:57Z</dcterms:created>
  <dcterms:modified xsi:type="dcterms:W3CDTF">2018-04-26T10:52:53Z</dcterms:modified>
</cp:coreProperties>
</file>