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8"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p:scale>
          <a:sx n="73" d="100"/>
          <a:sy n="73" d="100"/>
        </p:scale>
        <p:origin x="748" y="10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5/8/2020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5/8/2020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5/8/2020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genmaspeaks.blogspot.com/2012/05/pros-and-cons-of-charter-schools.html" TargetMode="External"/><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hyperlink" Target="https://creativecommons.org/licenses/by-nc-nd/3.0/" TargetMode="Externa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hyperlink" Target="http://teatimeforteachers.blogspot.co.uk/2015/08/top-tips-for-trainee-teachers.htm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iteachkinderkids.blogspot.com/2011/12/e-is-for-educate.html" TargetMode="External"/><Relationship Id="rId2" Type="http://schemas.openxmlformats.org/officeDocument/2006/relationships/image" Target="../media/image4.jpg"/><Relationship Id="rId1" Type="http://schemas.openxmlformats.org/officeDocument/2006/relationships/slideLayout" Target="../slideLayouts/slideLayout5.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learningcommons.ubc.ca/student-toolkits-2/working-in-groups/communicating-effectively" TargetMode="External"/><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3" Type="http://schemas.openxmlformats.org/officeDocument/2006/relationships/hyperlink" Target="http://www.emdocs.net/leadership-and-resilience/" TargetMode="External"/><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1.jpg"/></Relationships>
</file>

<file path=ppt/slides/_rels/slide9.xml.rels><?xml version="1.0" encoding="UTF-8" standalone="yes"?>
<Relationships xmlns="http://schemas.openxmlformats.org/package/2006/relationships"><Relationship Id="rId3" Type="http://schemas.openxmlformats.org/officeDocument/2006/relationships/hyperlink" Target="https://pchujman.cumbresblogs.com/" TargetMode="External"/><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1.jpg"/></Relationships>
</file>

<file path=ppt/slides/_rels/slide10.xml.rels><?xml version="1.0" encoding="UTF-8" standalone="yes"?>
<Relationships xmlns="http://schemas.openxmlformats.org/package/2006/relationships"><Relationship Id="rId3" Type="http://schemas.openxmlformats.org/officeDocument/2006/relationships/hyperlink" Target="https://photomatt7.wordpress.com/2012/02/06/classroom-management-tip-getting-your-students-attention/" TargetMode="External"/><Relationship Id="rId2" Type="http://schemas.openxmlformats.org/officeDocument/2006/relationships/image" Target="../media/image11.gif"/><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virtualspeech.com/" TargetMode="External"/><Relationship Id="rId2" Type="http://schemas.openxmlformats.org/officeDocument/2006/relationships/hyperlink" Target="http://www.alarmy.com/" TargetMode="External"/><Relationship Id="rId1" Type="http://schemas.openxmlformats.org/officeDocument/2006/relationships/slideLayout" Target="../slideLayouts/slideLayout6.xml"/><Relationship Id="rId6" Type="http://schemas.openxmlformats.org/officeDocument/2006/relationships/hyperlink" Target="http://www.thebalancecareers.com/" TargetMode="External"/><Relationship Id="rId5" Type="http://schemas.openxmlformats.org/officeDocument/2006/relationships/hyperlink" Target="http://www.creativecommons.org/" TargetMode="External"/><Relationship Id="rId4" Type="http://schemas.openxmlformats.org/officeDocument/2006/relationships/hyperlink" Target="http://www.britannica.com/"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 TargetMode="External"/><Relationship Id="rId2" Type="http://schemas.openxmlformats.org/officeDocument/2006/relationships/hyperlink" Target="http://www.uwtsd.ac.uk/" TargetMode="External"/><Relationship Id="rId1" Type="http://schemas.openxmlformats.org/officeDocument/2006/relationships/slideLayout" Target="../slideLayouts/slideLayout7.xml"/><Relationship Id="rId6" Type="http://schemas.openxmlformats.org/officeDocument/2006/relationships/hyperlink" Target="http://www.virtualspeech.com/" TargetMode="External"/><Relationship Id="rId5" Type="http://schemas.openxmlformats.org/officeDocument/2006/relationships/hyperlink" Target="http://www.thebalancecareers.com/" TargetMode="External"/><Relationship Id="rId4" Type="http://schemas.openxmlformats.org/officeDocument/2006/relationships/hyperlink" Target="http://www.habitsforwellbeing.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creativecommons.org/" TargetMode="External"/><Relationship Id="rId2" Type="http://schemas.openxmlformats.org/officeDocument/2006/relationships/hyperlink" Target="https://www.unicef.org/" TargetMode="External"/><Relationship Id="rId1" Type="http://schemas.openxmlformats.org/officeDocument/2006/relationships/slideLayout" Target="../slideLayouts/slideLayout7.xml"/><Relationship Id="rId5" Type="http://schemas.openxmlformats.org/officeDocument/2006/relationships/hyperlink" Target="http://www.blogspot.com/" TargetMode="External"/><Relationship Id="rId4" Type="http://schemas.openxmlformats.org/officeDocument/2006/relationships/hyperlink" Target="http://www.liveandlearnfarm.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8" name="Rectangle 23">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5">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4177B5E-399B-46F7-803E-3308FF2179C8}"/>
              </a:ext>
            </a:extLst>
          </p:cNvPr>
          <p:cNvSpPr>
            <a:spLocks noGrp="1"/>
          </p:cNvSpPr>
          <p:nvPr>
            <p:ph type="ctrTitle"/>
          </p:nvPr>
        </p:nvSpPr>
        <p:spPr>
          <a:xfrm>
            <a:off x="1452616" y="962902"/>
            <a:ext cx="4176384" cy="2380828"/>
          </a:xfrm>
        </p:spPr>
        <p:txBody>
          <a:bodyPr>
            <a:normAutofit/>
          </a:bodyPr>
          <a:lstStyle/>
          <a:p>
            <a:r>
              <a:rPr lang="en-GB" sz="3400" dirty="0">
                <a:latin typeface="Arial" panose="020B0604020202020204" pitchFamily="34" charset="0"/>
                <a:cs typeface="Arial" panose="020B0604020202020204" pitchFamily="34" charset="0"/>
              </a:rPr>
              <a:t>ECGE6001 Skills for life: employability and future pathways</a:t>
            </a:r>
          </a:p>
        </p:txBody>
      </p:sp>
      <p:sp>
        <p:nvSpPr>
          <p:cNvPr id="3" name="Subtitle 2">
            <a:extLst>
              <a:ext uri="{FF2B5EF4-FFF2-40B4-BE49-F238E27FC236}">
                <a16:creationId xmlns:a16="http://schemas.microsoft.com/office/drawing/2014/main" id="{198CBB62-B695-4E1D-B6E9-8E9698630CB1}"/>
              </a:ext>
            </a:extLst>
          </p:cNvPr>
          <p:cNvSpPr>
            <a:spLocks noGrp="1"/>
          </p:cNvSpPr>
          <p:nvPr>
            <p:ph type="subTitle" idx="1"/>
          </p:nvPr>
        </p:nvSpPr>
        <p:spPr>
          <a:xfrm>
            <a:off x="1452617" y="3531204"/>
            <a:ext cx="4171479" cy="1610643"/>
          </a:xfrm>
        </p:spPr>
        <p:txBody>
          <a:bodyPr>
            <a:normAutofit/>
          </a:bodyPr>
          <a:lstStyle/>
          <a:p>
            <a:r>
              <a:rPr lang="en-GB" sz="1600" dirty="0">
                <a:latin typeface="Arial" panose="020B0604020202020204" pitchFamily="34" charset="0"/>
                <a:cs typeface="Arial" panose="020B0604020202020204" pitchFamily="34" charset="0"/>
              </a:rPr>
              <a:t>Author- Sharon martin 1602214</a:t>
            </a:r>
          </a:p>
        </p:txBody>
      </p:sp>
      <p:cxnSp>
        <p:nvCxnSpPr>
          <p:cNvPr id="40" name="Straight Connector 27">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descr="A person standing in front of a crowd&#10;&#10;Description automatically generated">
            <a:extLst>
              <a:ext uri="{FF2B5EF4-FFF2-40B4-BE49-F238E27FC236}">
                <a16:creationId xmlns:a16="http://schemas.microsoft.com/office/drawing/2014/main" id="{07265827-DBC8-4AE5-AB6E-AC54CBEACCB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4411" y="1288199"/>
            <a:ext cx="4960442" cy="3695529"/>
          </a:xfrm>
          <a:prstGeom prst="rect">
            <a:avLst/>
          </a:prstGeom>
        </p:spPr>
      </p:pic>
      <p:pic>
        <p:nvPicPr>
          <p:cNvPr id="41" name="Picture 29">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2" name="Straight Connector 31">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F70BA99-9A02-44E0-A8E8-548A7A9C3883}"/>
              </a:ext>
            </a:extLst>
          </p:cNvPr>
          <p:cNvSpPr txBox="1"/>
          <p:nvPr/>
        </p:nvSpPr>
        <p:spPr>
          <a:xfrm>
            <a:off x="8433623" y="4783673"/>
            <a:ext cx="26212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genmaspeaks.blogspot.com/2012/05/pros-and-cons-of-charter-school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198287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19E9C-4493-4CA7-94E9-A76847CBC445}"/>
              </a:ext>
            </a:extLst>
          </p:cNvPr>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P.G.C.E Course application</a:t>
            </a:r>
          </a:p>
        </p:txBody>
      </p:sp>
      <p:pic>
        <p:nvPicPr>
          <p:cNvPr id="5" name="Content Placeholder 4" descr="A close up of a sign&#10;&#10;Description automatically generated">
            <a:extLst>
              <a:ext uri="{FF2B5EF4-FFF2-40B4-BE49-F238E27FC236}">
                <a16:creationId xmlns:a16="http://schemas.microsoft.com/office/drawing/2014/main" id="{8E044571-CC72-4A91-A830-D83F5529807C}"/>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697591" y="2016125"/>
            <a:ext cx="3111142" cy="3449638"/>
          </a:xfrm>
        </p:spPr>
      </p:pic>
      <p:sp>
        <p:nvSpPr>
          <p:cNvPr id="6" name="TextBox 5">
            <a:extLst>
              <a:ext uri="{FF2B5EF4-FFF2-40B4-BE49-F238E27FC236}">
                <a16:creationId xmlns:a16="http://schemas.microsoft.com/office/drawing/2014/main" id="{279F583F-71BE-4864-A595-82BC46248601}"/>
              </a:ext>
            </a:extLst>
          </p:cNvPr>
          <p:cNvSpPr txBox="1"/>
          <p:nvPr/>
        </p:nvSpPr>
        <p:spPr>
          <a:xfrm>
            <a:off x="4697591" y="5465763"/>
            <a:ext cx="3111142" cy="369332"/>
          </a:xfrm>
          <a:prstGeom prst="rect">
            <a:avLst/>
          </a:prstGeom>
          <a:noFill/>
        </p:spPr>
        <p:txBody>
          <a:bodyPr wrap="square" rtlCol="0">
            <a:spAutoFit/>
          </a:bodyPr>
          <a:lstStyle/>
          <a:p>
            <a:r>
              <a:rPr lang="en-GB" sz="900">
                <a:hlinkClick r:id="rId3" tooltip="http://teatimeforteachers.blogspot.co.uk/2015/08/top-tips-for-trainee-teachers.html"/>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895644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EB597-A242-45EE-A39D-DF7FCD06F80B}"/>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Skills required to be a great teacher</a:t>
            </a:r>
          </a:p>
        </p:txBody>
      </p:sp>
      <p:sp>
        <p:nvSpPr>
          <p:cNvPr id="3" name="Text Placeholder 2">
            <a:extLst>
              <a:ext uri="{FF2B5EF4-FFF2-40B4-BE49-F238E27FC236}">
                <a16:creationId xmlns:a16="http://schemas.microsoft.com/office/drawing/2014/main" id="{5D592F6F-7520-4E2F-98EE-3CC32C31E144}"/>
              </a:ext>
            </a:extLst>
          </p:cNvPr>
          <p:cNvSpPr>
            <a:spLocks noGrp="1"/>
          </p:cNvSpPr>
          <p:nvPr>
            <p:ph type="body" idx="1"/>
          </p:nvPr>
        </p:nvSpPr>
        <p:spPr/>
        <p:txBody>
          <a:bodyPr/>
          <a:lstStyle/>
          <a:p>
            <a:r>
              <a:rPr lang="en-GB" dirty="0"/>
              <a:t>beneficial attributes</a:t>
            </a:r>
          </a:p>
        </p:txBody>
      </p:sp>
      <p:sp>
        <p:nvSpPr>
          <p:cNvPr id="4" name="Content Placeholder 3">
            <a:extLst>
              <a:ext uri="{FF2B5EF4-FFF2-40B4-BE49-F238E27FC236}">
                <a16:creationId xmlns:a16="http://schemas.microsoft.com/office/drawing/2014/main" id="{FFFB60F0-9353-4E91-B378-CF4240B0DCAA}"/>
              </a:ext>
            </a:extLst>
          </p:cNvPr>
          <p:cNvSpPr>
            <a:spLocks noGrp="1"/>
          </p:cNvSpPr>
          <p:nvPr>
            <p:ph sz="half" idx="2"/>
          </p:nvPr>
        </p:nvSpPr>
        <p:spPr>
          <a:xfrm>
            <a:off x="6250091" y="2591226"/>
            <a:ext cx="4645152" cy="2644457"/>
          </a:xfrm>
        </p:spPr>
        <p:txBody>
          <a:bodyPr/>
          <a:lstStyle/>
          <a:p>
            <a:endParaRPr lang="en-GB" dirty="0"/>
          </a:p>
        </p:txBody>
      </p:sp>
      <p:pic>
        <p:nvPicPr>
          <p:cNvPr id="10" name="Content Placeholder 9" descr="A close up of a piece of paper&#10;&#10;Description automatically generated">
            <a:extLst>
              <a:ext uri="{FF2B5EF4-FFF2-40B4-BE49-F238E27FC236}">
                <a16:creationId xmlns:a16="http://schemas.microsoft.com/office/drawing/2014/main" id="{9222B783-82B6-459D-A096-1DA24DEE24C7}"/>
              </a:ext>
            </a:extLst>
          </p:cNvPr>
          <p:cNvPicPr>
            <a:picLocks noGrp="1" noChangeAspect="1"/>
          </p:cNvPicPr>
          <p:nvPr>
            <p:ph sz="quarter" idx="4"/>
          </p:nvPr>
        </p:nvPicPr>
        <p:blipFill>
          <a:blip r:embed="rId2">
            <a:extLst>
              <a:ext uri="{837473B0-CC2E-450A-ABE3-18F120FF3D39}">
                <a1611:picAttrSrcUrl xmlns:a1611="http://schemas.microsoft.com/office/drawing/2016/11/main" r:id="rId3"/>
              </a:ext>
            </a:extLst>
          </a:blip>
          <a:stretch>
            <a:fillRect/>
          </a:stretch>
        </p:blipFill>
        <p:spPr>
          <a:xfrm>
            <a:off x="6250091" y="2441451"/>
            <a:ext cx="4802097" cy="3125516"/>
          </a:xfrm>
        </p:spPr>
      </p:pic>
      <p:sp>
        <p:nvSpPr>
          <p:cNvPr id="8" name="Text Placeholder 7">
            <a:extLst>
              <a:ext uri="{FF2B5EF4-FFF2-40B4-BE49-F238E27FC236}">
                <a16:creationId xmlns:a16="http://schemas.microsoft.com/office/drawing/2014/main" id="{5865F918-E2B2-4B4D-A8EA-B397F858AAE9}"/>
              </a:ext>
            </a:extLst>
          </p:cNvPr>
          <p:cNvSpPr>
            <a:spLocks noGrp="1"/>
          </p:cNvSpPr>
          <p:nvPr>
            <p:ph type="body" sz="quarter" idx="3"/>
          </p:nvPr>
        </p:nvSpPr>
        <p:spPr>
          <a:xfrm>
            <a:off x="725424" y="1857319"/>
            <a:ext cx="4645152" cy="1056318"/>
          </a:xfrm>
        </p:spPr>
        <p:txBody>
          <a:bodyPr/>
          <a:lstStyle/>
          <a:p>
            <a:endParaRPr lang="en-GB" dirty="0"/>
          </a:p>
          <a:p>
            <a:endParaRPr lang="en-GB" dirty="0"/>
          </a:p>
          <a:p>
            <a:endParaRPr lang="en-GB" dirty="0"/>
          </a:p>
        </p:txBody>
      </p:sp>
      <p:sp>
        <p:nvSpPr>
          <p:cNvPr id="11" name="TextBox 10">
            <a:extLst>
              <a:ext uri="{FF2B5EF4-FFF2-40B4-BE49-F238E27FC236}">
                <a16:creationId xmlns:a16="http://schemas.microsoft.com/office/drawing/2014/main" id="{20D5FC1E-C00E-4E4A-AB07-A775101280D9}"/>
              </a:ext>
            </a:extLst>
          </p:cNvPr>
          <p:cNvSpPr txBox="1"/>
          <p:nvPr/>
        </p:nvSpPr>
        <p:spPr>
          <a:xfrm>
            <a:off x="6252754" y="5459413"/>
            <a:ext cx="4802097" cy="230832"/>
          </a:xfrm>
          <a:prstGeom prst="rect">
            <a:avLst/>
          </a:prstGeom>
          <a:noFill/>
        </p:spPr>
        <p:txBody>
          <a:bodyPr wrap="square" rtlCol="0">
            <a:spAutoFit/>
          </a:bodyPr>
          <a:lstStyle/>
          <a:p>
            <a:r>
              <a:rPr lang="en-GB" sz="900">
                <a:hlinkClick r:id="rId3" tooltip="http://iteachkinderkids.blogspot.com/2011/12/e-is-for-educate.html"/>
              </a:rPr>
              <a:t>This Photo</a:t>
            </a:r>
            <a:r>
              <a:rPr lang="en-GB" sz="900"/>
              <a:t> by Unknown Author is licensed under </a:t>
            </a:r>
            <a:r>
              <a:rPr lang="en-GB" sz="900">
                <a:hlinkClick r:id="rId4" tooltip="https://creativecommons.org/licenses/by-sa/3.0/"/>
              </a:rPr>
              <a:t>CC BY-SA</a:t>
            </a:r>
            <a:endParaRPr lang="en-GB" sz="900"/>
          </a:p>
        </p:txBody>
      </p:sp>
      <p:sp>
        <p:nvSpPr>
          <p:cNvPr id="12" name="Rectangle 11">
            <a:extLst>
              <a:ext uri="{FF2B5EF4-FFF2-40B4-BE49-F238E27FC236}">
                <a16:creationId xmlns:a16="http://schemas.microsoft.com/office/drawing/2014/main" id="{71277D20-4004-4153-B84B-26664FE462AD}"/>
              </a:ext>
            </a:extLst>
          </p:cNvPr>
          <p:cNvSpPr/>
          <p:nvPr/>
        </p:nvSpPr>
        <p:spPr>
          <a:xfrm>
            <a:off x="1447191" y="3032940"/>
            <a:ext cx="4117586" cy="2949525"/>
          </a:xfrm>
          <a:prstGeom prst="rect">
            <a:avLst/>
          </a:prstGeom>
        </p:spPr>
        <p:txBody>
          <a:bodyPr wrap="square">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Active listening- Barnard (2017)</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Good leadership skills- Thompson (2019)</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Assertiveness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Being observant of changes to behaviour</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Team Worker</a:t>
            </a:r>
          </a:p>
        </p:txBody>
      </p:sp>
    </p:spTree>
    <p:extLst>
      <p:ext uri="{BB962C8B-B14F-4D97-AF65-F5344CB8AC3E}">
        <p14:creationId xmlns:p14="http://schemas.microsoft.com/office/powerpoint/2010/main" val="495922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E5204C30-4ABA-4B2E-9D2B-9BEB77E44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0D2F65F-F91E-49D5-A1AD-D5B532905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42673A9-FC6C-4FA5-A228-E99C9D2F6C76}"/>
              </a:ext>
            </a:extLst>
          </p:cNvPr>
          <p:cNvSpPr>
            <a:spLocks noGrp="1"/>
          </p:cNvSpPr>
          <p:nvPr>
            <p:ph type="title"/>
          </p:nvPr>
        </p:nvSpPr>
        <p:spPr>
          <a:xfrm>
            <a:off x="8680960" y="1278461"/>
            <a:ext cx="2853278" cy="3348188"/>
          </a:xfrm>
        </p:spPr>
        <p:txBody>
          <a:bodyPr vert="horz" lIns="91440" tIns="45720" rIns="91440" bIns="45720" rtlCol="0" anchor="ctr">
            <a:normAutofit fontScale="90000"/>
          </a:bodyPr>
          <a:lstStyle/>
          <a:p>
            <a:pPr algn="ctr">
              <a:lnSpc>
                <a:spcPct val="150000"/>
              </a:lnSpc>
            </a:pPr>
            <a:r>
              <a:rPr lang="en-US" sz="2800" u="sng" dirty="0">
                <a:latin typeface="Arial" panose="020B0604020202020204" pitchFamily="34" charset="0"/>
                <a:cs typeface="Arial" panose="020B0604020202020204" pitchFamily="34" charset="0"/>
              </a:rPr>
              <a:t> </a:t>
            </a:r>
            <a:r>
              <a:rPr lang="en-US" sz="2400" u="sng" dirty="0">
                <a:latin typeface="Arial" panose="020B0604020202020204" pitchFamily="34" charset="0"/>
                <a:cs typeface="Arial" panose="020B0604020202020204" pitchFamily="34" charset="0"/>
              </a:rPr>
              <a:t>Montessori</a:t>
            </a:r>
            <a:br>
              <a:rPr lang="en-US" sz="2400" u="sng" dirty="0">
                <a:latin typeface="Arial" panose="020B0604020202020204" pitchFamily="34" charset="0"/>
                <a:cs typeface="Arial" panose="020B0604020202020204" pitchFamily="34" charset="0"/>
              </a:rPr>
            </a:br>
            <a:r>
              <a:rPr lang="en-US" sz="2400" u="sng" dirty="0">
                <a:latin typeface="Arial" panose="020B0604020202020204" pitchFamily="34" charset="0"/>
                <a:cs typeface="Arial" panose="020B0604020202020204" pitchFamily="34" charset="0"/>
              </a:rPr>
              <a:t>Theory</a:t>
            </a:r>
            <a:br>
              <a:rPr lang="en-US" sz="2400" u="sng"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Montessori Theory is an approach to learning developed by Maria Montessori where the key principles are Independence, Observation, Following the Child, Correcting the Child, Prepared Environment and Absorbent Mind.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Daily Montessori (2020 p 1)</a:t>
            </a:r>
            <a:br>
              <a:rPr lang="en-GB" sz="1600" dirty="0">
                <a:latin typeface="Arial" panose="020B0604020202020204" pitchFamily="34" charset="0"/>
                <a:cs typeface="Arial" panose="020B0604020202020204" pitchFamily="34" charset="0"/>
              </a:rPr>
            </a:br>
            <a:br>
              <a:rPr lang="en-US" sz="1600" u="sng" dirty="0">
                <a:latin typeface="Arial" panose="020B0604020202020204" pitchFamily="34" charset="0"/>
                <a:cs typeface="Arial" panose="020B0604020202020204" pitchFamily="34" charset="0"/>
              </a:rPr>
            </a:br>
            <a:br>
              <a:rPr lang="en-US" sz="1600" u="sng" dirty="0">
                <a:latin typeface="Arial" panose="020B0604020202020204" pitchFamily="34" charset="0"/>
                <a:cs typeface="Arial" panose="020B0604020202020204" pitchFamily="34" charset="0"/>
              </a:rPr>
            </a:br>
            <a:endParaRPr lang="en-US" sz="1600" u="sng" dirty="0">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D0BDFEB6-D2AA-410C-A693-EA7E9BBA3B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0"/>
            <a:ext cx="7560115" cy="5149101"/>
            <a:chOff x="7463258" y="583365"/>
            <a:chExt cx="7560115" cy="5181928"/>
          </a:xfrm>
        </p:grpSpPr>
        <p:sp>
          <p:nvSpPr>
            <p:cNvPr id="23" name="Rectangle 22">
              <a:extLst>
                <a:ext uri="{FF2B5EF4-FFF2-40B4-BE49-F238E27FC236}">
                  <a16:creationId xmlns:a16="http://schemas.microsoft.com/office/drawing/2014/main" id="{F57821D8-3BF6-4948-8A87-8BBC164E4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0732DBE-4BC5-4FB2-8BF7-DE447BE6D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Content Placeholder 4" descr="A screenshot of a cell phone&#10;&#10;Description automatically generated">
            <a:extLst>
              <a:ext uri="{FF2B5EF4-FFF2-40B4-BE49-F238E27FC236}">
                <a16:creationId xmlns:a16="http://schemas.microsoft.com/office/drawing/2014/main" id="{D2CACA69-211F-48D6-97DE-14CB033F9959}"/>
              </a:ext>
            </a:extLst>
          </p:cNvPr>
          <p:cNvPicPr>
            <a:picLocks noGrp="1" noChangeAspect="1"/>
          </p:cNvPicPr>
          <p:nvPr>
            <p:ph idx="1"/>
          </p:nvPr>
        </p:nvPicPr>
        <p:blipFill>
          <a:blip r:embed="rId3"/>
          <a:stretch>
            <a:fillRect/>
          </a:stretch>
        </p:blipFill>
        <p:spPr>
          <a:xfrm>
            <a:off x="1910304" y="1116344"/>
            <a:ext cx="5004753" cy="3866172"/>
          </a:xfrm>
          <a:prstGeom prst="rect">
            <a:avLst/>
          </a:prstGeom>
        </p:spPr>
      </p:pic>
      <p:pic>
        <p:nvPicPr>
          <p:cNvPr id="26" name="Picture 25">
            <a:extLst>
              <a:ext uri="{FF2B5EF4-FFF2-40B4-BE49-F238E27FC236}">
                <a16:creationId xmlns:a16="http://schemas.microsoft.com/office/drawing/2014/main" id="{7CBA4719-C30A-462C-A3A7-5D93A2B30C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30857DA-DEF8-4780-BECA-1C2205344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2872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E5204C30-4ABA-4B2E-9D2B-9BEB77E44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0D2F65F-F91E-49D5-A1AD-D5B532905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95EFDA6F-D4F0-497F-9EC6-229E3B232938}"/>
              </a:ext>
            </a:extLst>
          </p:cNvPr>
          <p:cNvSpPr>
            <a:spLocks noGrp="1"/>
          </p:cNvSpPr>
          <p:nvPr>
            <p:ph type="title"/>
          </p:nvPr>
        </p:nvSpPr>
        <p:spPr>
          <a:xfrm>
            <a:off x="8680960" y="1474969"/>
            <a:ext cx="2853278" cy="3151679"/>
          </a:xfrm>
        </p:spPr>
        <p:txBody>
          <a:bodyPr vert="horz" lIns="91440" tIns="45720" rIns="91440" bIns="45720" rtlCol="0" anchor="ctr">
            <a:normAutofit fontScale="90000"/>
          </a:bodyPr>
          <a:lstStyle/>
          <a:p>
            <a:r>
              <a:rPr lang="en-US" sz="2400" u="sng" dirty="0">
                <a:latin typeface="Arial" panose="020B0604020202020204" pitchFamily="34" charset="0"/>
                <a:cs typeface="Arial" panose="020B0604020202020204" pitchFamily="34" charset="0"/>
              </a:rPr>
              <a:t>Why is this important?</a:t>
            </a:r>
            <a:br>
              <a:rPr lang="en-US" sz="2400" u="sng" dirty="0">
                <a:latin typeface="Arial" panose="020B0604020202020204" pitchFamily="34" charset="0"/>
                <a:cs typeface="Arial" panose="020B0604020202020204" pitchFamily="34" charset="0"/>
              </a:rPr>
            </a:br>
            <a:br>
              <a:rPr lang="en-US" sz="2400" b="1" u="sng"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According to </a:t>
            </a:r>
            <a:r>
              <a:rPr lang="en-US" sz="2000" dirty="0" err="1">
                <a:latin typeface="Arial" panose="020B0604020202020204" pitchFamily="34" charset="0"/>
                <a:cs typeface="Arial" panose="020B0604020202020204" pitchFamily="34" charset="0"/>
              </a:rPr>
              <a:t>unicef</a:t>
            </a:r>
            <a:r>
              <a:rPr lang="en-US" sz="2000" dirty="0">
                <a:latin typeface="Arial" panose="020B0604020202020204" pitchFamily="34" charset="0"/>
                <a:cs typeface="Arial" panose="020B0604020202020204" pitchFamily="34" charset="0"/>
              </a:rPr>
              <a:t> (2020)</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all children have rights, regardless of social status, economic status, ethnicity, or religion.</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HOW DO WE ACHIEVE THIS?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400" b="1" u="sng" dirty="0">
                <a:latin typeface="Arial" panose="020B0604020202020204" pitchFamily="34" charset="0"/>
                <a:cs typeface="Arial" panose="020B0604020202020204" pitchFamily="34" charset="0"/>
              </a:rPr>
            </a:br>
            <a:br>
              <a:rPr lang="en-US" sz="2400" b="1" u="sng" dirty="0">
                <a:latin typeface="Arial" panose="020B0604020202020204" pitchFamily="34" charset="0"/>
                <a:cs typeface="Arial" panose="020B0604020202020204" pitchFamily="34" charset="0"/>
              </a:rPr>
            </a:br>
            <a:br>
              <a:rPr lang="en-US" sz="2400" b="1" u="sng" dirty="0">
                <a:latin typeface="Arial" panose="020B0604020202020204" pitchFamily="34" charset="0"/>
                <a:cs typeface="Arial" panose="020B0604020202020204" pitchFamily="34" charset="0"/>
              </a:rPr>
            </a:br>
            <a:br>
              <a:rPr lang="en-US" sz="2400" b="1" u="sng" dirty="0">
                <a:latin typeface="Arial" panose="020B0604020202020204" pitchFamily="34" charset="0"/>
                <a:cs typeface="Arial" panose="020B0604020202020204" pitchFamily="34" charset="0"/>
              </a:rPr>
            </a:br>
            <a:endParaRPr lang="en-US" sz="2400" b="1" u="sng" dirty="0">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D0BDFEB6-D2AA-410C-A693-EA7E9BBA3B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0"/>
            <a:ext cx="7560115" cy="5149101"/>
            <a:chOff x="7463258" y="583365"/>
            <a:chExt cx="7560115" cy="5181928"/>
          </a:xfrm>
        </p:grpSpPr>
        <p:sp>
          <p:nvSpPr>
            <p:cNvPr id="23" name="Rectangle 22">
              <a:extLst>
                <a:ext uri="{FF2B5EF4-FFF2-40B4-BE49-F238E27FC236}">
                  <a16:creationId xmlns:a16="http://schemas.microsoft.com/office/drawing/2014/main" id="{F57821D8-3BF6-4948-8A87-8BBC164E4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0732DBE-4BC5-4FB2-8BF7-DE447BE6D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Content Placeholder 4">
            <a:extLst>
              <a:ext uri="{FF2B5EF4-FFF2-40B4-BE49-F238E27FC236}">
                <a16:creationId xmlns:a16="http://schemas.microsoft.com/office/drawing/2014/main" id="{DCBED6A0-FDCD-4B1D-88A8-958C8DB910E3}"/>
              </a:ext>
            </a:extLst>
          </p:cNvPr>
          <p:cNvPicPr>
            <a:picLocks noGrp="1" noChangeAspect="1"/>
          </p:cNvPicPr>
          <p:nvPr>
            <p:ph idx="1"/>
          </p:nvPr>
        </p:nvPicPr>
        <p:blipFill>
          <a:blip r:embed="rId3"/>
          <a:stretch>
            <a:fillRect/>
          </a:stretch>
        </p:blipFill>
        <p:spPr>
          <a:xfrm>
            <a:off x="1130582" y="896995"/>
            <a:ext cx="6271704" cy="4319434"/>
          </a:xfrm>
          <a:prstGeom prst="rect">
            <a:avLst/>
          </a:prstGeom>
        </p:spPr>
      </p:pic>
      <p:pic>
        <p:nvPicPr>
          <p:cNvPr id="26" name="Picture 25">
            <a:extLst>
              <a:ext uri="{FF2B5EF4-FFF2-40B4-BE49-F238E27FC236}">
                <a16:creationId xmlns:a16="http://schemas.microsoft.com/office/drawing/2014/main" id="{7CBA4719-C30A-462C-A3A7-5D93A2B30C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30857DA-DEF8-4780-BECA-1C2205344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2679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6DC92D6-78A7-4E3A-ACA3-DB5CAA780323}"/>
              </a:ext>
            </a:extLst>
          </p:cNvPr>
          <p:cNvSpPr>
            <a:spLocks noGrp="1"/>
          </p:cNvSpPr>
          <p:nvPr>
            <p:ph type="title"/>
          </p:nvPr>
        </p:nvSpPr>
        <p:spPr>
          <a:xfrm>
            <a:off x="7218030" y="804520"/>
            <a:ext cx="3520367" cy="1049235"/>
          </a:xfrm>
        </p:spPr>
        <p:txBody>
          <a:bodyPr>
            <a:normAutofit/>
          </a:bodyPr>
          <a:lstStyle/>
          <a:p>
            <a:r>
              <a:rPr lang="en-GB" sz="2200" dirty="0"/>
              <a:t>DOES Teamwork MAKE THE DREAM WORK?</a:t>
            </a:r>
          </a:p>
        </p:txBody>
      </p:sp>
      <p:sp>
        <p:nvSpPr>
          <p:cNvPr id="16" name="Rectangle 15">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8" name="Group 17">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19" name="Rectangle 18">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Content Placeholder 4" descr="A picture containing stationary, pencil, computer&#10;&#10;Description automatically generated">
            <a:extLst>
              <a:ext uri="{FF2B5EF4-FFF2-40B4-BE49-F238E27FC236}">
                <a16:creationId xmlns:a16="http://schemas.microsoft.com/office/drawing/2014/main" id="{43F88AE2-18D9-4866-8624-EAB3C96C40FD}"/>
              </a:ext>
            </a:extLst>
          </p:cNvPr>
          <p:cNvPicPr>
            <a:picLocks noChangeAspect="1"/>
          </p:cNvPicPr>
          <p:nvPr/>
        </p:nvPicPr>
        <p:blipFill rotWithShape="1">
          <a:blip r:embed="rId2"/>
          <a:srcRect r="5077" b="-1"/>
          <a:stretch/>
        </p:blipFill>
        <p:spPr>
          <a:xfrm>
            <a:off x="1271223" y="1116345"/>
            <a:ext cx="4825148" cy="3866172"/>
          </a:xfrm>
          <a:prstGeom prst="rect">
            <a:avLst/>
          </a:prstGeom>
        </p:spPr>
      </p:pic>
      <p:sp>
        <p:nvSpPr>
          <p:cNvPr id="9" name="Content Placeholder 8">
            <a:extLst>
              <a:ext uri="{FF2B5EF4-FFF2-40B4-BE49-F238E27FC236}">
                <a16:creationId xmlns:a16="http://schemas.microsoft.com/office/drawing/2014/main" id="{42E86B1C-B5BB-43F3-8E9D-FBE851714808}"/>
              </a:ext>
            </a:extLst>
          </p:cNvPr>
          <p:cNvSpPr>
            <a:spLocks noGrp="1"/>
          </p:cNvSpPr>
          <p:nvPr>
            <p:ph idx="1"/>
          </p:nvPr>
        </p:nvSpPr>
        <p:spPr>
          <a:xfrm>
            <a:off x="7218029" y="2015732"/>
            <a:ext cx="3520368" cy="3450613"/>
          </a:xfrm>
        </p:spPr>
        <p:txBody>
          <a:bodyPr>
            <a:normAutofit lnSpcReduction="10000"/>
          </a:bodyPr>
          <a:lstStyle/>
          <a:p>
            <a:r>
              <a:rPr lang="en-US" dirty="0"/>
              <a:t>The team goal is understood, and commitment to it is displayed by everyone.</a:t>
            </a:r>
          </a:p>
          <a:p>
            <a:r>
              <a:rPr lang="en-US" dirty="0"/>
              <a:t>Expect the unexpected</a:t>
            </a:r>
          </a:p>
          <a:p>
            <a:r>
              <a:rPr lang="en-US" dirty="0"/>
              <a:t>Communication is open and effective</a:t>
            </a:r>
          </a:p>
          <a:p>
            <a:r>
              <a:rPr lang="en-US" dirty="0"/>
              <a:t>Decisions are made together</a:t>
            </a:r>
          </a:p>
          <a:p>
            <a:pPr marL="0" indent="0">
              <a:buNone/>
            </a:pPr>
            <a:r>
              <a:rPr lang="en-US" dirty="0"/>
              <a:t>Heathfield (2020)</a:t>
            </a:r>
          </a:p>
        </p:txBody>
      </p:sp>
      <p:pic>
        <p:nvPicPr>
          <p:cNvPr id="22" name="Picture 21">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5038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ED8E243-4520-424D-88FF-E0F0D41D6997}"/>
              </a:ext>
            </a:extLst>
          </p:cNvPr>
          <p:cNvSpPr>
            <a:spLocks noGrp="1"/>
          </p:cNvSpPr>
          <p:nvPr>
            <p:ph type="title"/>
          </p:nvPr>
        </p:nvSpPr>
        <p:spPr>
          <a:xfrm>
            <a:off x="7218030" y="804520"/>
            <a:ext cx="3520367" cy="1049235"/>
          </a:xfrm>
        </p:spPr>
        <p:txBody>
          <a:bodyPr>
            <a:normAutofit/>
          </a:bodyPr>
          <a:lstStyle/>
          <a:p>
            <a:r>
              <a:rPr lang="en-GB" sz="2500">
                <a:latin typeface="Arial" panose="020B0604020202020204" pitchFamily="34" charset="0"/>
                <a:cs typeface="Arial" panose="020B0604020202020204" pitchFamily="34" charset="0"/>
              </a:rPr>
              <a:t>What is effective communication?</a:t>
            </a:r>
          </a:p>
        </p:txBody>
      </p:sp>
      <p:sp>
        <p:nvSpPr>
          <p:cNvPr id="17" name="Rectangle 16">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9" name="Group 18">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20" name="Rectangle 19">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Content Placeholder 4" descr="A picture containing wheel, transport&#10;&#10;Description automatically generated">
            <a:extLst>
              <a:ext uri="{FF2B5EF4-FFF2-40B4-BE49-F238E27FC236}">
                <a16:creationId xmlns:a16="http://schemas.microsoft.com/office/drawing/2014/main" id="{683C2B62-059D-4192-A2A0-8EFB980921C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33" r="5466" b="-1"/>
          <a:stretch/>
        </p:blipFill>
        <p:spPr>
          <a:xfrm>
            <a:off x="1271223" y="1116345"/>
            <a:ext cx="4825148" cy="3866172"/>
          </a:xfrm>
          <a:prstGeom prst="rect">
            <a:avLst/>
          </a:prstGeom>
        </p:spPr>
      </p:pic>
      <p:sp>
        <p:nvSpPr>
          <p:cNvPr id="10" name="Content Placeholder 9">
            <a:extLst>
              <a:ext uri="{FF2B5EF4-FFF2-40B4-BE49-F238E27FC236}">
                <a16:creationId xmlns:a16="http://schemas.microsoft.com/office/drawing/2014/main" id="{4FE40976-C0A1-4927-90F6-3B2847E8D108}"/>
              </a:ext>
            </a:extLst>
          </p:cNvPr>
          <p:cNvSpPr>
            <a:spLocks noGrp="1"/>
          </p:cNvSpPr>
          <p:nvPr>
            <p:ph idx="1"/>
          </p:nvPr>
        </p:nvSpPr>
        <p:spPr>
          <a:xfrm>
            <a:off x="7218029" y="2015732"/>
            <a:ext cx="3520368" cy="3450613"/>
          </a:xfrm>
        </p:spPr>
        <p:txBody>
          <a:bodyPr>
            <a:normAutofit/>
          </a:bodyPr>
          <a:lstStyle/>
          <a:p>
            <a:pPr marL="0" indent="0">
              <a:buNone/>
            </a:pPr>
            <a:r>
              <a:rPr lang="en-US" dirty="0"/>
              <a:t>According to Taylor (2015) there are 9 steps to communication, here are a few.</a:t>
            </a:r>
          </a:p>
          <a:p>
            <a:r>
              <a:rPr lang="en-US" dirty="0"/>
              <a:t>Active listening</a:t>
            </a:r>
          </a:p>
          <a:p>
            <a:r>
              <a:rPr lang="en-US" dirty="0"/>
              <a:t>Non-Verbal</a:t>
            </a:r>
          </a:p>
          <a:p>
            <a:r>
              <a:rPr lang="en-US" dirty="0"/>
              <a:t>Asking Questions</a:t>
            </a:r>
          </a:p>
          <a:p>
            <a:r>
              <a:rPr lang="en-US" dirty="0"/>
              <a:t>Displaying empathy</a:t>
            </a:r>
          </a:p>
          <a:p>
            <a:pPr marL="0" indent="0">
              <a:buNone/>
            </a:pPr>
            <a:endParaRPr lang="en-US" dirty="0"/>
          </a:p>
          <a:p>
            <a:endParaRPr lang="en-US" dirty="0"/>
          </a:p>
        </p:txBody>
      </p:sp>
      <p:pic>
        <p:nvPicPr>
          <p:cNvPr id="23" name="Picture 22">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39B4CE3-FD40-4AEB-B357-736E84473700}"/>
              </a:ext>
            </a:extLst>
          </p:cNvPr>
          <p:cNvSpPr txBox="1"/>
          <p:nvPr/>
        </p:nvSpPr>
        <p:spPr>
          <a:xfrm>
            <a:off x="3526971" y="4807131"/>
            <a:ext cx="2569400"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3" tooltip="http://learningcommons.ubc.ca/student-toolkits-2/working-in-groups/communicating-effectivel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1265202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1496AB4-0C35-454A-84FE-9EB727768465}"/>
              </a:ext>
            </a:extLst>
          </p:cNvPr>
          <p:cNvSpPr>
            <a:spLocks noGrp="1"/>
          </p:cNvSpPr>
          <p:nvPr>
            <p:ph type="title"/>
          </p:nvPr>
        </p:nvSpPr>
        <p:spPr>
          <a:xfrm>
            <a:off x="7218030" y="804520"/>
            <a:ext cx="3520367" cy="1049235"/>
          </a:xfrm>
        </p:spPr>
        <p:txBody>
          <a:bodyPr>
            <a:normAutofit/>
          </a:bodyPr>
          <a:lstStyle/>
          <a:p>
            <a:r>
              <a:rPr lang="en-GB" sz="2000">
                <a:latin typeface="Arial" panose="020B0604020202020204" pitchFamily="34" charset="0"/>
                <a:cs typeface="Arial" panose="020B0604020202020204" pitchFamily="34" charset="0"/>
              </a:rPr>
              <a:t>Being a leader</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to shape the leaders of tomorrow</a:t>
            </a:r>
          </a:p>
        </p:txBody>
      </p:sp>
      <p:sp>
        <p:nvSpPr>
          <p:cNvPr id="17" name="Rectangle 16">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9" name="Group 18">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20" name="Rectangle 19">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Content Placeholder 4" descr="A close up of a sign&#10;&#10;Description automatically generated">
            <a:extLst>
              <a:ext uri="{FF2B5EF4-FFF2-40B4-BE49-F238E27FC236}">
                <a16:creationId xmlns:a16="http://schemas.microsoft.com/office/drawing/2014/main" id="{EE42692A-B93D-45E7-B5AB-335DFC83FD0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7821" r="1" b="12055"/>
          <a:stretch/>
        </p:blipFill>
        <p:spPr>
          <a:xfrm>
            <a:off x="1271223" y="1116345"/>
            <a:ext cx="4825148" cy="3866172"/>
          </a:xfrm>
          <a:prstGeom prst="rect">
            <a:avLst/>
          </a:prstGeom>
        </p:spPr>
      </p:pic>
      <p:sp>
        <p:nvSpPr>
          <p:cNvPr id="10" name="Content Placeholder 9">
            <a:extLst>
              <a:ext uri="{FF2B5EF4-FFF2-40B4-BE49-F238E27FC236}">
                <a16:creationId xmlns:a16="http://schemas.microsoft.com/office/drawing/2014/main" id="{775F4A18-A67A-4932-B251-82CC71B49A62}"/>
              </a:ext>
            </a:extLst>
          </p:cNvPr>
          <p:cNvSpPr>
            <a:spLocks noGrp="1"/>
          </p:cNvSpPr>
          <p:nvPr>
            <p:ph idx="1"/>
          </p:nvPr>
        </p:nvSpPr>
        <p:spPr>
          <a:xfrm>
            <a:off x="7218029" y="2015732"/>
            <a:ext cx="3520368" cy="3450613"/>
          </a:xfrm>
        </p:spPr>
        <p:txBody>
          <a:bodyPr>
            <a:normAutofit/>
          </a:bodyPr>
          <a:lstStyle/>
          <a:p>
            <a:pPr marL="0" indent="0">
              <a:buNone/>
            </a:pPr>
            <a:r>
              <a:rPr lang="en-US" dirty="0">
                <a:latin typeface="Arial" panose="020B0604020202020204" pitchFamily="34" charset="0"/>
                <a:cs typeface="Arial" panose="020B0604020202020204" pitchFamily="34" charset="0"/>
              </a:rPr>
              <a:t>According to Psychology Today (2020) attributes of a leader are:</a:t>
            </a:r>
          </a:p>
          <a:p>
            <a:r>
              <a:rPr lang="en-US" dirty="0">
                <a:latin typeface="Arial" panose="020B0604020202020204" pitchFamily="34" charset="0"/>
                <a:cs typeface="Arial" panose="020B0604020202020204" pitchFamily="34" charset="0"/>
              </a:rPr>
              <a:t>Emotional intelligence</a:t>
            </a:r>
          </a:p>
          <a:p>
            <a:r>
              <a:rPr lang="en-US" dirty="0">
                <a:latin typeface="Arial" panose="020B0604020202020204" pitchFamily="34" charset="0"/>
                <a:cs typeface="Arial" panose="020B0604020202020204" pitchFamily="34" charset="0"/>
              </a:rPr>
              <a:t>Curiosity</a:t>
            </a:r>
          </a:p>
          <a:p>
            <a:r>
              <a:rPr lang="en-US" dirty="0">
                <a:latin typeface="Arial" panose="020B0604020202020204" pitchFamily="34" charset="0"/>
                <a:cs typeface="Arial" panose="020B0604020202020204" pitchFamily="34" charset="0"/>
              </a:rPr>
              <a:t>Creativity</a:t>
            </a:r>
          </a:p>
          <a:p>
            <a:r>
              <a:rPr lang="en-US" dirty="0">
                <a:latin typeface="Arial" panose="020B0604020202020204" pitchFamily="34" charset="0"/>
                <a:cs typeface="Arial" panose="020B0604020202020204" pitchFamily="34" charset="0"/>
              </a:rPr>
              <a:t>See the bigger picture</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5FF639E-0795-435C-8506-7F23533F62B3}"/>
              </a:ext>
            </a:extLst>
          </p:cNvPr>
          <p:cNvSpPr txBox="1"/>
          <p:nvPr/>
        </p:nvSpPr>
        <p:spPr>
          <a:xfrm>
            <a:off x="3805359" y="4782462"/>
            <a:ext cx="229101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www.emdocs.net/leadership-and-resilienc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2247130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669046F-5838-4C7A-BBE8-A77F40FD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D5E6CDB-92ED-43A1-9491-C46E2C8E9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7" name="Group 16">
            <a:extLst>
              <a:ext uri="{FF2B5EF4-FFF2-40B4-BE49-F238E27FC236}">
                <a16:creationId xmlns:a16="http://schemas.microsoft.com/office/drawing/2014/main" id="{EBB966BC-DC49-4138-8DEF-B1CD13033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632237" y="482171"/>
            <a:chExt cx="6104331" cy="5149101"/>
          </a:xfrm>
        </p:grpSpPr>
        <p:sp>
          <p:nvSpPr>
            <p:cNvPr id="18" name="Rectangle 17">
              <a:extLst>
                <a:ext uri="{FF2B5EF4-FFF2-40B4-BE49-F238E27FC236}">
                  <a16:creationId xmlns:a16="http://schemas.microsoft.com/office/drawing/2014/main" id="{EDD0BD06-EC5B-4F0E-A221-562BC2BA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34200B3-EC47-4A5B-A640-7118BF6AD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23B9DAF8-7DB4-40CB-85F8-7E02F95C6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84450"/>
            <a:ext cx="5145580"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606AED2C-61BA-485C-9DD4-B23B6280F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ED61716-7645-4613-8704-C33DBBA726AC}"/>
              </a:ext>
            </a:extLst>
          </p:cNvPr>
          <p:cNvSpPr>
            <a:spLocks noGrp="1"/>
          </p:cNvSpPr>
          <p:nvPr>
            <p:ph type="title"/>
          </p:nvPr>
        </p:nvSpPr>
        <p:spPr>
          <a:xfrm>
            <a:off x="7218030" y="804520"/>
            <a:ext cx="3520367" cy="1049235"/>
          </a:xfrm>
        </p:spPr>
        <p:txBody>
          <a:bodyPr>
            <a:normAutofit/>
          </a:bodyPr>
          <a:lstStyle/>
          <a:p>
            <a:r>
              <a:rPr lang="en-GB" sz="3000" dirty="0">
                <a:latin typeface="Arial" panose="020B0604020202020204" pitchFamily="34" charset="0"/>
                <a:cs typeface="Arial" panose="020B0604020202020204" pitchFamily="34" charset="0"/>
              </a:rPr>
              <a:t>What is reflection?</a:t>
            </a:r>
          </a:p>
        </p:txBody>
      </p:sp>
      <p:pic>
        <p:nvPicPr>
          <p:cNvPr id="5" name="Content Placeholder 4" descr="A black sign with white text&#10;&#10;Description automatically generated">
            <a:extLst>
              <a:ext uri="{FF2B5EF4-FFF2-40B4-BE49-F238E27FC236}">
                <a16:creationId xmlns:a16="http://schemas.microsoft.com/office/drawing/2014/main" id="{FDAC61C6-D1B4-4C2B-861A-A3127046E3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71223" y="1240000"/>
            <a:ext cx="4825148" cy="3618861"/>
          </a:xfrm>
          <a:prstGeom prst="rect">
            <a:avLst/>
          </a:prstGeom>
        </p:spPr>
      </p:pic>
      <p:sp>
        <p:nvSpPr>
          <p:cNvPr id="10" name="Content Placeholder 9">
            <a:extLst>
              <a:ext uri="{FF2B5EF4-FFF2-40B4-BE49-F238E27FC236}">
                <a16:creationId xmlns:a16="http://schemas.microsoft.com/office/drawing/2014/main" id="{E2DAB4F8-476B-45A3-8B10-F1999B9DC926}"/>
              </a:ext>
            </a:extLst>
          </p:cNvPr>
          <p:cNvSpPr>
            <a:spLocks noGrp="1"/>
          </p:cNvSpPr>
          <p:nvPr>
            <p:ph idx="1"/>
          </p:nvPr>
        </p:nvSpPr>
        <p:spPr>
          <a:xfrm>
            <a:off x="7218029" y="2015732"/>
            <a:ext cx="3520368" cy="3450613"/>
          </a:xfrm>
        </p:spPr>
        <p:txBody>
          <a:bodyPr>
            <a:normAutofit fontScale="85000" lnSpcReduction="10000"/>
          </a:bodyPr>
          <a:lstStyle/>
          <a:p>
            <a:r>
              <a:rPr lang="en-GB" sz="2100" dirty="0">
                <a:latin typeface="Arial" panose="020B0604020202020204" pitchFamily="34" charset="0"/>
                <a:cs typeface="Arial" panose="020B0604020202020204" pitchFamily="34" charset="0"/>
              </a:rPr>
              <a:t>‘Reflective practice is, in its simplest form, thinking about or reflecting on what you do. It is closely linked to the concept of learning from experience, in that you think about what you did, and what happened, and decide from that what you would do differently next time.’</a:t>
            </a:r>
            <a:br>
              <a:rPr lang="en-GB" sz="2100" dirty="0">
                <a:latin typeface="Arial" panose="020B0604020202020204" pitchFamily="34" charset="0"/>
                <a:cs typeface="Arial" panose="020B0604020202020204" pitchFamily="34" charset="0"/>
              </a:rPr>
            </a:br>
            <a:r>
              <a:rPr lang="en-GB" sz="2100" dirty="0">
                <a:latin typeface="Arial" panose="020B0604020202020204" pitchFamily="34" charset="0"/>
                <a:cs typeface="Arial" panose="020B0604020202020204" pitchFamily="34" charset="0"/>
              </a:rPr>
              <a:t>Sourced at:</a:t>
            </a:r>
            <a:br>
              <a:rPr lang="en-GB" sz="2100" dirty="0">
                <a:latin typeface="Arial" panose="020B0604020202020204" pitchFamily="34" charset="0"/>
                <a:cs typeface="Arial" panose="020B0604020202020204" pitchFamily="34" charset="0"/>
              </a:rPr>
            </a:br>
            <a:r>
              <a:rPr lang="en-GB" dirty="0"/>
              <a:t>Dewey (2020)</a:t>
            </a:r>
            <a:endParaRPr lang="en-US" dirty="0"/>
          </a:p>
        </p:txBody>
      </p:sp>
      <p:pic>
        <p:nvPicPr>
          <p:cNvPr id="25" name="Picture 24">
            <a:extLst>
              <a:ext uri="{FF2B5EF4-FFF2-40B4-BE49-F238E27FC236}">
                <a16:creationId xmlns:a16="http://schemas.microsoft.com/office/drawing/2014/main" id="{7EFCF05C-6070-460B-8E60-12BE3EFD1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CFD731F1-726F-453E-9516-3058095DE9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9C64923-8E10-4E36-AC6F-C6C63A1CFBE7}"/>
              </a:ext>
            </a:extLst>
          </p:cNvPr>
          <p:cNvSpPr txBox="1"/>
          <p:nvPr/>
        </p:nvSpPr>
        <p:spPr>
          <a:xfrm>
            <a:off x="3805359" y="4658806"/>
            <a:ext cx="2291012"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pchujman.cumbresblogs.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615784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46E6B-C221-4446-80B1-EA897B4590BC}"/>
              </a:ext>
            </a:extLst>
          </p:cNvPr>
          <p:cNvSpPr>
            <a:spLocks noGrp="1"/>
          </p:cNvSpPr>
          <p:nvPr>
            <p:ph type="title"/>
          </p:nvPr>
        </p:nvSpPr>
        <p:spPr/>
        <p:txBody>
          <a:bodyPr/>
          <a:lstStyle/>
          <a:p>
            <a:pPr algn="ctr"/>
            <a:r>
              <a:rPr lang="en-GB" dirty="0"/>
              <a:t>Any Questions?</a:t>
            </a:r>
          </a:p>
        </p:txBody>
      </p:sp>
      <p:pic>
        <p:nvPicPr>
          <p:cNvPr id="5" name="Content Placeholder 4" descr="A close up of a logo&#10;&#10;Description automatically generated">
            <a:extLst>
              <a:ext uri="{FF2B5EF4-FFF2-40B4-BE49-F238E27FC236}">
                <a16:creationId xmlns:a16="http://schemas.microsoft.com/office/drawing/2014/main" id="{FC777A8F-1413-4CE7-83BD-68A0E2CC8A38}"/>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3509554" y="2026444"/>
            <a:ext cx="5268685" cy="3429000"/>
          </a:xfrm>
        </p:spPr>
      </p:pic>
      <p:sp>
        <p:nvSpPr>
          <p:cNvPr id="6" name="TextBox 5">
            <a:extLst>
              <a:ext uri="{FF2B5EF4-FFF2-40B4-BE49-F238E27FC236}">
                <a16:creationId xmlns:a16="http://schemas.microsoft.com/office/drawing/2014/main" id="{EFF16E72-6632-49AD-8EF7-9BE51CFE0CBF}"/>
              </a:ext>
            </a:extLst>
          </p:cNvPr>
          <p:cNvSpPr txBox="1"/>
          <p:nvPr/>
        </p:nvSpPr>
        <p:spPr>
          <a:xfrm>
            <a:off x="3509554" y="5455444"/>
            <a:ext cx="5268685" cy="230832"/>
          </a:xfrm>
          <a:prstGeom prst="rect">
            <a:avLst/>
          </a:prstGeom>
          <a:noFill/>
        </p:spPr>
        <p:txBody>
          <a:bodyPr wrap="square" rtlCol="0">
            <a:spAutoFit/>
          </a:bodyPr>
          <a:lstStyle/>
          <a:p>
            <a:r>
              <a:rPr lang="en-GB" sz="900">
                <a:hlinkClick r:id="rId3" tooltip="https://photomatt7.wordpress.com/2012/02/06/classroom-management-tip-getting-your-students-attention/"/>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679691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A97B7-BA38-4E46-A56A-08764A1ED244}"/>
              </a:ext>
            </a:extLst>
          </p:cNvPr>
          <p:cNvSpPr>
            <a:spLocks noGrp="1"/>
          </p:cNvSpPr>
          <p:nvPr>
            <p:ph type="title"/>
          </p:nvPr>
        </p:nvSpPr>
        <p:spPr>
          <a:xfrm>
            <a:off x="1451579" y="804519"/>
            <a:ext cx="9603275" cy="562727"/>
          </a:xfrm>
        </p:spPr>
        <p:txBody>
          <a:bodyPr>
            <a:normAutofit/>
          </a:bodyPr>
          <a:lstStyle/>
          <a:p>
            <a:pPr algn="ctr"/>
            <a:r>
              <a:rPr lang="en-GB" sz="2800" dirty="0">
                <a:latin typeface="Arial" panose="020B0604020202020204" pitchFamily="34" charset="0"/>
                <a:cs typeface="Arial" panose="020B0604020202020204" pitchFamily="34" charset="0"/>
              </a:rPr>
              <a:t>References</a:t>
            </a:r>
          </a:p>
        </p:txBody>
      </p:sp>
      <p:sp>
        <p:nvSpPr>
          <p:cNvPr id="4" name="Rectangle 3">
            <a:extLst>
              <a:ext uri="{FF2B5EF4-FFF2-40B4-BE49-F238E27FC236}">
                <a16:creationId xmlns:a16="http://schemas.microsoft.com/office/drawing/2014/main" id="{08B8C17D-28C3-4F50-A84D-23288DA8EAAB}"/>
              </a:ext>
            </a:extLst>
          </p:cNvPr>
          <p:cNvSpPr/>
          <p:nvPr/>
        </p:nvSpPr>
        <p:spPr>
          <a:xfrm>
            <a:off x="1338368" y="1453185"/>
            <a:ext cx="10130821" cy="4404475"/>
          </a:xfrm>
          <a:prstGeom prst="rect">
            <a:avLst/>
          </a:prstGeom>
        </p:spPr>
        <p:txBody>
          <a:bodyPr wrap="square">
            <a:spAutoFit/>
          </a:bodyPr>
          <a:lstStyle/>
          <a:p>
            <a:pPr>
              <a:lnSpc>
                <a:spcPct val="150000"/>
              </a:lnSpc>
              <a:spcAft>
                <a:spcPts val="800"/>
              </a:spcAft>
            </a:pPr>
            <a:r>
              <a:rPr lang="en-GB" dirty="0" err="1">
                <a:latin typeface="Arial" panose="020B0604020202020204" pitchFamily="34" charset="0"/>
                <a:ea typeface="Calibri" panose="020F0502020204030204" pitchFamily="34" charset="0"/>
                <a:cs typeface="Times New Roman" panose="02020603050405020304" pitchFamily="18" charset="0"/>
              </a:rPr>
              <a:t>Alarmy</a:t>
            </a:r>
            <a:r>
              <a:rPr lang="en-GB" dirty="0">
                <a:latin typeface="Arial" panose="020B0604020202020204" pitchFamily="34" charset="0"/>
                <a:ea typeface="Calibri" panose="020F0502020204030204" pitchFamily="34" charset="0"/>
                <a:cs typeface="Times New Roman" panose="02020603050405020304" pitchFamily="18" charset="0"/>
              </a:rPr>
              <a:t> (2020) Awesome Teamwork.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http://www.alarmy.com</a:t>
            </a:r>
            <a:r>
              <a:rPr lang="en-GB" dirty="0">
                <a:latin typeface="Arial" panose="020B0604020202020204" pitchFamily="34" charset="0"/>
                <a:ea typeface="Calibri" panose="020F0502020204030204" pitchFamily="34" charset="0"/>
                <a:cs typeface="Times New Roman" panose="02020603050405020304" pitchFamily="18" charset="0"/>
              </a:rPr>
              <a:t> (Accessed on 08/05/2020)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Barnard, D (2017) Active Listening Skills, Examples and Exercises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http://www.virtualspeech.com</a:t>
            </a:r>
            <a:r>
              <a:rPr lang="en-GB" dirty="0">
                <a:latin typeface="Arial" panose="020B0604020202020204" pitchFamily="34" charset="0"/>
                <a:ea typeface="Calibri" panose="020F0502020204030204" pitchFamily="34" charset="0"/>
                <a:cs typeface="Times New Roman" panose="02020603050405020304" pitchFamily="18" charset="0"/>
              </a:rPr>
              <a:t> (Accessed 09/05/2020)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err="1">
                <a:latin typeface="Arial" panose="020B0604020202020204" pitchFamily="34" charset="0"/>
                <a:ea typeface="Calibri" panose="020F0502020204030204" pitchFamily="34" charset="0"/>
                <a:cs typeface="Times New Roman" panose="02020603050405020304" pitchFamily="18" charset="0"/>
              </a:rPr>
              <a:t>Christle</a:t>
            </a:r>
            <a:r>
              <a:rPr lang="en-GB" dirty="0">
                <a:latin typeface="Arial" panose="020B0604020202020204" pitchFamily="34" charset="0"/>
                <a:ea typeface="Calibri" panose="020F0502020204030204" pitchFamily="34" charset="0"/>
                <a:cs typeface="Times New Roman" panose="02020603050405020304" pitchFamily="18" charset="0"/>
              </a:rPr>
              <a:t> (2019) Montessori Schools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http://www.britannica.com</a:t>
            </a:r>
            <a:r>
              <a:rPr lang="en-GB" dirty="0">
                <a:latin typeface="Arial" panose="020B0604020202020204" pitchFamily="34" charset="0"/>
                <a:ea typeface="Calibri" panose="020F0502020204030204" pitchFamily="34" charset="0"/>
                <a:cs typeface="Times New Roman" panose="02020603050405020304" pitchFamily="18" charset="0"/>
              </a:rPr>
              <a:t> (Accessed on 09/05/2020)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Dewey, J (2020) We do not learn from experiences we learn from reflecting on experiences.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5"/>
              </a:rPr>
              <a:t>http://www.creativecommons.org</a:t>
            </a:r>
            <a:r>
              <a:rPr lang="en-GB" dirty="0">
                <a:latin typeface="Arial" panose="020B0604020202020204" pitchFamily="34" charset="0"/>
                <a:ea typeface="Calibri" panose="020F0502020204030204" pitchFamily="34" charset="0"/>
                <a:cs typeface="Times New Roman" panose="02020603050405020304" pitchFamily="18" charset="0"/>
              </a:rPr>
              <a:t> (Accessed on 08/05/2020)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Heathfield, S,M (2020) 10 Tips for Better Teamwork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6"/>
              </a:rPr>
              <a:t>http://www.thebalancecareers.com</a:t>
            </a:r>
            <a:r>
              <a:rPr lang="en-GB" dirty="0">
                <a:latin typeface="Arial" panose="020B0604020202020204" pitchFamily="34" charset="0"/>
                <a:ea typeface="Calibri" panose="020F0502020204030204" pitchFamily="34" charset="0"/>
                <a:cs typeface="Times New Roman" panose="02020603050405020304" pitchFamily="18" charset="0"/>
              </a:rPr>
              <a:t> (Accessed on 10/05/2020)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96392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9241AAD-2008-4597-80FF-0F275B8C3704}"/>
              </a:ext>
            </a:extLst>
          </p:cNvPr>
          <p:cNvSpPr/>
          <p:nvPr/>
        </p:nvSpPr>
        <p:spPr>
          <a:xfrm>
            <a:off x="435429" y="758333"/>
            <a:ext cx="11608525" cy="5362943"/>
          </a:xfrm>
          <a:prstGeom prst="rect">
            <a:avLst/>
          </a:prstGeom>
        </p:spPr>
        <p:txBody>
          <a:bodyPr wrap="square">
            <a:spAutoFit/>
          </a:bodyPr>
          <a:lstStyle/>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O’Donnell, M (2013) Maria Montessori A Critical Introduction to Key Themes and Debates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http://www.uwtsd.ac.uk</a:t>
            </a:r>
            <a:r>
              <a:rPr lang="en-GB" dirty="0">
                <a:latin typeface="Arial" panose="020B0604020202020204" pitchFamily="34" charset="0"/>
                <a:ea typeface="Calibri" panose="020F0502020204030204" pitchFamily="34" charset="0"/>
                <a:cs typeface="Times New Roman" panose="02020603050405020304" pitchFamily="18" charset="0"/>
              </a:rPr>
              <a:t> (Accessed on 09/05/2020)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Schmidt, J (2015) The Value of Self Reflection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http://www.youtube.com</a:t>
            </a:r>
            <a:r>
              <a:rPr lang="en-GB" dirty="0">
                <a:latin typeface="Arial" panose="020B0604020202020204" pitchFamily="34" charset="0"/>
                <a:ea typeface="Calibri" panose="020F0502020204030204" pitchFamily="34" charset="0"/>
                <a:cs typeface="Times New Roman" panose="02020603050405020304" pitchFamily="18" charset="0"/>
              </a:rPr>
              <a:t> (Accessed 10/05/2020)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err="1">
                <a:latin typeface="Arial" panose="020B0604020202020204" pitchFamily="34" charset="0"/>
                <a:ea typeface="Calibri" panose="020F0502020204030204" pitchFamily="34" charset="0"/>
                <a:cs typeface="Times New Roman" panose="02020603050405020304" pitchFamily="18" charset="0"/>
              </a:rPr>
              <a:t>Sheil</a:t>
            </a:r>
            <a:r>
              <a:rPr lang="en-GB" dirty="0">
                <a:latin typeface="Arial" panose="020B0604020202020204" pitchFamily="34" charset="0"/>
                <a:ea typeface="Calibri" panose="020F0502020204030204" pitchFamily="34" charset="0"/>
                <a:cs typeface="Times New Roman" panose="02020603050405020304" pitchFamily="18" charset="0"/>
              </a:rPr>
              <a:t>, M (2004) Leadership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http://www.uwtsd.ac.uk</a:t>
            </a:r>
            <a:r>
              <a:rPr lang="en-GB" dirty="0">
                <a:latin typeface="Arial" panose="020B0604020202020204" pitchFamily="34" charset="0"/>
                <a:ea typeface="Calibri" panose="020F0502020204030204" pitchFamily="34" charset="0"/>
                <a:cs typeface="Times New Roman" panose="02020603050405020304" pitchFamily="18" charset="0"/>
              </a:rPr>
              <a:t> (Accessed on 10/05/2020)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Taylor, J (2015) 9 Effective Communication Skills.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http://www.habitsforwellbeing.com</a:t>
            </a:r>
            <a:r>
              <a:rPr lang="en-GB" dirty="0">
                <a:latin typeface="Arial" panose="020B0604020202020204" pitchFamily="34" charset="0"/>
                <a:ea typeface="Calibri" panose="020F0502020204030204" pitchFamily="34" charset="0"/>
                <a:cs typeface="Times New Roman" panose="02020603050405020304" pitchFamily="18" charset="0"/>
              </a:rPr>
              <a:t> (Accessed on 08/05/2020)</a:t>
            </a:r>
          </a:p>
          <a:p>
            <a:pPr>
              <a:lnSpc>
                <a:spcPct val="150000"/>
              </a:lnSpc>
            </a:pPr>
            <a:r>
              <a:rPr lang="en-GB" dirty="0">
                <a:latin typeface="Arial" panose="020B0604020202020204" pitchFamily="34" charset="0"/>
                <a:cs typeface="Arial" panose="020B0604020202020204" pitchFamily="34" charset="0"/>
              </a:rPr>
              <a:t>The Balance Careers (2020) 10 Tips for better Team Work [online] Available at </a:t>
            </a:r>
            <a:r>
              <a:rPr lang="en-GB" u="sng" dirty="0">
                <a:latin typeface="Arial" panose="020B0604020202020204" pitchFamily="34" charset="0"/>
                <a:cs typeface="Arial" panose="020B0604020202020204" pitchFamily="34" charset="0"/>
                <a:hlinkClick r:id="rId5"/>
              </a:rPr>
              <a:t>http://www.thebalancecareers.com</a:t>
            </a:r>
            <a:r>
              <a:rPr lang="en-GB" dirty="0">
                <a:latin typeface="Arial" panose="020B0604020202020204" pitchFamily="34" charset="0"/>
                <a:cs typeface="Arial" panose="020B0604020202020204" pitchFamily="34" charset="0"/>
              </a:rPr>
              <a:t> (Accessed on 08/05/2020)</a:t>
            </a:r>
          </a:p>
          <a:p>
            <a:pPr>
              <a:lnSpc>
                <a:spcPct val="150000"/>
              </a:lnSpc>
            </a:pPr>
            <a:r>
              <a:rPr lang="en-GB" dirty="0">
                <a:latin typeface="Arial" panose="020B0604020202020204" pitchFamily="34" charset="0"/>
                <a:cs typeface="Arial" panose="020B0604020202020204" pitchFamily="34" charset="0"/>
              </a:rPr>
              <a:t>Thompson, S (2019) Leadership Skills for Managers and the Importance of These Skills [online] Available at </a:t>
            </a:r>
            <a:r>
              <a:rPr lang="en-GB" u="sng" dirty="0">
                <a:latin typeface="Arial" panose="020B0604020202020204" pitchFamily="34" charset="0"/>
                <a:cs typeface="Arial" panose="020B0604020202020204" pitchFamily="34" charset="0"/>
                <a:hlinkClick r:id="rId6"/>
              </a:rPr>
              <a:t>http://www.virtualspeech.com</a:t>
            </a:r>
            <a:r>
              <a:rPr lang="en-GB" dirty="0">
                <a:latin typeface="Arial" panose="020B0604020202020204" pitchFamily="34" charset="0"/>
                <a:cs typeface="Arial" panose="020B0604020202020204" pitchFamily="34" charset="0"/>
              </a:rPr>
              <a:t> (Accessed 09/05/2020)</a:t>
            </a:r>
          </a:p>
          <a:p>
            <a:pPr>
              <a:lnSpc>
                <a:spcPct val="150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6350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A8B404-D5B9-4529-A105-93ED078C38E7}"/>
              </a:ext>
            </a:extLst>
          </p:cNvPr>
          <p:cNvSpPr/>
          <p:nvPr/>
        </p:nvSpPr>
        <p:spPr>
          <a:xfrm>
            <a:off x="182881" y="0"/>
            <a:ext cx="11373394" cy="6064609"/>
          </a:xfrm>
          <a:prstGeom prst="rect">
            <a:avLst/>
          </a:prstGeom>
        </p:spPr>
        <p:txBody>
          <a:bodyPr wrap="square">
            <a:spAutoFit/>
          </a:bodyPr>
          <a:lstStyle/>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UNICEF (1990) ‘Convention on the Right of the Child’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https://www.unicef.org</a:t>
            </a:r>
            <a:r>
              <a:rPr lang="en-GB" dirty="0">
                <a:latin typeface="Arial" panose="020B0604020202020204" pitchFamily="34" charset="0"/>
                <a:ea typeface="Calibri" panose="020F0502020204030204" pitchFamily="34" charset="0"/>
                <a:cs typeface="Times New Roman" panose="02020603050405020304" pitchFamily="18" charset="0"/>
              </a:rPr>
              <a:t> (Accessed 10/05/2020)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Unknown (2020) Communicating Effectively.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http://www.creativecommons.org</a:t>
            </a:r>
            <a:r>
              <a:rPr lang="en-GB" dirty="0">
                <a:latin typeface="Arial" panose="020B0604020202020204" pitchFamily="34" charset="0"/>
                <a:ea typeface="Calibri" panose="020F0502020204030204" pitchFamily="34" charset="0"/>
                <a:cs typeface="Times New Roman" panose="02020603050405020304" pitchFamily="18" charset="0"/>
              </a:rPr>
              <a:t> (Accessed on 08/05/2020)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Unknown (2020) Four planes of development Maria Montessori.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http://www.liveandlearnfarm.com</a:t>
            </a:r>
            <a:r>
              <a:rPr lang="en-GB" dirty="0">
                <a:latin typeface="Arial" panose="020B0604020202020204" pitchFamily="34" charset="0"/>
                <a:ea typeface="Calibri" panose="020F0502020204030204" pitchFamily="34" charset="0"/>
                <a:cs typeface="Times New Roman" panose="02020603050405020304" pitchFamily="18" charset="0"/>
              </a:rPr>
              <a:t> (Accessed 08/05/2020)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Unknown (2020) Good Teachers Teach Great Teachers Inspire.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http://www.creativecommons.org</a:t>
            </a:r>
            <a:r>
              <a:rPr lang="en-GB" dirty="0">
                <a:latin typeface="Arial" panose="020B0604020202020204" pitchFamily="34" charset="0"/>
                <a:ea typeface="Calibri" panose="020F0502020204030204" pitchFamily="34" charset="0"/>
                <a:cs typeface="Times New Roman" panose="02020603050405020304" pitchFamily="18" charset="0"/>
              </a:rPr>
              <a:t> (Accessed 09/05/2020)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Unknown (2020) Leader.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http://www.creativecommons.org</a:t>
            </a:r>
            <a:r>
              <a:rPr lang="en-GB" dirty="0">
                <a:latin typeface="Arial" panose="020B0604020202020204" pitchFamily="34" charset="0"/>
                <a:ea typeface="Calibri" panose="020F0502020204030204" pitchFamily="34" charset="0"/>
                <a:cs typeface="Times New Roman" panose="02020603050405020304" pitchFamily="18" charset="0"/>
              </a:rPr>
              <a:t> (Accessed on 08/05/2020)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Unknown (2020) UN Convention on the Rights of the child.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5"/>
              </a:rPr>
              <a:t>http://www.blogspot.com</a:t>
            </a:r>
            <a:r>
              <a:rPr lang="en-GB" dirty="0">
                <a:latin typeface="Arial" panose="020B0604020202020204" pitchFamily="34" charset="0"/>
                <a:ea typeface="Calibri" panose="020F0502020204030204" pitchFamily="34" charset="0"/>
                <a:cs typeface="Times New Roman" panose="02020603050405020304" pitchFamily="18" charset="0"/>
              </a:rPr>
              <a:t> (Accessed on 08/05/2020)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Unknown, (2020) PGCE Survival Kit. [online] 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http://www.creativecommons.org</a:t>
            </a:r>
            <a:r>
              <a:rPr lang="en-GB" dirty="0">
                <a:latin typeface="Arial" panose="020B0604020202020204" pitchFamily="34" charset="0"/>
                <a:ea typeface="Calibri" panose="020F0502020204030204" pitchFamily="34" charset="0"/>
                <a:cs typeface="Times New Roman" panose="02020603050405020304" pitchFamily="18" charset="0"/>
              </a:rPr>
              <a:t> (Accessed on 08/05/2020)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6139660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0</TotalTime>
  <Words>900</Words>
  <Application>Microsoft Office PowerPoint</Application>
  <PresentationFormat>Widescreen</PresentationFormat>
  <Paragraphs>60</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Gill Sans MT</vt:lpstr>
      <vt:lpstr>Gallery</vt:lpstr>
      <vt:lpstr>ECGE6001 Skills for life: employability and future pathways</vt:lpstr>
      <vt:lpstr>P.G.C.E Course application</vt:lpstr>
      <vt:lpstr>Skills required to be a great teacher</vt:lpstr>
      <vt:lpstr> Montessori Theory The Montessori Theory is an approach to learning developed by Maria Montessori where the key principles are Independence, Observation, Following the Child, Correcting the Child, Prepared Environment and Absorbent Mind.  Daily Montessori (2020 p 1)   </vt:lpstr>
      <vt:lpstr>Why is this important?  According to unicef (2020)  all children have rights, regardless of social status, economic status, ethnicity, or religion.  HOW DO WE ACHIEVE THIS?        </vt:lpstr>
      <vt:lpstr>DOES Teamwork MAKE THE DREAM WORK?</vt:lpstr>
      <vt:lpstr>What is effective communication?</vt:lpstr>
      <vt:lpstr>Being a leader to shape the leaders of tomorrow</vt:lpstr>
      <vt:lpstr>What is reflection?</vt:lpstr>
      <vt:lpstr>Any Questions?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 Skills for life: employability and future pathways</dc:title>
  <dc:creator>sharon martin</dc:creator>
  <cp:lastModifiedBy>sharon martin</cp:lastModifiedBy>
  <cp:revision>18</cp:revision>
  <dcterms:created xsi:type="dcterms:W3CDTF">2020-05-08T11:34:20Z</dcterms:created>
  <dcterms:modified xsi:type="dcterms:W3CDTF">2020-05-10T11:54:49Z</dcterms:modified>
</cp:coreProperties>
</file>