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B17B9-64F6-4653-961B-C4BCE4A3A45A}" type="datetimeFigureOut">
              <a:rPr lang="en-US" smtClean="0"/>
              <a:t>11/16/2024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0002F-C03C-4AE1-BE75-3C54C7B7AC69}" type="slidenum">
              <a:rPr lang="en-US" smtClean="0"/>
              <a:t>‹#›</a:t>
            </a:fld>
            <a:endParaRPr lang="en-US"/>
          </a:p>
        </p:txBody>
      </p:sp>
    </p:spTree>
    <p:extLst>
      <p:ext uri="{BB962C8B-B14F-4D97-AF65-F5344CB8AC3E}">
        <p14:creationId xmlns:p14="http://schemas.microsoft.com/office/powerpoint/2010/main" val="12686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Corporate culture has an impact on the level of employees’ satisfaction, turnover, and performance on the job because it is one of the major organizational determinants of business success. As this article predicts for a rapidly evolving organization such as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it is crucial to preserve an intricate culture that will support innovation as well as teamwork. This presentation describes the importance of culture for organizations, discusses issues associated with fast growth, describes a corresponding culture model, and presents practical suggestions to sustain a healthy organizational culture for all members (Montero Guerra and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Danvila</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-Del Valle, 2024). </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2</a:t>
            </a:fld>
            <a:endParaRPr lang="en-US"/>
          </a:p>
        </p:txBody>
      </p:sp>
    </p:spTree>
    <p:extLst>
      <p:ext uri="{BB962C8B-B14F-4D97-AF65-F5344CB8AC3E}">
        <p14:creationId xmlns:p14="http://schemas.microsoft.com/office/powerpoint/2010/main" val="466111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Company culture refers to norms, beliefs and behaviors acceptable within an organization and created over time. It was also found that a strong culture enhances commit­ment, cooperation and organizational correspondence to the targets leading to better employee output. As this paper points out in line with technology firms which attract innovation and teamwork as strategic core competencies, cohesiveness of culture is a critical source if competitive advantage. On the other hand, a weak or badly defined culture can result to low job satisfaction, high absenteeism, and low levels of productivity therefore making the culture strategic for the success of any organization (Weiss and Hartle, 2023).</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3</a:t>
            </a:fld>
            <a:endParaRPr lang="en-US"/>
          </a:p>
        </p:txBody>
      </p:sp>
    </p:spTree>
    <p:extLst>
      <p:ext uri="{BB962C8B-B14F-4D97-AF65-F5344CB8AC3E}">
        <p14:creationId xmlns:p14="http://schemas.microsoft.com/office/powerpoint/2010/main" val="4093411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The growth of the company has brought several drawbacks which include; inadequate training and development, poor performance appraisal and lack of diversity in the work force at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These problems in turn erodes morale, teamwork and overall employee commitment. The company’s diminishing work environment that was originally one of the most productive semi-independent crews where people freely cooperated and shared ideas has led to new conflicts and decreased satisfaction. Both these areas are imperative to the management of the organizations identification and growth as well as fulfilling organizational objectives and needs (Priyanka, et al., 2023).</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4</a:t>
            </a:fld>
            <a:endParaRPr lang="en-US"/>
          </a:p>
        </p:txBody>
      </p:sp>
    </p:spTree>
    <p:extLst>
      <p:ext uri="{BB962C8B-B14F-4D97-AF65-F5344CB8AC3E}">
        <p14:creationId xmlns:p14="http://schemas.microsoft.com/office/powerpoint/2010/main" val="3350279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Organizational culture is managed through leadership, communication and that many managers promote this culture. The managerial training in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is also low; this has lead to increased workplace loss and absence of cultural compatibility. Managers need knowledge and resources to ensure inclusion, conflict and cooperation among the employees. It would be possible for managers to develop a strong and work culture that reflects the organizational strategic vision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Boudlaie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5</a:t>
            </a:fld>
            <a:endParaRPr lang="en-US"/>
          </a:p>
        </p:txBody>
      </p:sp>
    </p:spTree>
    <p:extLst>
      <p:ext uri="{BB962C8B-B14F-4D97-AF65-F5344CB8AC3E}">
        <p14:creationId xmlns:p14="http://schemas.microsoft.com/office/powerpoint/2010/main" val="242980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Schein’s Organizational Culture Model explains culture as comprising three levels, which are; techno logical inf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rastructures</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(the artifacts of emergence), stated values (acknowledged objectives), and unspoken presuppositions (the cog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nitive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infrastructure of emergence). These levels in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have produced cultural degradation because of misalignment between them. For instance, the identities such as the informal, collaborative identity does not reflect the current practices. This misalignment degrades organizational culture and erodes employee engagement, resolving this problem will make the organizational culture stronger by enshrine the shared values within the regulative framework of the organization’s operations (Mukul and Saini¸ 2021).</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6</a:t>
            </a:fld>
            <a:endParaRPr lang="en-US"/>
          </a:p>
        </p:txBody>
      </p:sp>
    </p:spTree>
    <p:extLst>
      <p:ext uri="{BB962C8B-B14F-4D97-AF65-F5344CB8AC3E}">
        <p14:creationId xmlns:p14="http://schemas.microsoft.com/office/powerpoint/2010/main" val="450136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Recruitment and retention issues therefore emanate from issues to do with organizational culture and expectations of the employees. Diversity needs to be maintained, meaningful jobs ladders have to be set up, and people also have to be appreciated. These will place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at vantage of being among the best employer while at the same time affording means of decreasing turnover and increasing satisfaction. Recruitment with reference to company values minimizes the personnel’s orientation towards a cultural perspective and guarantees long-term performance from employees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Capatina</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et al., 2024).</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7</a:t>
            </a:fld>
            <a:endParaRPr lang="en-US"/>
          </a:p>
        </p:txBody>
      </p:sp>
    </p:spTree>
    <p:extLst>
      <p:ext uri="{BB962C8B-B14F-4D97-AF65-F5344CB8AC3E}">
        <p14:creationId xmlns:p14="http://schemas.microsoft.com/office/powerpoint/2010/main" val="944071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Key features of onboarding include socialization of the new member focusing in organization’s culture and prepare the new employee for the job. Their shortcoming currently existing in onboarding processes result in high turnover and delay in productivity. A structured program must work as a means of disseminating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values, setting standards and promoting team identity. Training is other benefit since it encourages accomplishment of skills and fosters the overall organizational culture and climate thereby preparing the employees to be productive in their positions (Fernandez-Vidal, et al., 2022).</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8</a:t>
            </a:fld>
            <a:endParaRPr lang="en-US"/>
          </a:p>
        </p:txBody>
      </p:sp>
    </p:spTree>
    <p:extLst>
      <p:ext uri="{BB962C8B-B14F-4D97-AF65-F5344CB8AC3E}">
        <p14:creationId xmlns:p14="http://schemas.microsoft.com/office/powerpoint/2010/main" val="266045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A performance management system ensures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responsibility is met while at the same time proactively promoting the company culture. Periodic reviews as well as feedback mechanisms means that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will be able to transform the performance of the individuals as well as the organization through implementation of SMART goals. Finally, other organizational rewards systems associated with this framework encourage personnel to excel and provide a culture for enhancing the implementation of best practices. This framework is useful to overcome present failings in performance appraisal and ensure employee action is aligned with organizational goals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Faqihi</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and Miah, 2023).</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9</a:t>
            </a:fld>
            <a:endParaRPr lang="en-US"/>
          </a:p>
        </p:txBody>
      </p:sp>
    </p:spTree>
    <p:extLst>
      <p:ext uri="{BB962C8B-B14F-4D97-AF65-F5344CB8AC3E}">
        <p14:creationId xmlns:p14="http://schemas.microsoft.com/office/powerpoint/2010/main" val="3720787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Diversity increases creativity, innovation and making of decisions in a team. The sources in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TechInnovate’s</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workflow are rather limited, especially from a diverse view point since the company does not hire diverse employees for the leadership positions. The need for targeted interventions includes case-specific programs like the use of diversity hiring and devoted mentorship. Therefore by embracing diversity and inclusion policies, the organization will increase a positive organizational culture that will attract professionals, and create a more comprehensive and efficient workforce (Antunes, et al., 2022).</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10</a:t>
            </a:fld>
            <a:endParaRPr lang="en-US"/>
          </a:p>
        </p:txBody>
      </p:sp>
    </p:spTree>
    <p:extLst>
      <p:ext uri="{BB962C8B-B14F-4D97-AF65-F5344CB8AC3E}">
        <p14:creationId xmlns:p14="http://schemas.microsoft.com/office/powerpoint/2010/main" val="1228129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To change culture within organizations, managers need to be trained in how to manage emotions, conflict and build adaptability. Therefore, organizational change should employ the situational leadership model to better meet employee’s requirements within the appropriate work context. By applying and providing these skills to the managers, there is a guarantee that organizational cultural values will always be adhered to besides improving on the trust, cooperation, and motivation within an organization (Weiss and Hartle, 2023).</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11</a:t>
            </a:fld>
            <a:endParaRPr lang="en-US"/>
          </a:p>
        </p:txBody>
      </p:sp>
    </p:spTree>
    <p:extLst>
      <p:ext uri="{BB962C8B-B14F-4D97-AF65-F5344CB8AC3E}">
        <p14:creationId xmlns:p14="http://schemas.microsoft.com/office/powerpoint/2010/main" val="4262571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Specific steps that need to be done are to implement a structured onboarding process in the next three months, introduce a diversity policy in the next six months, determine a performance management plan that must be effected by the end of the year. These are the aimed process related to the development of the organizational culture, personnel development and organizational processes alignment to the strategic directions. It is important to have clear timeline and it is clear that all these steps toward creation of the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unclusive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environment are measurable and everyone is accountable for (Weiss and Hartle, 2023).</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12</a:t>
            </a:fld>
            <a:endParaRPr lang="en-US"/>
          </a:p>
        </p:txBody>
      </p:sp>
    </p:spTree>
    <p:extLst>
      <p:ext uri="{BB962C8B-B14F-4D97-AF65-F5344CB8AC3E}">
        <p14:creationId xmlns:p14="http://schemas.microsoft.com/office/powerpoint/2010/main" val="1081920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The rapid growth recorded by </a:t>
            </a:r>
            <a:r>
              <a:rPr lang="en-US" sz="1800" kern="100" err="1">
                <a:effectLst/>
                <a:latin typeface="Times New Roman" panose="02020603050405020304" pitchFamily="18" charset="0"/>
                <a:ea typeface="Calibri" panose="020F0502020204030204" pitchFamily="34" charset="0"/>
                <a:cs typeface="Times New Roman" panose="02020603050405020304" pitchFamily="18" charset="0"/>
              </a:rPr>
              <a:t>TechInnovate</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 explains the need to treat cultural issues as an important business that needs to be solved. If an organization has a strong culture including current employees trained managers and good systems in place, they will have highly collaborative, creative and loyal employees. Adopting these measures ensures that organizational cultures are synchronized with business pursuits in a competitive field hence the growth of the organization in the long-run. The proactivity in culture preservation guarantees a healthy and strong corporate culture fit for employees and organizational returns.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9E0002F-C03C-4AE1-BE75-3C54C7B7AC69}" type="slidenum">
              <a:rPr lang="en-US" smtClean="0"/>
              <a:t>13</a:t>
            </a:fld>
            <a:endParaRPr lang="en-US"/>
          </a:p>
        </p:txBody>
      </p:sp>
    </p:spTree>
    <p:extLst>
      <p:ext uri="{BB962C8B-B14F-4D97-AF65-F5344CB8AC3E}">
        <p14:creationId xmlns:p14="http://schemas.microsoft.com/office/powerpoint/2010/main" val="965713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2B6271-DDD7-4D97-B462-CDDD8AEC67A3}" type="datetimeFigureOut">
              <a:rPr lang="en-US" smtClean="0"/>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1870547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2B6271-DDD7-4D97-B462-CDDD8AEC67A3}" type="datetimeFigureOut">
              <a:rPr lang="en-US" smtClean="0"/>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3738413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2B6271-DDD7-4D97-B462-CDDD8AEC67A3}" type="datetimeFigureOut">
              <a:rPr lang="en-US" smtClean="0"/>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110991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2B6271-DDD7-4D97-B462-CDDD8AEC67A3}" type="datetimeFigureOut">
              <a:rPr lang="en-US" smtClean="0"/>
              <a:t>11/16/2024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1158040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2B6271-DDD7-4D97-B462-CDDD8AEC67A3}" type="datetimeFigureOut">
              <a:rPr lang="en-US" smtClean="0"/>
              <a:t>11/16/2024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2344176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2B6271-DDD7-4D97-B462-CDDD8AEC67A3}" type="datetimeFigureOut">
              <a:rPr lang="en-US" smtClean="0"/>
              <a:t>11/16/2024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2154081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2B6271-DDD7-4D97-B462-CDDD8AEC67A3}" type="datetimeFigureOut">
              <a:rPr lang="en-US" smtClean="0"/>
              <a:t>11/16/2024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619665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2B6271-DDD7-4D97-B462-CDDD8AEC67A3}" type="datetimeFigureOut">
              <a:rPr lang="en-US" smtClean="0"/>
              <a:t>11/16/2024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3445190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A12B6271-DDD7-4D97-B462-CDDD8AEC67A3}" type="datetimeFigureOut">
              <a:rPr lang="en-US" smtClean="0"/>
              <a:t>11/16/2024</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610026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2B6271-DDD7-4D97-B462-CDDD8AEC67A3}" type="datetimeFigureOut">
              <a:rPr lang="en-US" smtClean="0"/>
              <a:t>11/16/2024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4086272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A12B6271-DDD7-4D97-B462-CDDD8AEC67A3}" type="datetimeFigureOut">
              <a:rPr lang="en-US" smtClean="0"/>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3650268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A12B6271-DDD7-4D97-B462-CDDD8AEC67A3}" type="datetimeFigureOut">
              <a:rPr lang="en-US" smtClean="0"/>
              <a:t>11/16/2024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398951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2B6271-DDD7-4D97-B462-CDDD8AEC67A3}" type="datetimeFigureOut">
              <a:rPr lang="en-US" smtClean="0"/>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2934066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2B6271-DDD7-4D97-B462-CDDD8AEC67A3}" type="datetimeFigureOut">
              <a:rPr lang="en-US" smtClean="0"/>
              <a:t>11/16/2024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8FFBE7-FDFD-45EB-BD22-08FC395DD49B}" type="slidenum">
              <a:rPr lang="en-US" smtClean="0"/>
              <a:t>‹#›</a:t>
            </a:fld>
            <a:endParaRPr lang="en-US"/>
          </a:p>
        </p:txBody>
      </p:sp>
    </p:spTree>
    <p:extLst>
      <p:ext uri="{BB962C8B-B14F-4D97-AF65-F5344CB8AC3E}">
        <p14:creationId xmlns:p14="http://schemas.microsoft.com/office/powerpoint/2010/main" val="1120342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A12B6271-DDD7-4D97-B462-CDDD8AEC67A3}" type="datetimeFigureOut">
              <a:rPr lang="en-US" smtClean="0"/>
              <a:t>11/16/2024</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1C8FFBE7-FDFD-45EB-BD22-08FC395DD49B}" type="slidenum">
              <a:rPr lang="en-US" smtClean="0"/>
              <a:t>‹#›</a:t>
            </a:fld>
            <a:endParaRPr lang="en-US"/>
          </a:p>
        </p:txBody>
      </p:sp>
    </p:spTree>
    <p:extLst>
      <p:ext uri="{BB962C8B-B14F-4D97-AF65-F5344CB8AC3E}">
        <p14:creationId xmlns:p14="http://schemas.microsoft.com/office/powerpoint/2010/main" val="1673670162"/>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B64FFD-8F13-8E00-211F-F43906A67782}"/>
              </a:ext>
            </a:extLst>
          </p:cNvPr>
          <p:cNvSpPr>
            <a:spLocks noGrp="1"/>
          </p:cNvSpPr>
          <p:nvPr>
            <p:ph type="title"/>
          </p:nvPr>
        </p:nvSpPr>
        <p:spPr>
          <a:xfrm>
            <a:off x="289496" y="812409"/>
            <a:ext cx="10571998" cy="970450"/>
          </a:xfrm>
        </p:spPr>
        <p:txBody>
          <a:bodyPr/>
          <a:lstStyle/>
          <a:p>
            <a:pPr algn="ctr"/>
            <a:r>
              <a:rPr lang="en-US" sz="4800" dirty="0"/>
              <a:t>Building a Strong Culture for </a:t>
            </a:r>
            <a:r>
              <a:rPr lang="en-US" sz="4800" dirty="0" err="1"/>
              <a:t>TechInnovate's</a:t>
            </a:r>
            <a:r>
              <a:rPr lang="en-US" sz="4800" dirty="0"/>
              <a:t> Success</a:t>
            </a:r>
          </a:p>
        </p:txBody>
      </p:sp>
      <p:pic>
        <p:nvPicPr>
          <p:cNvPr id="3" name="Picture 2">
            <a:extLst>
              <a:ext uri="{FF2B5EF4-FFF2-40B4-BE49-F238E27FC236}">
                <a16:creationId xmlns:a16="http://schemas.microsoft.com/office/drawing/2014/main" id="{2D51C7B5-25CA-7BCF-8F2D-03EB4D8B3A0C}"/>
              </a:ext>
            </a:extLst>
          </p:cNvPr>
          <p:cNvPicPr>
            <a:picLocks noChangeAspect="1"/>
          </p:cNvPicPr>
          <p:nvPr/>
        </p:nvPicPr>
        <p:blipFill>
          <a:blip r:embed="rId2"/>
          <a:stretch>
            <a:fillRect/>
          </a:stretch>
        </p:blipFill>
        <p:spPr>
          <a:xfrm>
            <a:off x="1856935" y="2399412"/>
            <a:ext cx="8076834" cy="4012776"/>
          </a:xfrm>
          <a:prstGeom prst="rect">
            <a:avLst/>
          </a:prstGeom>
        </p:spPr>
      </p:pic>
    </p:spTree>
    <p:extLst>
      <p:ext uri="{BB962C8B-B14F-4D97-AF65-F5344CB8AC3E}">
        <p14:creationId xmlns:p14="http://schemas.microsoft.com/office/powerpoint/2010/main" val="3128965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A80DDE-DE15-9595-9C6D-4003BD2B17CB}"/>
              </a:ext>
            </a:extLst>
          </p:cNvPr>
          <p:cNvSpPr>
            <a:spLocks noGrp="1"/>
          </p:cNvSpPr>
          <p:nvPr>
            <p:ph type="title"/>
          </p:nvPr>
        </p:nvSpPr>
        <p:spPr>
          <a:xfrm>
            <a:off x="570850" y="686339"/>
            <a:ext cx="10571998" cy="970450"/>
          </a:xfrm>
        </p:spPr>
        <p:txBody>
          <a:bodyPr/>
          <a:lstStyle/>
          <a:p>
            <a:pPr algn="ctr"/>
            <a:r>
              <a:rPr lang="en-US" sz="6000"/>
              <a:t>Introduction</a:t>
            </a:r>
          </a:p>
        </p:txBody>
      </p:sp>
      <p:sp>
        <p:nvSpPr>
          <p:cNvPr id="4" name="Content Placeholder 3">
            <a:extLst>
              <a:ext uri="{FF2B5EF4-FFF2-40B4-BE49-F238E27FC236}">
                <a16:creationId xmlns:a16="http://schemas.microsoft.com/office/drawing/2014/main" id="{AB472B02-409A-6B4F-7FF5-EEC24728F9FC}"/>
              </a:ext>
            </a:extLst>
          </p:cNvPr>
          <p:cNvSpPr>
            <a:spLocks noGrp="1"/>
          </p:cNvSpPr>
          <p:nvPr>
            <p:ph idx="1"/>
          </p:nvPr>
        </p:nvSpPr>
        <p:spPr>
          <a:xfrm>
            <a:off x="703385" y="2137881"/>
            <a:ext cx="11106000" cy="4305122"/>
          </a:xfrm>
        </p:spPr>
        <p:txBody>
          <a:bodyPr>
            <a:normAutofit/>
          </a:bodyPr>
          <a:lstStyle/>
          <a:p>
            <a:r>
              <a:rPr lang="en-US" sz="2800"/>
              <a:t>Company culture impacts employee satisfaction, retention, and performance, influencing overall business success (Montero Guerra and </a:t>
            </a:r>
            <a:r>
              <a:rPr lang="en-US" sz="2800" err="1"/>
              <a:t>Danvila</a:t>
            </a:r>
            <a:r>
              <a:rPr lang="en-US" sz="2800"/>
              <a:t>-Del Valle, 2024).</a:t>
            </a:r>
          </a:p>
          <a:p>
            <a:r>
              <a:rPr lang="en-US" sz="2800"/>
              <a:t>For </a:t>
            </a:r>
            <a:r>
              <a:rPr lang="en-US" sz="2800" err="1"/>
              <a:t>TechInnovate</a:t>
            </a:r>
            <a:r>
              <a:rPr lang="en-US" sz="2800"/>
              <a:t>, a fast-growing tech company, a strong culture supports both innovation and collaboration.</a:t>
            </a:r>
          </a:p>
          <a:p>
            <a:r>
              <a:rPr lang="en-US" sz="2800"/>
              <a:t>This presentation discusses the importance of culture, key challenges, and practical steps to sustain a healthy environment for all members.</a:t>
            </a:r>
          </a:p>
        </p:txBody>
      </p:sp>
    </p:spTree>
    <p:extLst>
      <p:ext uri="{BB962C8B-B14F-4D97-AF65-F5344CB8AC3E}">
        <p14:creationId xmlns:p14="http://schemas.microsoft.com/office/powerpoint/2010/main" val="3280656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8D3B1-693A-2231-3D5D-24EDB3C40F48}"/>
              </a:ext>
            </a:extLst>
          </p:cNvPr>
          <p:cNvSpPr>
            <a:spLocks noGrp="1"/>
          </p:cNvSpPr>
          <p:nvPr>
            <p:ph type="title"/>
          </p:nvPr>
        </p:nvSpPr>
        <p:spPr/>
        <p:txBody>
          <a:bodyPr/>
          <a:lstStyle/>
          <a:p>
            <a:pPr algn="ctr"/>
            <a:r>
              <a:rPr lang="en-US" sz="4800"/>
              <a:t>Importance of Company Culture</a:t>
            </a:r>
          </a:p>
        </p:txBody>
      </p:sp>
      <p:sp>
        <p:nvSpPr>
          <p:cNvPr id="3" name="Content Placeholder 2">
            <a:extLst>
              <a:ext uri="{FF2B5EF4-FFF2-40B4-BE49-F238E27FC236}">
                <a16:creationId xmlns:a16="http://schemas.microsoft.com/office/drawing/2014/main" id="{EE20EE29-FC59-16AF-5042-4BADF6FA297A}"/>
              </a:ext>
            </a:extLst>
          </p:cNvPr>
          <p:cNvSpPr>
            <a:spLocks noGrp="1"/>
          </p:cNvSpPr>
          <p:nvPr>
            <p:ph idx="1"/>
          </p:nvPr>
        </p:nvSpPr>
        <p:spPr>
          <a:xfrm>
            <a:off x="309489" y="2222287"/>
            <a:ext cx="11063797" cy="4530205"/>
          </a:xfrm>
        </p:spPr>
        <p:txBody>
          <a:bodyPr>
            <a:normAutofit lnSpcReduction="10000"/>
          </a:bodyPr>
          <a:lstStyle/>
          <a:p>
            <a:r>
              <a:rPr lang="en-US" sz="3200"/>
              <a:t>Company culture includes norms, beliefs, and behaviors that shape the organizational environment.</a:t>
            </a:r>
          </a:p>
          <a:p>
            <a:r>
              <a:rPr lang="en-US" sz="3200"/>
              <a:t>Strong cultures enhance employee commitment, teamwork, and alignment with company goals, boosting productivity.</a:t>
            </a:r>
          </a:p>
          <a:p>
            <a:r>
              <a:rPr lang="en-US" sz="3200"/>
              <a:t>A poorly defined culture can reduce job satisfaction and increase absenteeism, impacting overall productivity (Weiss and Hartle, 2023).</a:t>
            </a:r>
          </a:p>
        </p:txBody>
      </p:sp>
    </p:spTree>
    <p:extLst>
      <p:ext uri="{BB962C8B-B14F-4D97-AF65-F5344CB8AC3E}">
        <p14:creationId xmlns:p14="http://schemas.microsoft.com/office/powerpoint/2010/main" val="2173738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BC989-F350-BB74-AD0E-A9A2D8627137}"/>
              </a:ext>
            </a:extLst>
          </p:cNvPr>
          <p:cNvSpPr>
            <a:spLocks noGrp="1"/>
          </p:cNvSpPr>
          <p:nvPr>
            <p:ph type="title"/>
          </p:nvPr>
        </p:nvSpPr>
        <p:spPr>
          <a:xfrm>
            <a:off x="494094" y="513977"/>
            <a:ext cx="11203809" cy="970450"/>
          </a:xfrm>
        </p:spPr>
        <p:txBody>
          <a:bodyPr/>
          <a:lstStyle/>
          <a:p>
            <a:r>
              <a:rPr lang="en-US"/>
              <a:t>Current Culture Challenges at </a:t>
            </a:r>
            <a:r>
              <a:rPr lang="en-US" err="1"/>
              <a:t>TechInnovate</a:t>
            </a:r>
            <a:endParaRPr lang="en-US"/>
          </a:p>
        </p:txBody>
      </p:sp>
      <p:sp>
        <p:nvSpPr>
          <p:cNvPr id="3" name="Content Placeholder 2">
            <a:extLst>
              <a:ext uri="{FF2B5EF4-FFF2-40B4-BE49-F238E27FC236}">
                <a16:creationId xmlns:a16="http://schemas.microsoft.com/office/drawing/2014/main" id="{8D4C2E73-1294-2FD1-0A9C-1E22AA58B21B}"/>
              </a:ext>
            </a:extLst>
          </p:cNvPr>
          <p:cNvSpPr>
            <a:spLocks noGrp="1"/>
          </p:cNvSpPr>
          <p:nvPr>
            <p:ph idx="1"/>
          </p:nvPr>
        </p:nvSpPr>
        <p:spPr>
          <a:xfrm>
            <a:off x="281354" y="2222287"/>
            <a:ext cx="11910646" cy="4291055"/>
          </a:xfrm>
        </p:spPr>
        <p:txBody>
          <a:bodyPr>
            <a:normAutofit/>
          </a:bodyPr>
          <a:lstStyle/>
          <a:p>
            <a:r>
              <a:rPr lang="en-US" sz="3200"/>
              <a:t>Rapid growth has led to inadequate training, poor performance evaluations, and limited diversity.</a:t>
            </a:r>
          </a:p>
          <a:p>
            <a:r>
              <a:rPr lang="en-US" sz="3200"/>
              <a:t>Declining morale and increased conflicts have eroded the collaborative atmosphere.</a:t>
            </a:r>
          </a:p>
          <a:p>
            <a:r>
              <a:rPr lang="en-US" sz="3200"/>
              <a:t>Addressing these cultural gaps is essential to meet organizational goals and maintain employee satisfaction (Priyanka et al., 2023).</a:t>
            </a:r>
          </a:p>
        </p:txBody>
      </p:sp>
    </p:spTree>
    <p:extLst>
      <p:ext uri="{BB962C8B-B14F-4D97-AF65-F5344CB8AC3E}">
        <p14:creationId xmlns:p14="http://schemas.microsoft.com/office/powerpoint/2010/main" val="1698917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344A-FD2D-2A58-9F36-8813485609C4}"/>
              </a:ext>
            </a:extLst>
          </p:cNvPr>
          <p:cNvSpPr>
            <a:spLocks noGrp="1"/>
          </p:cNvSpPr>
          <p:nvPr>
            <p:ph type="title"/>
          </p:nvPr>
        </p:nvSpPr>
        <p:spPr>
          <a:xfrm>
            <a:off x="809999" y="447188"/>
            <a:ext cx="11569569" cy="970450"/>
          </a:xfrm>
        </p:spPr>
        <p:txBody>
          <a:bodyPr/>
          <a:lstStyle/>
          <a:p>
            <a:r>
              <a:rPr lang="en-US" sz="4400"/>
              <a:t>The Role of Managers in Shaping Culture</a:t>
            </a:r>
          </a:p>
        </p:txBody>
      </p:sp>
      <p:sp>
        <p:nvSpPr>
          <p:cNvPr id="3" name="Content Placeholder 2">
            <a:extLst>
              <a:ext uri="{FF2B5EF4-FFF2-40B4-BE49-F238E27FC236}">
                <a16:creationId xmlns:a16="http://schemas.microsoft.com/office/drawing/2014/main" id="{608EE2A6-2F28-4E38-6563-688568EB8A9E}"/>
              </a:ext>
            </a:extLst>
          </p:cNvPr>
          <p:cNvSpPr>
            <a:spLocks noGrp="1"/>
          </p:cNvSpPr>
          <p:nvPr>
            <p:ph idx="1"/>
          </p:nvPr>
        </p:nvSpPr>
        <p:spPr>
          <a:xfrm>
            <a:off x="464234" y="2222287"/>
            <a:ext cx="10909052" cy="4188525"/>
          </a:xfrm>
        </p:spPr>
        <p:txBody>
          <a:bodyPr>
            <a:normAutofit lnSpcReduction="10000"/>
          </a:bodyPr>
          <a:lstStyle/>
          <a:p>
            <a:r>
              <a:rPr lang="en-US" sz="3600"/>
              <a:t>Managers influence culture through leadership, communication, and example.</a:t>
            </a:r>
          </a:p>
          <a:p>
            <a:r>
              <a:rPr lang="en-US" sz="3600" err="1"/>
              <a:t>TechInnovate’s</a:t>
            </a:r>
            <a:r>
              <a:rPr lang="en-US" sz="3600"/>
              <a:t> managers lack formal training, affecting cultural consistency and cohesion.</a:t>
            </a:r>
          </a:p>
          <a:p>
            <a:r>
              <a:rPr lang="en-US" sz="3600"/>
              <a:t>Equipping managers with tools for inclusion and conflict resolution can build a supportive work environment (</a:t>
            </a:r>
            <a:r>
              <a:rPr lang="en-US" sz="3600" err="1"/>
              <a:t>Boudlaie</a:t>
            </a:r>
            <a:r>
              <a:rPr lang="en-US" sz="3600"/>
              <a:t> et al., 2022).</a:t>
            </a:r>
          </a:p>
        </p:txBody>
      </p:sp>
    </p:spTree>
    <p:extLst>
      <p:ext uri="{BB962C8B-B14F-4D97-AF65-F5344CB8AC3E}">
        <p14:creationId xmlns:p14="http://schemas.microsoft.com/office/powerpoint/2010/main" val="2049494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10BFC-41E6-2956-1F67-89340094DA94}"/>
              </a:ext>
            </a:extLst>
          </p:cNvPr>
          <p:cNvSpPr>
            <a:spLocks noGrp="1"/>
          </p:cNvSpPr>
          <p:nvPr>
            <p:ph type="title"/>
          </p:nvPr>
        </p:nvSpPr>
        <p:spPr>
          <a:xfrm>
            <a:off x="140676" y="644136"/>
            <a:ext cx="11910646" cy="970450"/>
          </a:xfrm>
        </p:spPr>
        <p:txBody>
          <a:bodyPr/>
          <a:lstStyle/>
          <a:p>
            <a:pPr algn="ctr"/>
            <a:r>
              <a:rPr lang="it-IT"/>
              <a:t>Cultural Model – Schein’s Organizational Culture Model</a:t>
            </a:r>
            <a:endParaRPr lang="en-US"/>
          </a:p>
        </p:txBody>
      </p:sp>
      <p:sp>
        <p:nvSpPr>
          <p:cNvPr id="3" name="Content Placeholder 2">
            <a:extLst>
              <a:ext uri="{FF2B5EF4-FFF2-40B4-BE49-F238E27FC236}">
                <a16:creationId xmlns:a16="http://schemas.microsoft.com/office/drawing/2014/main" id="{E1DA947A-3647-8B6B-81CB-BED692C92F61}"/>
              </a:ext>
            </a:extLst>
          </p:cNvPr>
          <p:cNvSpPr>
            <a:spLocks noGrp="1"/>
          </p:cNvSpPr>
          <p:nvPr>
            <p:ph idx="1"/>
          </p:nvPr>
        </p:nvSpPr>
        <p:spPr>
          <a:xfrm>
            <a:off x="365760" y="2222287"/>
            <a:ext cx="11507372" cy="3991577"/>
          </a:xfrm>
        </p:spPr>
        <p:txBody>
          <a:bodyPr>
            <a:normAutofit/>
          </a:bodyPr>
          <a:lstStyle/>
          <a:p>
            <a:r>
              <a:rPr lang="en-US" sz="3200"/>
              <a:t>Schein’s model includes three levels: artifacts, espoused values, and underlying assumptions.</a:t>
            </a:r>
          </a:p>
          <a:p>
            <a:r>
              <a:rPr lang="en-US" sz="3200"/>
              <a:t>Misalignment among these levels at </a:t>
            </a:r>
            <a:r>
              <a:rPr lang="en-US" sz="3200" err="1"/>
              <a:t>TechInnovate</a:t>
            </a:r>
            <a:r>
              <a:rPr lang="en-US" sz="3200"/>
              <a:t> has weakened employee engagement and satisfaction.</a:t>
            </a:r>
          </a:p>
          <a:p>
            <a:r>
              <a:rPr lang="en-US" sz="3200"/>
              <a:t>Aligning these cultural elements strengthens organizational values and supports collaboration (Mukul and Saini, 2021).</a:t>
            </a:r>
          </a:p>
        </p:txBody>
      </p:sp>
    </p:spTree>
    <p:extLst>
      <p:ext uri="{BB962C8B-B14F-4D97-AF65-F5344CB8AC3E}">
        <p14:creationId xmlns:p14="http://schemas.microsoft.com/office/powerpoint/2010/main" val="3067441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C0B1F-8969-2931-79BC-11266A91231B}"/>
              </a:ext>
            </a:extLst>
          </p:cNvPr>
          <p:cNvSpPr>
            <a:spLocks noGrp="1"/>
          </p:cNvSpPr>
          <p:nvPr>
            <p:ph type="title"/>
          </p:nvPr>
        </p:nvSpPr>
        <p:spPr/>
        <p:txBody>
          <a:bodyPr/>
          <a:lstStyle/>
          <a:p>
            <a:pPr algn="ctr"/>
            <a:r>
              <a:rPr lang="en-US" sz="4400"/>
              <a:t>Addressing Recruiting and Retention</a:t>
            </a:r>
          </a:p>
        </p:txBody>
      </p:sp>
      <p:sp>
        <p:nvSpPr>
          <p:cNvPr id="3" name="Content Placeholder 2">
            <a:extLst>
              <a:ext uri="{FF2B5EF4-FFF2-40B4-BE49-F238E27FC236}">
                <a16:creationId xmlns:a16="http://schemas.microsoft.com/office/drawing/2014/main" id="{D755A60A-0991-01BD-31CA-0FC9D8CF9C7F}"/>
              </a:ext>
            </a:extLst>
          </p:cNvPr>
          <p:cNvSpPr>
            <a:spLocks noGrp="1"/>
          </p:cNvSpPr>
          <p:nvPr>
            <p:ph idx="1"/>
          </p:nvPr>
        </p:nvSpPr>
        <p:spPr>
          <a:xfrm>
            <a:off x="281354" y="2222287"/>
            <a:ext cx="11676184" cy="4389528"/>
          </a:xfrm>
        </p:spPr>
        <p:txBody>
          <a:bodyPr>
            <a:normAutofit fontScale="92500" lnSpcReduction="10000"/>
          </a:bodyPr>
          <a:lstStyle/>
          <a:p>
            <a:r>
              <a:rPr lang="en-US" sz="3600"/>
              <a:t>Recruitment and retention challenges arise from cultural misalignment and unmet employee expectations.</a:t>
            </a:r>
          </a:p>
          <a:p>
            <a:r>
              <a:rPr lang="en-US" sz="3600"/>
              <a:t>Diversity, structured career paths, and recognition can make </a:t>
            </a:r>
            <a:r>
              <a:rPr lang="en-US" sz="3600" err="1"/>
              <a:t>TechInnovate</a:t>
            </a:r>
            <a:r>
              <a:rPr lang="en-US" sz="3600"/>
              <a:t> an employer of choice.</a:t>
            </a:r>
          </a:p>
          <a:p>
            <a:r>
              <a:rPr lang="en-US" sz="3600"/>
              <a:t>Hiring practices aligned with company values enhance long-term employee performance (</a:t>
            </a:r>
            <a:r>
              <a:rPr lang="en-US" sz="3600" err="1"/>
              <a:t>Capatina</a:t>
            </a:r>
            <a:r>
              <a:rPr lang="en-US" sz="3600"/>
              <a:t> et al., 2024).</a:t>
            </a:r>
          </a:p>
        </p:txBody>
      </p:sp>
    </p:spTree>
    <p:extLst>
      <p:ext uri="{BB962C8B-B14F-4D97-AF65-F5344CB8AC3E}">
        <p14:creationId xmlns:p14="http://schemas.microsoft.com/office/powerpoint/2010/main" val="315730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C498-B5FD-3D07-C885-07B886EF5927}"/>
              </a:ext>
            </a:extLst>
          </p:cNvPr>
          <p:cNvSpPr>
            <a:spLocks noGrp="1"/>
          </p:cNvSpPr>
          <p:nvPr>
            <p:ph type="title"/>
          </p:nvPr>
        </p:nvSpPr>
        <p:spPr/>
        <p:txBody>
          <a:bodyPr/>
          <a:lstStyle/>
          <a:p>
            <a:pPr algn="ctr"/>
            <a:r>
              <a:rPr lang="en-US" sz="4400"/>
              <a:t>Improving Onboarding and Training</a:t>
            </a:r>
          </a:p>
        </p:txBody>
      </p:sp>
      <p:sp>
        <p:nvSpPr>
          <p:cNvPr id="3" name="Content Placeholder 2">
            <a:extLst>
              <a:ext uri="{FF2B5EF4-FFF2-40B4-BE49-F238E27FC236}">
                <a16:creationId xmlns:a16="http://schemas.microsoft.com/office/drawing/2014/main" id="{99CEC88A-3A7D-D2B8-CC9D-3CCC994281EC}"/>
              </a:ext>
            </a:extLst>
          </p:cNvPr>
          <p:cNvSpPr>
            <a:spLocks noGrp="1"/>
          </p:cNvSpPr>
          <p:nvPr>
            <p:ph idx="1"/>
          </p:nvPr>
        </p:nvSpPr>
        <p:spPr>
          <a:xfrm>
            <a:off x="154745" y="2222287"/>
            <a:ext cx="12037255" cy="4291055"/>
          </a:xfrm>
        </p:spPr>
        <p:txBody>
          <a:bodyPr>
            <a:normAutofit lnSpcReduction="10000"/>
          </a:bodyPr>
          <a:lstStyle/>
          <a:p>
            <a:r>
              <a:rPr lang="en-US" sz="3600"/>
              <a:t>Effective onboarding socializes new hires into the company’s culture and expectations.</a:t>
            </a:r>
          </a:p>
          <a:p>
            <a:r>
              <a:rPr lang="en-US" sz="3600"/>
              <a:t>Current onboarding gaps lead to high turnover and slow productivity gains.</a:t>
            </a:r>
          </a:p>
          <a:p>
            <a:r>
              <a:rPr lang="en-US" sz="3600"/>
              <a:t>Structured onboarding and ongoing training strengthen team identity and cultural cohesion (Fernandez-Vidal et al., 2022).</a:t>
            </a:r>
          </a:p>
        </p:txBody>
      </p:sp>
    </p:spTree>
    <p:extLst>
      <p:ext uri="{BB962C8B-B14F-4D97-AF65-F5344CB8AC3E}">
        <p14:creationId xmlns:p14="http://schemas.microsoft.com/office/powerpoint/2010/main" val="680182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1945A-E56B-9EBD-8CAF-7E7DE06D4C9E}"/>
              </a:ext>
            </a:extLst>
          </p:cNvPr>
          <p:cNvSpPr>
            <a:spLocks noGrp="1"/>
          </p:cNvSpPr>
          <p:nvPr>
            <p:ph type="title"/>
          </p:nvPr>
        </p:nvSpPr>
        <p:spPr>
          <a:xfrm>
            <a:off x="-225083" y="770745"/>
            <a:ext cx="12192000" cy="970450"/>
          </a:xfrm>
        </p:spPr>
        <p:txBody>
          <a:bodyPr/>
          <a:lstStyle/>
          <a:p>
            <a:pPr algn="ctr"/>
            <a:r>
              <a:rPr lang="en-US" sz="4800"/>
              <a:t>Implementing a Performance Management System</a:t>
            </a:r>
          </a:p>
        </p:txBody>
      </p:sp>
      <p:sp>
        <p:nvSpPr>
          <p:cNvPr id="3" name="Content Placeholder 2">
            <a:extLst>
              <a:ext uri="{FF2B5EF4-FFF2-40B4-BE49-F238E27FC236}">
                <a16:creationId xmlns:a16="http://schemas.microsoft.com/office/drawing/2014/main" id="{73575B13-CB7A-6AB8-4DE8-E490B07E987D}"/>
              </a:ext>
            </a:extLst>
          </p:cNvPr>
          <p:cNvSpPr>
            <a:spLocks noGrp="1"/>
          </p:cNvSpPr>
          <p:nvPr>
            <p:ph idx="1"/>
          </p:nvPr>
        </p:nvSpPr>
        <p:spPr>
          <a:xfrm>
            <a:off x="154745" y="2222287"/>
            <a:ext cx="11812172" cy="4445799"/>
          </a:xfrm>
        </p:spPr>
        <p:txBody>
          <a:bodyPr>
            <a:normAutofit/>
          </a:bodyPr>
          <a:lstStyle/>
          <a:p>
            <a:r>
              <a:rPr lang="en-US" sz="3600"/>
              <a:t>A performance management system drives accountability and reinforces company culture.</a:t>
            </a:r>
          </a:p>
          <a:p>
            <a:r>
              <a:rPr lang="en-US" sz="3600"/>
              <a:t>SMART goals, reviews, and feedback improve individual and organizational performance.</a:t>
            </a:r>
          </a:p>
          <a:p>
            <a:r>
              <a:rPr lang="en-US" sz="3600"/>
              <a:t>Recognition within this system motivates employees and supports cultural alignment (</a:t>
            </a:r>
            <a:r>
              <a:rPr lang="en-US" sz="3600" err="1"/>
              <a:t>Faqihi</a:t>
            </a:r>
            <a:r>
              <a:rPr lang="en-US" sz="3600"/>
              <a:t> and Miah, 2023).</a:t>
            </a:r>
          </a:p>
        </p:txBody>
      </p:sp>
    </p:spTree>
    <p:extLst>
      <p:ext uri="{BB962C8B-B14F-4D97-AF65-F5344CB8AC3E}">
        <p14:creationId xmlns:p14="http://schemas.microsoft.com/office/powerpoint/2010/main" val="548746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680D0-248E-2A25-5733-FE34571ED602}"/>
              </a:ext>
            </a:extLst>
          </p:cNvPr>
          <p:cNvSpPr>
            <a:spLocks noGrp="1"/>
          </p:cNvSpPr>
          <p:nvPr>
            <p:ph type="title"/>
          </p:nvPr>
        </p:nvSpPr>
        <p:spPr/>
        <p:txBody>
          <a:bodyPr/>
          <a:lstStyle/>
          <a:p>
            <a:pPr algn="ctr"/>
            <a:r>
              <a:rPr lang="en-US" sz="4800"/>
              <a:t>Building Diversity and Inclusion</a:t>
            </a:r>
          </a:p>
        </p:txBody>
      </p:sp>
      <p:sp>
        <p:nvSpPr>
          <p:cNvPr id="3" name="Content Placeholder 2">
            <a:extLst>
              <a:ext uri="{FF2B5EF4-FFF2-40B4-BE49-F238E27FC236}">
                <a16:creationId xmlns:a16="http://schemas.microsoft.com/office/drawing/2014/main" id="{774A9F84-BB81-DB11-F9AA-2931F22FB10C}"/>
              </a:ext>
            </a:extLst>
          </p:cNvPr>
          <p:cNvSpPr>
            <a:spLocks noGrp="1"/>
          </p:cNvSpPr>
          <p:nvPr>
            <p:ph idx="1"/>
          </p:nvPr>
        </p:nvSpPr>
        <p:spPr>
          <a:xfrm>
            <a:off x="140677" y="2222287"/>
            <a:ext cx="12051323" cy="4530205"/>
          </a:xfrm>
        </p:spPr>
        <p:txBody>
          <a:bodyPr>
            <a:normAutofit/>
          </a:bodyPr>
          <a:lstStyle/>
          <a:p>
            <a:r>
              <a:rPr lang="en-US" sz="3600"/>
              <a:t>Diversity fosters creativity, innovation, and better decision-making within teams.</a:t>
            </a:r>
          </a:p>
          <a:p>
            <a:r>
              <a:rPr lang="en-US" sz="3600" err="1"/>
              <a:t>TechInnovate</a:t>
            </a:r>
            <a:r>
              <a:rPr lang="en-US" sz="3600"/>
              <a:t> lacks diversity in technical and leadership roles, limiting varied perspectives.</a:t>
            </a:r>
          </a:p>
          <a:p>
            <a:r>
              <a:rPr lang="en-US" sz="3600"/>
              <a:t>Inclusive hiring and mentorship programs enhance workplace culture and attract diverse talent (Antunes et al., 2022).</a:t>
            </a:r>
          </a:p>
        </p:txBody>
      </p:sp>
    </p:spTree>
    <p:extLst>
      <p:ext uri="{BB962C8B-B14F-4D97-AF65-F5344CB8AC3E}">
        <p14:creationId xmlns:p14="http://schemas.microsoft.com/office/powerpoint/2010/main" val="2832649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58D0-FBD1-50AF-3FB5-58F1F58D585D}"/>
              </a:ext>
            </a:extLst>
          </p:cNvPr>
          <p:cNvSpPr>
            <a:spLocks noGrp="1"/>
          </p:cNvSpPr>
          <p:nvPr>
            <p:ph type="title"/>
          </p:nvPr>
        </p:nvSpPr>
        <p:spPr/>
        <p:txBody>
          <a:bodyPr/>
          <a:lstStyle/>
          <a:p>
            <a:pPr algn="ctr"/>
            <a:r>
              <a:rPr lang="en-US" sz="4800"/>
              <a:t>Recommendations for Managers</a:t>
            </a:r>
          </a:p>
        </p:txBody>
      </p:sp>
      <p:sp>
        <p:nvSpPr>
          <p:cNvPr id="3" name="Content Placeholder 2">
            <a:extLst>
              <a:ext uri="{FF2B5EF4-FFF2-40B4-BE49-F238E27FC236}">
                <a16:creationId xmlns:a16="http://schemas.microsoft.com/office/drawing/2014/main" id="{C96003A7-26AA-262E-863D-5F8DC8E5CBD1}"/>
              </a:ext>
            </a:extLst>
          </p:cNvPr>
          <p:cNvSpPr>
            <a:spLocks noGrp="1"/>
          </p:cNvSpPr>
          <p:nvPr>
            <p:ph idx="1"/>
          </p:nvPr>
        </p:nvSpPr>
        <p:spPr>
          <a:xfrm>
            <a:off x="98473" y="2222287"/>
            <a:ext cx="11929403" cy="4375461"/>
          </a:xfrm>
        </p:spPr>
        <p:txBody>
          <a:bodyPr>
            <a:normAutofit fontScale="92500"/>
          </a:bodyPr>
          <a:lstStyle/>
          <a:p>
            <a:r>
              <a:rPr lang="en-US" sz="3600"/>
              <a:t>Managers need training in emotional intelligence, conflict resolution, and adaptability to shape culture.</a:t>
            </a:r>
          </a:p>
          <a:p>
            <a:r>
              <a:rPr lang="en-US" sz="3600"/>
              <a:t>The situational leadership model helps managers address team needs effectively.</a:t>
            </a:r>
          </a:p>
          <a:p>
            <a:r>
              <a:rPr lang="en-US" sz="3600"/>
              <a:t>Providing these skills ensures managers can uphold organizational values and foster a positive work environment (Weiss and Hartle, 2023).</a:t>
            </a:r>
          </a:p>
        </p:txBody>
      </p:sp>
    </p:spTree>
    <p:extLst>
      <p:ext uri="{BB962C8B-B14F-4D97-AF65-F5344CB8AC3E}">
        <p14:creationId xmlns:p14="http://schemas.microsoft.com/office/powerpoint/2010/main" val="2333865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88377-785C-63D1-E4A6-D79D459155FA}"/>
              </a:ext>
            </a:extLst>
          </p:cNvPr>
          <p:cNvSpPr>
            <a:spLocks noGrp="1"/>
          </p:cNvSpPr>
          <p:nvPr>
            <p:ph type="title"/>
          </p:nvPr>
        </p:nvSpPr>
        <p:spPr/>
        <p:txBody>
          <a:bodyPr/>
          <a:lstStyle/>
          <a:p>
            <a:pPr algn="ctr"/>
            <a:r>
              <a:rPr lang="en-US" sz="4800"/>
              <a:t>Actionable Steps and Timeline</a:t>
            </a:r>
          </a:p>
        </p:txBody>
      </p:sp>
      <p:sp>
        <p:nvSpPr>
          <p:cNvPr id="3" name="Content Placeholder 2">
            <a:extLst>
              <a:ext uri="{FF2B5EF4-FFF2-40B4-BE49-F238E27FC236}">
                <a16:creationId xmlns:a16="http://schemas.microsoft.com/office/drawing/2014/main" id="{D7D5999A-4FDB-B74C-DE33-81A456895E76}"/>
              </a:ext>
            </a:extLst>
          </p:cNvPr>
          <p:cNvSpPr>
            <a:spLocks noGrp="1"/>
          </p:cNvSpPr>
          <p:nvPr>
            <p:ph idx="1"/>
          </p:nvPr>
        </p:nvSpPr>
        <p:spPr>
          <a:xfrm>
            <a:off x="126609" y="2222287"/>
            <a:ext cx="11929403" cy="4502070"/>
          </a:xfrm>
        </p:spPr>
        <p:txBody>
          <a:bodyPr>
            <a:normAutofit/>
          </a:bodyPr>
          <a:lstStyle/>
          <a:p>
            <a:r>
              <a:rPr lang="en-US" sz="3200"/>
              <a:t>Implement structured onboarding within three months, diversity policies in six months, and a performance management system by year-end.</a:t>
            </a:r>
          </a:p>
          <a:p>
            <a:r>
              <a:rPr lang="en-US" sz="3200"/>
              <a:t>These steps support culture development, employee growth, and alignment with strategic objectives.</a:t>
            </a:r>
          </a:p>
          <a:p>
            <a:r>
              <a:rPr lang="en-US" sz="3200"/>
              <a:t>A clear timeline and accountability ensure measurable progress toward an inclusive environment (Weiss and Hartle, 2023).</a:t>
            </a:r>
          </a:p>
        </p:txBody>
      </p:sp>
    </p:spTree>
    <p:extLst>
      <p:ext uri="{BB962C8B-B14F-4D97-AF65-F5344CB8AC3E}">
        <p14:creationId xmlns:p14="http://schemas.microsoft.com/office/powerpoint/2010/main" val="1577457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41952-7D57-9A49-26E0-5DB457CF29FF}"/>
              </a:ext>
            </a:extLst>
          </p:cNvPr>
          <p:cNvSpPr>
            <a:spLocks noGrp="1"/>
          </p:cNvSpPr>
          <p:nvPr>
            <p:ph type="title"/>
          </p:nvPr>
        </p:nvSpPr>
        <p:spPr/>
        <p:txBody>
          <a:bodyPr/>
          <a:lstStyle/>
          <a:p>
            <a:pPr algn="ctr"/>
            <a:r>
              <a:rPr lang="en-US" sz="5400"/>
              <a:t>Conclusion</a:t>
            </a:r>
          </a:p>
        </p:txBody>
      </p:sp>
      <p:sp>
        <p:nvSpPr>
          <p:cNvPr id="3" name="Content Placeholder 2">
            <a:extLst>
              <a:ext uri="{FF2B5EF4-FFF2-40B4-BE49-F238E27FC236}">
                <a16:creationId xmlns:a16="http://schemas.microsoft.com/office/drawing/2014/main" id="{3E58CF19-3227-D7F2-49E6-ADA093D1E4F7}"/>
              </a:ext>
            </a:extLst>
          </p:cNvPr>
          <p:cNvSpPr>
            <a:spLocks noGrp="1"/>
          </p:cNvSpPr>
          <p:nvPr>
            <p:ph idx="1"/>
          </p:nvPr>
        </p:nvSpPr>
        <p:spPr>
          <a:xfrm>
            <a:off x="267286" y="2222287"/>
            <a:ext cx="11633982" cy="4502070"/>
          </a:xfrm>
        </p:spPr>
        <p:txBody>
          <a:bodyPr>
            <a:normAutofit lnSpcReduction="10000"/>
          </a:bodyPr>
          <a:lstStyle/>
          <a:p>
            <a:r>
              <a:rPr lang="en-US" sz="3600"/>
              <a:t>Rapid growth at </a:t>
            </a:r>
            <a:r>
              <a:rPr lang="en-US" sz="3600" err="1"/>
              <a:t>TechInnovate</a:t>
            </a:r>
            <a:r>
              <a:rPr lang="en-US" sz="3600"/>
              <a:t> necessitates addressing cultural challenges proactively.</a:t>
            </a:r>
          </a:p>
          <a:p>
            <a:r>
              <a:rPr lang="en-US" sz="3600"/>
              <a:t>A strong culture with well-trained managers and structured systems leads to loyalty and innovation.</a:t>
            </a:r>
          </a:p>
          <a:p>
            <a:r>
              <a:rPr lang="en-US" sz="3600"/>
              <a:t>These steps align culture with business goals, supporting sustainable growth and a healthy work environment.</a:t>
            </a:r>
          </a:p>
        </p:txBody>
      </p:sp>
    </p:spTree>
    <p:extLst>
      <p:ext uri="{BB962C8B-B14F-4D97-AF65-F5344CB8AC3E}">
        <p14:creationId xmlns:p14="http://schemas.microsoft.com/office/powerpoint/2010/main" val="132441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663E6-7980-D43A-EBE6-DBF90F4AB4CD}"/>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6CCB64B4-03CE-9734-E955-7CCE8828AB5D}"/>
              </a:ext>
            </a:extLst>
          </p:cNvPr>
          <p:cNvSpPr>
            <a:spLocks noGrp="1"/>
          </p:cNvSpPr>
          <p:nvPr>
            <p:ph idx="1"/>
          </p:nvPr>
        </p:nvSpPr>
        <p:spPr>
          <a:xfrm>
            <a:off x="211015" y="2222286"/>
            <a:ext cx="11662117" cy="4635713"/>
          </a:xfrm>
        </p:spPr>
        <p:txBody>
          <a:bodyPr>
            <a:normAutofit fontScale="92500" lnSpcReduction="10000"/>
          </a:bodyPr>
          <a:lstStyle/>
          <a:p>
            <a:r>
              <a:rPr lang="en-US" sz="1400"/>
              <a:t>Antunes, L.G.R., Vasconcelos, F.F., Oliveira, C.M.D. and </a:t>
            </a:r>
            <a:r>
              <a:rPr lang="en-US" sz="1400" err="1"/>
              <a:t>Corrêa</a:t>
            </a:r>
            <a:r>
              <a:rPr lang="en-US" sz="1400"/>
              <a:t>, H.L., 2022. Dynamic framework of performance assessment for startups. International Journal of Productivity and Performance Management, 71(7), pp.2723-2742.</a:t>
            </a:r>
          </a:p>
          <a:p>
            <a:r>
              <a:rPr lang="en-US" sz="1400" err="1"/>
              <a:t>Boudlaie</a:t>
            </a:r>
            <a:r>
              <a:rPr lang="en-US" sz="1400"/>
              <a:t>, H., </a:t>
            </a:r>
            <a:r>
              <a:rPr lang="en-US" sz="1400" err="1"/>
              <a:t>Mahdiraji</a:t>
            </a:r>
            <a:r>
              <a:rPr lang="en-US" sz="1400"/>
              <a:t>, H.A., </a:t>
            </a:r>
            <a:r>
              <a:rPr lang="en-US" sz="1400" err="1"/>
              <a:t>Jirandeh</a:t>
            </a:r>
            <a:r>
              <a:rPr lang="en-US" sz="1400"/>
              <a:t>, M.S. and Jafari-Sadeghi, V., 2022. The role of human resource management in the growth of startups: a multiple case study from the perspective of entrepreneurs and employees. World Review of Entrepreneurship, Management and Sustainable Development, 18(3), pp.307-324.</a:t>
            </a:r>
          </a:p>
          <a:p>
            <a:r>
              <a:rPr lang="en-US" sz="1400" err="1"/>
              <a:t>Capatina</a:t>
            </a:r>
            <a:r>
              <a:rPr lang="en-US" sz="1400"/>
              <a:t>, A., </a:t>
            </a:r>
            <a:r>
              <a:rPr lang="en-US" sz="1400" err="1"/>
              <a:t>Bleoju</a:t>
            </a:r>
            <a:r>
              <a:rPr lang="en-US" sz="1400"/>
              <a:t>, G. and Kalisz, D., 2024. Falling in love with strategic foresight, not only with technology: European deep-tech startups’ roadmap to success. Journal of Innovation &amp; Knowledge, 9(3), p.100515.</a:t>
            </a:r>
          </a:p>
          <a:p>
            <a:r>
              <a:rPr lang="en-US" sz="1400" err="1"/>
              <a:t>Faqihi</a:t>
            </a:r>
            <a:r>
              <a:rPr lang="en-US" sz="1400"/>
              <a:t>, A. and Miah, S.J., 2023. Artificial intelligence-driven talent management system: Exploring the risks and options for constructing a theoretical foundation. Journal of Risk and Financial Management, 16(1), p.31.</a:t>
            </a:r>
          </a:p>
          <a:p>
            <a:r>
              <a:rPr lang="en-US" sz="1400"/>
              <a:t>Fernandez-Vidal, J., Perotti, F.A., Gonzalez, R. and </a:t>
            </a:r>
            <a:r>
              <a:rPr lang="en-US" sz="1400" err="1"/>
              <a:t>Gasco</a:t>
            </a:r>
            <a:r>
              <a:rPr lang="en-US" sz="1400"/>
              <a:t>, J., 2022. Managing digital transformation: The view from the top. Journal of Business Research, 152, pp.29-41.</a:t>
            </a:r>
          </a:p>
          <a:p>
            <a:r>
              <a:rPr lang="en-US" sz="1400"/>
              <a:t>Montero Guerra, J.M. and </a:t>
            </a:r>
            <a:r>
              <a:rPr lang="en-US" sz="1400" err="1"/>
              <a:t>Danvila</a:t>
            </a:r>
            <a:r>
              <a:rPr lang="en-US" sz="1400"/>
              <a:t>-Del Valle, I., 2024. Exploring organizational change in the age of digital transformation and its impact on talent management: trends and challenges. Journal of Organizational Change Management.</a:t>
            </a:r>
          </a:p>
          <a:p>
            <a:r>
              <a:rPr lang="en-US" sz="1400"/>
              <a:t>Mukul, K. and Saini, G.K., 2021. Talent acquisition in startups in India: the role of social capital. Journal of Entrepreneurship in Emerging Economies, 13(5), pp.1235-1261.</a:t>
            </a:r>
          </a:p>
          <a:p>
            <a:r>
              <a:rPr lang="en-US" sz="1400"/>
              <a:t>Priyanka, R., Ravindran, K., </a:t>
            </a:r>
            <a:r>
              <a:rPr lang="en-US" sz="1400" err="1"/>
              <a:t>Sankaranarayanan</a:t>
            </a:r>
            <a:r>
              <a:rPr lang="en-US" sz="1400"/>
              <a:t>, B. and Ali, S.M., 2023. A fuzzy DEMATEL decision modeling framework for identifying key human resources challenges in start-up companies: Implications for sustainable development. Decision Analytics Journal, 6, p.100192.</a:t>
            </a:r>
          </a:p>
          <a:p>
            <a:r>
              <a:rPr lang="en-US" sz="1400"/>
              <a:t>Weiss, T. and Hartle, F., 2023. Reengineering performance management breakthroughs in achieving strategy through people. CRC Press.</a:t>
            </a:r>
          </a:p>
          <a:p>
            <a:endParaRPr lang="en-US" sz="1400"/>
          </a:p>
        </p:txBody>
      </p:sp>
    </p:spTree>
    <p:extLst>
      <p:ext uri="{BB962C8B-B14F-4D97-AF65-F5344CB8AC3E}">
        <p14:creationId xmlns:p14="http://schemas.microsoft.com/office/powerpoint/2010/main" val="3943600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16</TotalTime>
  <Words>2254</Words>
  <Application>Microsoft Office PowerPoint</Application>
  <PresentationFormat>Widescreen</PresentationFormat>
  <Paragraphs>83</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Gothic</vt:lpstr>
      <vt:lpstr>Times New Roman</vt:lpstr>
      <vt:lpstr>Wingdings 2</vt:lpstr>
      <vt:lpstr>Quotable</vt:lpstr>
      <vt:lpstr>Building a Strong Culture for TechInnovate's Success</vt:lpstr>
      <vt:lpstr>Introduction</vt:lpstr>
      <vt:lpstr>Importance of Company Culture</vt:lpstr>
      <vt:lpstr>Current Culture Challenges at TechInnovate</vt:lpstr>
      <vt:lpstr>The Role of Managers in Shaping Culture</vt:lpstr>
      <vt:lpstr>Cultural Model – Schein’s Organizational Culture Model</vt:lpstr>
      <vt:lpstr>Addressing Recruiting and Retention</vt:lpstr>
      <vt:lpstr>Improving Onboarding and Training</vt:lpstr>
      <vt:lpstr>Implementing a Performance Management System</vt:lpstr>
      <vt:lpstr>Building Diversity and Inclusion</vt:lpstr>
      <vt:lpstr>Recommendations for Managers</vt:lpstr>
      <vt:lpstr>Actionable Steps and Timeline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HAROON TRADER</dc:creator>
  <cp:lastModifiedBy>HAROON TRADER</cp:lastModifiedBy>
  <cp:revision>3</cp:revision>
  <dcterms:created xsi:type="dcterms:W3CDTF">2024-11-16T09:19:07Z</dcterms:created>
  <dcterms:modified xsi:type="dcterms:W3CDTF">2024-11-16T09:38:03Z</dcterms:modified>
</cp:coreProperties>
</file>