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2"/>
  </p:notesMasterIdLst>
  <p:sldIdLst>
    <p:sldId id="256" r:id="rId2"/>
    <p:sldId id="292" r:id="rId3"/>
    <p:sldId id="296" r:id="rId4"/>
    <p:sldId id="297" r:id="rId5"/>
    <p:sldId id="301" r:id="rId6"/>
    <p:sldId id="298" r:id="rId7"/>
    <p:sldId id="299" r:id="rId8"/>
    <p:sldId id="300" r:id="rId9"/>
    <p:sldId id="302" r:id="rId10"/>
    <p:sldId id="303" r:id="rId11"/>
    <p:sldId id="295" r:id="rId12"/>
    <p:sldId id="304" r:id="rId13"/>
    <p:sldId id="305" r:id="rId14"/>
    <p:sldId id="307" r:id="rId15"/>
    <p:sldId id="310" r:id="rId16"/>
    <p:sldId id="312" r:id="rId17"/>
    <p:sldId id="308" r:id="rId18"/>
    <p:sldId id="306" r:id="rId19"/>
    <p:sldId id="309" r:id="rId20"/>
    <p:sldId id="27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90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472D6-FB44-4B38-9548-B828FE1588F7}" type="datetimeFigureOut">
              <a:rPr lang="en-US" smtClean="0"/>
              <a:pPr/>
              <a:t>3/14/2024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56BB9-C2F0-49B0-8FDE-99BD602D37F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394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r>
              <a:rPr lang="en-GB" dirty="0"/>
              <a:t>Lists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5987008" cy="1752600"/>
          </a:xfrm>
        </p:spPr>
        <p:txBody>
          <a:bodyPr>
            <a:normAutofit/>
          </a:bodyPr>
          <a:lstStyle/>
          <a:p>
            <a:r>
              <a:rPr lang="en-GB" dirty="0"/>
              <a:t>ACCA7022</a:t>
            </a:r>
          </a:p>
          <a:p>
            <a:r>
              <a:rPr lang="en-GB"/>
              <a:t>Advanced Statistical </a:t>
            </a:r>
            <a:r>
              <a:rPr lang="en-GB" dirty="0"/>
              <a:t>Programming</a:t>
            </a:r>
          </a:p>
          <a:p>
            <a:endParaRPr lang="en-GB" dirty="0"/>
          </a:p>
          <a:p>
            <a:r>
              <a:rPr lang="en-GB" sz="2000" dirty="0"/>
              <a:t>Prof. Nik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Vectors and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So far, every data structure we have built contains data of only one type</a:t>
            </a:r>
          </a:p>
          <a:p>
            <a:pPr lvl="1"/>
            <a:r>
              <a:rPr lang="en-GB" dirty="0"/>
              <a:t>These </a:t>
            </a:r>
            <a:r>
              <a:rPr lang="en-GB" i="1" dirty="0"/>
              <a:t>atomic vectors </a:t>
            </a:r>
            <a:r>
              <a:rPr lang="en-GB" dirty="0"/>
              <a:t>cannot be broken down into smaller components</a:t>
            </a:r>
          </a:p>
          <a:p>
            <a:r>
              <a:rPr lang="en-GB" dirty="0"/>
              <a:t>It is possible to build a vector that contains multiple data types – these are called </a:t>
            </a:r>
            <a:r>
              <a:rPr lang="en-GB" i="1" dirty="0"/>
              <a:t>lists</a:t>
            </a:r>
            <a:endParaRPr lang="en-GB" dirty="0"/>
          </a:p>
          <a:p>
            <a:pPr lvl="1"/>
            <a:r>
              <a:rPr lang="en-GB" i="1" dirty="0"/>
              <a:t>Recursive vectors</a:t>
            </a:r>
            <a:r>
              <a:rPr lang="en-GB" dirty="0"/>
              <a:t> can be broken into smaller bits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j&lt;-list(name=“Jack”, age=22, overseas=F)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j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$name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“Jack”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$age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22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$overseas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FALSE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64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Vectors and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The component names – called </a:t>
            </a:r>
            <a:r>
              <a:rPr lang="en-GB" i="1" dirty="0"/>
              <a:t>tags</a:t>
            </a:r>
            <a:r>
              <a:rPr lang="en-GB" dirty="0"/>
              <a:t> – are optional but recommended</a:t>
            </a:r>
          </a:p>
          <a:p>
            <a:r>
              <a:rPr lang="en-GB" dirty="0"/>
              <a:t>Lists can be created without the tags using the list command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j&lt;-list(“Jack”, 22, F)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j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[[1]]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“Jack”</a:t>
            </a:r>
          </a:p>
          <a:p>
            <a:pPr marL="676656" lvl="2" indent="0">
              <a:buNone/>
            </a:pPr>
            <a:endParaRPr lang="en-GB" sz="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[[2]]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22</a:t>
            </a:r>
          </a:p>
          <a:p>
            <a:pPr marL="676656" lvl="2" indent="0">
              <a:buNone/>
            </a:pPr>
            <a:endParaRPr lang="en-GB" sz="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[[3]]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FALSE</a:t>
            </a:r>
          </a:p>
          <a:p>
            <a:r>
              <a:rPr lang="en-GB" dirty="0"/>
              <a:t>This can be confusing, which is why tags are recommended</a:t>
            </a:r>
          </a:p>
          <a:p>
            <a:pPr marL="676656" lvl="2" indent="0">
              <a:buNone/>
            </a:pPr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148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List Indexing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can access a list component in any of several ways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j$age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22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j[[“age”]]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22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j[[2]]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22</a:t>
            </a:r>
          </a:p>
          <a:p>
            <a:r>
              <a:rPr lang="en-GB" dirty="0">
                <a:cs typeface="Arial" panose="020B0604020202020204" pitchFamily="34" charset="0"/>
              </a:rPr>
              <a:t>If we access the component using its numerical index then we must use double square brackets rather than single square brackets</a:t>
            </a:r>
          </a:p>
          <a:p>
            <a:pPr lvl="1"/>
            <a:r>
              <a:rPr lang="en-GB" dirty="0">
                <a:cs typeface="Arial" panose="020B0604020202020204" pitchFamily="34" charset="0"/>
              </a:rPr>
              <a:t>This returns the contents in the type of the component – numeric, string, Boolean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732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List Indexing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We can also access list elements using single brackets, but this returns another list, not an atomic data mode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j&lt;-list(a=“</a:t>
            </a:r>
            <a:r>
              <a:rPr lang="en-GB" sz="20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”, b=42)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class(j[[1]])	</a:t>
            </a:r>
            <a:r>
              <a:rPr lang="en-GB" sz="2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Double brackets</a:t>
            </a:r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“character”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class(j[1])	</a:t>
            </a:r>
            <a:r>
              <a:rPr lang="en-GB" sz="2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Single brackets</a:t>
            </a:r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“list”</a:t>
            </a:r>
          </a:p>
          <a:p>
            <a:r>
              <a:rPr lang="en-GB" dirty="0"/>
              <a:t>This is useful when we want to access multiple elements at once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j[1:2]	</a:t>
            </a:r>
            <a:r>
              <a:rPr lang="en-GB" sz="2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Single brackets</a:t>
            </a:r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$a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</a:t>
            </a:r>
            <a:r>
              <a:rPr lang="en-GB" sz="20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$b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42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098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Adding a List Element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New components can be added after a list has been created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z&lt;-list(a=“</a:t>
            </a:r>
            <a:r>
              <a:rPr lang="en-GB" sz="20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”, b=42)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$a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</a:t>
            </a:r>
            <a:r>
              <a:rPr lang="en-GB" sz="20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$b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12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0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z$c</a:t>
            </a: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&lt;-”marshmallow”	</a:t>
            </a:r>
            <a:r>
              <a:rPr lang="en-GB" sz="2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Add new element c</a:t>
            </a:r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	</a:t>
            </a:r>
            <a:r>
              <a:rPr lang="en-GB" sz="2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Check to see if c has been added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$a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</a:t>
            </a:r>
            <a:r>
              <a:rPr lang="en-GB" sz="20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$b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12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$c</a:t>
            </a:r>
          </a:p>
          <a:p>
            <a:pPr marL="676656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“marshmallow”</a:t>
            </a:r>
          </a:p>
          <a:p>
            <a:pPr marL="676656" lvl="2" indent="0">
              <a:buNone/>
            </a:pPr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61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Adding List Elements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This can also be done using a vector index</a:t>
            </a:r>
          </a:p>
          <a:p>
            <a:pPr marL="676656" lvl="2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z[[4]]&lt;-TRUE 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Add new element at [[4]]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Check to see if z[[4]] has been added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$a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$b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12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$c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“marshmallow”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[[4]]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No tag, so it shows the index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TRUE</a:t>
            </a:r>
          </a:p>
          <a:p>
            <a:pPr marL="676656" lvl="2" indent="0">
              <a:buNone/>
            </a:pPr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977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Adding List Elements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‘single bracket’ indexing method can be used to add multiple elements of the same mode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z[2:4]&lt;-c(TRUE, FALSE, FALSE)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Single brackets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$a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Content unchanged, tag remains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$b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Content changed, tag remains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TRUE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$c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Content changed, tag remains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FALSE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[[4]]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No tag, so it shows the index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FALSE</a:t>
            </a:r>
          </a:p>
          <a:p>
            <a:pPr marL="676656" lvl="2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467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Deleting List Elements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delete a list element, set its value to NULL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z[[3]]&lt;-NULL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Delete element 3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z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$a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Content unchanged, tag remains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$b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Content unchanged, tag remains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TRUE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[[3]]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Content changed, tag changed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FALSE</a:t>
            </a:r>
          </a:p>
          <a:p>
            <a:r>
              <a:rPr lang="en-GB" dirty="0"/>
              <a:t>Note how the index numbers have changed</a:t>
            </a:r>
          </a:p>
          <a:p>
            <a:pPr lvl="1"/>
            <a:r>
              <a:rPr lang="en-GB" dirty="0"/>
              <a:t>The tag $c was deleted when z[[3]] was deleted</a:t>
            </a:r>
          </a:p>
          <a:p>
            <a:r>
              <a:rPr lang="en-GB" dirty="0"/>
              <a:t>As a list is a vector, length(z) returns the number of elements in the list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428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Concatenating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 lists are vectors they can be concatenated in the same way that vectors are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c(list(“Jack”, 22, FALSE), list (“Swansea”, </a:t>
            </a:r>
            <a:r>
              <a:rPr lang="en-GB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2018))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[[1]]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“Jack”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[[2]]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22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[[3]]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FALSE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[[4]]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“Swansea”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[[5]]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2018</a:t>
            </a:r>
          </a:p>
          <a:p>
            <a:pPr marL="676656" lvl="2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581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91264" cy="587727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Create a script to do the following:</a:t>
            </a:r>
          </a:p>
          <a:p>
            <a:pPr lvl="1"/>
            <a:r>
              <a:rPr lang="en-GB" dirty="0"/>
              <a:t>Create a list that contains the following data: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Display the list</a:t>
            </a:r>
          </a:p>
          <a:p>
            <a:pPr lvl="1"/>
            <a:r>
              <a:rPr lang="en-GB" dirty="0"/>
              <a:t>Add an element to show a weight of 27.5</a:t>
            </a:r>
          </a:p>
          <a:p>
            <a:pPr lvl="1"/>
            <a:r>
              <a:rPr lang="en-GB" dirty="0"/>
              <a:t>Add a Boolean element to show that she is currently alive</a:t>
            </a:r>
          </a:p>
          <a:p>
            <a:pPr lvl="1"/>
            <a:r>
              <a:rPr lang="en-GB" dirty="0"/>
              <a:t>Remove the breed element </a:t>
            </a:r>
          </a:p>
          <a:p>
            <a:pPr lvl="1"/>
            <a:r>
              <a:rPr lang="en-GB" dirty="0"/>
              <a:t>Change the age to 14</a:t>
            </a:r>
          </a:p>
          <a:p>
            <a:pPr lvl="1"/>
            <a:r>
              <a:rPr lang="en-GB" dirty="0"/>
              <a:t>Add elements to show that she is female and that her owner’s family name is “</a:t>
            </a:r>
            <a:r>
              <a:rPr lang="en-GB" dirty="0" err="1"/>
              <a:t>Nusbacher</a:t>
            </a:r>
            <a:r>
              <a:rPr lang="en-GB" dirty="0"/>
              <a:t>”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339123"/>
              </p:ext>
            </p:extLst>
          </p:nvPr>
        </p:nvGraphicFramePr>
        <p:xfrm>
          <a:off x="1979712" y="1916832"/>
          <a:ext cx="4392488" cy="18542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196244">
                  <a:extLst>
                    <a:ext uri="{9D8B030D-6E8A-4147-A177-3AD203B41FA5}">
                      <a16:colId xmlns:a16="http://schemas.microsoft.com/office/drawing/2014/main" val="3182476279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4278388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Value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705593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PetName</a:t>
                      </a:r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Gracie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444869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AnimalType</a:t>
                      </a:r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03623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Breed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Greyhound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84673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Age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575930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0962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List Components &amp;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If the list components have tags then you can get them using names()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names(animals)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PetName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AnimalType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 “Age”  “Weight”  “Alive”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[6] “Sex” 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FamilyName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461772" indent="-342900"/>
            <a:endParaRPr lang="en-GB" dirty="0"/>
          </a:p>
          <a:p>
            <a:pPr marL="461772" indent="-342900"/>
            <a:r>
              <a:rPr lang="en-GB" dirty="0"/>
              <a:t>To get the tags and values use </a:t>
            </a:r>
            <a:r>
              <a:rPr lang="en-GB" dirty="0" err="1"/>
              <a:t>unlist</a:t>
            </a:r>
            <a:r>
              <a:rPr lang="en-GB" dirty="0"/>
              <a:t>()</a:t>
            </a:r>
          </a:p>
          <a:p>
            <a:pPr marL="754380" lvl="1" indent="-342900"/>
            <a:r>
              <a:rPr lang="en-GB" dirty="0"/>
              <a:t>This returns a vector of characters because at least one value is of mode character</a:t>
            </a:r>
          </a:p>
          <a:p>
            <a:pPr marL="754380" lvl="1" indent="-342900"/>
            <a:r>
              <a:rPr lang="en-GB" dirty="0"/>
              <a:t>If all values were numeric, it would return a vector of numbers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unlist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(animals[1:5])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PetName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AnimalType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 “Age”  “Weight”  “Alive”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“Gracie”      “Dog”               “14”    “27.5”      “TRUE”</a:t>
            </a:r>
          </a:p>
          <a:p>
            <a:pPr marL="676656" lvl="2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869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List Components &amp;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remove the names set them to NULL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names(animals)&lt;-NULL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animals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“Gracie”  “Dog”  “14”  “27.5”  “TRUE”  “Female”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[7] 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Nusbacher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endParaRPr lang="en-GB" dirty="0"/>
          </a:p>
          <a:p>
            <a:r>
              <a:rPr lang="en-GB" dirty="0"/>
              <a:t>The function </a:t>
            </a:r>
            <a:r>
              <a:rPr lang="en-GB" dirty="0" err="1"/>
              <a:t>unname</a:t>
            </a:r>
            <a:r>
              <a:rPr lang="en-GB" dirty="0"/>
              <a:t>() will also do this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214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Lists with Multi-Element Vectors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Lists can contain multi-element vectors</a:t>
            </a:r>
          </a:p>
          <a:p>
            <a:r>
              <a:rPr lang="en-GB" dirty="0"/>
              <a:t>So far we have fed the list() function single values for each element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mylist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&lt;-list(1,2,3)</a:t>
            </a:r>
            <a:endParaRPr lang="en-GB" dirty="0"/>
          </a:p>
          <a:p>
            <a:r>
              <a:rPr lang="en-GB" dirty="0"/>
              <a:t>We could feed it multi-element vectors instead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v1&lt;-(1,3,5)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v2&lt;-(2,4,6,8)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mylist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&lt;-list(v1,v2)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mylist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[[1]]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1  3  5</a:t>
            </a:r>
          </a:p>
          <a:p>
            <a:pPr marL="676656" lvl="2" indent="0">
              <a:buNone/>
            </a:pPr>
            <a:endParaRPr lang="en-GB" sz="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[[2]]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  4  6  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B254A5F6-C688-45DA-BD2F-79A50723A671}"/>
              </a:ext>
            </a:extLst>
          </p:cNvPr>
          <p:cNvSpPr/>
          <p:nvPr/>
        </p:nvSpPr>
        <p:spPr>
          <a:xfrm>
            <a:off x="3707904" y="5013176"/>
            <a:ext cx="576064" cy="584775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B9E1F9-1997-BDC0-569A-45204D29E718}"/>
              </a:ext>
            </a:extLst>
          </p:cNvPr>
          <p:cNvSpPr txBox="1"/>
          <p:nvPr/>
        </p:nvSpPr>
        <p:spPr>
          <a:xfrm>
            <a:off x="4499992" y="5013176"/>
            <a:ext cx="6174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v1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74A1A392-F0F6-98E2-6CDE-9FAE67CF34E1}"/>
              </a:ext>
            </a:extLst>
          </p:cNvPr>
          <p:cNvSpPr/>
          <p:nvPr/>
        </p:nvSpPr>
        <p:spPr>
          <a:xfrm>
            <a:off x="3707904" y="5877272"/>
            <a:ext cx="576064" cy="584775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E743AD-50FF-5DFB-E912-174263970222}"/>
              </a:ext>
            </a:extLst>
          </p:cNvPr>
          <p:cNvSpPr txBox="1"/>
          <p:nvPr/>
        </p:nvSpPr>
        <p:spPr>
          <a:xfrm>
            <a:off x="4530587" y="5877272"/>
            <a:ext cx="6174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v2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121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Lists with Tags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We can use tags with lists that include multi-element vectors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v1&lt;-(1,2)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v2&lt;-(“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a”,”b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mylist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&lt;-list(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=v1,lets=v2)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mylist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Shows the two numbers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[[1]]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1   2</a:t>
            </a:r>
          </a:p>
          <a:p>
            <a:pPr marL="676656" lvl="2" indent="0">
              <a:buNone/>
            </a:pPr>
            <a:endParaRPr lang="en-GB" sz="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$lets  		</a:t>
            </a:r>
            <a:r>
              <a:rPr lang="en-GB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Shows the two letters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$lets[[1]]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“a”   “b”</a:t>
            </a:r>
            <a:endParaRPr lang="en-GB" sz="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11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83686-1A31-A30E-D5DD-CA5B014E18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F63EC-B5CB-6270-2757-F3993681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Fully Recursive Lists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AB5B3-9A97-D23F-2794-64BEF8079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Similarly, lists can contain other lists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list1&lt;-list(c(“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fish”,”dolphin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”),c(”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artichoke”,”carrot”,”broccoli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list2&lt;-list(tag1=2,tag2=4,tag3=6)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mylist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&lt;-list(sea=list1,veg=list2)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mylist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$sea</a:t>
            </a:r>
          </a:p>
          <a:p>
            <a:pPr marL="676656" lvl="2" indent="0">
              <a:buNone/>
            </a:pPr>
            <a:r>
              <a:rPr lang="en-US" altLang="en-US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$sea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[[1]] </a:t>
            </a: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[1] “fish”   “dolphin”</a:t>
            </a:r>
          </a:p>
          <a:p>
            <a:pPr marL="676656" lvl="2" indent="0">
              <a:buNone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Lis</a:t>
            </a:r>
          </a:p>
          <a:p>
            <a:pPr marL="676656" lvl="2" indent="0">
              <a:buNone/>
            </a:pPr>
            <a:r>
              <a:rPr lang="en-US" altLang="en-US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$sea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[[2]]</a:t>
            </a: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[1] “artichoke”   “carrot”   “broccoli”</a:t>
            </a:r>
          </a:p>
          <a:p>
            <a:pPr marL="676656" lvl="2" indent="0">
              <a:buNone/>
            </a:pPr>
            <a:endParaRPr kumimoji="0" lang="en-US" altLang="en-US" sz="13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$veg</a:t>
            </a:r>
          </a:p>
          <a:p>
            <a:pPr marL="676656" lvl="2" indent="0">
              <a:buNone/>
            </a:pPr>
            <a:r>
              <a:rPr lang="en-US" altLang="en-US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$veg$tag1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[1] 2 </a:t>
            </a:r>
          </a:p>
          <a:p>
            <a:pPr marL="676656" lvl="2" indent="0">
              <a:buNone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$veg$tag2</a:t>
            </a: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[1] 4 </a:t>
            </a:r>
          </a:p>
          <a:p>
            <a:pPr marL="676656" lvl="2" indent="0">
              <a:buNone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$veg$tag3</a:t>
            </a:r>
          </a:p>
          <a:p>
            <a:pPr marL="676656" lvl="2" indent="0">
              <a:buNone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[1] 6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lang="en-US" altLang="en-US" sz="54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50A28A-0025-2011-2413-30F12B446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F1D5B0BA-36D1-617D-1DCE-5481E15FD7AF}"/>
              </a:ext>
            </a:extLst>
          </p:cNvPr>
          <p:cNvSpPr/>
          <p:nvPr/>
        </p:nvSpPr>
        <p:spPr>
          <a:xfrm>
            <a:off x="5076056" y="2492896"/>
            <a:ext cx="576064" cy="1728192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30134E4A-E4C9-A444-DFFF-6A735C2E78E9}"/>
              </a:ext>
            </a:extLst>
          </p:cNvPr>
          <p:cNvSpPr/>
          <p:nvPr/>
        </p:nvSpPr>
        <p:spPr>
          <a:xfrm>
            <a:off x="5076056" y="4293096"/>
            <a:ext cx="576064" cy="2232248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0D681A-C221-F9A4-2299-4267D2EB6226}"/>
              </a:ext>
            </a:extLst>
          </p:cNvPr>
          <p:cNvSpPr txBox="1"/>
          <p:nvPr/>
        </p:nvSpPr>
        <p:spPr>
          <a:xfrm>
            <a:off x="5868144" y="3042201"/>
            <a:ext cx="1050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List1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46F86E-008B-0835-F0CF-0E0FABE64683}"/>
              </a:ext>
            </a:extLst>
          </p:cNvPr>
          <p:cNvSpPr txBox="1"/>
          <p:nvPr/>
        </p:nvSpPr>
        <p:spPr>
          <a:xfrm>
            <a:off x="5868144" y="5148481"/>
            <a:ext cx="1050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List2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6644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91264" cy="5877272"/>
          </a:xfrm>
        </p:spPr>
        <p:txBody>
          <a:bodyPr>
            <a:normAutofit/>
          </a:bodyPr>
          <a:lstStyle/>
          <a:p>
            <a:r>
              <a:rPr lang="en-GB" dirty="0"/>
              <a:t>Create a script to do the following:</a:t>
            </a:r>
          </a:p>
          <a:p>
            <a:pPr lvl="1"/>
            <a:r>
              <a:rPr lang="en-GB" dirty="0"/>
              <a:t>Create a recursive list that contains the following data: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Display the list</a:t>
            </a:r>
          </a:p>
          <a:p>
            <a:pPr lvl="1"/>
            <a:r>
              <a:rPr lang="en-GB" dirty="0"/>
              <a:t>Display the type (using tags and using indices)</a:t>
            </a:r>
          </a:p>
          <a:p>
            <a:pPr lvl="1"/>
            <a:r>
              <a:rPr lang="en-GB" dirty="0"/>
              <a:t>Display the breed (using tags and using indices)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17</a:t>
            </a:fld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070752"/>
              </p:ext>
            </p:extLst>
          </p:nvPr>
        </p:nvGraphicFramePr>
        <p:xfrm>
          <a:off x="1475656" y="2420888"/>
          <a:ext cx="5904657" cy="221996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968219">
                  <a:extLst>
                    <a:ext uri="{9D8B030D-6E8A-4147-A177-3AD203B41FA5}">
                      <a16:colId xmlns:a16="http://schemas.microsoft.com/office/drawing/2014/main" val="3182476279"/>
                    </a:ext>
                  </a:extLst>
                </a:gridCol>
                <a:gridCol w="1968219">
                  <a:extLst>
                    <a:ext uri="{9D8B030D-6E8A-4147-A177-3AD203B41FA5}">
                      <a16:colId xmlns:a16="http://schemas.microsoft.com/office/drawing/2014/main" val="2647970294"/>
                    </a:ext>
                  </a:extLst>
                </a:gridCol>
                <a:gridCol w="1968219">
                  <a:extLst>
                    <a:ext uri="{9D8B030D-6E8A-4147-A177-3AD203B41FA5}">
                      <a16:colId xmlns:a16="http://schemas.microsoft.com/office/drawing/2014/main" val="427838851"/>
                    </a:ext>
                  </a:extLst>
                </a:gridCol>
              </a:tblGrid>
              <a:tr h="226824"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Value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705593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PetName</a:t>
                      </a:r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Gracie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444869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Type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Species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03623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Breed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Greyhound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443236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Age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84673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Owner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Nusbacher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575930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2577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Applying Functions to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In the same way that apply() allowed us to apply functions to matrices, </a:t>
            </a:r>
            <a:r>
              <a:rPr lang="en-GB" dirty="0" err="1"/>
              <a:t>lapply</a:t>
            </a:r>
            <a:r>
              <a:rPr lang="en-GB" dirty="0"/>
              <a:t>() allows us to apply them to lists</a:t>
            </a:r>
          </a:p>
          <a:p>
            <a:r>
              <a:rPr lang="en-GB" dirty="0"/>
              <a:t>This takes a (recursive) list and a function and returns a list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my_list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&lt;-list(1:3,25:29)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lapply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my_list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median)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[[1]]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[[2]]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27</a:t>
            </a:r>
          </a:p>
          <a:p>
            <a:r>
              <a:rPr lang="en-GB" dirty="0"/>
              <a:t>To simplify this and return a vector, use </a:t>
            </a:r>
            <a:r>
              <a:rPr lang="en-GB" dirty="0" err="1"/>
              <a:t>sapply</a:t>
            </a:r>
            <a:r>
              <a:rPr lang="en-GB" dirty="0"/>
              <a:t>()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sapply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my_list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median)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  27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1900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Exercise/Homework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363272" cy="5877272"/>
          </a:xfrm>
        </p:spPr>
        <p:txBody>
          <a:bodyPr>
            <a:normAutofit/>
          </a:bodyPr>
          <a:lstStyle/>
          <a:p>
            <a:r>
              <a:rPr lang="en-GB" dirty="0"/>
              <a:t>Create a script to do the following:</a:t>
            </a:r>
          </a:p>
          <a:p>
            <a:pPr lvl="1"/>
            <a:r>
              <a:rPr lang="en-GB" dirty="0"/>
              <a:t>Create a recursive list (not an array) that contains the following data and four further pets of your choice: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Calculate the mean age of the pets</a:t>
            </a:r>
          </a:p>
          <a:p>
            <a:endParaRPr lang="en-GB" sz="2400" dirty="0"/>
          </a:p>
          <a:p>
            <a:r>
              <a:rPr lang="en-GB" sz="2400" dirty="0"/>
              <a:t>Hint: Animals[3] and Animals[[3]] are not the same thing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19</a:t>
            </a:fld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512178"/>
              </p:ext>
            </p:extLst>
          </p:nvPr>
        </p:nvGraphicFramePr>
        <p:xfrm>
          <a:off x="1475656" y="2865224"/>
          <a:ext cx="5904657" cy="221996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968219">
                  <a:extLst>
                    <a:ext uri="{9D8B030D-6E8A-4147-A177-3AD203B41FA5}">
                      <a16:colId xmlns:a16="http://schemas.microsoft.com/office/drawing/2014/main" val="3182476279"/>
                    </a:ext>
                  </a:extLst>
                </a:gridCol>
                <a:gridCol w="1968219">
                  <a:extLst>
                    <a:ext uri="{9D8B030D-6E8A-4147-A177-3AD203B41FA5}">
                      <a16:colId xmlns:a16="http://schemas.microsoft.com/office/drawing/2014/main" val="2647970294"/>
                    </a:ext>
                  </a:extLst>
                </a:gridCol>
                <a:gridCol w="1968219">
                  <a:extLst>
                    <a:ext uri="{9D8B030D-6E8A-4147-A177-3AD203B41FA5}">
                      <a16:colId xmlns:a16="http://schemas.microsoft.com/office/drawing/2014/main" val="427838851"/>
                    </a:ext>
                  </a:extLst>
                </a:gridCol>
              </a:tblGrid>
              <a:tr h="226824"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Value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705593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PetName</a:t>
                      </a:r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Gracie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444869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Type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Species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03623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Breed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Greyhound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443236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Age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84673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Owner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Nusbacher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575930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34904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Looking ahead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 week: </a:t>
            </a:r>
            <a:r>
              <a:rPr lang="en-GB"/>
              <a:t>Data Frames</a:t>
            </a:r>
            <a:endParaRPr lang="en-GB" dirty="0"/>
          </a:p>
          <a:p>
            <a:endParaRPr lang="en-GB" dirty="0"/>
          </a:p>
          <a:p>
            <a:r>
              <a:rPr lang="en-GB" dirty="0"/>
              <a:t>Homework: </a:t>
            </a:r>
          </a:p>
          <a:p>
            <a:pPr lvl="1"/>
            <a:r>
              <a:rPr lang="en-GB" dirty="0"/>
              <a:t>Read chapter 4 of </a:t>
            </a:r>
            <a:r>
              <a:rPr lang="en-GB" dirty="0" err="1"/>
              <a:t>Matloff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57402</TotalTime>
  <Words>1598</Words>
  <Application>Microsoft Office PowerPoint</Application>
  <PresentationFormat>On-screen Show (4:3)</PresentationFormat>
  <Paragraphs>309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Georgia</vt:lpstr>
      <vt:lpstr>Trebuchet MS</vt:lpstr>
      <vt:lpstr>Wingdings 2</vt:lpstr>
      <vt:lpstr>Nik2013</vt:lpstr>
      <vt:lpstr> Lists</vt:lpstr>
      <vt:lpstr>Vectors and Lists</vt:lpstr>
      <vt:lpstr>Vectors and Lists</vt:lpstr>
      <vt:lpstr>List Indexing</vt:lpstr>
      <vt:lpstr>List Indexing</vt:lpstr>
      <vt:lpstr>Adding a List Element</vt:lpstr>
      <vt:lpstr>Adding List Elements</vt:lpstr>
      <vt:lpstr>Adding List Elements</vt:lpstr>
      <vt:lpstr>Deleting List Elements</vt:lpstr>
      <vt:lpstr>Concatenating Lists</vt:lpstr>
      <vt:lpstr>Exercise</vt:lpstr>
      <vt:lpstr>List Components &amp; Values</vt:lpstr>
      <vt:lpstr>List Components &amp; Values</vt:lpstr>
      <vt:lpstr>Lists with Multi-Element Vectors</vt:lpstr>
      <vt:lpstr>Lists with Tags</vt:lpstr>
      <vt:lpstr>Fully Recursive Lists</vt:lpstr>
      <vt:lpstr>Exercise</vt:lpstr>
      <vt:lpstr>Applying Functions to Lists</vt:lpstr>
      <vt:lpstr>Exercise/Homework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ACCA5021 Statistical Programming</dc:title>
  <dc:creator>NJW</dc:creator>
  <cp:lastModifiedBy>Nik Whitehead</cp:lastModifiedBy>
  <cp:revision>468</cp:revision>
  <dcterms:created xsi:type="dcterms:W3CDTF">2011-09-13T10:27:46Z</dcterms:created>
  <dcterms:modified xsi:type="dcterms:W3CDTF">2024-03-14T15:15:05Z</dcterms:modified>
</cp:coreProperties>
</file>