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59" r:id="rId5"/>
    <p:sldId id="263" r:id="rId6"/>
    <p:sldId id="264" r:id="rId7"/>
    <p:sldId id="265" r:id="rId8"/>
    <p:sldId id="260" r:id="rId9"/>
    <p:sldId id="261"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0295" autoAdjust="0"/>
  </p:normalViewPr>
  <p:slideViewPr>
    <p:cSldViewPr snapToGrid="0">
      <p:cViewPr varScale="1">
        <p:scale>
          <a:sx n="51" d="100"/>
          <a:sy n="51" d="100"/>
        </p:scale>
        <p:origin x="150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AE9B79-7985-49E7-B105-165DEB2FD094}" type="datetimeFigureOut">
              <a:rPr lang="en-IE" smtClean="0"/>
              <a:t>22/02/2018</a:t>
            </a:fld>
            <a:endParaRPr lang="en-I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5652D7-2AAE-4D4C-8E47-D8A8FCEF65C5}" type="slidenum">
              <a:rPr lang="en-IE" smtClean="0"/>
              <a:t>‹#›</a:t>
            </a:fld>
            <a:endParaRPr lang="en-IE"/>
          </a:p>
        </p:txBody>
      </p:sp>
    </p:spTree>
    <p:extLst>
      <p:ext uri="{BB962C8B-B14F-4D97-AF65-F5344CB8AC3E}">
        <p14:creationId xmlns:p14="http://schemas.microsoft.com/office/powerpoint/2010/main" val="2816199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dirty="0"/>
              <a:t>大家好，感谢你们听我准备的演示</a:t>
            </a:r>
            <a:endParaRPr lang="en-IE" dirty="0"/>
          </a:p>
        </p:txBody>
      </p:sp>
      <p:sp>
        <p:nvSpPr>
          <p:cNvPr id="4" name="Slide Number Placeholder 3"/>
          <p:cNvSpPr>
            <a:spLocks noGrp="1"/>
          </p:cNvSpPr>
          <p:nvPr>
            <p:ph type="sldNum" sz="quarter" idx="10"/>
          </p:nvPr>
        </p:nvSpPr>
        <p:spPr/>
        <p:txBody>
          <a:bodyPr/>
          <a:lstStyle/>
          <a:p>
            <a:fld id="{915652D7-2AAE-4D4C-8E47-D8A8FCEF65C5}" type="slidenum">
              <a:rPr lang="en-IE" smtClean="0"/>
              <a:t>1</a:t>
            </a:fld>
            <a:endParaRPr lang="en-IE"/>
          </a:p>
        </p:txBody>
      </p:sp>
    </p:spTree>
    <p:extLst>
      <p:ext uri="{BB962C8B-B14F-4D97-AF65-F5344CB8AC3E}">
        <p14:creationId xmlns:p14="http://schemas.microsoft.com/office/powerpoint/2010/main" val="15634061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dirty="0"/>
              <a:t>我今天讲说的新闻是</a:t>
            </a:r>
            <a:r>
              <a:rPr lang="en-US" altLang="zh-CN" dirty="0"/>
              <a:t>RTE</a:t>
            </a:r>
            <a:r>
              <a:rPr lang="zh-CN" altLang="en-US" dirty="0"/>
              <a:t>（就是广电爱尔兰）播的视频。我选择用在推特上的视频因为在</a:t>
            </a:r>
            <a:r>
              <a:rPr lang="en-US" altLang="zh-CN" dirty="0"/>
              <a:t>RTE</a:t>
            </a:r>
            <a:r>
              <a:rPr lang="zh-CN" altLang="en-US" dirty="0"/>
              <a:t>网站上的没有观众留言。视频的话题是爱尔兰政府刚修法的法案。法案是‘醉人酒法案’。 从</a:t>
            </a:r>
            <a:r>
              <a:rPr lang="en-US" altLang="zh-CN" dirty="0"/>
              <a:t>90</a:t>
            </a:r>
            <a:r>
              <a:rPr lang="zh-CN" altLang="en-US" dirty="0"/>
              <a:t>年前左右‘醉人酒法案’禁止酒馆开门卖酒在三节日；一个是圣帕特里克节，一个是耶稣受难日，一个是圣诞节。法案已经改变让酒馆在圣帕特里克节开门。视频讲的是今年一月在改变让他们在耶稣受难日开门。</a:t>
            </a:r>
            <a:endParaRPr lang="en-IE" dirty="0"/>
          </a:p>
        </p:txBody>
      </p:sp>
      <p:sp>
        <p:nvSpPr>
          <p:cNvPr id="4" name="Slide Number Placeholder 3"/>
          <p:cNvSpPr>
            <a:spLocks noGrp="1"/>
          </p:cNvSpPr>
          <p:nvPr>
            <p:ph type="sldNum" sz="quarter" idx="10"/>
          </p:nvPr>
        </p:nvSpPr>
        <p:spPr/>
        <p:txBody>
          <a:bodyPr/>
          <a:lstStyle/>
          <a:p>
            <a:fld id="{915652D7-2AAE-4D4C-8E47-D8A8FCEF65C5}" type="slidenum">
              <a:rPr lang="en-IE" smtClean="0"/>
              <a:t>2</a:t>
            </a:fld>
            <a:endParaRPr lang="en-IE"/>
          </a:p>
        </p:txBody>
      </p:sp>
    </p:spTree>
    <p:extLst>
      <p:ext uri="{BB962C8B-B14F-4D97-AF65-F5344CB8AC3E}">
        <p14:creationId xmlns:p14="http://schemas.microsoft.com/office/powerpoint/2010/main" val="1903476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dirty="0"/>
              <a:t>我选择这个视频因为我觉得有意思。话题表现现代在爱尔兰的情况。爱尔兰还是发展变成近代的国家。很长时间之前基督教印象爱尔兰的法律。爱尔兰去掉了很多的基督教条例，可是还没去掉完了。别的原因是；这个新闻和人民生活有关。在耶稣受难日真的改变生活。最后，我选择因为新闻引起了种种的想法，观众有不一样的观点。</a:t>
            </a:r>
            <a:endParaRPr lang="en-IE" dirty="0"/>
          </a:p>
        </p:txBody>
      </p:sp>
      <p:sp>
        <p:nvSpPr>
          <p:cNvPr id="4" name="Slide Number Placeholder 3"/>
          <p:cNvSpPr>
            <a:spLocks noGrp="1"/>
          </p:cNvSpPr>
          <p:nvPr>
            <p:ph type="sldNum" sz="quarter" idx="10"/>
          </p:nvPr>
        </p:nvSpPr>
        <p:spPr/>
        <p:txBody>
          <a:bodyPr/>
          <a:lstStyle/>
          <a:p>
            <a:fld id="{915652D7-2AAE-4D4C-8E47-D8A8FCEF65C5}" type="slidenum">
              <a:rPr lang="en-IE" smtClean="0"/>
              <a:t>3</a:t>
            </a:fld>
            <a:endParaRPr lang="en-IE"/>
          </a:p>
        </p:txBody>
      </p:sp>
    </p:spTree>
    <p:extLst>
      <p:ext uri="{BB962C8B-B14F-4D97-AF65-F5344CB8AC3E}">
        <p14:creationId xmlns:p14="http://schemas.microsoft.com/office/powerpoint/2010/main" val="1363069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dirty="0"/>
              <a:t>现在我讲一下视频的内容。视频的人是一个记者；叫</a:t>
            </a:r>
            <a:r>
              <a:rPr lang="en-US" altLang="zh-CN" dirty="0" err="1"/>
              <a:t>Conor</a:t>
            </a:r>
            <a:r>
              <a:rPr lang="en-US" altLang="zh-CN" dirty="0"/>
              <a:t> Hunt, </a:t>
            </a:r>
            <a:r>
              <a:rPr lang="zh-CN" altLang="en-US" dirty="0"/>
              <a:t>也有两位酒馆经理，两位政客，两位公民。地点是一个城市；</a:t>
            </a:r>
            <a:r>
              <a:rPr lang="en-US" altLang="zh-CN" dirty="0" err="1"/>
              <a:t>Ardee</a:t>
            </a:r>
            <a:r>
              <a:rPr lang="zh-CN" altLang="en-US" dirty="0"/>
              <a:t>在</a:t>
            </a:r>
            <a:r>
              <a:rPr lang="en-US" altLang="zh-CN" dirty="0" err="1"/>
              <a:t>Louth</a:t>
            </a:r>
            <a:r>
              <a:rPr lang="zh-CN" altLang="en-US" dirty="0"/>
              <a:t>省。也有一次视频在政府的议会。视频在</a:t>
            </a:r>
            <a:r>
              <a:rPr lang="en-US" altLang="zh-CN" dirty="0"/>
              <a:t>1</a:t>
            </a:r>
            <a:r>
              <a:rPr lang="zh-CN" altLang="en-US" dirty="0"/>
              <a:t>月</a:t>
            </a:r>
            <a:r>
              <a:rPr lang="en-US" altLang="zh-CN" dirty="0"/>
              <a:t>25</a:t>
            </a:r>
            <a:r>
              <a:rPr lang="zh-CN" altLang="en-US" dirty="0"/>
              <a:t>日博了。我已经说过事件是什么。</a:t>
            </a:r>
            <a:endParaRPr lang="en-IE" dirty="0"/>
          </a:p>
        </p:txBody>
      </p:sp>
      <p:sp>
        <p:nvSpPr>
          <p:cNvPr id="4" name="Slide Number Placeholder 3"/>
          <p:cNvSpPr>
            <a:spLocks noGrp="1"/>
          </p:cNvSpPr>
          <p:nvPr>
            <p:ph type="sldNum" sz="quarter" idx="10"/>
          </p:nvPr>
        </p:nvSpPr>
        <p:spPr/>
        <p:txBody>
          <a:bodyPr/>
          <a:lstStyle/>
          <a:p>
            <a:fld id="{915652D7-2AAE-4D4C-8E47-D8A8FCEF65C5}" type="slidenum">
              <a:rPr lang="en-IE" smtClean="0"/>
              <a:t>4</a:t>
            </a:fld>
            <a:endParaRPr lang="en-IE"/>
          </a:p>
        </p:txBody>
      </p:sp>
    </p:spTree>
    <p:extLst>
      <p:ext uri="{BB962C8B-B14F-4D97-AF65-F5344CB8AC3E}">
        <p14:creationId xmlns:p14="http://schemas.microsoft.com/office/powerpoint/2010/main" val="3678759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dirty="0"/>
              <a:t>视频有三部分。第一个是记者访问酒馆经理，问他们有什么想法。一个认为修法法案是好。他说的原因是爱尔兰是现代的国际民居，所以应该让人民随便做事。别的经理的想法不一样。他担心的是酒馆只有一天的休假太少，他不喜欢。</a:t>
            </a:r>
            <a:endParaRPr lang="en-IE" dirty="0"/>
          </a:p>
        </p:txBody>
      </p:sp>
      <p:sp>
        <p:nvSpPr>
          <p:cNvPr id="4" name="Slide Number Placeholder 3"/>
          <p:cNvSpPr>
            <a:spLocks noGrp="1"/>
          </p:cNvSpPr>
          <p:nvPr>
            <p:ph type="sldNum" sz="quarter" idx="10"/>
          </p:nvPr>
        </p:nvSpPr>
        <p:spPr/>
        <p:txBody>
          <a:bodyPr/>
          <a:lstStyle/>
          <a:p>
            <a:fld id="{915652D7-2AAE-4D4C-8E47-D8A8FCEF65C5}" type="slidenum">
              <a:rPr lang="en-IE" smtClean="0"/>
              <a:t>5</a:t>
            </a:fld>
            <a:endParaRPr lang="en-IE"/>
          </a:p>
        </p:txBody>
      </p:sp>
    </p:spTree>
    <p:extLst>
      <p:ext uri="{BB962C8B-B14F-4D97-AF65-F5344CB8AC3E}">
        <p14:creationId xmlns:p14="http://schemas.microsoft.com/office/powerpoint/2010/main" val="1444269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dirty="0"/>
              <a:t>第二部分是在政府议会的辩论。我们听两位政客说一点他们的想法。一位支持修法的说；现在的社会和法律实行的不一样，所以现在的不用禁止在耶稣受难日卖酒。反对修法批评旅游业的原因。她说一年里有很多天，没有多旅游者抱怨这一天关门。</a:t>
            </a:r>
            <a:endParaRPr lang="en-IE" dirty="0"/>
          </a:p>
        </p:txBody>
      </p:sp>
      <p:sp>
        <p:nvSpPr>
          <p:cNvPr id="4" name="Slide Number Placeholder 3"/>
          <p:cNvSpPr>
            <a:spLocks noGrp="1"/>
          </p:cNvSpPr>
          <p:nvPr>
            <p:ph type="sldNum" sz="quarter" idx="10"/>
          </p:nvPr>
        </p:nvSpPr>
        <p:spPr/>
        <p:txBody>
          <a:bodyPr/>
          <a:lstStyle/>
          <a:p>
            <a:fld id="{915652D7-2AAE-4D4C-8E47-D8A8FCEF65C5}" type="slidenum">
              <a:rPr lang="en-IE" smtClean="0"/>
              <a:t>6</a:t>
            </a:fld>
            <a:endParaRPr lang="en-IE"/>
          </a:p>
        </p:txBody>
      </p:sp>
    </p:spTree>
    <p:extLst>
      <p:ext uri="{BB962C8B-B14F-4D97-AF65-F5344CB8AC3E}">
        <p14:creationId xmlns:p14="http://schemas.microsoft.com/office/powerpoint/2010/main" val="36737761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dirty="0"/>
              <a:t>第三部分是记者在路上访问公民。一个男的同意了。他说自己不宗教，一个宗教不会命令人民怎么活。别的女的不同意了，她说一年里有多天多夜，不用在一神圣天开门卖酒。</a:t>
            </a:r>
            <a:endParaRPr lang="en-IE" dirty="0"/>
          </a:p>
        </p:txBody>
      </p:sp>
      <p:sp>
        <p:nvSpPr>
          <p:cNvPr id="4" name="Slide Number Placeholder 3"/>
          <p:cNvSpPr>
            <a:spLocks noGrp="1"/>
          </p:cNvSpPr>
          <p:nvPr>
            <p:ph type="sldNum" sz="quarter" idx="10"/>
          </p:nvPr>
        </p:nvSpPr>
        <p:spPr/>
        <p:txBody>
          <a:bodyPr/>
          <a:lstStyle/>
          <a:p>
            <a:fld id="{915652D7-2AAE-4D4C-8E47-D8A8FCEF65C5}" type="slidenum">
              <a:rPr lang="en-IE" smtClean="0"/>
              <a:t>7</a:t>
            </a:fld>
            <a:endParaRPr lang="en-IE"/>
          </a:p>
        </p:txBody>
      </p:sp>
    </p:spTree>
    <p:extLst>
      <p:ext uri="{BB962C8B-B14F-4D97-AF65-F5344CB8AC3E}">
        <p14:creationId xmlns:p14="http://schemas.microsoft.com/office/powerpoint/2010/main" val="20377391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dirty="0"/>
              <a:t>新闻有关的社会问题很有意思。主题是爱尔兰现代去掉了基督教的法律，分离教堂和州。这是很长的过程，还没做完了。而且爱尔兰的酒精问题很有名，有人觉得修法不济于事。</a:t>
            </a:r>
            <a:endParaRPr lang="en-IE" dirty="0"/>
          </a:p>
        </p:txBody>
      </p:sp>
      <p:sp>
        <p:nvSpPr>
          <p:cNvPr id="4" name="Slide Number Placeholder 3"/>
          <p:cNvSpPr>
            <a:spLocks noGrp="1"/>
          </p:cNvSpPr>
          <p:nvPr>
            <p:ph type="sldNum" sz="quarter" idx="10"/>
          </p:nvPr>
        </p:nvSpPr>
        <p:spPr/>
        <p:txBody>
          <a:bodyPr/>
          <a:lstStyle/>
          <a:p>
            <a:fld id="{915652D7-2AAE-4D4C-8E47-D8A8FCEF65C5}" type="slidenum">
              <a:rPr lang="en-IE" smtClean="0"/>
              <a:t>8</a:t>
            </a:fld>
            <a:endParaRPr lang="en-IE"/>
          </a:p>
        </p:txBody>
      </p:sp>
    </p:spTree>
    <p:extLst>
      <p:ext uri="{BB962C8B-B14F-4D97-AF65-F5344CB8AC3E}">
        <p14:creationId xmlns:p14="http://schemas.microsoft.com/office/powerpoint/2010/main" val="15293200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dirty="0"/>
              <a:t>我已经说我用的是推特上的视频因为我会看观众留言。有人同意，有人不同意。而且也有人不在乎这个话题。我觉得很有趣的想法是人说政府浪费时间讨论不重要的问题，他们应该解决在爱尔兰首都都柏林的住房问题。你会看到这个人的留言。他说的是俏皮话；他说 “这是好新闻因为那天我有会议在银行讨论一下我应该卖多少身体部件收到押款。后来肯定需要喝酒！”</a:t>
            </a:r>
            <a:endParaRPr lang="en-IE" dirty="0"/>
          </a:p>
        </p:txBody>
      </p:sp>
      <p:sp>
        <p:nvSpPr>
          <p:cNvPr id="4" name="Slide Number Placeholder 3"/>
          <p:cNvSpPr>
            <a:spLocks noGrp="1"/>
          </p:cNvSpPr>
          <p:nvPr>
            <p:ph type="sldNum" sz="quarter" idx="10"/>
          </p:nvPr>
        </p:nvSpPr>
        <p:spPr/>
        <p:txBody>
          <a:bodyPr/>
          <a:lstStyle/>
          <a:p>
            <a:fld id="{915652D7-2AAE-4D4C-8E47-D8A8FCEF65C5}" type="slidenum">
              <a:rPr lang="en-IE" smtClean="0"/>
              <a:t>9</a:t>
            </a:fld>
            <a:endParaRPr lang="en-IE"/>
          </a:p>
        </p:txBody>
      </p:sp>
    </p:spTree>
    <p:extLst>
      <p:ext uri="{BB962C8B-B14F-4D97-AF65-F5344CB8AC3E}">
        <p14:creationId xmlns:p14="http://schemas.microsoft.com/office/powerpoint/2010/main" val="4116006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dirty="0"/>
              <a:t>我自己的看法是什么？我同意了分离教堂和州，也支持人民的自由与权力做事。可是我也考虑爱尔兰的文化是什么？现代爱尔兰改变符合别的国家好像是失去特别文化的危性。从很久之前基督教在爱尔兰印象了生活和文化。教堂做了很多坏事，让人民的生活很难过，所以去掉了教堂的权力是必须做的。但是如果我们改变很多生活中的事情我们的文化和别的欧洲国家的没有什么特别的。我认为爱尔兰应该小心地改变。</a:t>
            </a:r>
            <a:endParaRPr lang="en-IE" dirty="0"/>
          </a:p>
        </p:txBody>
      </p:sp>
      <p:sp>
        <p:nvSpPr>
          <p:cNvPr id="4" name="Slide Number Placeholder 3"/>
          <p:cNvSpPr>
            <a:spLocks noGrp="1"/>
          </p:cNvSpPr>
          <p:nvPr>
            <p:ph type="sldNum" sz="quarter" idx="10"/>
          </p:nvPr>
        </p:nvSpPr>
        <p:spPr/>
        <p:txBody>
          <a:bodyPr/>
          <a:lstStyle/>
          <a:p>
            <a:fld id="{915652D7-2AAE-4D4C-8E47-D8A8FCEF65C5}" type="slidenum">
              <a:rPr lang="en-IE" smtClean="0"/>
              <a:t>10</a:t>
            </a:fld>
            <a:endParaRPr lang="en-IE"/>
          </a:p>
        </p:txBody>
      </p:sp>
    </p:spTree>
    <p:extLst>
      <p:ext uri="{BB962C8B-B14F-4D97-AF65-F5344CB8AC3E}">
        <p14:creationId xmlns:p14="http://schemas.microsoft.com/office/powerpoint/2010/main" val="30171179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2/22/2018</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2/22/2018</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2/22/2018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2/22/2018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2/22/2018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2/22/2018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2/22/2018</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2/22/2018</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2/22/2018</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209EB-6143-49D5-8273-409C2EFA7254}"/>
              </a:ext>
            </a:extLst>
          </p:cNvPr>
          <p:cNvSpPr>
            <a:spLocks noGrp="1"/>
          </p:cNvSpPr>
          <p:nvPr>
            <p:ph type="ctrTitle"/>
          </p:nvPr>
        </p:nvSpPr>
        <p:spPr/>
        <p:txBody>
          <a:bodyPr/>
          <a:lstStyle/>
          <a:p>
            <a:r>
              <a:rPr lang="zh-CN" altLang="en-US" dirty="0"/>
              <a:t>新闻解释</a:t>
            </a:r>
            <a:endParaRPr lang="en-IE" dirty="0"/>
          </a:p>
        </p:txBody>
      </p:sp>
      <p:sp>
        <p:nvSpPr>
          <p:cNvPr id="3" name="Subtitle 2">
            <a:extLst>
              <a:ext uri="{FF2B5EF4-FFF2-40B4-BE49-F238E27FC236}">
                <a16:creationId xmlns:a16="http://schemas.microsoft.com/office/drawing/2014/main" id="{0A2F26F0-D211-4C88-827E-6A77A4F8FFAB}"/>
              </a:ext>
            </a:extLst>
          </p:cNvPr>
          <p:cNvSpPr>
            <a:spLocks noGrp="1"/>
          </p:cNvSpPr>
          <p:nvPr>
            <p:ph type="subTitle" idx="1"/>
          </p:nvPr>
        </p:nvSpPr>
        <p:spPr/>
        <p:txBody>
          <a:bodyPr>
            <a:normAutofit/>
          </a:bodyPr>
          <a:lstStyle/>
          <a:p>
            <a:r>
              <a:rPr lang="zh-CN" altLang="en-US" sz="4000" dirty="0"/>
              <a:t>安妮</a:t>
            </a:r>
            <a:endParaRPr lang="en-IE" sz="4000" dirty="0"/>
          </a:p>
        </p:txBody>
      </p:sp>
    </p:spTree>
    <p:extLst>
      <p:ext uri="{BB962C8B-B14F-4D97-AF65-F5344CB8AC3E}">
        <p14:creationId xmlns:p14="http://schemas.microsoft.com/office/powerpoint/2010/main" val="1173060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title="Side bar">
            <a:extLst>
              <a:ext uri="{FF2B5EF4-FFF2-40B4-BE49-F238E27FC236}">
                <a16:creationId xmlns:a16="http://schemas.microsoft.com/office/drawing/2014/main" id="{2793B903-AB42-42A0-AE97-93D366679C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title="Side bar">
            <a:extLst>
              <a:ext uri="{FF2B5EF4-FFF2-40B4-BE49-F238E27FC236}">
                <a16:creationId xmlns:a16="http://schemas.microsoft.com/office/drawing/2014/main" id="{A67E2D8A-19BE-48A0-889C-CCAC02348C9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9" name="Content Placeholder 8">
            <a:extLst>
              <a:ext uri="{FF2B5EF4-FFF2-40B4-BE49-F238E27FC236}">
                <a16:creationId xmlns:a16="http://schemas.microsoft.com/office/drawing/2014/main" id="{8F7CA27E-8CE0-4349-9D3D-F6F345A7C232}"/>
              </a:ext>
            </a:extLst>
          </p:cNvPr>
          <p:cNvPicPr>
            <a:picLocks noGrp="1" noChangeAspect="1"/>
          </p:cNvPicPr>
          <p:nvPr>
            <p:ph sz="half" idx="2"/>
          </p:nvPr>
        </p:nvPicPr>
        <p:blipFill>
          <a:blip r:embed="rId3"/>
          <a:stretch>
            <a:fillRect/>
          </a:stretch>
        </p:blipFill>
        <p:spPr>
          <a:xfrm>
            <a:off x="1023562" y="701256"/>
            <a:ext cx="5071256" cy="5135447"/>
          </a:xfrm>
          <a:prstGeom prst="rect">
            <a:avLst/>
          </a:prstGeom>
        </p:spPr>
      </p:pic>
      <p:sp>
        <p:nvSpPr>
          <p:cNvPr id="2" name="Title 1">
            <a:extLst>
              <a:ext uri="{FF2B5EF4-FFF2-40B4-BE49-F238E27FC236}">
                <a16:creationId xmlns:a16="http://schemas.microsoft.com/office/drawing/2014/main" id="{09D1376B-DEFC-49AE-BD91-6E2A8CC31710}"/>
              </a:ext>
            </a:extLst>
          </p:cNvPr>
          <p:cNvSpPr>
            <a:spLocks noGrp="1"/>
          </p:cNvSpPr>
          <p:nvPr>
            <p:ph type="title"/>
          </p:nvPr>
        </p:nvSpPr>
        <p:spPr>
          <a:xfrm>
            <a:off x="6389914" y="685800"/>
            <a:ext cx="5127172" cy="1485900"/>
          </a:xfrm>
        </p:spPr>
        <p:txBody>
          <a:bodyPr vert="horz" lIns="91440" tIns="45720" rIns="91440" bIns="45720" rtlCol="0" anchor="t">
            <a:normAutofit/>
          </a:bodyPr>
          <a:lstStyle/>
          <a:p>
            <a:r>
              <a:rPr lang="zh-CN" altLang="en-US"/>
              <a:t>我选择的新闻</a:t>
            </a:r>
            <a:endParaRPr lang="en-US"/>
          </a:p>
        </p:txBody>
      </p:sp>
      <p:sp>
        <p:nvSpPr>
          <p:cNvPr id="3" name="Content Placeholder 2">
            <a:extLst>
              <a:ext uri="{FF2B5EF4-FFF2-40B4-BE49-F238E27FC236}">
                <a16:creationId xmlns:a16="http://schemas.microsoft.com/office/drawing/2014/main" id="{55EACF6B-AC16-4766-9303-F0BEC4546F91}"/>
              </a:ext>
            </a:extLst>
          </p:cNvPr>
          <p:cNvSpPr>
            <a:spLocks noGrp="1"/>
          </p:cNvSpPr>
          <p:nvPr>
            <p:ph sz="half" idx="1"/>
          </p:nvPr>
        </p:nvSpPr>
        <p:spPr>
          <a:xfrm>
            <a:off x="6389914" y="2286000"/>
            <a:ext cx="5127172" cy="3581400"/>
          </a:xfrm>
        </p:spPr>
        <p:txBody>
          <a:bodyPr vert="horz" lIns="91440" tIns="45720" rIns="91440" bIns="45720" rtlCol="0">
            <a:normAutofit fontScale="92500" lnSpcReduction="10000"/>
          </a:bodyPr>
          <a:lstStyle/>
          <a:p>
            <a:r>
              <a:rPr lang="en-US" altLang="zh-CN" sz="3200" dirty="0"/>
              <a:t>RTE</a:t>
            </a:r>
            <a:r>
              <a:rPr lang="zh-CN" altLang="en-US" sz="3200" dirty="0"/>
              <a:t>（广电爱尔兰）的新闻视频</a:t>
            </a:r>
            <a:endParaRPr lang="en-US" altLang="zh-CN" sz="3200" dirty="0"/>
          </a:p>
          <a:p>
            <a:r>
              <a:rPr lang="zh-CN" altLang="en-US" sz="3200" dirty="0"/>
              <a:t>我用的是在推特（</a:t>
            </a:r>
            <a:r>
              <a:rPr lang="en-US" altLang="zh-CN" sz="3200" dirty="0"/>
              <a:t>Twitter</a:t>
            </a:r>
            <a:r>
              <a:rPr lang="zh-CN" altLang="en-US" sz="3200" dirty="0"/>
              <a:t>）上广播的</a:t>
            </a:r>
            <a:endParaRPr lang="en-US" altLang="zh-CN" sz="3200" dirty="0"/>
          </a:p>
          <a:p>
            <a:r>
              <a:rPr lang="zh-CN" altLang="en-US" sz="3200" dirty="0"/>
              <a:t>话题是政府刚修法‘醉人酒法案’（</a:t>
            </a:r>
            <a:r>
              <a:rPr lang="en-US" altLang="zh-CN" sz="3200" dirty="0"/>
              <a:t>Intoxicating Liquor Act</a:t>
            </a:r>
            <a:r>
              <a:rPr lang="zh-CN" altLang="en-US" sz="3200" dirty="0"/>
              <a:t>）让酒馆在耶稣受难日卖酒</a:t>
            </a:r>
            <a:endParaRPr lang="en-US" altLang="zh-CN" sz="3200" dirty="0"/>
          </a:p>
          <a:p>
            <a:endParaRPr lang="en-US" altLang="zh-CN" dirty="0"/>
          </a:p>
        </p:txBody>
      </p:sp>
    </p:spTree>
    <p:extLst>
      <p:ext uri="{BB962C8B-B14F-4D97-AF65-F5344CB8AC3E}">
        <p14:creationId xmlns:p14="http://schemas.microsoft.com/office/powerpoint/2010/main" val="3096185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81B19-7C90-4BF5-9AE0-8F5C5F4BC7A4}"/>
              </a:ext>
            </a:extLst>
          </p:cNvPr>
          <p:cNvSpPr>
            <a:spLocks noGrp="1"/>
          </p:cNvSpPr>
          <p:nvPr>
            <p:ph type="title"/>
          </p:nvPr>
        </p:nvSpPr>
        <p:spPr/>
        <p:txBody>
          <a:bodyPr>
            <a:normAutofit/>
          </a:bodyPr>
          <a:lstStyle/>
          <a:p>
            <a:r>
              <a:rPr lang="zh-CN" altLang="en-US" sz="6000" dirty="0"/>
              <a:t>为什么选择这个视频？</a:t>
            </a:r>
            <a:endParaRPr lang="en-IE" sz="6000" dirty="0"/>
          </a:p>
        </p:txBody>
      </p:sp>
      <p:sp>
        <p:nvSpPr>
          <p:cNvPr id="3" name="Content Placeholder 2">
            <a:extLst>
              <a:ext uri="{FF2B5EF4-FFF2-40B4-BE49-F238E27FC236}">
                <a16:creationId xmlns:a16="http://schemas.microsoft.com/office/drawing/2014/main" id="{9EBBDD9B-A997-4495-BEEC-295E578D10B4}"/>
              </a:ext>
            </a:extLst>
          </p:cNvPr>
          <p:cNvSpPr>
            <a:spLocks noGrp="1"/>
          </p:cNvSpPr>
          <p:nvPr>
            <p:ph idx="1"/>
          </p:nvPr>
        </p:nvSpPr>
        <p:spPr/>
        <p:txBody>
          <a:bodyPr/>
          <a:lstStyle/>
          <a:p>
            <a:r>
              <a:rPr lang="zh-CN" altLang="en-US" sz="3600" dirty="0"/>
              <a:t>表现爱尔兰现代的大变化</a:t>
            </a:r>
            <a:endParaRPr lang="en-IE" altLang="zh-CN" sz="3600" dirty="0"/>
          </a:p>
          <a:p>
            <a:r>
              <a:rPr lang="zh-CN" altLang="en-US" sz="3600" dirty="0"/>
              <a:t>人民生活有关的法律</a:t>
            </a:r>
            <a:endParaRPr lang="en-IE" altLang="zh-CN" sz="3600" dirty="0"/>
          </a:p>
          <a:p>
            <a:r>
              <a:rPr lang="zh-CN" altLang="en-US" sz="3600" dirty="0"/>
              <a:t>观众有种种的观点</a:t>
            </a:r>
            <a:endParaRPr lang="en-IE" altLang="zh-CN" sz="3600" dirty="0"/>
          </a:p>
          <a:p>
            <a:endParaRPr lang="en-IE" altLang="zh-CN" dirty="0"/>
          </a:p>
          <a:p>
            <a:endParaRPr lang="en-IE" altLang="zh-CN" dirty="0"/>
          </a:p>
        </p:txBody>
      </p:sp>
    </p:spTree>
    <p:extLst>
      <p:ext uri="{BB962C8B-B14F-4D97-AF65-F5344CB8AC3E}">
        <p14:creationId xmlns:p14="http://schemas.microsoft.com/office/powerpoint/2010/main" val="28824006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DA041-33EC-4CF4-B93B-B424D26C4B77}"/>
              </a:ext>
            </a:extLst>
          </p:cNvPr>
          <p:cNvSpPr>
            <a:spLocks noGrp="1"/>
          </p:cNvSpPr>
          <p:nvPr>
            <p:ph type="title"/>
          </p:nvPr>
        </p:nvSpPr>
        <p:spPr/>
        <p:txBody>
          <a:bodyPr>
            <a:normAutofit/>
          </a:bodyPr>
          <a:lstStyle/>
          <a:p>
            <a:r>
              <a:rPr lang="zh-CN" altLang="en-US" sz="6000" dirty="0"/>
              <a:t>新闻内容</a:t>
            </a:r>
            <a:endParaRPr lang="en-IE" sz="6000" dirty="0"/>
          </a:p>
        </p:txBody>
      </p:sp>
      <p:sp>
        <p:nvSpPr>
          <p:cNvPr id="3" name="Content Placeholder 2">
            <a:extLst>
              <a:ext uri="{FF2B5EF4-FFF2-40B4-BE49-F238E27FC236}">
                <a16:creationId xmlns:a16="http://schemas.microsoft.com/office/drawing/2014/main" id="{1EA5014F-9766-4E7F-884F-BC3F1C468362}"/>
              </a:ext>
            </a:extLst>
          </p:cNvPr>
          <p:cNvSpPr>
            <a:spLocks noGrp="1"/>
          </p:cNvSpPr>
          <p:nvPr>
            <p:ph idx="1"/>
          </p:nvPr>
        </p:nvSpPr>
        <p:spPr>
          <a:xfrm>
            <a:off x="1371600" y="1981200"/>
            <a:ext cx="9601200" cy="4419600"/>
          </a:xfrm>
        </p:spPr>
        <p:txBody>
          <a:bodyPr>
            <a:noAutofit/>
          </a:bodyPr>
          <a:lstStyle/>
          <a:p>
            <a:r>
              <a:rPr lang="zh-CN" altLang="en-US" sz="3200" dirty="0"/>
              <a:t>人</a:t>
            </a:r>
            <a:r>
              <a:rPr lang="en-IE" altLang="zh-CN" sz="3200" dirty="0"/>
              <a:t>: RTE</a:t>
            </a:r>
            <a:r>
              <a:rPr lang="zh-CN" altLang="en-US" sz="3200" dirty="0"/>
              <a:t>的记者</a:t>
            </a:r>
            <a:r>
              <a:rPr lang="en-US" altLang="zh-CN" sz="3200" dirty="0" err="1"/>
              <a:t>Conor</a:t>
            </a:r>
            <a:r>
              <a:rPr lang="en-US" altLang="zh-CN" sz="3200" dirty="0"/>
              <a:t> Hunt, </a:t>
            </a:r>
            <a:r>
              <a:rPr lang="zh-CN" altLang="en-US" sz="3200" dirty="0"/>
              <a:t>两位酒馆经理，两位政客，两位公民</a:t>
            </a:r>
            <a:endParaRPr lang="en-IE" altLang="zh-CN" sz="3200" dirty="0"/>
          </a:p>
          <a:p>
            <a:r>
              <a:rPr lang="zh-CN" altLang="en-US" sz="3200" dirty="0"/>
              <a:t>地点：一个城市（</a:t>
            </a:r>
            <a:r>
              <a:rPr lang="en-US" altLang="zh-CN" sz="3200" dirty="0" err="1"/>
              <a:t>Ardee</a:t>
            </a:r>
            <a:r>
              <a:rPr lang="en-US" altLang="zh-CN" sz="3200" dirty="0"/>
              <a:t>, County </a:t>
            </a:r>
            <a:r>
              <a:rPr lang="en-US" altLang="zh-CN" sz="3200" dirty="0" err="1"/>
              <a:t>Louth</a:t>
            </a:r>
            <a:r>
              <a:rPr lang="zh-CN" altLang="en-US" sz="3200" dirty="0"/>
              <a:t>）， 也有政府议会</a:t>
            </a:r>
            <a:endParaRPr lang="en-IE" altLang="zh-CN" sz="3200" dirty="0"/>
          </a:p>
          <a:p>
            <a:r>
              <a:rPr lang="zh-CN" altLang="en-US" sz="3200" dirty="0"/>
              <a:t>时间：</a:t>
            </a:r>
            <a:r>
              <a:rPr lang="en-US" altLang="zh-CN" sz="3200" dirty="0"/>
              <a:t>2018</a:t>
            </a:r>
            <a:r>
              <a:rPr lang="zh-CN" altLang="en-US" sz="3200" dirty="0"/>
              <a:t>年</a:t>
            </a:r>
            <a:r>
              <a:rPr lang="en-US" altLang="zh-CN" sz="3200" dirty="0"/>
              <a:t>1</a:t>
            </a:r>
            <a:r>
              <a:rPr lang="zh-CN" altLang="en-US" sz="3200" dirty="0"/>
              <a:t>月</a:t>
            </a:r>
            <a:r>
              <a:rPr lang="en-US" altLang="zh-CN" sz="3200" dirty="0"/>
              <a:t>25</a:t>
            </a:r>
            <a:r>
              <a:rPr lang="zh-CN" altLang="en-US" sz="3200" dirty="0"/>
              <a:t>日</a:t>
            </a:r>
            <a:endParaRPr lang="en-IE" altLang="zh-CN" sz="3200" dirty="0"/>
          </a:p>
          <a:p>
            <a:r>
              <a:rPr lang="zh-CN" altLang="en-US" sz="3200" dirty="0"/>
              <a:t>事件：爱尔兰政府修法‘醉人酒法案’（</a:t>
            </a:r>
            <a:r>
              <a:rPr lang="en-IE" altLang="zh-CN" sz="3200" dirty="0"/>
              <a:t>Intoxicating Liquor Act</a:t>
            </a:r>
            <a:r>
              <a:rPr lang="zh-CN" altLang="en-US" sz="3200" dirty="0"/>
              <a:t>）让酒馆在耶稣受难日（</a:t>
            </a:r>
            <a:r>
              <a:rPr lang="en-US" altLang="zh-CN" sz="3200" dirty="0"/>
              <a:t>Good Friday</a:t>
            </a:r>
            <a:r>
              <a:rPr lang="zh-CN" altLang="en-US" sz="3200" dirty="0"/>
              <a:t>）卖酒</a:t>
            </a:r>
            <a:endParaRPr lang="en-IE" sz="3200" dirty="0"/>
          </a:p>
        </p:txBody>
      </p:sp>
    </p:spTree>
    <p:extLst>
      <p:ext uri="{BB962C8B-B14F-4D97-AF65-F5344CB8AC3E}">
        <p14:creationId xmlns:p14="http://schemas.microsoft.com/office/powerpoint/2010/main" val="3554880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title="Side bar">
            <a:extLst>
              <a:ext uri="{FF2B5EF4-FFF2-40B4-BE49-F238E27FC236}">
                <a16:creationId xmlns:a16="http://schemas.microsoft.com/office/drawing/2014/main" id="{2793B903-AB42-42A0-AE97-93D366679C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title="Side bar">
            <a:extLst>
              <a:ext uri="{FF2B5EF4-FFF2-40B4-BE49-F238E27FC236}">
                <a16:creationId xmlns:a16="http://schemas.microsoft.com/office/drawing/2014/main" id="{BEC9E7FA-3295-45ED-8253-D23F9E44E1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Content Placeholder 4">
            <a:extLst>
              <a:ext uri="{FF2B5EF4-FFF2-40B4-BE49-F238E27FC236}">
                <a16:creationId xmlns:a16="http://schemas.microsoft.com/office/drawing/2014/main" id="{B7DA8F6C-6BFC-48E1-B8F5-7CA4AED0DE3C}"/>
              </a:ext>
            </a:extLst>
          </p:cNvPr>
          <p:cNvPicPr>
            <a:picLocks noGrp="1" noChangeAspect="1"/>
          </p:cNvPicPr>
          <p:nvPr>
            <p:ph sz="half" idx="2"/>
          </p:nvPr>
        </p:nvPicPr>
        <p:blipFill>
          <a:blip r:embed="rId3"/>
          <a:stretch>
            <a:fillRect/>
          </a:stretch>
        </p:blipFill>
        <p:spPr>
          <a:xfrm>
            <a:off x="1604672" y="645106"/>
            <a:ext cx="5354843" cy="5247747"/>
          </a:xfrm>
          <a:prstGeom prst="rect">
            <a:avLst/>
          </a:prstGeom>
        </p:spPr>
      </p:pic>
      <p:sp>
        <p:nvSpPr>
          <p:cNvPr id="2" name="Title 1">
            <a:extLst>
              <a:ext uri="{FF2B5EF4-FFF2-40B4-BE49-F238E27FC236}">
                <a16:creationId xmlns:a16="http://schemas.microsoft.com/office/drawing/2014/main" id="{C9105805-88AE-4FE0-B05E-172E5C8BB027}"/>
              </a:ext>
            </a:extLst>
          </p:cNvPr>
          <p:cNvSpPr>
            <a:spLocks noGrp="1"/>
          </p:cNvSpPr>
          <p:nvPr>
            <p:ph type="title"/>
          </p:nvPr>
        </p:nvSpPr>
        <p:spPr>
          <a:xfrm>
            <a:off x="7860667" y="685800"/>
            <a:ext cx="3656419" cy="1485900"/>
          </a:xfrm>
        </p:spPr>
        <p:txBody>
          <a:bodyPr vert="horz" lIns="91440" tIns="45720" rIns="91440" bIns="45720" rtlCol="0" anchor="t">
            <a:normAutofit/>
          </a:bodyPr>
          <a:lstStyle/>
          <a:p>
            <a:r>
              <a:rPr lang="zh-CN" altLang="en-US"/>
              <a:t>新闻内容</a:t>
            </a:r>
            <a:endParaRPr lang="en-US"/>
          </a:p>
        </p:txBody>
      </p:sp>
      <p:sp>
        <p:nvSpPr>
          <p:cNvPr id="3" name="Content Placeholder 2">
            <a:extLst>
              <a:ext uri="{FF2B5EF4-FFF2-40B4-BE49-F238E27FC236}">
                <a16:creationId xmlns:a16="http://schemas.microsoft.com/office/drawing/2014/main" id="{3A28211D-283A-45BE-82F4-E855ABB026E4}"/>
              </a:ext>
            </a:extLst>
          </p:cNvPr>
          <p:cNvSpPr>
            <a:spLocks noGrp="1"/>
          </p:cNvSpPr>
          <p:nvPr>
            <p:ph sz="half" idx="1"/>
          </p:nvPr>
        </p:nvSpPr>
        <p:spPr>
          <a:xfrm>
            <a:off x="7474227" y="1537252"/>
            <a:ext cx="4042860" cy="4571999"/>
          </a:xfrm>
        </p:spPr>
        <p:txBody>
          <a:bodyPr vert="horz" lIns="91440" tIns="45720" rIns="91440" bIns="45720" rtlCol="0">
            <a:noAutofit/>
          </a:bodyPr>
          <a:lstStyle/>
          <a:p>
            <a:r>
              <a:rPr lang="zh-CN" altLang="en-US" sz="3200" dirty="0"/>
              <a:t>记者访问两个酒馆经理</a:t>
            </a:r>
            <a:endParaRPr lang="en-US" altLang="zh-CN" sz="3200" dirty="0"/>
          </a:p>
          <a:p>
            <a:r>
              <a:rPr lang="zh-CN" altLang="en-US" sz="3200" dirty="0"/>
              <a:t>一个认为好；现代的国际民居让人随便做事</a:t>
            </a:r>
            <a:endParaRPr lang="en-US" altLang="zh-CN" sz="3200" dirty="0"/>
          </a:p>
          <a:p>
            <a:r>
              <a:rPr lang="zh-CN" altLang="en-US" sz="3200" dirty="0"/>
              <a:t>一个认为不好；酒馆一年里只有两天休假，后来只有一天</a:t>
            </a:r>
            <a:endParaRPr lang="en-US" sz="3200" dirty="0"/>
          </a:p>
        </p:txBody>
      </p:sp>
    </p:spTree>
    <p:extLst>
      <p:ext uri="{BB962C8B-B14F-4D97-AF65-F5344CB8AC3E}">
        <p14:creationId xmlns:p14="http://schemas.microsoft.com/office/powerpoint/2010/main" val="1193767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824E6-7BD1-4933-B400-0DAE57572AEE}"/>
              </a:ext>
            </a:extLst>
          </p:cNvPr>
          <p:cNvSpPr>
            <a:spLocks noGrp="1"/>
          </p:cNvSpPr>
          <p:nvPr>
            <p:ph type="title"/>
          </p:nvPr>
        </p:nvSpPr>
        <p:spPr/>
        <p:txBody>
          <a:bodyPr>
            <a:normAutofit/>
          </a:bodyPr>
          <a:lstStyle/>
          <a:p>
            <a:r>
              <a:rPr lang="zh-CN" altLang="en-US" sz="6000" dirty="0"/>
              <a:t>新闻内容</a:t>
            </a:r>
            <a:endParaRPr lang="en-IE" sz="6000" dirty="0"/>
          </a:p>
        </p:txBody>
      </p:sp>
      <p:sp>
        <p:nvSpPr>
          <p:cNvPr id="3" name="Content Placeholder 2">
            <a:extLst>
              <a:ext uri="{FF2B5EF4-FFF2-40B4-BE49-F238E27FC236}">
                <a16:creationId xmlns:a16="http://schemas.microsoft.com/office/drawing/2014/main" id="{46C99C74-35E8-4F3E-A206-FF61F5C4196C}"/>
              </a:ext>
            </a:extLst>
          </p:cNvPr>
          <p:cNvSpPr>
            <a:spLocks noGrp="1"/>
          </p:cNvSpPr>
          <p:nvPr>
            <p:ph sz="half" idx="1"/>
          </p:nvPr>
        </p:nvSpPr>
        <p:spPr/>
        <p:txBody>
          <a:bodyPr>
            <a:normAutofit fontScale="92500" lnSpcReduction="20000"/>
          </a:bodyPr>
          <a:lstStyle/>
          <a:p>
            <a:r>
              <a:rPr lang="zh-CN" altLang="en-US" sz="3600" dirty="0"/>
              <a:t>视频给我们看政客辩论</a:t>
            </a:r>
            <a:endParaRPr lang="en-IE" altLang="zh-CN" sz="3600" dirty="0"/>
          </a:p>
          <a:p>
            <a:r>
              <a:rPr lang="zh-CN" altLang="en-US" sz="3600" dirty="0"/>
              <a:t>一位支持修法者说；现在的社会和法律实行时的不一样</a:t>
            </a:r>
            <a:endParaRPr lang="en-IE" altLang="zh-CN" sz="3600" dirty="0"/>
          </a:p>
          <a:p>
            <a:r>
              <a:rPr lang="zh-CN" altLang="en-US" sz="3600" dirty="0"/>
              <a:t>一位反对修法者说；增加旅游业的原因没有意义</a:t>
            </a:r>
            <a:endParaRPr lang="en-IE" sz="3600" dirty="0"/>
          </a:p>
        </p:txBody>
      </p:sp>
      <p:pic>
        <p:nvPicPr>
          <p:cNvPr id="5" name="Content Placeholder 4">
            <a:extLst>
              <a:ext uri="{FF2B5EF4-FFF2-40B4-BE49-F238E27FC236}">
                <a16:creationId xmlns:a16="http://schemas.microsoft.com/office/drawing/2014/main" id="{A4412603-61B4-4732-A701-43090FAA970A}"/>
              </a:ext>
            </a:extLst>
          </p:cNvPr>
          <p:cNvPicPr>
            <a:picLocks noGrp="1" noChangeAspect="1"/>
          </p:cNvPicPr>
          <p:nvPr>
            <p:ph sz="half" idx="2"/>
          </p:nvPr>
        </p:nvPicPr>
        <p:blipFill rotWithShape="1">
          <a:blip r:embed="rId3"/>
          <a:srcRect l="26412" t="12576" r="28005" b="6348"/>
          <a:stretch/>
        </p:blipFill>
        <p:spPr>
          <a:xfrm>
            <a:off x="6387548" y="685800"/>
            <a:ext cx="5473148" cy="5473148"/>
          </a:xfrm>
          <a:prstGeom prst="rect">
            <a:avLst/>
          </a:prstGeom>
        </p:spPr>
      </p:pic>
    </p:spTree>
    <p:extLst>
      <p:ext uri="{BB962C8B-B14F-4D97-AF65-F5344CB8AC3E}">
        <p14:creationId xmlns:p14="http://schemas.microsoft.com/office/powerpoint/2010/main" val="2130635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1AE7D-DD62-405B-8540-FEB426C55E17}"/>
              </a:ext>
            </a:extLst>
          </p:cNvPr>
          <p:cNvSpPr>
            <a:spLocks noGrp="1"/>
          </p:cNvSpPr>
          <p:nvPr>
            <p:ph type="title"/>
          </p:nvPr>
        </p:nvSpPr>
        <p:spPr/>
        <p:txBody>
          <a:bodyPr>
            <a:normAutofit/>
          </a:bodyPr>
          <a:lstStyle/>
          <a:p>
            <a:r>
              <a:rPr lang="zh-CN" altLang="en-US" sz="6000" dirty="0"/>
              <a:t>新闻内容</a:t>
            </a:r>
            <a:endParaRPr lang="en-IE" sz="6000" dirty="0"/>
          </a:p>
        </p:txBody>
      </p:sp>
      <p:sp>
        <p:nvSpPr>
          <p:cNvPr id="3" name="Content Placeholder 2">
            <a:extLst>
              <a:ext uri="{FF2B5EF4-FFF2-40B4-BE49-F238E27FC236}">
                <a16:creationId xmlns:a16="http://schemas.microsoft.com/office/drawing/2014/main" id="{3D978D44-6FAD-4282-9A96-B1BFC9725E3F}"/>
              </a:ext>
            </a:extLst>
          </p:cNvPr>
          <p:cNvSpPr>
            <a:spLocks noGrp="1"/>
          </p:cNvSpPr>
          <p:nvPr>
            <p:ph sz="half" idx="1"/>
          </p:nvPr>
        </p:nvSpPr>
        <p:spPr/>
        <p:txBody>
          <a:bodyPr>
            <a:normAutofit fontScale="92500" lnSpcReduction="10000"/>
          </a:bodyPr>
          <a:lstStyle/>
          <a:p>
            <a:r>
              <a:rPr lang="zh-CN" altLang="en-US" sz="3600" dirty="0"/>
              <a:t>记者访问路上的人民</a:t>
            </a:r>
            <a:endParaRPr lang="en-IE" altLang="zh-CN" sz="3600" dirty="0"/>
          </a:p>
          <a:p>
            <a:r>
              <a:rPr lang="zh-CN" altLang="en-US" sz="3600" dirty="0"/>
              <a:t>一个同意说；自己不宗教，一个宗教怎么命令人民怎么活</a:t>
            </a:r>
            <a:endParaRPr lang="en-IE" altLang="zh-CN" sz="3600" dirty="0"/>
          </a:p>
          <a:p>
            <a:r>
              <a:rPr lang="zh-CN" altLang="en-US" sz="3600" dirty="0"/>
              <a:t>一个不同意说；一年里有多天多夜，不用在一神圣天开门卖酒</a:t>
            </a:r>
            <a:endParaRPr lang="en-IE" sz="3600" dirty="0"/>
          </a:p>
        </p:txBody>
      </p:sp>
      <p:pic>
        <p:nvPicPr>
          <p:cNvPr id="5" name="Content Placeholder 4">
            <a:extLst>
              <a:ext uri="{FF2B5EF4-FFF2-40B4-BE49-F238E27FC236}">
                <a16:creationId xmlns:a16="http://schemas.microsoft.com/office/drawing/2014/main" id="{E38EAB3F-9147-47FE-B2F3-48125EDD4EFD}"/>
              </a:ext>
            </a:extLst>
          </p:cNvPr>
          <p:cNvPicPr>
            <a:picLocks noGrp="1" noChangeAspect="1"/>
          </p:cNvPicPr>
          <p:nvPr>
            <p:ph sz="half" idx="2"/>
          </p:nvPr>
        </p:nvPicPr>
        <p:blipFill rotWithShape="1">
          <a:blip r:embed="rId3"/>
          <a:srcRect l="26115" t="10986" r="28899" b="5819"/>
          <a:stretch/>
        </p:blipFill>
        <p:spPr>
          <a:xfrm>
            <a:off x="6122504" y="685800"/>
            <a:ext cx="5393635" cy="5607953"/>
          </a:xfrm>
          <a:prstGeom prst="rect">
            <a:avLst/>
          </a:prstGeom>
        </p:spPr>
      </p:pic>
    </p:spTree>
    <p:extLst>
      <p:ext uri="{BB962C8B-B14F-4D97-AF65-F5344CB8AC3E}">
        <p14:creationId xmlns:p14="http://schemas.microsoft.com/office/powerpoint/2010/main" val="372984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D1C59-E436-4117-94E3-068C742A19F1}"/>
              </a:ext>
            </a:extLst>
          </p:cNvPr>
          <p:cNvSpPr>
            <a:spLocks noGrp="1"/>
          </p:cNvSpPr>
          <p:nvPr>
            <p:ph type="title"/>
          </p:nvPr>
        </p:nvSpPr>
        <p:spPr/>
        <p:txBody>
          <a:bodyPr>
            <a:normAutofit/>
          </a:bodyPr>
          <a:lstStyle/>
          <a:p>
            <a:r>
              <a:rPr lang="zh-CN" altLang="en-US" sz="6000" dirty="0"/>
              <a:t>新闻反映的社会问题</a:t>
            </a:r>
            <a:endParaRPr lang="en-IE" sz="6000" dirty="0"/>
          </a:p>
        </p:txBody>
      </p:sp>
      <p:sp>
        <p:nvSpPr>
          <p:cNvPr id="3" name="Content Placeholder 2">
            <a:extLst>
              <a:ext uri="{FF2B5EF4-FFF2-40B4-BE49-F238E27FC236}">
                <a16:creationId xmlns:a16="http://schemas.microsoft.com/office/drawing/2014/main" id="{2D692F5B-3DD3-4928-96F0-9831C582193D}"/>
              </a:ext>
            </a:extLst>
          </p:cNvPr>
          <p:cNvSpPr>
            <a:spLocks noGrp="1"/>
          </p:cNvSpPr>
          <p:nvPr>
            <p:ph idx="1"/>
          </p:nvPr>
        </p:nvSpPr>
        <p:spPr/>
        <p:txBody>
          <a:bodyPr/>
          <a:lstStyle/>
          <a:p>
            <a:r>
              <a:rPr lang="zh-CN" altLang="en-US" sz="3600" dirty="0"/>
              <a:t>爱尔兰现代去掉基督教的法律</a:t>
            </a:r>
            <a:endParaRPr lang="en-IE" altLang="zh-CN" sz="3600" dirty="0"/>
          </a:p>
          <a:p>
            <a:r>
              <a:rPr lang="zh-CN" altLang="en-US" sz="3600" dirty="0"/>
              <a:t>分离教堂和州</a:t>
            </a:r>
            <a:endParaRPr lang="en-IE" altLang="zh-CN" sz="3600" dirty="0"/>
          </a:p>
          <a:p>
            <a:r>
              <a:rPr lang="zh-CN" altLang="en-US" sz="3600" dirty="0"/>
              <a:t>爱尔兰的酒精问题</a:t>
            </a:r>
            <a:endParaRPr lang="en-IE" altLang="zh-CN" sz="3600" dirty="0"/>
          </a:p>
          <a:p>
            <a:endParaRPr lang="en-IE" altLang="zh-CN" dirty="0"/>
          </a:p>
          <a:p>
            <a:endParaRPr lang="en-IE" dirty="0"/>
          </a:p>
        </p:txBody>
      </p:sp>
    </p:spTree>
    <p:extLst>
      <p:ext uri="{BB962C8B-B14F-4D97-AF65-F5344CB8AC3E}">
        <p14:creationId xmlns:p14="http://schemas.microsoft.com/office/powerpoint/2010/main" val="3949022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title="Side bar">
            <a:extLst>
              <a:ext uri="{FF2B5EF4-FFF2-40B4-BE49-F238E27FC236}">
                <a16:creationId xmlns:a16="http://schemas.microsoft.com/office/drawing/2014/main" id="{2793B903-AB42-42A0-AE97-93D366679C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title="Side bar">
            <a:extLst>
              <a:ext uri="{FF2B5EF4-FFF2-40B4-BE49-F238E27FC236}">
                <a16:creationId xmlns:a16="http://schemas.microsoft.com/office/drawing/2014/main" id="{BEC9E7FA-3295-45ED-8253-D23F9E44E1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Content Placeholder 4">
            <a:extLst>
              <a:ext uri="{FF2B5EF4-FFF2-40B4-BE49-F238E27FC236}">
                <a16:creationId xmlns:a16="http://schemas.microsoft.com/office/drawing/2014/main" id="{040D69D6-5FF3-4BB2-B270-A0F060BCB920}"/>
              </a:ext>
            </a:extLst>
          </p:cNvPr>
          <p:cNvPicPr>
            <a:picLocks noGrp="1" noChangeAspect="1"/>
          </p:cNvPicPr>
          <p:nvPr>
            <p:ph sz="half" idx="2"/>
          </p:nvPr>
        </p:nvPicPr>
        <p:blipFill rotWithShape="1">
          <a:blip r:embed="rId3"/>
          <a:srcRect l="26183" t="9989" r="27658" b="6141"/>
          <a:stretch/>
        </p:blipFill>
        <p:spPr>
          <a:xfrm>
            <a:off x="1037999" y="262274"/>
            <a:ext cx="6197688" cy="6334203"/>
          </a:xfrm>
          <a:prstGeom prst="rect">
            <a:avLst/>
          </a:prstGeom>
        </p:spPr>
      </p:pic>
      <p:sp>
        <p:nvSpPr>
          <p:cNvPr id="2" name="Title 1">
            <a:extLst>
              <a:ext uri="{FF2B5EF4-FFF2-40B4-BE49-F238E27FC236}">
                <a16:creationId xmlns:a16="http://schemas.microsoft.com/office/drawing/2014/main" id="{6B47EC64-3A40-42FE-A57C-17F5277F350A}"/>
              </a:ext>
            </a:extLst>
          </p:cNvPr>
          <p:cNvSpPr>
            <a:spLocks noGrp="1"/>
          </p:cNvSpPr>
          <p:nvPr>
            <p:ph type="title"/>
          </p:nvPr>
        </p:nvSpPr>
        <p:spPr>
          <a:xfrm>
            <a:off x="7860667" y="685800"/>
            <a:ext cx="3656419" cy="1485900"/>
          </a:xfrm>
        </p:spPr>
        <p:txBody>
          <a:bodyPr vert="horz" lIns="91440" tIns="45720" rIns="91440" bIns="45720" rtlCol="0" anchor="t">
            <a:normAutofit/>
          </a:bodyPr>
          <a:lstStyle/>
          <a:p>
            <a:r>
              <a:rPr lang="zh-CN" altLang="en-US"/>
              <a:t>观众的评论</a:t>
            </a:r>
            <a:endParaRPr lang="en-US"/>
          </a:p>
        </p:txBody>
      </p:sp>
      <p:sp>
        <p:nvSpPr>
          <p:cNvPr id="3" name="Content Placeholder 2">
            <a:extLst>
              <a:ext uri="{FF2B5EF4-FFF2-40B4-BE49-F238E27FC236}">
                <a16:creationId xmlns:a16="http://schemas.microsoft.com/office/drawing/2014/main" id="{BA7EEAEF-C8FC-49B4-85D8-DB12D2CD8EFE}"/>
              </a:ext>
            </a:extLst>
          </p:cNvPr>
          <p:cNvSpPr>
            <a:spLocks noGrp="1"/>
          </p:cNvSpPr>
          <p:nvPr>
            <p:ph sz="half" idx="1"/>
          </p:nvPr>
        </p:nvSpPr>
        <p:spPr>
          <a:xfrm>
            <a:off x="7860667" y="1563757"/>
            <a:ext cx="3656419" cy="4770782"/>
          </a:xfrm>
        </p:spPr>
        <p:txBody>
          <a:bodyPr vert="horz" lIns="91440" tIns="45720" rIns="91440" bIns="45720" rtlCol="0">
            <a:noAutofit/>
          </a:bodyPr>
          <a:lstStyle/>
          <a:p>
            <a:r>
              <a:rPr lang="zh-CN" altLang="en-US" sz="2800" dirty="0"/>
              <a:t>推特上的评论者之间；有的同意有的不同意</a:t>
            </a:r>
            <a:endParaRPr lang="en-US" altLang="zh-CN" sz="2800" dirty="0"/>
          </a:p>
          <a:p>
            <a:r>
              <a:rPr lang="zh-CN" altLang="en-US" sz="2800" dirty="0"/>
              <a:t>有人觉得修法是不好的事情</a:t>
            </a:r>
            <a:endParaRPr lang="en-US" altLang="zh-CN" sz="2800" dirty="0"/>
          </a:p>
          <a:p>
            <a:r>
              <a:rPr lang="zh-CN" altLang="en-US" sz="2800" dirty="0"/>
              <a:t>有人觉得是好的事情</a:t>
            </a:r>
            <a:endParaRPr lang="en-US" altLang="zh-CN" sz="2800" dirty="0"/>
          </a:p>
          <a:p>
            <a:r>
              <a:rPr lang="zh-CN" altLang="en-US" sz="2800" dirty="0"/>
              <a:t>别的评论是政府浪费时间修法不重要的事情</a:t>
            </a:r>
            <a:endParaRPr lang="en-US" altLang="zh-CN" sz="2800" dirty="0"/>
          </a:p>
        </p:txBody>
      </p:sp>
    </p:spTree>
    <p:extLst>
      <p:ext uri="{BB962C8B-B14F-4D97-AF65-F5344CB8AC3E}">
        <p14:creationId xmlns:p14="http://schemas.microsoft.com/office/powerpoint/2010/main" val="2492459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13A10-E07E-4E4B-BF03-E3E7CE3328F5}"/>
              </a:ext>
            </a:extLst>
          </p:cNvPr>
          <p:cNvSpPr>
            <a:spLocks noGrp="1"/>
          </p:cNvSpPr>
          <p:nvPr>
            <p:ph type="title"/>
          </p:nvPr>
        </p:nvSpPr>
        <p:spPr/>
        <p:txBody>
          <a:bodyPr>
            <a:normAutofit/>
          </a:bodyPr>
          <a:lstStyle/>
          <a:p>
            <a:r>
              <a:rPr lang="zh-CN" altLang="en-US" sz="6000" dirty="0"/>
              <a:t>我的看法</a:t>
            </a:r>
            <a:endParaRPr lang="en-IE" sz="6000" dirty="0"/>
          </a:p>
        </p:txBody>
      </p:sp>
      <p:sp>
        <p:nvSpPr>
          <p:cNvPr id="3" name="Content Placeholder 2">
            <a:extLst>
              <a:ext uri="{FF2B5EF4-FFF2-40B4-BE49-F238E27FC236}">
                <a16:creationId xmlns:a16="http://schemas.microsoft.com/office/drawing/2014/main" id="{93C2395B-66D3-476B-971E-5AC7A87AEC1A}"/>
              </a:ext>
            </a:extLst>
          </p:cNvPr>
          <p:cNvSpPr>
            <a:spLocks noGrp="1"/>
          </p:cNvSpPr>
          <p:nvPr>
            <p:ph idx="1"/>
          </p:nvPr>
        </p:nvSpPr>
        <p:spPr/>
        <p:txBody>
          <a:bodyPr/>
          <a:lstStyle/>
          <a:p>
            <a:r>
              <a:rPr lang="zh-CN" altLang="en-US" sz="3600" dirty="0"/>
              <a:t>分离教堂和州很重要</a:t>
            </a:r>
            <a:endParaRPr lang="en-IE" altLang="zh-CN" sz="3600" dirty="0"/>
          </a:p>
          <a:p>
            <a:r>
              <a:rPr lang="zh-CN" altLang="en-US" sz="3600" dirty="0"/>
              <a:t>人民自由与权力也重要</a:t>
            </a:r>
            <a:endParaRPr lang="en-IE" altLang="zh-CN" sz="3600" dirty="0"/>
          </a:p>
          <a:p>
            <a:r>
              <a:rPr lang="zh-CN" altLang="en-US" sz="3600" dirty="0"/>
              <a:t>爱尔兰改变符合别的国家可能失去特别的文化</a:t>
            </a:r>
            <a:endParaRPr lang="en-IE" altLang="zh-CN" sz="3600" dirty="0"/>
          </a:p>
          <a:p>
            <a:endParaRPr lang="en-IE" dirty="0"/>
          </a:p>
        </p:txBody>
      </p:sp>
    </p:spTree>
    <p:extLst>
      <p:ext uri="{BB962C8B-B14F-4D97-AF65-F5344CB8AC3E}">
        <p14:creationId xmlns:p14="http://schemas.microsoft.com/office/powerpoint/2010/main" val="657558010"/>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298</TotalTime>
  <Words>1680</Words>
  <Application>Microsoft Office PowerPoint</Application>
  <PresentationFormat>Widescreen</PresentationFormat>
  <Paragraphs>60</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等线</vt:lpstr>
      <vt:lpstr>华文楷体</vt:lpstr>
      <vt:lpstr>Calibri</vt:lpstr>
      <vt:lpstr>Franklin Gothic Book</vt:lpstr>
      <vt:lpstr>Crop</vt:lpstr>
      <vt:lpstr>新闻解释</vt:lpstr>
      <vt:lpstr>我选择的新闻</vt:lpstr>
      <vt:lpstr>为什么选择这个视频？</vt:lpstr>
      <vt:lpstr>新闻内容</vt:lpstr>
      <vt:lpstr>新闻内容</vt:lpstr>
      <vt:lpstr>新闻内容</vt:lpstr>
      <vt:lpstr>新闻内容</vt:lpstr>
      <vt:lpstr>新闻反映的社会问题</vt:lpstr>
      <vt:lpstr>观众的评论</vt:lpstr>
      <vt:lpstr>我的看法</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新闻解释</dc:title>
  <dc:creator>Frances Mcmanus (1400029)</dc:creator>
  <cp:lastModifiedBy>Frances Mcmanus (1400029)</cp:lastModifiedBy>
  <cp:revision>34</cp:revision>
  <dcterms:created xsi:type="dcterms:W3CDTF">2018-02-15T15:49:09Z</dcterms:created>
  <dcterms:modified xsi:type="dcterms:W3CDTF">2018-02-22T20:09:50Z</dcterms:modified>
</cp:coreProperties>
</file>