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D0A63D-E89C-9FAA-9C33-277B6FBF5386}" v="566" dt="2025-02-24T14:25:52.6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71907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3/2/2025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1809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69781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3/2/2025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9758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18532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94189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0864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3/2/2025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60089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03250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79153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233809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60650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529230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75612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3/2/2025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27610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39071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63488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  <p:sldLayoutId id="2147483702" r:id="rId13"/>
    <p:sldLayoutId id="2147483703" r:id="rId14"/>
    <p:sldLayoutId id="2147483704" r:id="rId15"/>
    <p:sldLayoutId id="214748370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sites/default/files/publications/2018-03/successful-futures.pdf" TargetMode="External"/><Relationship Id="rId2" Type="http://schemas.openxmlformats.org/officeDocument/2006/relationships/hyperlink" Target="https://www.estyn.gov.wales/system/files/2020-07/ESDGC%253A%2520Progress%2520in%2520education%2520for%2520sustainable%2520development%2520and%2520global%2520citizenship%2520-%2520June%25202014.pdf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hwb.gov.wales/api/storage/eaf467e6-30fe-45c9-93ef-cb30f31f1c90/common-understanding-for-school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0800000" flipH="1" flipV="1">
            <a:off x="787618" y="115574"/>
            <a:ext cx="8360324" cy="890219"/>
          </a:xfrm>
        </p:spPr>
        <p:txBody>
          <a:bodyPr/>
          <a:lstStyle/>
          <a:p>
            <a:r>
              <a:rPr lang="en-US" sz="4400" dirty="0"/>
              <a:t>ESDGC </a:t>
            </a:r>
            <a:r>
              <a:rPr lang="en-US" sz="2400" dirty="0"/>
              <a:t>– Embedded Provisions for the new curriculum</a:t>
            </a:r>
            <a:r>
              <a:rPr lang="en-US" sz="4400" dirty="0"/>
              <a:t>   </a:t>
            </a:r>
          </a:p>
        </p:txBody>
      </p:sp>
      <p:pic>
        <p:nvPicPr>
          <p:cNvPr id="4" name="Picture 3" descr="A cover of a book with people&#10;&#10;AI-generated content may be incorrect.">
            <a:extLst>
              <a:ext uri="{FF2B5EF4-FFF2-40B4-BE49-F238E27FC236}">
                <a16:creationId xmlns:a16="http://schemas.microsoft.com/office/drawing/2014/main" id="{F986F5F5-9179-5F93-098C-3030F2152D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060000">
            <a:off x="293652" y="818785"/>
            <a:ext cx="1415443" cy="19253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 descr="A cover of a book&#10;&#10;AI-generated content may be incorrect.">
            <a:extLst>
              <a:ext uri="{FF2B5EF4-FFF2-40B4-BE49-F238E27FC236}">
                <a16:creationId xmlns:a16="http://schemas.microsoft.com/office/drawing/2014/main" id="{D826856D-0912-8E9E-45E3-930FD16563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060000">
            <a:off x="313229" y="3834041"/>
            <a:ext cx="1574758" cy="23137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34E04C6-2F01-B963-87EB-B7712441E6F6}"/>
              </a:ext>
            </a:extLst>
          </p:cNvPr>
          <p:cNvSpPr txBox="1"/>
          <p:nvPr/>
        </p:nvSpPr>
        <p:spPr>
          <a:xfrm>
            <a:off x="153971" y="2849278"/>
            <a:ext cx="1708433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latin typeface="Calibri"/>
                <a:ea typeface="Calibri"/>
                <a:cs typeface="Times New Roman"/>
              </a:rPr>
              <a:t>(Yr Adran Plant, </a:t>
            </a:r>
            <a:r>
              <a:rPr lang="en-US" sz="1000" err="1">
                <a:latin typeface="Calibri"/>
                <a:ea typeface="Calibri"/>
                <a:cs typeface="Times New Roman"/>
              </a:rPr>
              <a:t>Addysg</a:t>
            </a:r>
            <a:r>
              <a:rPr lang="en-US" sz="1000" dirty="0">
                <a:latin typeface="Calibri"/>
                <a:ea typeface="Calibri"/>
                <a:cs typeface="Times New Roman"/>
              </a:rPr>
              <a:t>, </a:t>
            </a:r>
            <a:r>
              <a:rPr lang="en-US" sz="1000" err="1">
                <a:latin typeface="Calibri"/>
                <a:ea typeface="Calibri"/>
                <a:cs typeface="Times New Roman"/>
              </a:rPr>
              <a:t>Dysgu</a:t>
            </a:r>
            <a:r>
              <a:rPr lang="en-US" sz="1000" dirty="0">
                <a:latin typeface="Calibri"/>
                <a:ea typeface="Calibri"/>
                <a:cs typeface="Times New Roman"/>
              </a:rPr>
              <a:t> </a:t>
            </a:r>
            <a:r>
              <a:rPr lang="en-US" sz="1000" err="1">
                <a:latin typeface="Calibri"/>
                <a:ea typeface="Calibri"/>
                <a:cs typeface="Times New Roman"/>
              </a:rPr>
              <a:t>Gydol</a:t>
            </a:r>
            <a:r>
              <a:rPr lang="en-US" sz="1000" dirty="0">
                <a:latin typeface="Calibri"/>
                <a:ea typeface="Calibri"/>
                <a:cs typeface="Times New Roman"/>
              </a:rPr>
              <a:t> Oes a </a:t>
            </a:r>
            <a:r>
              <a:rPr lang="en-US" sz="1000" err="1">
                <a:latin typeface="Calibri"/>
                <a:ea typeface="Calibri"/>
                <a:cs typeface="Times New Roman"/>
              </a:rPr>
              <a:t>Sgiliau</a:t>
            </a:r>
            <a:r>
              <a:rPr lang="en-US" sz="1000" dirty="0">
                <a:latin typeface="Calibri"/>
                <a:ea typeface="Calibri"/>
                <a:cs typeface="Times New Roman"/>
              </a:rPr>
              <a:t> Department for Children, Education, Lifelong Learning and Skills, 2008)</a:t>
            </a:r>
            <a:endParaRPr lang="en-US" sz="1000" dirty="0">
              <a:latin typeface="Calibri"/>
              <a:ea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5A04572-026F-F6EC-2EE0-AF1356D706EC}"/>
              </a:ext>
            </a:extLst>
          </p:cNvPr>
          <p:cNvSpPr txBox="1"/>
          <p:nvPr/>
        </p:nvSpPr>
        <p:spPr>
          <a:xfrm>
            <a:off x="167971" y="6278183"/>
            <a:ext cx="390625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latin typeface="Trebuchet MS"/>
                <a:cs typeface="Times New Roman"/>
              </a:rPr>
              <a:t>Donaldson, Graham. </a:t>
            </a:r>
            <a:r>
              <a:rPr lang="en-US" sz="1000" i="1" dirty="0">
                <a:latin typeface="Trebuchet MS"/>
                <a:cs typeface="Times New Roman"/>
              </a:rPr>
              <a:t>Successful Futures Independent Review of Curriculum and Assessment Arrangements in Wales</a:t>
            </a:r>
            <a:r>
              <a:rPr lang="en-US" sz="1000" dirty="0">
                <a:latin typeface="Trebuchet MS"/>
                <a:cs typeface="Times New Roman"/>
              </a:rPr>
              <a:t>. Feb. 2015.</a:t>
            </a:r>
            <a:endParaRPr lang="en-US" sz="1000" dirty="0">
              <a:latin typeface="Trebuchet M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4AB53DB-66A9-AE96-B056-D742B0A6B6CC}"/>
              </a:ext>
            </a:extLst>
          </p:cNvPr>
          <p:cNvSpPr txBox="1"/>
          <p:nvPr/>
        </p:nvSpPr>
        <p:spPr>
          <a:xfrm>
            <a:off x="1845982" y="949497"/>
            <a:ext cx="5576995" cy="16619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The guidance says that ESDGC should not be seen as an additional subject but as ‘an ethos that can be embedded throughout schools, an attitude to be adopted, a value system and a way of life’.</a:t>
            </a:r>
            <a:r>
              <a:rPr lang="en-US" sz="1200" dirty="0">
                <a:latin typeface="Calibri"/>
                <a:ea typeface="Calibri"/>
                <a:cs typeface="Times New Roman"/>
              </a:rPr>
              <a:t>2014, Estyn . </a:t>
            </a:r>
            <a:r>
              <a:rPr lang="en-US" sz="1200" i="1" dirty="0">
                <a:latin typeface="Calibri"/>
                <a:ea typeface="Calibri"/>
                <a:cs typeface="Times New Roman"/>
              </a:rPr>
              <a:t>ESDGC Progress in Education for Sustainable Development and Global Citizenship</a:t>
            </a:r>
            <a:r>
              <a:rPr lang="en-US" sz="1200" dirty="0">
                <a:latin typeface="Calibri"/>
                <a:ea typeface="Calibri"/>
                <a:cs typeface="Times New Roman"/>
              </a:rPr>
              <a:t>. 2014.</a:t>
            </a:r>
          </a:p>
          <a:p>
            <a:pPr algn="l"/>
            <a:endParaRPr lang="en-US" dirty="0">
              <a:latin typeface="Trebuchet MS"/>
              <a:cs typeface="Times New Roman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6914D2-0695-02CC-7210-467CC0A5A3E0}"/>
              </a:ext>
            </a:extLst>
          </p:cNvPr>
          <p:cNvSpPr txBox="1"/>
          <p:nvPr/>
        </p:nvSpPr>
        <p:spPr>
          <a:xfrm>
            <a:off x="2044988" y="2618526"/>
            <a:ext cx="5583445" cy="40626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ea typeface="+mn-lt"/>
                <a:cs typeface="+mn-lt"/>
              </a:rPr>
              <a:t>Four purposes of the curriculum and the key characteristics</a:t>
            </a:r>
            <a:endParaRPr lang="en-US" sz="1600"/>
          </a:p>
          <a:p>
            <a:r>
              <a:rPr lang="en-US" sz="1600" dirty="0">
                <a:ea typeface="+mn-lt"/>
                <a:cs typeface="+mn-lt"/>
              </a:rPr>
              <a:t>ethical, informed citizens</a:t>
            </a:r>
            <a:endParaRPr lang="en-US" sz="1600"/>
          </a:p>
          <a:p>
            <a:pPr marL="342900" indent="-342900">
              <a:buFont typeface="Arial"/>
              <a:buChar char="•"/>
            </a:pPr>
            <a:r>
              <a:rPr lang="en-US" i="1" dirty="0">
                <a:solidFill>
                  <a:schemeClr val="bg2">
                    <a:lumMod val="49000"/>
                  </a:schemeClr>
                </a:solidFill>
                <a:ea typeface="+mn-lt"/>
                <a:cs typeface="+mn-lt"/>
              </a:rPr>
              <a:t>Responsible citizens: responses relating to the need for education to instill a sense of social responsibility</a:t>
            </a:r>
          </a:p>
          <a:p>
            <a:endParaRPr lang="en-US" i="1" dirty="0">
              <a:solidFill>
                <a:schemeClr val="bg2">
                  <a:lumMod val="49000"/>
                </a:schemeClr>
              </a:solidFill>
            </a:endParaRPr>
          </a:p>
          <a:p>
            <a:r>
              <a:rPr lang="en-US" sz="2400" i="1" dirty="0"/>
              <a:t>Areas of Learning </a:t>
            </a:r>
          </a:p>
          <a:p>
            <a:pPr marL="285750" indent="-285750">
              <a:buFont typeface="Arial"/>
              <a:buChar char="•"/>
            </a:pPr>
            <a:r>
              <a:rPr lang="en-US" i="1" dirty="0">
                <a:solidFill>
                  <a:schemeClr val="tx1">
                    <a:lumMod val="49000"/>
                    <a:lumOff val="51000"/>
                  </a:schemeClr>
                </a:solidFill>
                <a:ea typeface="+mn-lt"/>
                <a:cs typeface="+mn-lt"/>
              </a:rPr>
              <a:t>(ethical, informed citizens) using a variety of historical, geographical, social, political and religious perspectives to address contemporary issues; understanding different beliefs and respecting those who hold them.</a:t>
            </a:r>
            <a:endParaRPr lang="en-US" i="1" dirty="0">
              <a:solidFill>
                <a:schemeClr val="tx1">
                  <a:lumMod val="49000"/>
                  <a:lumOff val="51000"/>
                </a:schemeClr>
              </a:solidFill>
            </a:endParaRPr>
          </a:p>
          <a:p>
            <a:endParaRPr lang="en-US" sz="2400" i="1" dirty="0">
              <a:solidFill>
                <a:schemeClr val="bg2">
                  <a:lumMod val="49000"/>
                </a:schemeClr>
              </a:solidFill>
            </a:endParaRPr>
          </a:p>
        </p:txBody>
      </p:sp>
      <p:pic>
        <p:nvPicPr>
          <p:cNvPr id="8" name="Picture 7" descr="A diagram of a four purpose&#10;&#10;AI-generated content may be incorrect.">
            <a:extLst>
              <a:ext uri="{FF2B5EF4-FFF2-40B4-BE49-F238E27FC236}">
                <a16:creationId xmlns:a16="http://schemas.microsoft.com/office/drawing/2014/main" id="{93E36389-C41C-9E32-2D4C-137BDA9300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9458" y="2137777"/>
            <a:ext cx="4004153" cy="2582450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02B149E4-F172-D6A1-6617-69010248D2B4}"/>
              </a:ext>
            </a:extLst>
          </p:cNvPr>
          <p:cNvSpPr/>
          <p:nvPr/>
        </p:nvSpPr>
        <p:spPr>
          <a:xfrm>
            <a:off x="9466114" y="2865057"/>
            <a:ext cx="2478162" cy="2282149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109DDB7-6A04-E4F7-6595-40A93B3764BA}"/>
              </a:ext>
            </a:extLst>
          </p:cNvPr>
          <p:cNvSpPr txBox="1"/>
          <p:nvPr/>
        </p:nvSpPr>
        <p:spPr>
          <a:xfrm>
            <a:off x="10375641" y="6421610"/>
            <a:ext cx="191317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Katrina Barker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46C389A-1E75-50AF-705F-6FC30BDC5ADA}"/>
              </a:ext>
            </a:extLst>
          </p:cNvPr>
          <p:cNvSpPr txBox="1"/>
          <p:nvPr/>
        </p:nvSpPr>
        <p:spPr>
          <a:xfrm>
            <a:off x="7644749" y="4725434"/>
            <a:ext cx="1023883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/>
              <a:t>Image 1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7CE8F1-60BD-65D8-1A89-730C6EA0D2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B7D14-C12A-225D-F384-438EC209D2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 rot="10800000" flipH="1" flipV="1">
            <a:off x="787618" y="115574"/>
            <a:ext cx="8360324" cy="890219"/>
          </a:xfrm>
        </p:spPr>
        <p:txBody>
          <a:bodyPr/>
          <a:lstStyle/>
          <a:p>
            <a:pPr algn="l"/>
            <a:r>
              <a:rPr lang="en-US" sz="4400" dirty="0"/>
              <a:t>ESDGC </a:t>
            </a:r>
            <a:r>
              <a:rPr lang="en-US" sz="2400" dirty="0"/>
              <a:t>– Reference list </a:t>
            </a:r>
            <a:r>
              <a:rPr lang="en-US" sz="4400" dirty="0"/>
              <a:t>   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C2FF196-856F-5C12-C3ED-FC36441B8973}"/>
              </a:ext>
            </a:extLst>
          </p:cNvPr>
          <p:cNvSpPr txBox="1"/>
          <p:nvPr/>
        </p:nvSpPr>
        <p:spPr>
          <a:xfrm>
            <a:off x="10375641" y="6421610"/>
            <a:ext cx="191317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Katrina Barker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00F8266-7E7D-9F43-2987-296171B23E4E}"/>
              </a:ext>
            </a:extLst>
          </p:cNvPr>
          <p:cNvSpPr txBox="1"/>
          <p:nvPr/>
        </p:nvSpPr>
        <p:spPr>
          <a:xfrm>
            <a:off x="794738" y="1106072"/>
            <a:ext cx="8865892" cy="53553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Times New Roman"/>
                <a:ea typeface="Times New Roman"/>
                <a:cs typeface="Times New Roman"/>
              </a:rPr>
              <a:t>2014, E. (2014). </a:t>
            </a:r>
            <a:r>
              <a:rPr lang="en-US" i="1" dirty="0">
                <a:latin typeface="Times New Roman"/>
                <a:ea typeface="Times New Roman"/>
                <a:cs typeface="Times New Roman"/>
              </a:rPr>
              <a:t>ESDGC Progress in education for sustainable development and global citizenship</a:t>
            </a:r>
            <a:r>
              <a:rPr lang="en-US" dirty="0">
                <a:latin typeface="Times New Roman"/>
                <a:ea typeface="Times New Roman"/>
                <a:cs typeface="Times New Roman"/>
              </a:rPr>
              <a:t>. [online] Available at: </a:t>
            </a:r>
            <a:r>
              <a:rPr lang="en-US" dirty="0">
                <a:latin typeface="Times New Roman"/>
                <a:ea typeface="Times New Roman"/>
                <a:cs typeface="Times New Roman"/>
                <a:hlinkClick r:id="rId2"/>
              </a:rPr>
              <a:t>https://www.estyn.gov.wales/system/files/2020-07/ESDGC%253A%2520Progress%2520in%2520education%2520for%2520sustainable%2520development%2520and%2520global%2520citizenship%2520-%2520June%25202014.pdf</a:t>
            </a:r>
            <a:r>
              <a:rPr lang="en-US" dirty="0">
                <a:latin typeface="Times New Roman"/>
                <a:ea typeface="Times New Roman"/>
                <a:cs typeface="Times New Roman"/>
              </a:rPr>
              <a:t>.</a:t>
            </a:r>
          </a:p>
          <a:p>
            <a:endParaRPr lang="en-US" dirty="0">
              <a:latin typeface="Times New Roman"/>
              <a:ea typeface="Times New Roman"/>
              <a:cs typeface="Times New Roman"/>
            </a:endParaRPr>
          </a:p>
          <a:p>
            <a:r>
              <a:rPr lang="en-US" dirty="0">
                <a:latin typeface="Times New Roman"/>
                <a:ea typeface="Times New Roman"/>
                <a:cs typeface="Times New Roman"/>
              </a:rPr>
              <a:t>Donaldson, G. (2015). </a:t>
            </a:r>
            <a:r>
              <a:rPr lang="en-US" i="1" dirty="0">
                <a:latin typeface="Times New Roman"/>
                <a:ea typeface="Times New Roman"/>
                <a:cs typeface="Times New Roman"/>
              </a:rPr>
              <a:t>Successful Futures Independent Review of Curriculum and Assessment Arrangements in Wales</a:t>
            </a:r>
            <a:r>
              <a:rPr lang="en-US" dirty="0">
                <a:latin typeface="Times New Roman"/>
                <a:ea typeface="Times New Roman"/>
                <a:cs typeface="Times New Roman"/>
              </a:rPr>
              <a:t>. [online] Available at: </a:t>
            </a:r>
            <a:r>
              <a:rPr lang="en-US" dirty="0">
                <a:latin typeface="Times New Roman"/>
                <a:ea typeface="Times New Roman"/>
                <a:cs typeface="Times New Roman"/>
                <a:hlinkClick r:id="rId3"/>
              </a:rPr>
              <a:t>https://www.gov.wales/sites/default/files/publications/2018-03/successful-futures.pdf</a:t>
            </a:r>
            <a:r>
              <a:rPr lang="en-US" dirty="0">
                <a:latin typeface="Times New Roman"/>
                <a:ea typeface="Times New Roman"/>
                <a:cs typeface="Times New Roman"/>
              </a:rPr>
              <a:t>.</a:t>
            </a:r>
            <a:endParaRPr lang="en-US"/>
          </a:p>
          <a:p>
            <a:endParaRPr lang="en-US" dirty="0">
              <a:latin typeface="Times New Roman"/>
              <a:ea typeface="Times New Roman"/>
              <a:cs typeface="Times New Roman"/>
            </a:endParaRPr>
          </a:p>
          <a:p>
            <a:r>
              <a:rPr lang="en-US" dirty="0">
                <a:latin typeface="Times New Roman"/>
                <a:ea typeface="Times New Roman"/>
                <a:cs typeface="Times New Roman"/>
              </a:rPr>
              <a:t>Yr Adran Plant, </a:t>
            </a:r>
            <a:r>
              <a:rPr lang="en-US" dirty="0" err="1">
                <a:latin typeface="Times New Roman"/>
                <a:ea typeface="Times New Roman"/>
                <a:cs typeface="Times New Roman"/>
              </a:rPr>
              <a:t>Addysg</a:t>
            </a:r>
            <a:r>
              <a:rPr lang="en-US" dirty="0">
                <a:latin typeface="Times New Roman"/>
                <a:ea typeface="Times New Roman"/>
                <a:cs typeface="Times New Roman"/>
              </a:rPr>
              <a:t>, </a:t>
            </a:r>
            <a:r>
              <a:rPr lang="en-US" dirty="0" err="1">
                <a:latin typeface="Times New Roman"/>
                <a:ea typeface="Times New Roman"/>
                <a:cs typeface="Times New Roman"/>
              </a:rPr>
              <a:t>Dysgu</a:t>
            </a:r>
            <a:r>
              <a:rPr lang="en-US" dirty="0">
                <a:latin typeface="Times New Roman"/>
                <a:ea typeface="Times New Roman"/>
                <a:cs typeface="Times New Roman"/>
              </a:rPr>
              <a:t> </a:t>
            </a:r>
            <a:r>
              <a:rPr lang="en-US" dirty="0" err="1">
                <a:latin typeface="Times New Roman"/>
                <a:ea typeface="Times New Roman"/>
                <a:cs typeface="Times New Roman"/>
              </a:rPr>
              <a:t>Gydol</a:t>
            </a:r>
            <a:r>
              <a:rPr lang="en-US" dirty="0">
                <a:latin typeface="Times New Roman"/>
                <a:ea typeface="Times New Roman"/>
                <a:cs typeface="Times New Roman"/>
              </a:rPr>
              <a:t> Oes a </a:t>
            </a:r>
            <a:r>
              <a:rPr lang="en-US" dirty="0" err="1">
                <a:latin typeface="Times New Roman"/>
                <a:ea typeface="Times New Roman"/>
                <a:cs typeface="Times New Roman"/>
              </a:rPr>
              <a:t>Sgiliau</a:t>
            </a:r>
            <a:r>
              <a:rPr lang="en-US" dirty="0">
                <a:latin typeface="Times New Roman"/>
                <a:ea typeface="Times New Roman"/>
                <a:cs typeface="Times New Roman"/>
              </a:rPr>
              <a:t> Department for Children, Education, Lifelong Learning and Skills (2008). </a:t>
            </a:r>
            <a:r>
              <a:rPr lang="en-US" i="1" dirty="0">
                <a:latin typeface="Times New Roman"/>
                <a:ea typeface="Times New Roman"/>
                <a:cs typeface="Times New Roman"/>
              </a:rPr>
              <a:t>Education for Sustainable Development and Global Citizenship a Common Understanding for Schools Information</a:t>
            </a:r>
            <a:r>
              <a:rPr lang="en-US" dirty="0">
                <a:latin typeface="Times New Roman"/>
                <a:ea typeface="Times New Roman"/>
                <a:cs typeface="Times New Roman"/>
              </a:rPr>
              <a:t>. [online] WAG . Available at: </a:t>
            </a:r>
            <a:r>
              <a:rPr lang="en-US" dirty="0">
                <a:latin typeface="Times New Roman"/>
                <a:ea typeface="Times New Roman"/>
                <a:cs typeface="Times New Roman"/>
                <a:hlinkClick r:id="rId4"/>
              </a:rPr>
              <a:t>https://hwb.gov.wales/api/storage/eaf467e6-30fe-45c9-93ef-cb30f31f1c90/common-understanding-for-school.pdf</a:t>
            </a:r>
            <a:r>
              <a:rPr lang="en-US" dirty="0">
                <a:latin typeface="Times New Roman"/>
                <a:ea typeface="Times New Roman"/>
                <a:cs typeface="Times New Roman"/>
              </a:rPr>
              <a:t>.</a:t>
            </a:r>
          </a:p>
          <a:p>
            <a:endParaRPr lang="en-US" dirty="0">
              <a:latin typeface="Times New Roman"/>
              <a:ea typeface="Times New Roman"/>
              <a:cs typeface="Times New Roman"/>
            </a:endParaRPr>
          </a:p>
          <a:p>
            <a:r>
              <a:rPr lang="en-US" dirty="0">
                <a:latin typeface="Times New Roman"/>
                <a:ea typeface="Times New Roman"/>
                <a:cs typeface="Times New Roman"/>
              </a:rPr>
              <a:t>Image 1 </a:t>
            </a:r>
          </a:p>
          <a:p>
            <a:r>
              <a:rPr lang="en-US" dirty="0">
                <a:latin typeface="Times New Roman"/>
                <a:ea typeface="Times New Roman"/>
                <a:cs typeface="Times New Roman"/>
              </a:rPr>
              <a:t>Ysgol Nant y Groes website (2021). </a:t>
            </a:r>
            <a:r>
              <a:rPr lang="en-US" i="1" dirty="0">
                <a:latin typeface="Times New Roman"/>
                <a:ea typeface="Times New Roman"/>
                <a:cs typeface="Times New Roman"/>
              </a:rPr>
              <a:t>Curriculum for Wales</a:t>
            </a:r>
            <a:r>
              <a:rPr lang="en-US" dirty="0">
                <a:latin typeface="Times New Roman"/>
                <a:ea typeface="Times New Roman"/>
                <a:cs typeface="Times New Roman"/>
              </a:rPr>
              <a:t>. [online] Ysgol Nant y Groes. Available at: https://www.nantygroes.conwy.sch.uk/Curriculum-of-Wales/ [Accessed 24 Feb. 2025].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961736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Facet</vt:lpstr>
      <vt:lpstr>ESDGC – Embedded Provisions for the new curriculum   </vt:lpstr>
      <vt:lpstr>ESDGC – Reference list 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210</cp:revision>
  <dcterms:created xsi:type="dcterms:W3CDTF">2025-02-24T11:26:30Z</dcterms:created>
  <dcterms:modified xsi:type="dcterms:W3CDTF">2025-03-02T18:11:19Z</dcterms:modified>
</cp:coreProperties>
</file>