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sldIdLst>
    <p:sldId id="256" r:id="rId5"/>
    <p:sldId id="267" r:id="rId6"/>
    <p:sldId id="302" r:id="rId7"/>
    <p:sldId id="269" r:id="rId8"/>
    <p:sldId id="299" r:id="rId9"/>
    <p:sldId id="295" r:id="rId10"/>
    <p:sldId id="264" r:id="rId11"/>
    <p:sldId id="266" r:id="rId12"/>
    <p:sldId id="270" r:id="rId13"/>
    <p:sldId id="288" r:id="rId14"/>
    <p:sldId id="290" r:id="rId15"/>
    <p:sldId id="291" r:id="rId16"/>
    <p:sldId id="293" r:id="rId17"/>
    <p:sldId id="292" r:id="rId18"/>
    <p:sldId id="276" r:id="rId19"/>
    <p:sldId id="296" r:id="rId20"/>
    <p:sldId id="281" r:id="rId21"/>
    <p:sldId id="282" r:id="rId22"/>
    <p:sldId id="283" r:id="rId23"/>
    <p:sldId id="307" r:id="rId24"/>
    <p:sldId id="284" r:id="rId25"/>
    <p:sldId id="309" r:id="rId26"/>
    <p:sldId id="287" r:id="rId27"/>
    <p:sldId id="308" r:id="rId28"/>
    <p:sldId id="310"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B59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6E9EE5-E187-4FB0-8172-E6221FF79AB6}" v="896" dt="2021-05-11T11:09:25.517"/>
    <p1510:client id="{23190DA7-D212-4106-8681-4F4947332543}" v="18" dt="2021-04-30T14:15:05.898"/>
    <p1510:client id="{27CF14D1-5EC2-FF77-CCEF-6C15465BB6E2}" v="1847" dt="2021-05-09T19:17:35.440"/>
    <p1510:client id="{2DB6BB44-1189-AB9C-AB7E-2FD2C0341C0B}" v="850" dt="2021-05-12T22:58:36.550"/>
    <p1510:client id="{2DE82F02-2702-5CAB-5D2F-835BAA9F15B4}" v="23" dt="2021-05-02T10:05:54.500"/>
    <p1510:client id="{3220A542-B430-3E85-E84E-1F9FDF9CBB8D}" v="243" dt="2021-05-13T08:23:46.375"/>
    <p1510:client id="{35F71BA3-EFE6-211D-7D3C-CA9E55ECD015}" v="639" dt="2021-05-01T15:18:14.173"/>
    <p1510:client id="{50B1DB86-9F3A-DE96-692B-2FCFB050D88A}" v="442" dt="2021-05-01T13:44:51.227"/>
    <p1510:client id="{54A4F4EA-9EDB-1E1B-7C03-DB91B7D13D3A}" v="1900" dt="2021-05-09T14:30:23.285"/>
    <p1510:client id="{59FB6CCE-4F78-270B-D07B-57C295F88C4B}" v="37" dt="2021-04-30T15:25:34.465"/>
    <p1510:client id="{5AD8EA47-8C0B-479F-B7BC-1E3FD8559D12}" v="663" dt="2021-05-07T09:41:05.126"/>
    <p1510:client id="{6837186B-B781-F9F7-1E3F-31B8BD561C8D}" v="16" dt="2021-05-03T08:07:47.148"/>
    <p1510:client id="{6968C8D8-11E9-489B-33BA-C83A917ED273}" v="184" dt="2021-05-02T16:55:18.956"/>
    <p1510:client id="{704E7765-ED91-6C4B-97AC-554F6580C3D2}" v="427" dt="2021-05-06T19:58:13.062"/>
    <p1510:client id="{8008C9ED-C833-204E-A5FC-853BED67105D}" v="273" dt="2021-04-29T18:45:47.839"/>
    <p1510:client id="{A2988DC5-AD10-48E3-B125-2BC57B6213A6}" v="804" dt="2021-04-30T15:21:35.274"/>
    <p1510:client id="{A9492E57-A985-4B44-85EF-F43AB2750C42}" v="35" dt="2021-05-08T14:19:30.830"/>
    <p1510:client id="{AA9572A8-5010-F2F5-BC12-6480107A5250}" v="84" dt="2021-05-10T14:55:07.870"/>
    <p1510:client id="{ADDC3369-A201-14A3-96C2-589321200933}" v="230" dt="2021-05-09T09:43:32.452"/>
    <p1510:client id="{AF783DC4-A40F-E24D-95C0-BBE489B20451}" v="341" dt="2021-04-29T18:36:55.713"/>
    <p1510:client id="{B3634B16-567E-4B6D-93E3-0C9D9DDBFDB3}" v="3072" dt="2021-05-07T18:56:55.953"/>
    <p1510:client id="{B4CEBB96-02DA-18D9-91DD-7131211547CF}" v="11900" dt="2021-05-08T22:55:25.244"/>
    <p1510:client id="{B54727F7-96C4-8D91-2146-ACB951151F3D}" v="1902" dt="2021-05-12T10:31:53.798"/>
    <p1510:client id="{C02CD7AC-3D05-4ED1-94A6-EC0185CCBCC5}" v="14" dt="2021-04-30T13:47:58.604"/>
    <p1510:client id="{C439C79F-608F-C000-1663-F9C4F5DB5BA0}" v="338" dt="2021-05-12T19:15:13.027"/>
    <p1510:client id="{CFCF3475-93A6-A1AD-6512-E26784606C01}" v="1" dt="2021-05-13T09:00:39.306"/>
    <p1510:client id="{D5ECA8DF-91E0-479E-91B2-EEB9849DEB1F}" v="5515" dt="2021-05-10T14:06:48.312"/>
    <p1510:client id="{DB70BBB3-9EBE-4A75-C58B-37611F9AEBA4}" v="2111" dt="2021-05-06T14:38:49.731"/>
    <p1510:client id="{DF0CB198-093E-4930-8FB3-9660462F8FCC}" v="5559" dt="2021-05-07T19:01:40.205"/>
    <p1510:client id="{E21E9ABB-78CA-4993-A27D-15E2F1795B29}" v="923" dt="2021-05-07T12:23:24.550"/>
    <p1510:client id="{E6F7B413-4240-3F54-8877-C3BD03C6F0B2}" v="180" dt="2021-05-11T22:29:58.173"/>
    <p1510:client id="{F6A8CF24-352A-41E7-E171-8F64AACB6596}" v="1041" dt="2021-05-02T16:30:47.566"/>
    <p1510:client id="{FB4362EE-2872-4933-A9E9-0A8C4D2A4D45}" v="5347" dt="2021-05-10T14:13:04.538"/>
    <p1510:client id="{FBB52DB2-2AAA-4A9A-AD9D-265F33951049}" v="839" dt="2021-05-07T09:42:00.4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720"/>
  </p:normalViewPr>
  <p:slideViewPr>
    <p:cSldViewPr snapToGrid="0">
      <p:cViewPr varScale="1">
        <p:scale>
          <a:sx n="69" d="100"/>
          <a:sy n="69" d="100"/>
        </p:scale>
        <p:origin x="75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67E5A2-F825-4432-BDFB-721CE488BCF7}" type="doc">
      <dgm:prSet loTypeId="urn:microsoft.com/office/officeart/2005/8/layout/hProcess4" loCatId="process" qsTypeId="urn:microsoft.com/office/officeart/2005/8/quickstyle/simple1" qsCatId="simple" csTypeId="urn:microsoft.com/office/officeart/2005/8/colors/accent1_2" csCatId="accent1" phldr="1"/>
      <dgm:spPr/>
      <dgm:t>
        <a:bodyPr/>
        <a:lstStyle/>
        <a:p>
          <a:endParaRPr lang="en-GB"/>
        </a:p>
      </dgm:t>
    </dgm:pt>
    <dgm:pt modelId="{B1A37215-B4DB-4F72-B4C1-5E3BC86815C3}">
      <dgm:prSet phldrT="[Text]" phldr="0"/>
      <dgm:spPr/>
      <dgm:t>
        <a:bodyPr/>
        <a:lstStyle/>
        <a:p>
          <a:r>
            <a:rPr lang="en-GB">
              <a:latin typeface="Calibri Light" panose="020F0302020204030204"/>
            </a:rPr>
            <a:t>SWOT</a:t>
          </a:r>
          <a:endParaRPr lang="en-GB"/>
        </a:p>
      </dgm:t>
    </dgm:pt>
    <dgm:pt modelId="{E3B004DB-F59D-4FFE-B688-4C4AF45C3D46}" type="parTrans" cxnId="{692E8516-8242-473E-872A-30BE9B019F7E}">
      <dgm:prSet/>
      <dgm:spPr/>
      <dgm:t>
        <a:bodyPr/>
        <a:lstStyle/>
        <a:p>
          <a:endParaRPr lang="en-GB"/>
        </a:p>
      </dgm:t>
    </dgm:pt>
    <dgm:pt modelId="{F20324B5-F26B-4D81-A895-D6AB7ECB89B0}" type="sibTrans" cxnId="{692E8516-8242-473E-872A-30BE9B019F7E}">
      <dgm:prSet/>
      <dgm:spPr/>
      <dgm:t>
        <a:bodyPr/>
        <a:lstStyle/>
        <a:p>
          <a:endParaRPr lang="en-GB"/>
        </a:p>
      </dgm:t>
    </dgm:pt>
    <dgm:pt modelId="{30620FE6-C604-4A52-83DF-B26201680564}">
      <dgm:prSet phldrT="[Text]" phldr="0"/>
      <dgm:spPr/>
      <dgm:t>
        <a:bodyPr/>
        <a:lstStyle/>
        <a:p>
          <a:r>
            <a:rPr lang="en-GB">
              <a:latin typeface="Calibri Light" panose="020F0302020204030204"/>
            </a:rPr>
            <a:t>Weaknesses</a:t>
          </a:r>
          <a:endParaRPr lang="en-GB"/>
        </a:p>
      </dgm:t>
    </dgm:pt>
    <dgm:pt modelId="{85733989-87E3-424E-8CA9-6731C064D5FB}" type="parTrans" cxnId="{F83FBCA8-8313-4A88-BAE6-04C182BD8E42}">
      <dgm:prSet/>
      <dgm:spPr/>
      <dgm:t>
        <a:bodyPr/>
        <a:lstStyle/>
        <a:p>
          <a:endParaRPr lang="en-GB"/>
        </a:p>
      </dgm:t>
    </dgm:pt>
    <dgm:pt modelId="{65A68BF3-143C-4482-832D-B1D77BEC315D}" type="sibTrans" cxnId="{F83FBCA8-8313-4A88-BAE6-04C182BD8E42}">
      <dgm:prSet/>
      <dgm:spPr/>
      <dgm:t>
        <a:bodyPr/>
        <a:lstStyle/>
        <a:p>
          <a:endParaRPr lang="en-GB"/>
        </a:p>
      </dgm:t>
    </dgm:pt>
    <dgm:pt modelId="{868C4756-DCEF-42D4-AB8C-BD80E8B88E0B}">
      <dgm:prSet phldrT="[Text]" phldr="0"/>
      <dgm:spPr/>
      <dgm:t>
        <a:bodyPr/>
        <a:lstStyle/>
        <a:p>
          <a:r>
            <a:rPr lang="en-GB">
              <a:latin typeface="Calibri Light" panose="020F0302020204030204"/>
            </a:rPr>
            <a:t>Threat</a:t>
          </a:r>
          <a:endParaRPr lang="en-GB"/>
        </a:p>
      </dgm:t>
    </dgm:pt>
    <dgm:pt modelId="{1171B337-63D9-4D15-8A8B-D5B8AA62BE4C}" type="parTrans" cxnId="{A872C742-FCB3-4115-99AA-B7444DDC5D5A}">
      <dgm:prSet/>
      <dgm:spPr/>
      <dgm:t>
        <a:bodyPr/>
        <a:lstStyle/>
        <a:p>
          <a:endParaRPr lang="en-GB"/>
        </a:p>
      </dgm:t>
    </dgm:pt>
    <dgm:pt modelId="{9D43ABC0-A412-4373-818E-9931988A6E0C}" type="sibTrans" cxnId="{A872C742-FCB3-4115-99AA-B7444DDC5D5A}">
      <dgm:prSet/>
      <dgm:spPr/>
      <dgm:t>
        <a:bodyPr/>
        <a:lstStyle/>
        <a:p>
          <a:endParaRPr lang="en-GB"/>
        </a:p>
      </dgm:t>
    </dgm:pt>
    <dgm:pt modelId="{BA71C47A-9F2F-4F28-AB56-099ADB2D649C}">
      <dgm:prSet phldrT="[Text]" phldr="0"/>
      <dgm:spPr/>
      <dgm:t>
        <a:bodyPr/>
        <a:lstStyle/>
        <a:p>
          <a:r>
            <a:rPr lang="en-GB">
              <a:latin typeface="Calibri Light" panose="020F0302020204030204"/>
            </a:rPr>
            <a:t>STEEP</a:t>
          </a:r>
          <a:endParaRPr lang="en-GB"/>
        </a:p>
      </dgm:t>
    </dgm:pt>
    <dgm:pt modelId="{0E6085F0-3367-4479-9BF3-4DAFF4B4AACE}" type="parTrans" cxnId="{7FCFD4AD-5B66-4EA5-BC93-96C486015BE0}">
      <dgm:prSet/>
      <dgm:spPr/>
      <dgm:t>
        <a:bodyPr/>
        <a:lstStyle/>
        <a:p>
          <a:endParaRPr lang="en-GB"/>
        </a:p>
      </dgm:t>
    </dgm:pt>
    <dgm:pt modelId="{406B0563-DDDF-4CCD-894E-BA7ABE06AD06}" type="sibTrans" cxnId="{7FCFD4AD-5B66-4EA5-BC93-96C486015BE0}">
      <dgm:prSet/>
      <dgm:spPr/>
      <dgm:t>
        <a:bodyPr/>
        <a:lstStyle/>
        <a:p>
          <a:endParaRPr lang="en-GB"/>
        </a:p>
      </dgm:t>
    </dgm:pt>
    <dgm:pt modelId="{3DC61B43-BA11-4F19-8A7E-F1249490931D}">
      <dgm:prSet phldrT="[Text]" phldr="0"/>
      <dgm:spPr/>
      <dgm:t>
        <a:bodyPr/>
        <a:lstStyle/>
        <a:p>
          <a:r>
            <a:rPr lang="en-GB">
              <a:latin typeface="Calibri Light" panose="020F0302020204030204"/>
            </a:rPr>
            <a:t>Social</a:t>
          </a:r>
          <a:endParaRPr lang="en-GB"/>
        </a:p>
      </dgm:t>
    </dgm:pt>
    <dgm:pt modelId="{51CFB790-19FA-4BB4-9AC0-3109335E4DB2}" type="parTrans" cxnId="{0B77701B-BEC4-4E53-996C-A37A15798135}">
      <dgm:prSet/>
      <dgm:spPr/>
      <dgm:t>
        <a:bodyPr/>
        <a:lstStyle/>
        <a:p>
          <a:endParaRPr lang="en-GB"/>
        </a:p>
      </dgm:t>
    </dgm:pt>
    <dgm:pt modelId="{FBAB2191-26F7-45F2-97F7-6DF7A8FE027F}" type="sibTrans" cxnId="{0B77701B-BEC4-4E53-996C-A37A15798135}">
      <dgm:prSet/>
      <dgm:spPr/>
      <dgm:t>
        <a:bodyPr/>
        <a:lstStyle/>
        <a:p>
          <a:endParaRPr lang="en-GB"/>
        </a:p>
      </dgm:t>
    </dgm:pt>
    <dgm:pt modelId="{CBAD78CE-52FD-4C59-9FA0-51B7CD472364}">
      <dgm:prSet phldrT="[Text]" phldr="0"/>
      <dgm:spPr/>
      <dgm:t>
        <a:bodyPr/>
        <a:lstStyle/>
        <a:p>
          <a:r>
            <a:rPr lang="en-GB">
              <a:latin typeface="Calibri Light" panose="020F0302020204030204"/>
            </a:rPr>
            <a:t>Economic</a:t>
          </a:r>
          <a:endParaRPr lang="en-GB"/>
        </a:p>
      </dgm:t>
    </dgm:pt>
    <dgm:pt modelId="{1D2EC3AD-5F73-4698-A728-1730A264BD6D}" type="parTrans" cxnId="{CF67093B-5866-4797-BAD9-FE95A058FCAD}">
      <dgm:prSet/>
      <dgm:spPr/>
      <dgm:t>
        <a:bodyPr/>
        <a:lstStyle/>
        <a:p>
          <a:endParaRPr lang="en-GB"/>
        </a:p>
      </dgm:t>
    </dgm:pt>
    <dgm:pt modelId="{F1E2B979-6A68-462A-9E2A-671DE30A906A}" type="sibTrans" cxnId="{CF67093B-5866-4797-BAD9-FE95A058FCAD}">
      <dgm:prSet/>
      <dgm:spPr/>
      <dgm:t>
        <a:bodyPr/>
        <a:lstStyle/>
        <a:p>
          <a:endParaRPr lang="en-GB"/>
        </a:p>
      </dgm:t>
    </dgm:pt>
    <dgm:pt modelId="{F49C0EC1-C29D-4BDF-838B-E542EE98441F}">
      <dgm:prSet phldrT="[Text]" phldr="0"/>
      <dgm:spPr/>
      <dgm:t>
        <a:bodyPr/>
        <a:lstStyle/>
        <a:p>
          <a:r>
            <a:rPr lang="en-GB">
              <a:latin typeface="Calibri Light" panose="020F0302020204030204"/>
            </a:rPr>
            <a:t>STEEPLE</a:t>
          </a:r>
          <a:endParaRPr lang="en-GB"/>
        </a:p>
      </dgm:t>
    </dgm:pt>
    <dgm:pt modelId="{021FDC19-ADB9-414D-BC5B-4C37793B87EA}" type="parTrans" cxnId="{5F1FD378-B0F7-4D84-9DE5-9410BDF8D39A}">
      <dgm:prSet/>
      <dgm:spPr/>
      <dgm:t>
        <a:bodyPr/>
        <a:lstStyle/>
        <a:p>
          <a:endParaRPr lang="en-GB"/>
        </a:p>
      </dgm:t>
    </dgm:pt>
    <dgm:pt modelId="{4565E74B-BE4D-4AE8-ADB6-E0A7B513DEC9}" type="sibTrans" cxnId="{5F1FD378-B0F7-4D84-9DE5-9410BDF8D39A}">
      <dgm:prSet/>
      <dgm:spPr/>
      <dgm:t>
        <a:bodyPr/>
        <a:lstStyle/>
        <a:p>
          <a:endParaRPr lang="en-GB"/>
        </a:p>
      </dgm:t>
    </dgm:pt>
    <dgm:pt modelId="{AC597899-95B7-456C-8A56-F4DBBCB80967}">
      <dgm:prSet phldrT="[Text]" phldr="0"/>
      <dgm:spPr/>
      <dgm:t>
        <a:bodyPr/>
        <a:lstStyle/>
        <a:p>
          <a:r>
            <a:rPr lang="en-GB">
              <a:latin typeface="Calibri Light" panose="020F0302020204030204"/>
            </a:rPr>
            <a:t>Legality</a:t>
          </a:r>
          <a:endParaRPr lang="en-GB"/>
        </a:p>
      </dgm:t>
    </dgm:pt>
    <dgm:pt modelId="{4C9FA9D6-F841-442B-B999-B66D4447C688}" type="parTrans" cxnId="{47F04A6D-D8C4-4AB8-8D84-BAC5FF2789B4}">
      <dgm:prSet/>
      <dgm:spPr/>
      <dgm:t>
        <a:bodyPr/>
        <a:lstStyle/>
        <a:p>
          <a:endParaRPr lang="en-GB"/>
        </a:p>
      </dgm:t>
    </dgm:pt>
    <dgm:pt modelId="{7614100D-5B71-4506-9896-A34319AC60C0}" type="sibTrans" cxnId="{47F04A6D-D8C4-4AB8-8D84-BAC5FF2789B4}">
      <dgm:prSet/>
      <dgm:spPr/>
      <dgm:t>
        <a:bodyPr/>
        <a:lstStyle/>
        <a:p>
          <a:endParaRPr lang="en-GB"/>
        </a:p>
      </dgm:t>
    </dgm:pt>
    <dgm:pt modelId="{D5265185-AA64-42C3-81C7-18A6A7ABAF81}">
      <dgm:prSet phldrT="[Text]" phldr="0"/>
      <dgm:spPr/>
      <dgm:t>
        <a:bodyPr/>
        <a:lstStyle/>
        <a:p>
          <a:r>
            <a:rPr lang="en-GB">
              <a:latin typeface="Calibri Light" panose="020F0302020204030204"/>
            </a:rPr>
            <a:t>Ethical</a:t>
          </a:r>
          <a:endParaRPr lang="en-GB"/>
        </a:p>
      </dgm:t>
    </dgm:pt>
    <dgm:pt modelId="{9F2FF2C3-2323-4D9F-AB36-24F192A49867}" type="parTrans" cxnId="{00F563E2-CAB3-4DF3-96D2-E63BD912A8B0}">
      <dgm:prSet/>
      <dgm:spPr/>
      <dgm:t>
        <a:bodyPr/>
        <a:lstStyle/>
        <a:p>
          <a:endParaRPr lang="en-GB"/>
        </a:p>
      </dgm:t>
    </dgm:pt>
    <dgm:pt modelId="{1C17170A-81F2-403E-B1CD-8B6F975A7180}" type="sibTrans" cxnId="{00F563E2-CAB3-4DF3-96D2-E63BD912A8B0}">
      <dgm:prSet/>
      <dgm:spPr/>
      <dgm:t>
        <a:bodyPr/>
        <a:lstStyle/>
        <a:p>
          <a:endParaRPr lang="en-GB"/>
        </a:p>
      </dgm:t>
    </dgm:pt>
    <dgm:pt modelId="{07AE6ACC-79AB-4AEA-951A-431F44A28A54}">
      <dgm:prSet phldr="0"/>
      <dgm:spPr/>
      <dgm:t>
        <a:bodyPr/>
        <a:lstStyle/>
        <a:p>
          <a:pPr rtl="0"/>
          <a:r>
            <a:rPr lang="en-GB">
              <a:latin typeface="Calibri Light" panose="020F0302020204030204"/>
            </a:rPr>
            <a:t>Technological</a:t>
          </a:r>
        </a:p>
      </dgm:t>
    </dgm:pt>
    <dgm:pt modelId="{C62D9D7E-16D9-43AC-A2A5-C672E597B2EF}" type="parTrans" cxnId="{7E3751E9-A467-41CE-B8D3-1C5CC5A8BB82}">
      <dgm:prSet/>
      <dgm:spPr/>
    </dgm:pt>
    <dgm:pt modelId="{1935009D-38DD-4FF9-BB16-7B545FDAD4F0}" type="sibTrans" cxnId="{7E3751E9-A467-41CE-B8D3-1C5CC5A8BB82}">
      <dgm:prSet/>
      <dgm:spPr/>
    </dgm:pt>
    <dgm:pt modelId="{62294F6B-4686-4B31-A60B-3D5D84D02B12}">
      <dgm:prSet phldr="0"/>
      <dgm:spPr/>
      <dgm:t>
        <a:bodyPr/>
        <a:lstStyle/>
        <a:p>
          <a:r>
            <a:rPr lang="en-GB">
              <a:latin typeface="Calibri Light" panose="020F0302020204030204"/>
            </a:rPr>
            <a:t>Environmental</a:t>
          </a:r>
        </a:p>
      </dgm:t>
    </dgm:pt>
    <dgm:pt modelId="{9F06145B-7D94-48EA-B7CE-6088440F1025}" type="parTrans" cxnId="{FEAD5C9F-6000-4E7B-BD35-C5525D4AC388}">
      <dgm:prSet/>
      <dgm:spPr/>
    </dgm:pt>
    <dgm:pt modelId="{82D36AC2-41D1-4124-B896-9C394F94FE27}" type="sibTrans" cxnId="{FEAD5C9F-6000-4E7B-BD35-C5525D4AC388}">
      <dgm:prSet/>
      <dgm:spPr/>
    </dgm:pt>
    <dgm:pt modelId="{B5F2BE10-3B05-432F-9B53-6B886796D19A}">
      <dgm:prSet phldr="0"/>
      <dgm:spPr/>
      <dgm:t>
        <a:bodyPr/>
        <a:lstStyle/>
        <a:p>
          <a:r>
            <a:rPr lang="en-GB">
              <a:latin typeface="Calibri Light" panose="020F0302020204030204"/>
            </a:rPr>
            <a:t>Political</a:t>
          </a:r>
        </a:p>
      </dgm:t>
    </dgm:pt>
    <dgm:pt modelId="{44D96CDB-9282-4A24-8CB3-E48FD3C60998}" type="parTrans" cxnId="{CFEFFE0F-3681-43F4-BBE3-4ECBD40577B9}">
      <dgm:prSet/>
      <dgm:spPr/>
    </dgm:pt>
    <dgm:pt modelId="{09A4DD9A-6C9F-44E0-9317-F2A1F0FA3A82}" type="sibTrans" cxnId="{CFEFFE0F-3681-43F4-BBE3-4ECBD40577B9}">
      <dgm:prSet/>
      <dgm:spPr/>
    </dgm:pt>
    <dgm:pt modelId="{CEA72CCC-D4F0-42FA-A282-5BB1D52D9BC0}">
      <dgm:prSet phldr="0"/>
      <dgm:spPr/>
      <dgm:t>
        <a:bodyPr/>
        <a:lstStyle/>
        <a:p>
          <a:pPr rtl="0"/>
          <a:r>
            <a:rPr lang="en-GB">
              <a:latin typeface="Calibri Light" panose="020F0302020204030204"/>
            </a:rPr>
            <a:t>Strength</a:t>
          </a:r>
        </a:p>
      </dgm:t>
    </dgm:pt>
    <dgm:pt modelId="{405A11C5-373F-4822-8079-44DBEECC2261}" type="parTrans" cxnId="{1C1A0F68-0F37-46E4-A201-88383429C43E}">
      <dgm:prSet/>
      <dgm:spPr/>
    </dgm:pt>
    <dgm:pt modelId="{74676734-6F4B-4681-ADDE-1D88F0344BA1}" type="sibTrans" cxnId="{1C1A0F68-0F37-46E4-A201-88383429C43E}">
      <dgm:prSet/>
      <dgm:spPr/>
    </dgm:pt>
    <dgm:pt modelId="{A912123F-7962-4423-9952-355534B0CA33}">
      <dgm:prSet phldr="0"/>
      <dgm:spPr/>
      <dgm:t>
        <a:bodyPr/>
        <a:lstStyle/>
        <a:p>
          <a:r>
            <a:rPr lang="en-GB">
              <a:latin typeface="Calibri Light" panose="020F0302020204030204"/>
            </a:rPr>
            <a:t>Opportunities</a:t>
          </a:r>
        </a:p>
      </dgm:t>
    </dgm:pt>
    <dgm:pt modelId="{6871611D-2BA7-4600-AF40-246D05095B80}" type="parTrans" cxnId="{E3D25966-26AD-4865-A2AA-A4F5282FE55C}">
      <dgm:prSet/>
      <dgm:spPr/>
    </dgm:pt>
    <dgm:pt modelId="{2D0CCED2-356D-430D-BBA6-72AACCA25E1B}" type="sibTrans" cxnId="{E3D25966-26AD-4865-A2AA-A4F5282FE55C}">
      <dgm:prSet/>
      <dgm:spPr/>
    </dgm:pt>
    <dgm:pt modelId="{5E4F1FBD-E5BE-4E52-B69D-FBED41CDD2E3}" type="pres">
      <dgm:prSet presAssocID="{2F67E5A2-F825-4432-BDFB-721CE488BCF7}" presName="Name0" presStyleCnt="0">
        <dgm:presLayoutVars>
          <dgm:dir/>
          <dgm:animLvl val="lvl"/>
          <dgm:resizeHandles val="exact"/>
        </dgm:presLayoutVars>
      </dgm:prSet>
      <dgm:spPr/>
      <dgm:t>
        <a:bodyPr/>
        <a:lstStyle/>
        <a:p>
          <a:endParaRPr lang="en-US"/>
        </a:p>
      </dgm:t>
    </dgm:pt>
    <dgm:pt modelId="{9CA7BFD9-7B59-42DC-A9A1-20298FACDA31}" type="pres">
      <dgm:prSet presAssocID="{2F67E5A2-F825-4432-BDFB-721CE488BCF7}" presName="tSp" presStyleCnt="0"/>
      <dgm:spPr/>
    </dgm:pt>
    <dgm:pt modelId="{0554A89E-C041-4854-B3A3-184C7795BFCC}" type="pres">
      <dgm:prSet presAssocID="{2F67E5A2-F825-4432-BDFB-721CE488BCF7}" presName="bSp" presStyleCnt="0"/>
      <dgm:spPr/>
    </dgm:pt>
    <dgm:pt modelId="{9EFE8A93-79CB-4BC8-A6B4-C2370E37E442}" type="pres">
      <dgm:prSet presAssocID="{2F67E5A2-F825-4432-BDFB-721CE488BCF7}" presName="process" presStyleCnt="0"/>
      <dgm:spPr/>
    </dgm:pt>
    <dgm:pt modelId="{4C29BE5E-F046-40BC-B3A9-16FC32C37BD0}" type="pres">
      <dgm:prSet presAssocID="{B1A37215-B4DB-4F72-B4C1-5E3BC86815C3}" presName="composite1" presStyleCnt="0"/>
      <dgm:spPr/>
    </dgm:pt>
    <dgm:pt modelId="{1BBFA058-EFEB-4D4E-9633-E46EA94434FB}" type="pres">
      <dgm:prSet presAssocID="{B1A37215-B4DB-4F72-B4C1-5E3BC86815C3}" presName="dummyNode1" presStyleLbl="node1" presStyleIdx="0" presStyleCnt="3"/>
      <dgm:spPr/>
    </dgm:pt>
    <dgm:pt modelId="{5F728780-6D5E-415F-AAD5-A70E6D217ACC}" type="pres">
      <dgm:prSet presAssocID="{B1A37215-B4DB-4F72-B4C1-5E3BC86815C3}" presName="childNode1" presStyleLbl="bgAcc1" presStyleIdx="0" presStyleCnt="3">
        <dgm:presLayoutVars>
          <dgm:bulletEnabled val="1"/>
        </dgm:presLayoutVars>
      </dgm:prSet>
      <dgm:spPr/>
      <dgm:t>
        <a:bodyPr/>
        <a:lstStyle/>
        <a:p>
          <a:endParaRPr lang="en-US"/>
        </a:p>
      </dgm:t>
    </dgm:pt>
    <dgm:pt modelId="{6F6E583E-72CD-4DE8-8973-80C236ACBEA4}" type="pres">
      <dgm:prSet presAssocID="{B1A37215-B4DB-4F72-B4C1-5E3BC86815C3}" presName="childNode1tx" presStyleLbl="bgAcc1" presStyleIdx="0" presStyleCnt="3">
        <dgm:presLayoutVars>
          <dgm:bulletEnabled val="1"/>
        </dgm:presLayoutVars>
      </dgm:prSet>
      <dgm:spPr/>
      <dgm:t>
        <a:bodyPr/>
        <a:lstStyle/>
        <a:p>
          <a:endParaRPr lang="en-US"/>
        </a:p>
      </dgm:t>
    </dgm:pt>
    <dgm:pt modelId="{4482B4B5-1B85-4A63-80BF-90AE6865DFCA}" type="pres">
      <dgm:prSet presAssocID="{B1A37215-B4DB-4F72-B4C1-5E3BC86815C3}" presName="parentNode1" presStyleLbl="node1" presStyleIdx="0" presStyleCnt="3">
        <dgm:presLayoutVars>
          <dgm:chMax val="1"/>
          <dgm:bulletEnabled val="1"/>
        </dgm:presLayoutVars>
      </dgm:prSet>
      <dgm:spPr/>
      <dgm:t>
        <a:bodyPr/>
        <a:lstStyle/>
        <a:p>
          <a:endParaRPr lang="en-US"/>
        </a:p>
      </dgm:t>
    </dgm:pt>
    <dgm:pt modelId="{E36AD8D4-A768-4B05-B706-63C1C03D76C1}" type="pres">
      <dgm:prSet presAssocID="{B1A37215-B4DB-4F72-B4C1-5E3BC86815C3}" presName="connSite1" presStyleCnt="0"/>
      <dgm:spPr/>
    </dgm:pt>
    <dgm:pt modelId="{003BABC2-9B39-4B35-BB1A-F6E7FBB5D829}" type="pres">
      <dgm:prSet presAssocID="{F20324B5-F26B-4D81-A895-D6AB7ECB89B0}" presName="Name9" presStyleLbl="sibTrans2D1" presStyleIdx="0" presStyleCnt="2"/>
      <dgm:spPr/>
      <dgm:t>
        <a:bodyPr/>
        <a:lstStyle/>
        <a:p>
          <a:endParaRPr lang="en-US"/>
        </a:p>
      </dgm:t>
    </dgm:pt>
    <dgm:pt modelId="{A2B16F40-4634-4CFF-A446-4ECE4962B510}" type="pres">
      <dgm:prSet presAssocID="{BA71C47A-9F2F-4F28-AB56-099ADB2D649C}" presName="composite2" presStyleCnt="0"/>
      <dgm:spPr/>
    </dgm:pt>
    <dgm:pt modelId="{CE64BAD2-28E0-4AA7-ADCD-C240C252E4DA}" type="pres">
      <dgm:prSet presAssocID="{BA71C47A-9F2F-4F28-AB56-099ADB2D649C}" presName="dummyNode2" presStyleLbl="node1" presStyleIdx="0" presStyleCnt="3"/>
      <dgm:spPr/>
    </dgm:pt>
    <dgm:pt modelId="{35000327-6D43-4E5C-BCDA-DF2B4EB32111}" type="pres">
      <dgm:prSet presAssocID="{BA71C47A-9F2F-4F28-AB56-099ADB2D649C}" presName="childNode2" presStyleLbl="bgAcc1" presStyleIdx="1" presStyleCnt="3">
        <dgm:presLayoutVars>
          <dgm:bulletEnabled val="1"/>
        </dgm:presLayoutVars>
      </dgm:prSet>
      <dgm:spPr/>
      <dgm:t>
        <a:bodyPr/>
        <a:lstStyle/>
        <a:p>
          <a:endParaRPr lang="en-US"/>
        </a:p>
      </dgm:t>
    </dgm:pt>
    <dgm:pt modelId="{E07F0F8E-EEE9-4870-A27E-50DDD4248F40}" type="pres">
      <dgm:prSet presAssocID="{BA71C47A-9F2F-4F28-AB56-099ADB2D649C}" presName="childNode2tx" presStyleLbl="bgAcc1" presStyleIdx="1" presStyleCnt="3">
        <dgm:presLayoutVars>
          <dgm:bulletEnabled val="1"/>
        </dgm:presLayoutVars>
      </dgm:prSet>
      <dgm:spPr/>
      <dgm:t>
        <a:bodyPr/>
        <a:lstStyle/>
        <a:p>
          <a:endParaRPr lang="en-US"/>
        </a:p>
      </dgm:t>
    </dgm:pt>
    <dgm:pt modelId="{6982A940-83A3-4C43-A5B1-CC9D6F572558}" type="pres">
      <dgm:prSet presAssocID="{BA71C47A-9F2F-4F28-AB56-099ADB2D649C}" presName="parentNode2" presStyleLbl="node1" presStyleIdx="1" presStyleCnt="3">
        <dgm:presLayoutVars>
          <dgm:chMax val="0"/>
          <dgm:bulletEnabled val="1"/>
        </dgm:presLayoutVars>
      </dgm:prSet>
      <dgm:spPr/>
      <dgm:t>
        <a:bodyPr/>
        <a:lstStyle/>
        <a:p>
          <a:endParaRPr lang="en-US"/>
        </a:p>
      </dgm:t>
    </dgm:pt>
    <dgm:pt modelId="{443FAD18-8EEC-4D8A-9F6C-45501F7EAAB5}" type="pres">
      <dgm:prSet presAssocID="{BA71C47A-9F2F-4F28-AB56-099ADB2D649C}" presName="connSite2" presStyleCnt="0"/>
      <dgm:spPr/>
    </dgm:pt>
    <dgm:pt modelId="{79659DCC-8E8E-4C2A-85CB-0D6C87C936B6}" type="pres">
      <dgm:prSet presAssocID="{406B0563-DDDF-4CCD-894E-BA7ABE06AD06}" presName="Name18" presStyleLbl="sibTrans2D1" presStyleIdx="1" presStyleCnt="2"/>
      <dgm:spPr/>
      <dgm:t>
        <a:bodyPr/>
        <a:lstStyle/>
        <a:p>
          <a:endParaRPr lang="en-US"/>
        </a:p>
      </dgm:t>
    </dgm:pt>
    <dgm:pt modelId="{E6740EF5-1A10-40A6-8EE5-F550C490ACC2}" type="pres">
      <dgm:prSet presAssocID="{F49C0EC1-C29D-4BDF-838B-E542EE98441F}" presName="composite1" presStyleCnt="0"/>
      <dgm:spPr/>
    </dgm:pt>
    <dgm:pt modelId="{28646412-B1CF-4401-8554-751A94519A25}" type="pres">
      <dgm:prSet presAssocID="{F49C0EC1-C29D-4BDF-838B-E542EE98441F}" presName="dummyNode1" presStyleLbl="node1" presStyleIdx="1" presStyleCnt="3"/>
      <dgm:spPr/>
    </dgm:pt>
    <dgm:pt modelId="{554426A0-B30B-41BB-9C31-24E971291F02}" type="pres">
      <dgm:prSet presAssocID="{F49C0EC1-C29D-4BDF-838B-E542EE98441F}" presName="childNode1" presStyleLbl="bgAcc1" presStyleIdx="2" presStyleCnt="3">
        <dgm:presLayoutVars>
          <dgm:bulletEnabled val="1"/>
        </dgm:presLayoutVars>
      </dgm:prSet>
      <dgm:spPr/>
      <dgm:t>
        <a:bodyPr/>
        <a:lstStyle/>
        <a:p>
          <a:endParaRPr lang="en-US"/>
        </a:p>
      </dgm:t>
    </dgm:pt>
    <dgm:pt modelId="{A8F45C66-6EBA-4F36-8DE6-F8E2B42A0CAB}" type="pres">
      <dgm:prSet presAssocID="{F49C0EC1-C29D-4BDF-838B-E542EE98441F}" presName="childNode1tx" presStyleLbl="bgAcc1" presStyleIdx="2" presStyleCnt="3">
        <dgm:presLayoutVars>
          <dgm:bulletEnabled val="1"/>
        </dgm:presLayoutVars>
      </dgm:prSet>
      <dgm:spPr/>
      <dgm:t>
        <a:bodyPr/>
        <a:lstStyle/>
        <a:p>
          <a:endParaRPr lang="en-US"/>
        </a:p>
      </dgm:t>
    </dgm:pt>
    <dgm:pt modelId="{C5366C15-E7B2-4ECC-AB76-50E84E3549D1}" type="pres">
      <dgm:prSet presAssocID="{F49C0EC1-C29D-4BDF-838B-E542EE98441F}" presName="parentNode1" presStyleLbl="node1" presStyleIdx="2" presStyleCnt="3">
        <dgm:presLayoutVars>
          <dgm:chMax val="1"/>
          <dgm:bulletEnabled val="1"/>
        </dgm:presLayoutVars>
      </dgm:prSet>
      <dgm:spPr/>
      <dgm:t>
        <a:bodyPr/>
        <a:lstStyle/>
        <a:p>
          <a:endParaRPr lang="en-US"/>
        </a:p>
      </dgm:t>
    </dgm:pt>
    <dgm:pt modelId="{B19D8D3B-7127-4142-941B-AA58A00DF6C1}" type="pres">
      <dgm:prSet presAssocID="{F49C0EC1-C29D-4BDF-838B-E542EE98441F}" presName="connSite1" presStyleCnt="0"/>
      <dgm:spPr/>
    </dgm:pt>
  </dgm:ptLst>
  <dgm:cxnLst>
    <dgm:cxn modelId="{3D642E1C-EC6F-47D4-9777-A677C406296E}" type="presOf" srcId="{A912123F-7962-4423-9952-355534B0CA33}" destId="{6F6E583E-72CD-4DE8-8973-80C236ACBEA4}" srcOrd="1" destOrd="2" presId="urn:microsoft.com/office/officeart/2005/8/layout/hProcess4"/>
    <dgm:cxn modelId="{EEF4E1F0-10D0-4B34-82B1-D194CD464BA8}" type="presOf" srcId="{CEA72CCC-D4F0-42FA-A282-5BB1D52D9BC0}" destId="{5F728780-6D5E-415F-AAD5-A70E6D217ACC}" srcOrd="0" destOrd="0" presId="urn:microsoft.com/office/officeart/2005/8/layout/hProcess4"/>
    <dgm:cxn modelId="{1C1A0F68-0F37-46E4-A201-88383429C43E}" srcId="{B1A37215-B4DB-4F72-B4C1-5E3BC86815C3}" destId="{CEA72CCC-D4F0-42FA-A282-5BB1D52D9BC0}" srcOrd="0" destOrd="0" parTransId="{405A11C5-373F-4822-8079-44DBEECC2261}" sibTransId="{74676734-6F4B-4681-ADDE-1D88F0344BA1}"/>
    <dgm:cxn modelId="{00F563E2-CAB3-4DF3-96D2-E63BD912A8B0}" srcId="{F49C0EC1-C29D-4BDF-838B-E542EE98441F}" destId="{D5265185-AA64-42C3-81C7-18A6A7ABAF81}" srcOrd="1" destOrd="0" parTransId="{9F2FF2C3-2323-4D9F-AB36-24F192A49867}" sibTransId="{1C17170A-81F2-403E-B1CD-8B6F975A7180}"/>
    <dgm:cxn modelId="{5F1FD378-B0F7-4D84-9DE5-9410BDF8D39A}" srcId="{2F67E5A2-F825-4432-BDFB-721CE488BCF7}" destId="{F49C0EC1-C29D-4BDF-838B-E542EE98441F}" srcOrd="2" destOrd="0" parTransId="{021FDC19-ADB9-414D-BC5B-4C37793B87EA}" sibTransId="{4565E74B-BE4D-4AE8-ADB6-E0A7B513DEC9}"/>
    <dgm:cxn modelId="{C2C2C11E-DAB6-467F-BE69-1C2FB4FF98A8}" type="presOf" srcId="{868C4756-DCEF-42D4-AB8C-BD80E8B88E0B}" destId="{5F728780-6D5E-415F-AAD5-A70E6D217ACC}" srcOrd="0" destOrd="3" presId="urn:microsoft.com/office/officeart/2005/8/layout/hProcess4"/>
    <dgm:cxn modelId="{CFEFFE0F-3681-43F4-BBE3-4ECBD40577B9}" srcId="{BA71C47A-9F2F-4F28-AB56-099ADB2D649C}" destId="{B5F2BE10-3B05-432F-9B53-6B886796D19A}" srcOrd="4" destOrd="0" parTransId="{44D96CDB-9282-4A24-8CB3-E48FD3C60998}" sibTransId="{09A4DD9A-6C9F-44E0-9317-F2A1F0FA3A82}"/>
    <dgm:cxn modelId="{FEAD5C9F-6000-4E7B-BD35-C5525D4AC388}" srcId="{BA71C47A-9F2F-4F28-AB56-099ADB2D649C}" destId="{62294F6B-4686-4B31-A60B-3D5D84D02B12}" srcOrd="3" destOrd="0" parTransId="{9F06145B-7D94-48EA-B7CE-6088440F1025}" sibTransId="{82D36AC2-41D1-4124-B896-9C394F94FE27}"/>
    <dgm:cxn modelId="{FE276DD1-8D34-471D-A7DF-AE4168714AC3}" type="presOf" srcId="{3DC61B43-BA11-4F19-8A7E-F1249490931D}" destId="{35000327-6D43-4E5C-BCDA-DF2B4EB32111}" srcOrd="0" destOrd="0" presId="urn:microsoft.com/office/officeart/2005/8/layout/hProcess4"/>
    <dgm:cxn modelId="{6BBC95FD-8B02-4837-B6BD-EB4F266A4962}" type="presOf" srcId="{B1A37215-B4DB-4F72-B4C1-5E3BC86815C3}" destId="{4482B4B5-1B85-4A63-80BF-90AE6865DFCA}" srcOrd="0" destOrd="0" presId="urn:microsoft.com/office/officeart/2005/8/layout/hProcess4"/>
    <dgm:cxn modelId="{A872C742-FCB3-4115-99AA-B7444DDC5D5A}" srcId="{B1A37215-B4DB-4F72-B4C1-5E3BC86815C3}" destId="{868C4756-DCEF-42D4-AB8C-BD80E8B88E0B}" srcOrd="3" destOrd="0" parTransId="{1171B337-63D9-4D15-8A8B-D5B8AA62BE4C}" sibTransId="{9D43ABC0-A412-4373-818E-9931988A6E0C}"/>
    <dgm:cxn modelId="{5911EC52-400E-4E9F-ABDF-D6291D60A1DC}" type="presOf" srcId="{2F67E5A2-F825-4432-BDFB-721CE488BCF7}" destId="{5E4F1FBD-E5BE-4E52-B69D-FBED41CDD2E3}" srcOrd="0" destOrd="0" presId="urn:microsoft.com/office/officeart/2005/8/layout/hProcess4"/>
    <dgm:cxn modelId="{CF67093B-5866-4797-BAD9-FE95A058FCAD}" srcId="{BA71C47A-9F2F-4F28-AB56-099ADB2D649C}" destId="{CBAD78CE-52FD-4C59-9FA0-51B7CD472364}" srcOrd="2" destOrd="0" parTransId="{1D2EC3AD-5F73-4698-A728-1730A264BD6D}" sibTransId="{F1E2B979-6A68-462A-9E2A-671DE30A906A}"/>
    <dgm:cxn modelId="{E3D25966-26AD-4865-A2AA-A4F5282FE55C}" srcId="{B1A37215-B4DB-4F72-B4C1-5E3BC86815C3}" destId="{A912123F-7962-4423-9952-355534B0CA33}" srcOrd="2" destOrd="0" parTransId="{6871611D-2BA7-4600-AF40-246D05095B80}" sibTransId="{2D0CCED2-356D-430D-BBA6-72AACCA25E1B}"/>
    <dgm:cxn modelId="{2F42FF56-9096-4289-B517-C943E06EF485}" type="presOf" srcId="{30620FE6-C604-4A52-83DF-B26201680564}" destId="{5F728780-6D5E-415F-AAD5-A70E6D217ACC}" srcOrd="0" destOrd="1" presId="urn:microsoft.com/office/officeart/2005/8/layout/hProcess4"/>
    <dgm:cxn modelId="{FDD13EFD-7638-421F-A567-7AC5155F977F}" type="presOf" srcId="{CBAD78CE-52FD-4C59-9FA0-51B7CD472364}" destId="{E07F0F8E-EEE9-4870-A27E-50DDD4248F40}" srcOrd="1" destOrd="2" presId="urn:microsoft.com/office/officeart/2005/8/layout/hProcess4"/>
    <dgm:cxn modelId="{621BCB89-5A57-4303-9053-ADC70999DE9A}" type="presOf" srcId="{D5265185-AA64-42C3-81C7-18A6A7ABAF81}" destId="{A8F45C66-6EBA-4F36-8DE6-F8E2B42A0CAB}" srcOrd="1" destOrd="1" presId="urn:microsoft.com/office/officeart/2005/8/layout/hProcess4"/>
    <dgm:cxn modelId="{79A905A6-3BC6-433E-AB62-794DC1D69C53}" type="presOf" srcId="{30620FE6-C604-4A52-83DF-B26201680564}" destId="{6F6E583E-72CD-4DE8-8973-80C236ACBEA4}" srcOrd="1" destOrd="1" presId="urn:microsoft.com/office/officeart/2005/8/layout/hProcess4"/>
    <dgm:cxn modelId="{219836BD-E3F0-4A3C-A273-70CFB69B59B0}" type="presOf" srcId="{BA71C47A-9F2F-4F28-AB56-099ADB2D649C}" destId="{6982A940-83A3-4C43-A5B1-CC9D6F572558}" srcOrd="0" destOrd="0" presId="urn:microsoft.com/office/officeart/2005/8/layout/hProcess4"/>
    <dgm:cxn modelId="{D8F23C2F-DF7B-4244-850A-A9BE13B3A086}" type="presOf" srcId="{CBAD78CE-52FD-4C59-9FA0-51B7CD472364}" destId="{35000327-6D43-4E5C-BCDA-DF2B4EB32111}" srcOrd="0" destOrd="2" presId="urn:microsoft.com/office/officeart/2005/8/layout/hProcess4"/>
    <dgm:cxn modelId="{7E3751E9-A467-41CE-B8D3-1C5CC5A8BB82}" srcId="{BA71C47A-9F2F-4F28-AB56-099ADB2D649C}" destId="{07AE6ACC-79AB-4AEA-951A-431F44A28A54}" srcOrd="1" destOrd="0" parTransId="{C62D9D7E-16D9-43AC-A2A5-C672E597B2EF}" sibTransId="{1935009D-38DD-4FF9-BB16-7B545FDAD4F0}"/>
    <dgm:cxn modelId="{7E32CB52-66AC-4C4F-B78C-59D28BC27537}" type="presOf" srcId="{CEA72CCC-D4F0-42FA-A282-5BB1D52D9BC0}" destId="{6F6E583E-72CD-4DE8-8973-80C236ACBEA4}" srcOrd="1" destOrd="0" presId="urn:microsoft.com/office/officeart/2005/8/layout/hProcess4"/>
    <dgm:cxn modelId="{0CA11A13-F0B8-4381-9548-A37AAF1E9176}" type="presOf" srcId="{B5F2BE10-3B05-432F-9B53-6B886796D19A}" destId="{35000327-6D43-4E5C-BCDA-DF2B4EB32111}" srcOrd="0" destOrd="4" presId="urn:microsoft.com/office/officeart/2005/8/layout/hProcess4"/>
    <dgm:cxn modelId="{0B77701B-BEC4-4E53-996C-A37A15798135}" srcId="{BA71C47A-9F2F-4F28-AB56-099ADB2D649C}" destId="{3DC61B43-BA11-4F19-8A7E-F1249490931D}" srcOrd="0" destOrd="0" parTransId="{51CFB790-19FA-4BB4-9AC0-3109335E4DB2}" sibTransId="{FBAB2191-26F7-45F2-97F7-6DF7A8FE027F}"/>
    <dgm:cxn modelId="{55DBD2C0-6558-4120-B3CA-B5A3D38CB66B}" type="presOf" srcId="{3DC61B43-BA11-4F19-8A7E-F1249490931D}" destId="{E07F0F8E-EEE9-4870-A27E-50DDD4248F40}" srcOrd="1" destOrd="0" presId="urn:microsoft.com/office/officeart/2005/8/layout/hProcess4"/>
    <dgm:cxn modelId="{9061AE67-7FB5-4C9C-AEE7-79CCFD88F19A}" type="presOf" srcId="{B5F2BE10-3B05-432F-9B53-6B886796D19A}" destId="{E07F0F8E-EEE9-4870-A27E-50DDD4248F40}" srcOrd="1" destOrd="4" presId="urn:microsoft.com/office/officeart/2005/8/layout/hProcess4"/>
    <dgm:cxn modelId="{EE0B9061-AAA2-4498-8A98-C5A80286368A}" type="presOf" srcId="{F20324B5-F26B-4D81-A895-D6AB7ECB89B0}" destId="{003BABC2-9B39-4B35-BB1A-F6E7FBB5D829}" srcOrd="0" destOrd="0" presId="urn:microsoft.com/office/officeart/2005/8/layout/hProcess4"/>
    <dgm:cxn modelId="{7FCFD4AD-5B66-4EA5-BC93-96C486015BE0}" srcId="{2F67E5A2-F825-4432-BDFB-721CE488BCF7}" destId="{BA71C47A-9F2F-4F28-AB56-099ADB2D649C}" srcOrd="1" destOrd="0" parTransId="{0E6085F0-3367-4479-9BF3-4DAFF4B4AACE}" sibTransId="{406B0563-DDDF-4CCD-894E-BA7ABE06AD06}"/>
    <dgm:cxn modelId="{A4D1F8F9-743A-4B92-846D-D42089F656CE}" type="presOf" srcId="{AC597899-95B7-456C-8A56-F4DBBCB80967}" destId="{554426A0-B30B-41BB-9C31-24E971291F02}" srcOrd="0" destOrd="0" presId="urn:microsoft.com/office/officeart/2005/8/layout/hProcess4"/>
    <dgm:cxn modelId="{F1F90B1E-8D67-42AA-8835-B69BAED07709}" type="presOf" srcId="{AC597899-95B7-456C-8A56-F4DBBCB80967}" destId="{A8F45C66-6EBA-4F36-8DE6-F8E2B42A0CAB}" srcOrd="1" destOrd="0" presId="urn:microsoft.com/office/officeart/2005/8/layout/hProcess4"/>
    <dgm:cxn modelId="{4370033E-A547-42D5-A86A-9976873F4745}" type="presOf" srcId="{406B0563-DDDF-4CCD-894E-BA7ABE06AD06}" destId="{79659DCC-8E8E-4C2A-85CB-0D6C87C936B6}" srcOrd="0" destOrd="0" presId="urn:microsoft.com/office/officeart/2005/8/layout/hProcess4"/>
    <dgm:cxn modelId="{CD0FB941-2E49-4B9F-9236-D85C5D8C72A3}" type="presOf" srcId="{F49C0EC1-C29D-4BDF-838B-E542EE98441F}" destId="{C5366C15-E7B2-4ECC-AB76-50E84E3549D1}" srcOrd="0" destOrd="0" presId="urn:microsoft.com/office/officeart/2005/8/layout/hProcess4"/>
    <dgm:cxn modelId="{903FC9E3-812C-496F-BDD0-6EDFE89E7F06}" type="presOf" srcId="{07AE6ACC-79AB-4AEA-951A-431F44A28A54}" destId="{E07F0F8E-EEE9-4870-A27E-50DDD4248F40}" srcOrd="1" destOrd="1" presId="urn:microsoft.com/office/officeart/2005/8/layout/hProcess4"/>
    <dgm:cxn modelId="{F82B8C6E-018B-4696-BB56-FDBF7E277838}" type="presOf" srcId="{07AE6ACC-79AB-4AEA-951A-431F44A28A54}" destId="{35000327-6D43-4E5C-BCDA-DF2B4EB32111}" srcOrd="0" destOrd="1" presId="urn:microsoft.com/office/officeart/2005/8/layout/hProcess4"/>
    <dgm:cxn modelId="{47F04A6D-D8C4-4AB8-8D84-BAC5FF2789B4}" srcId="{F49C0EC1-C29D-4BDF-838B-E542EE98441F}" destId="{AC597899-95B7-456C-8A56-F4DBBCB80967}" srcOrd="0" destOrd="0" parTransId="{4C9FA9D6-F841-442B-B999-B66D4447C688}" sibTransId="{7614100D-5B71-4506-9896-A34319AC60C0}"/>
    <dgm:cxn modelId="{64440700-366E-4F8C-9782-F81BC53C6779}" type="presOf" srcId="{62294F6B-4686-4B31-A60B-3D5D84D02B12}" destId="{E07F0F8E-EEE9-4870-A27E-50DDD4248F40}" srcOrd="1" destOrd="3" presId="urn:microsoft.com/office/officeart/2005/8/layout/hProcess4"/>
    <dgm:cxn modelId="{D243A808-CB93-4B35-97C1-8FB938D12C4B}" type="presOf" srcId="{D5265185-AA64-42C3-81C7-18A6A7ABAF81}" destId="{554426A0-B30B-41BB-9C31-24E971291F02}" srcOrd="0" destOrd="1" presId="urn:microsoft.com/office/officeart/2005/8/layout/hProcess4"/>
    <dgm:cxn modelId="{692E8516-8242-473E-872A-30BE9B019F7E}" srcId="{2F67E5A2-F825-4432-BDFB-721CE488BCF7}" destId="{B1A37215-B4DB-4F72-B4C1-5E3BC86815C3}" srcOrd="0" destOrd="0" parTransId="{E3B004DB-F59D-4FFE-B688-4C4AF45C3D46}" sibTransId="{F20324B5-F26B-4D81-A895-D6AB7ECB89B0}"/>
    <dgm:cxn modelId="{F83FBCA8-8313-4A88-BAE6-04C182BD8E42}" srcId="{B1A37215-B4DB-4F72-B4C1-5E3BC86815C3}" destId="{30620FE6-C604-4A52-83DF-B26201680564}" srcOrd="1" destOrd="0" parTransId="{85733989-87E3-424E-8CA9-6731C064D5FB}" sibTransId="{65A68BF3-143C-4482-832D-B1D77BEC315D}"/>
    <dgm:cxn modelId="{4A7A6540-DEA6-47C5-97E4-95F39ED072E0}" type="presOf" srcId="{A912123F-7962-4423-9952-355534B0CA33}" destId="{5F728780-6D5E-415F-AAD5-A70E6D217ACC}" srcOrd="0" destOrd="2" presId="urn:microsoft.com/office/officeart/2005/8/layout/hProcess4"/>
    <dgm:cxn modelId="{C93EA2AB-C300-469F-90CF-CE17B54CE84A}" type="presOf" srcId="{868C4756-DCEF-42D4-AB8C-BD80E8B88E0B}" destId="{6F6E583E-72CD-4DE8-8973-80C236ACBEA4}" srcOrd="1" destOrd="3" presId="urn:microsoft.com/office/officeart/2005/8/layout/hProcess4"/>
    <dgm:cxn modelId="{709D1B6F-6D38-4946-B379-3D8BC68A5DAF}" type="presOf" srcId="{62294F6B-4686-4B31-A60B-3D5D84D02B12}" destId="{35000327-6D43-4E5C-BCDA-DF2B4EB32111}" srcOrd="0" destOrd="3" presId="urn:microsoft.com/office/officeart/2005/8/layout/hProcess4"/>
    <dgm:cxn modelId="{7E7B83A4-1C99-462B-A5D7-6626079DDF97}" type="presParOf" srcId="{5E4F1FBD-E5BE-4E52-B69D-FBED41CDD2E3}" destId="{9CA7BFD9-7B59-42DC-A9A1-20298FACDA31}" srcOrd="0" destOrd="0" presId="urn:microsoft.com/office/officeart/2005/8/layout/hProcess4"/>
    <dgm:cxn modelId="{05E1A54C-522E-48B4-A429-2C2190177C84}" type="presParOf" srcId="{5E4F1FBD-E5BE-4E52-B69D-FBED41CDD2E3}" destId="{0554A89E-C041-4854-B3A3-184C7795BFCC}" srcOrd="1" destOrd="0" presId="urn:microsoft.com/office/officeart/2005/8/layout/hProcess4"/>
    <dgm:cxn modelId="{3B4D1D4C-7F29-4ACD-8989-977B006B0C1D}" type="presParOf" srcId="{5E4F1FBD-E5BE-4E52-B69D-FBED41CDD2E3}" destId="{9EFE8A93-79CB-4BC8-A6B4-C2370E37E442}" srcOrd="2" destOrd="0" presId="urn:microsoft.com/office/officeart/2005/8/layout/hProcess4"/>
    <dgm:cxn modelId="{B9B40B8E-000B-44D2-B1A9-94999D1AB43D}" type="presParOf" srcId="{9EFE8A93-79CB-4BC8-A6B4-C2370E37E442}" destId="{4C29BE5E-F046-40BC-B3A9-16FC32C37BD0}" srcOrd="0" destOrd="0" presId="urn:microsoft.com/office/officeart/2005/8/layout/hProcess4"/>
    <dgm:cxn modelId="{0A62A3D3-B71B-4240-BC85-617BF2A25813}" type="presParOf" srcId="{4C29BE5E-F046-40BC-B3A9-16FC32C37BD0}" destId="{1BBFA058-EFEB-4D4E-9633-E46EA94434FB}" srcOrd="0" destOrd="0" presId="urn:microsoft.com/office/officeart/2005/8/layout/hProcess4"/>
    <dgm:cxn modelId="{0E0D9BC1-DF07-4050-AD06-94BB2B86DC23}" type="presParOf" srcId="{4C29BE5E-F046-40BC-B3A9-16FC32C37BD0}" destId="{5F728780-6D5E-415F-AAD5-A70E6D217ACC}" srcOrd="1" destOrd="0" presId="urn:microsoft.com/office/officeart/2005/8/layout/hProcess4"/>
    <dgm:cxn modelId="{438C6B41-F83A-43ED-B3BD-42164E1B4C0F}" type="presParOf" srcId="{4C29BE5E-F046-40BC-B3A9-16FC32C37BD0}" destId="{6F6E583E-72CD-4DE8-8973-80C236ACBEA4}" srcOrd="2" destOrd="0" presId="urn:microsoft.com/office/officeart/2005/8/layout/hProcess4"/>
    <dgm:cxn modelId="{E9D8DA6B-9267-49CA-9465-B5B9CD0982F0}" type="presParOf" srcId="{4C29BE5E-F046-40BC-B3A9-16FC32C37BD0}" destId="{4482B4B5-1B85-4A63-80BF-90AE6865DFCA}" srcOrd="3" destOrd="0" presId="urn:microsoft.com/office/officeart/2005/8/layout/hProcess4"/>
    <dgm:cxn modelId="{10953176-2420-4DBA-9DB7-5F1D6A1605BD}" type="presParOf" srcId="{4C29BE5E-F046-40BC-B3A9-16FC32C37BD0}" destId="{E36AD8D4-A768-4B05-B706-63C1C03D76C1}" srcOrd="4" destOrd="0" presId="urn:microsoft.com/office/officeart/2005/8/layout/hProcess4"/>
    <dgm:cxn modelId="{1A001290-63AD-4C3C-9B10-D4594552AE64}" type="presParOf" srcId="{9EFE8A93-79CB-4BC8-A6B4-C2370E37E442}" destId="{003BABC2-9B39-4B35-BB1A-F6E7FBB5D829}" srcOrd="1" destOrd="0" presId="urn:microsoft.com/office/officeart/2005/8/layout/hProcess4"/>
    <dgm:cxn modelId="{D61FB481-3B82-401E-9E11-D921E4037F05}" type="presParOf" srcId="{9EFE8A93-79CB-4BC8-A6B4-C2370E37E442}" destId="{A2B16F40-4634-4CFF-A446-4ECE4962B510}" srcOrd="2" destOrd="0" presId="urn:microsoft.com/office/officeart/2005/8/layout/hProcess4"/>
    <dgm:cxn modelId="{76DCCCC9-8687-4C16-90FF-4139593DAEF3}" type="presParOf" srcId="{A2B16F40-4634-4CFF-A446-4ECE4962B510}" destId="{CE64BAD2-28E0-4AA7-ADCD-C240C252E4DA}" srcOrd="0" destOrd="0" presId="urn:microsoft.com/office/officeart/2005/8/layout/hProcess4"/>
    <dgm:cxn modelId="{EA292AD6-798F-471F-A522-31D90B36CEB4}" type="presParOf" srcId="{A2B16F40-4634-4CFF-A446-4ECE4962B510}" destId="{35000327-6D43-4E5C-BCDA-DF2B4EB32111}" srcOrd="1" destOrd="0" presId="urn:microsoft.com/office/officeart/2005/8/layout/hProcess4"/>
    <dgm:cxn modelId="{F37AB2A8-021B-4934-8AD8-03A76F77338C}" type="presParOf" srcId="{A2B16F40-4634-4CFF-A446-4ECE4962B510}" destId="{E07F0F8E-EEE9-4870-A27E-50DDD4248F40}" srcOrd="2" destOrd="0" presId="urn:microsoft.com/office/officeart/2005/8/layout/hProcess4"/>
    <dgm:cxn modelId="{F10A5E1F-5B28-4133-9AEF-4009BEEC99AD}" type="presParOf" srcId="{A2B16F40-4634-4CFF-A446-4ECE4962B510}" destId="{6982A940-83A3-4C43-A5B1-CC9D6F572558}" srcOrd="3" destOrd="0" presId="urn:microsoft.com/office/officeart/2005/8/layout/hProcess4"/>
    <dgm:cxn modelId="{601B7C5D-7060-403B-9EDC-BC1405BFECCB}" type="presParOf" srcId="{A2B16F40-4634-4CFF-A446-4ECE4962B510}" destId="{443FAD18-8EEC-4D8A-9F6C-45501F7EAAB5}" srcOrd="4" destOrd="0" presId="urn:microsoft.com/office/officeart/2005/8/layout/hProcess4"/>
    <dgm:cxn modelId="{BF5DE8FB-5C97-41FC-A41E-D8A24128D0BF}" type="presParOf" srcId="{9EFE8A93-79CB-4BC8-A6B4-C2370E37E442}" destId="{79659DCC-8E8E-4C2A-85CB-0D6C87C936B6}" srcOrd="3" destOrd="0" presId="urn:microsoft.com/office/officeart/2005/8/layout/hProcess4"/>
    <dgm:cxn modelId="{232A879C-DD7B-47D4-87F2-68099E93BAC4}" type="presParOf" srcId="{9EFE8A93-79CB-4BC8-A6B4-C2370E37E442}" destId="{E6740EF5-1A10-40A6-8EE5-F550C490ACC2}" srcOrd="4" destOrd="0" presId="urn:microsoft.com/office/officeart/2005/8/layout/hProcess4"/>
    <dgm:cxn modelId="{926B57F7-30F5-4779-BB8B-A2CF21FD33F6}" type="presParOf" srcId="{E6740EF5-1A10-40A6-8EE5-F550C490ACC2}" destId="{28646412-B1CF-4401-8554-751A94519A25}" srcOrd="0" destOrd="0" presId="urn:microsoft.com/office/officeart/2005/8/layout/hProcess4"/>
    <dgm:cxn modelId="{3983EEE6-5A70-4ADC-AC46-4CDEC30D1B3F}" type="presParOf" srcId="{E6740EF5-1A10-40A6-8EE5-F550C490ACC2}" destId="{554426A0-B30B-41BB-9C31-24E971291F02}" srcOrd="1" destOrd="0" presId="urn:microsoft.com/office/officeart/2005/8/layout/hProcess4"/>
    <dgm:cxn modelId="{89E1884E-5BBD-49FB-9EB7-FBF6A5D4903B}" type="presParOf" srcId="{E6740EF5-1A10-40A6-8EE5-F550C490ACC2}" destId="{A8F45C66-6EBA-4F36-8DE6-F8E2B42A0CAB}" srcOrd="2" destOrd="0" presId="urn:microsoft.com/office/officeart/2005/8/layout/hProcess4"/>
    <dgm:cxn modelId="{F6E71A17-8F65-482B-8198-AD47DC436AC2}" type="presParOf" srcId="{E6740EF5-1A10-40A6-8EE5-F550C490ACC2}" destId="{C5366C15-E7B2-4ECC-AB76-50E84E3549D1}" srcOrd="3" destOrd="0" presId="urn:microsoft.com/office/officeart/2005/8/layout/hProcess4"/>
    <dgm:cxn modelId="{FBCB6FCB-83E6-4DB2-9EAF-F78298329F22}" type="presParOf" srcId="{E6740EF5-1A10-40A6-8EE5-F550C490ACC2}" destId="{B19D8D3B-7127-4142-941B-AA58A00DF6C1}" srcOrd="4" destOrd="0" presId="urn:microsoft.com/office/officeart/2005/8/layout/h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728780-6D5E-415F-AAD5-A70E6D217ACC}">
      <dsp:nvSpPr>
        <dsp:cNvPr id="0" name=""/>
        <dsp:cNvSpPr/>
      </dsp:nvSpPr>
      <dsp:spPr>
        <a:xfrm>
          <a:off x="208288" y="918690"/>
          <a:ext cx="2140332" cy="17653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28575" rIns="28575" bIns="28575" numCol="1" spcCol="1270" anchor="t" anchorCtr="0">
          <a:noAutofit/>
        </a:bodyPr>
        <a:lstStyle/>
        <a:p>
          <a:pPr marL="114300" lvl="1" indent="-114300" algn="l" defTabSz="666750" rtl="0">
            <a:lnSpc>
              <a:spcPct val="90000"/>
            </a:lnSpc>
            <a:spcBef>
              <a:spcPct val="0"/>
            </a:spcBef>
            <a:spcAft>
              <a:spcPct val="15000"/>
            </a:spcAft>
            <a:buChar char="••"/>
          </a:pPr>
          <a:r>
            <a:rPr lang="en-GB" sz="1500" kern="1200">
              <a:latin typeface="Calibri Light" panose="020F0302020204030204"/>
            </a:rPr>
            <a:t>Strength</a:t>
          </a:r>
        </a:p>
        <a:p>
          <a:pPr marL="114300" lvl="1" indent="-114300" algn="l" defTabSz="666750">
            <a:lnSpc>
              <a:spcPct val="90000"/>
            </a:lnSpc>
            <a:spcBef>
              <a:spcPct val="0"/>
            </a:spcBef>
            <a:spcAft>
              <a:spcPct val="15000"/>
            </a:spcAft>
            <a:buChar char="••"/>
          </a:pPr>
          <a:r>
            <a:rPr lang="en-GB" sz="1500" kern="1200">
              <a:latin typeface="Calibri Light" panose="020F0302020204030204"/>
            </a:rPr>
            <a:t>Weaknesses</a:t>
          </a:r>
          <a:endParaRPr lang="en-GB" sz="1500" kern="1200"/>
        </a:p>
        <a:p>
          <a:pPr marL="114300" lvl="1" indent="-114300" algn="l" defTabSz="666750">
            <a:lnSpc>
              <a:spcPct val="90000"/>
            </a:lnSpc>
            <a:spcBef>
              <a:spcPct val="0"/>
            </a:spcBef>
            <a:spcAft>
              <a:spcPct val="15000"/>
            </a:spcAft>
            <a:buChar char="••"/>
          </a:pPr>
          <a:r>
            <a:rPr lang="en-GB" sz="1500" kern="1200">
              <a:latin typeface="Calibri Light" panose="020F0302020204030204"/>
            </a:rPr>
            <a:t>Opportunities</a:t>
          </a:r>
        </a:p>
        <a:p>
          <a:pPr marL="114300" lvl="1" indent="-114300" algn="l" defTabSz="666750">
            <a:lnSpc>
              <a:spcPct val="90000"/>
            </a:lnSpc>
            <a:spcBef>
              <a:spcPct val="0"/>
            </a:spcBef>
            <a:spcAft>
              <a:spcPct val="15000"/>
            </a:spcAft>
            <a:buChar char="••"/>
          </a:pPr>
          <a:r>
            <a:rPr lang="en-GB" sz="1500" kern="1200">
              <a:latin typeface="Calibri Light" panose="020F0302020204030204"/>
            </a:rPr>
            <a:t>Threat</a:t>
          </a:r>
          <a:endParaRPr lang="en-GB" sz="1500" kern="1200"/>
        </a:p>
      </dsp:txBody>
      <dsp:txXfrm>
        <a:off x="248913" y="959315"/>
        <a:ext cx="2059082" cy="1305792"/>
      </dsp:txXfrm>
    </dsp:sp>
    <dsp:sp modelId="{003BABC2-9B39-4B35-BB1A-F6E7FBB5D829}">
      <dsp:nvSpPr>
        <dsp:cNvPr id="0" name=""/>
        <dsp:cNvSpPr/>
      </dsp:nvSpPr>
      <dsp:spPr>
        <a:xfrm>
          <a:off x="1391451" y="1268568"/>
          <a:ext cx="2464638" cy="2464638"/>
        </a:xfrm>
        <a:prstGeom prst="leftCircularArrow">
          <a:avLst>
            <a:gd name="adj1" fmla="val 3574"/>
            <a:gd name="adj2" fmla="val 444285"/>
            <a:gd name="adj3" fmla="val 2219796"/>
            <a:gd name="adj4" fmla="val 9024489"/>
            <a:gd name="adj5" fmla="val 417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482B4B5-1B85-4A63-80BF-90AE6865DFCA}">
      <dsp:nvSpPr>
        <dsp:cNvPr id="0" name=""/>
        <dsp:cNvSpPr/>
      </dsp:nvSpPr>
      <dsp:spPr>
        <a:xfrm>
          <a:off x="683918" y="2305732"/>
          <a:ext cx="1902517" cy="75656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50800" rIns="76200" bIns="50800" numCol="1" spcCol="1270" anchor="ctr" anchorCtr="0">
          <a:noAutofit/>
        </a:bodyPr>
        <a:lstStyle/>
        <a:p>
          <a:pPr lvl="0" algn="ctr" defTabSz="1778000">
            <a:lnSpc>
              <a:spcPct val="90000"/>
            </a:lnSpc>
            <a:spcBef>
              <a:spcPct val="0"/>
            </a:spcBef>
            <a:spcAft>
              <a:spcPct val="35000"/>
            </a:spcAft>
          </a:pPr>
          <a:r>
            <a:rPr lang="en-GB" sz="4000" kern="1200">
              <a:latin typeface="Calibri Light" panose="020F0302020204030204"/>
            </a:rPr>
            <a:t>SWOT</a:t>
          </a:r>
          <a:endParaRPr lang="en-GB" sz="4000" kern="1200"/>
        </a:p>
      </dsp:txBody>
      <dsp:txXfrm>
        <a:off x="706077" y="2327891"/>
        <a:ext cx="1858199" cy="712250"/>
      </dsp:txXfrm>
    </dsp:sp>
    <dsp:sp modelId="{35000327-6D43-4E5C-BCDA-DF2B4EB32111}">
      <dsp:nvSpPr>
        <dsp:cNvPr id="0" name=""/>
        <dsp:cNvSpPr/>
      </dsp:nvSpPr>
      <dsp:spPr>
        <a:xfrm>
          <a:off x="3005936" y="918690"/>
          <a:ext cx="2140332" cy="17653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28575" rIns="28575" bIns="28575" numCol="1" spcCol="1270" anchor="t" anchorCtr="0">
          <a:noAutofit/>
        </a:bodyPr>
        <a:lstStyle/>
        <a:p>
          <a:pPr marL="114300" lvl="1" indent="-114300" algn="l" defTabSz="666750">
            <a:lnSpc>
              <a:spcPct val="90000"/>
            </a:lnSpc>
            <a:spcBef>
              <a:spcPct val="0"/>
            </a:spcBef>
            <a:spcAft>
              <a:spcPct val="15000"/>
            </a:spcAft>
            <a:buChar char="••"/>
          </a:pPr>
          <a:r>
            <a:rPr lang="en-GB" sz="1500" kern="1200">
              <a:latin typeface="Calibri Light" panose="020F0302020204030204"/>
            </a:rPr>
            <a:t>Social</a:t>
          </a:r>
          <a:endParaRPr lang="en-GB" sz="1500" kern="1200"/>
        </a:p>
        <a:p>
          <a:pPr marL="114300" lvl="1" indent="-114300" algn="l" defTabSz="666750" rtl="0">
            <a:lnSpc>
              <a:spcPct val="90000"/>
            </a:lnSpc>
            <a:spcBef>
              <a:spcPct val="0"/>
            </a:spcBef>
            <a:spcAft>
              <a:spcPct val="15000"/>
            </a:spcAft>
            <a:buChar char="••"/>
          </a:pPr>
          <a:r>
            <a:rPr lang="en-GB" sz="1500" kern="1200">
              <a:latin typeface="Calibri Light" panose="020F0302020204030204"/>
            </a:rPr>
            <a:t>Technological</a:t>
          </a:r>
        </a:p>
        <a:p>
          <a:pPr marL="114300" lvl="1" indent="-114300" algn="l" defTabSz="666750">
            <a:lnSpc>
              <a:spcPct val="90000"/>
            </a:lnSpc>
            <a:spcBef>
              <a:spcPct val="0"/>
            </a:spcBef>
            <a:spcAft>
              <a:spcPct val="15000"/>
            </a:spcAft>
            <a:buChar char="••"/>
          </a:pPr>
          <a:r>
            <a:rPr lang="en-GB" sz="1500" kern="1200">
              <a:latin typeface="Calibri Light" panose="020F0302020204030204"/>
            </a:rPr>
            <a:t>Economic</a:t>
          </a:r>
          <a:endParaRPr lang="en-GB" sz="1500" kern="1200"/>
        </a:p>
        <a:p>
          <a:pPr marL="114300" lvl="1" indent="-114300" algn="l" defTabSz="666750">
            <a:lnSpc>
              <a:spcPct val="90000"/>
            </a:lnSpc>
            <a:spcBef>
              <a:spcPct val="0"/>
            </a:spcBef>
            <a:spcAft>
              <a:spcPct val="15000"/>
            </a:spcAft>
            <a:buChar char="••"/>
          </a:pPr>
          <a:r>
            <a:rPr lang="en-GB" sz="1500" kern="1200">
              <a:latin typeface="Calibri Light" panose="020F0302020204030204"/>
            </a:rPr>
            <a:t>Environmental</a:t>
          </a:r>
        </a:p>
        <a:p>
          <a:pPr marL="114300" lvl="1" indent="-114300" algn="l" defTabSz="666750">
            <a:lnSpc>
              <a:spcPct val="90000"/>
            </a:lnSpc>
            <a:spcBef>
              <a:spcPct val="0"/>
            </a:spcBef>
            <a:spcAft>
              <a:spcPct val="15000"/>
            </a:spcAft>
            <a:buChar char="••"/>
          </a:pPr>
          <a:r>
            <a:rPr lang="en-GB" sz="1500" kern="1200">
              <a:latin typeface="Calibri Light" panose="020F0302020204030204"/>
            </a:rPr>
            <a:t>Political</a:t>
          </a:r>
        </a:p>
      </dsp:txBody>
      <dsp:txXfrm>
        <a:off x="3046561" y="1337599"/>
        <a:ext cx="2059082" cy="1305792"/>
      </dsp:txXfrm>
    </dsp:sp>
    <dsp:sp modelId="{79659DCC-8E8E-4C2A-85CB-0D6C87C936B6}">
      <dsp:nvSpPr>
        <dsp:cNvPr id="0" name=""/>
        <dsp:cNvSpPr/>
      </dsp:nvSpPr>
      <dsp:spPr>
        <a:xfrm>
          <a:off x="4171263" y="-199716"/>
          <a:ext cx="2738125" cy="2738125"/>
        </a:xfrm>
        <a:prstGeom prst="circularArrow">
          <a:avLst>
            <a:gd name="adj1" fmla="val 3217"/>
            <a:gd name="adj2" fmla="val 396528"/>
            <a:gd name="adj3" fmla="val 19427961"/>
            <a:gd name="adj4" fmla="val 12575511"/>
            <a:gd name="adj5" fmla="val 375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982A940-83A3-4C43-A5B1-CC9D6F572558}">
      <dsp:nvSpPr>
        <dsp:cNvPr id="0" name=""/>
        <dsp:cNvSpPr/>
      </dsp:nvSpPr>
      <dsp:spPr>
        <a:xfrm>
          <a:off x="3481565" y="540406"/>
          <a:ext cx="1902517" cy="75656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50800" rIns="76200" bIns="50800" numCol="1" spcCol="1270" anchor="ctr" anchorCtr="0">
          <a:noAutofit/>
        </a:bodyPr>
        <a:lstStyle/>
        <a:p>
          <a:pPr lvl="0" algn="ctr" defTabSz="1778000">
            <a:lnSpc>
              <a:spcPct val="90000"/>
            </a:lnSpc>
            <a:spcBef>
              <a:spcPct val="0"/>
            </a:spcBef>
            <a:spcAft>
              <a:spcPct val="35000"/>
            </a:spcAft>
          </a:pPr>
          <a:r>
            <a:rPr lang="en-GB" sz="4000" kern="1200">
              <a:latin typeface="Calibri Light" panose="020F0302020204030204"/>
            </a:rPr>
            <a:t>STEEP</a:t>
          </a:r>
          <a:endParaRPr lang="en-GB" sz="4000" kern="1200"/>
        </a:p>
      </dsp:txBody>
      <dsp:txXfrm>
        <a:off x="3503724" y="562565"/>
        <a:ext cx="1858199" cy="712250"/>
      </dsp:txXfrm>
    </dsp:sp>
    <dsp:sp modelId="{554426A0-B30B-41BB-9C31-24E971291F02}">
      <dsp:nvSpPr>
        <dsp:cNvPr id="0" name=""/>
        <dsp:cNvSpPr/>
      </dsp:nvSpPr>
      <dsp:spPr>
        <a:xfrm>
          <a:off x="5803584" y="918690"/>
          <a:ext cx="2140332" cy="17653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28575" rIns="28575" bIns="28575" numCol="1" spcCol="1270" anchor="t" anchorCtr="0">
          <a:noAutofit/>
        </a:bodyPr>
        <a:lstStyle/>
        <a:p>
          <a:pPr marL="114300" lvl="1" indent="-114300" algn="l" defTabSz="666750">
            <a:lnSpc>
              <a:spcPct val="90000"/>
            </a:lnSpc>
            <a:spcBef>
              <a:spcPct val="0"/>
            </a:spcBef>
            <a:spcAft>
              <a:spcPct val="15000"/>
            </a:spcAft>
            <a:buChar char="••"/>
          </a:pPr>
          <a:r>
            <a:rPr lang="en-GB" sz="1500" kern="1200">
              <a:latin typeface="Calibri Light" panose="020F0302020204030204"/>
            </a:rPr>
            <a:t>Legality</a:t>
          </a:r>
          <a:endParaRPr lang="en-GB" sz="1500" kern="1200"/>
        </a:p>
        <a:p>
          <a:pPr marL="114300" lvl="1" indent="-114300" algn="l" defTabSz="666750">
            <a:lnSpc>
              <a:spcPct val="90000"/>
            </a:lnSpc>
            <a:spcBef>
              <a:spcPct val="0"/>
            </a:spcBef>
            <a:spcAft>
              <a:spcPct val="15000"/>
            </a:spcAft>
            <a:buChar char="••"/>
          </a:pPr>
          <a:r>
            <a:rPr lang="en-GB" sz="1500" kern="1200">
              <a:latin typeface="Calibri Light" panose="020F0302020204030204"/>
            </a:rPr>
            <a:t>Ethical</a:t>
          </a:r>
          <a:endParaRPr lang="en-GB" sz="1500" kern="1200"/>
        </a:p>
      </dsp:txBody>
      <dsp:txXfrm>
        <a:off x="5844209" y="959315"/>
        <a:ext cx="2059082" cy="1305792"/>
      </dsp:txXfrm>
    </dsp:sp>
    <dsp:sp modelId="{C5366C15-E7B2-4ECC-AB76-50E84E3549D1}">
      <dsp:nvSpPr>
        <dsp:cNvPr id="0" name=""/>
        <dsp:cNvSpPr/>
      </dsp:nvSpPr>
      <dsp:spPr>
        <a:xfrm>
          <a:off x="6279213" y="2305732"/>
          <a:ext cx="1902517" cy="75656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50800" rIns="76200" bIns="50800" numCol="1" spcCol="1270" anchor="ctr" anchorCtr="0">
          <a:noAutofit/>
        </a:bodyPr>
        <a:lstStyle/>
        <a:p>
          <a:pPr lvl="0" algn="ctr" defTabSz="1778000">
            <a:lnSpc>
              <a:spcPct val="90000"/>
            </a:lnSpc>
            <a:spcBef>
              <a:spcPct val="0"/>
            </a:spcBef>
            <a:spcAft>
              <a:spcPct val="35000"/>
            </a:spcAft>
          </a:pPr>
          <a:r>
            <a:rPr lang="en-GB" sz="4000" kern="1200">
              <a:latin typeface="Calibri Light" panose="020F0302020204030204"/>
            </a:rPr>
            <a:t>STEEPLE</a:t>
          </a:r>
          <a:endParaRPr lang="en-GB" sz="4000" kern="1200"/>
        </a:p>
      </dsp:txBody>
      <dsp:txXfrm>
        <a:off x="6301372" y="2327891"/>
        <a:ext cx="1858199" cy="71225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A6888-E46B-4040-8319-676905755662}" type="datetimeFigureOut">
              <a:rPr lang="en-GB" smtClean="0"/>
              <a:t>10/06/2021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F2E990-B17D-1A40-A2A8-357151484B60}" type="slidenum">
              <a:rPr lang="en-GB" smtClean="0"/>
              <a:t>‹#›</a:t>
            </a:fld>
            <a:endParaRPr lang="en-GB"/>
          </a:p>
        </p:txBody>
      </p:sp>
    </p:spTree>
    <p:extLst>
      <p:ext uri="{BB962C8B-B14F-4D97-AF65-F5344CB8AC3E}">
        <p14:creationId xmlns:p14="http://schemas.microsoft.com/office/powerpoint/2010/main" val="19286594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2E990-B17D-1A40-A2A8-357151484B60}" type="slidenum">
              <a:rPr lang="en-GB" smtClean="0"/>
              <a:t>1</a:t>
            </a:fld>
            <a:endParaRPr lang="en-GB"/>
          </a:p>
        </p:txBody>
      </p:sp>
    </p:spTree>
    <p:extLst>
      <p:ext uri="{BB962C8B-B14F-4D97-AF65-F5344CB8AC3E}">
        <p14:creationId xmlns:p14="http://schemas.microsoft.com/office/powerpoint/2010/main" val="28397353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2E990-B17D-1A40-A2A8-357151484B60}" type="slidenum">
              <a:rPr lang="en-GB" smtClean="0"/>
              <a:t>2</a:t>
            </a:fld>
            <a:endParaRPr lang="en-GB"/>
          </a:p>
        </p:txBody>
      </p:sp>
    </p:spTree>
    <p:extLst>
      <p:ext uri="{BB962C8B-B14F-4D97-AF65-F5344CB8AC3E}">
        <p14:creationId xmlns:p14="http://schemas.microsoft.com/office/powerpoint/2010/main" val="38150011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2E990-B17D-1A40-A2A8-357151484B60}" type="slidenum">
              <a:rPr lang="en-GB" smtClean="0"/>
              <a:t>3</a:t>
            </a:fld>
            <a:endParaRPr lang="en-GB"/>
          </a:p>
        </p:txBody>
      </p:sp>
    </p:spTree>
    <p:extLst>
      <p:ext uri="{BB962C8B-B14F-4D97-AF65-F5344CB8AC3E}">
        <p14:creationId xmlns:p14="http://schemas.microsoft.com/office/powerpoint/2010/main" val="18257207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2E990-B17D-1A40-A2A8-357151484B60}" type="slidenum">
              <a:rPr lang="en-GB" smtClean="0"/>
              <a:t>4</a:t>
            </a:fld>
            <a:endParaRPr lang="en-GB"/>
          </a:p>
        </p:txBody>
      </p:sp>
    </p:spTree>
    <p:extLst>
      <p:ext uri="{BB962C8B-B14F-4D97-AF65-F5344CB8AC3E}">
        <p14:creationId xmlns:p14="http://schemas.microsoft.com/office/powerpoint/2010/main" val="1055498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2E990-B17D-1A40-A2A8-357151484B60}" type="slidenum">
              <a:rPr lang="en-GB" smtClean="0"/>
              <a:t>5</a:t>
            </a:fld>
            <a:endParaRPr lang="en-GB"/>
          </a:p>
        </p:txBody>
      </p:sp>
    </p:spTree>
    <p:extLst>
      <p:ext uri="{BB962C8B-B14F-4D97-AF65-F5344CB8AC3E}">
        <p14:creationId xmlns:p14="http://schemas.microsoft.com/office/powerpoint/2010/main" val="41623951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2E990-B17D-1A40-A2A8-357151484B60}" type="slidenum">
              <a:rPr lang="en-GB" smtClean="0"/>
              <a:t>6</a:t>
            </a:fld>
            <a:endParaRPr lang="en-GB"/>
          </a:p>
        </p:txBody>
      </p:sp>
    </p:spTree>
    <p:extLst>
      <p:ext uri="{BB962C8B-B14F-4D97-AF65-F5344CB8AC3E}">
        <p14:creationId xmlns:p14="http://schemas.microsoft.com/office/powerpoint/2010/main" val="39603372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 am going to be concentrating specifically on the strengths and weakness which are the internal factors of the SWOT while Julie on the next slide will focus on the external covering Opportunity and Threats.</a:t>
            </a:r>
          </a:p>
        </p:txBody>
      </p:sp>
      <p:sp>
        <p:nvSpPr>
          <p:cNvPr id="4" name="Slide Number Placeholder 3"/>
          <p:cNvSpPr>
            <a:spLocks noGrp="1"/>
          </p:cNvSpPr>
          <p:nvPr>
            <p:ph type="sldNum" sz="quarter" idx="5"/>
          </p:nvPr>
        </p:nvSpPr>
        <p:spPr/>
        <p:txBody>
          <a:bodyPr/>
          <a:lstStyle/>
          <a:p>
            <a:fld id="{0DF2E990-B17D-1A40-A2A8-357151484B60}" type="slidenum">
              <a:rPr lang="en-GB" smtClean="0"/>
              <a:t>7</a:t>
            </a:fld>
            <a:endParaRPr lang="en-GB"/>
          </a:p>
        </p:txBody>
      </p:sp>
    </p:spTree>
    <p:extLst>
      <p:ext uri="{BB962C8B-B14F-4D97-AF65-F5344CB8AC3E}">
        <p14:creationId xmlns:p14="http://schemas.microsoft.com/office/powerpoint/2010/main" val="3920479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2E990-B17D-1A40-A2A8-357151484B60}" type="slidenum">
              <a:rPr lang="en-GB" smtClean="0"/>
              <a:t>8</a:t>
            </a:fld>
            <a:endParaRPr lang="en-GB"/>
          </a:p>
        </p:txBody>
      </p:sp>
    </p:spTree>
    <p:extLst>
      <p:ext uri="{BB962C8B-B14F-4D97-AF65-F5344CB8AC3E}">
        <p14:creationId xmlns:p14="http://schemas.microsoft.com/office/powerpoint/2010/main" val="19104464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2E990-B17D-1A40-A2A8-357151484B60}" type="slidenum">
              <a:rPr lang="en-GB" smtClean="0"/>
              <a:t>9</a:t>
            </a:fld>
            <a:endParaRPr lang="en-GB"/>
          </a:p>
        </p:txBody>
      </p:sp>
    </p:spTree>
    <p:extLst>
      <p:ext uri="{BB962C8B-B14F-4D97-AF65-F5344CB8AC3E}">
        <p14:creationId xmlns:p14="http://schemas.microsoft.com/office/powerpoint/2010/main" val="37394581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2E990-B17D-1A40-A2A8-357151484B60}" type="slidenum">
              <a:rPr lang="en-GB" smtClean="0"/>
              <a:t>10</a:t>
            </a:fld>
            <a:endParaRPr lang="en-GB"/>
          </a:p>
        </p:txBody>
      </p:sp>
    </p:spTree>
    <p:extLst>
      <p:ext uri="{BB962C8B-B14F-4D97-AF65-F5344CB8AC3E}">
        <p14:creationId xmlns:p14="http://schemas.microsoft.com/office/powerpoint/2010/main" val="16241832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2E990-B17D-1A40-A2A8-357151484B60}" type="slidenum">
              <a:rPr lang="en-GB" smtClean="0"/>
              <a:t>11</a:t>
            </a:fld>
            <a:endParaRPr lang="en-GB"/>
          </a:p>
        </p:txBody>
      </p:sp>
    </p:spTree>
    <p:extLst>
      <p:ext uri="{BB962C8B-B14F-4D97-AF65-F5344CB8AC3E}">
        <p14:creationId xmlns:p14="http://schemas.microsoft.com/office/powerpoint/2010/main" val="36913454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2E990-B17D-1A40-A2A8-357151484B60}" type="slidenum">
              <a:rPr lang="en-GB" smtClean="0"/>
              <a:t>12</a:t>
            </a:fld>
            <a:endParaRPr lang="en-GB"/>
          </a:p>
        </p:txBody>
      </p:sp>
    </p:spTree>
    <p:extLst>
      <p:ext uri="{BB962C8B-B14F-4D97-AF65-F5344CB8AC3E}">
        <p14:creationId xmlns:p14="http://schemas.microsoft.com/office/powerpoint/2010/main" val="16784669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2E990-B17D-1A40-A2A8-357151484B60}" type="slidenum">
              <a:rPr lang="en-GB" smtClean="0"/>
              <a:t>13</a:t>
            </a:fld>
            <a:endParaRPr lang="en-GB"/>
          </a:p>
        </p:txBody>
      </p:sp>
    </p:spTree>
    <p:extLst>
      <p:ext uri="{BB962C8B-B14F-4D97-AF65-F5344CB8AC3E}">
        <p14:creationId xmlns:p14="http://schemas.microsoft.com/office/powerpoint/2010/main" val="8346073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2E990-B17D-1A40-A2A8-357151484B60}" type="slidenum">
              <a:rPr lang="en-GB" smtClean="0"/>
              <a:t>14</a:t>
            </a:fld>
            <a:endParaRPr lang="en-GB"/>
          </a:p>
        </p:txBody>
      </p:sp>
    </p:spTree>
    <p:extLst>
      <p:ext uri="{BB962C8B-B14F-4D97-AF65-F5344CB8AC3E}">
        <p14:creationId xmlns:p14="http://schemas.microsoft.com/office/powerpoint/2010/main" val="12245827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2E990-B17D-1A40-A2A8-357151484B60}" type="slidenum">
              <a:rPr lang="en-GB" smtClean="0"/>
              <a:t>15</a:t>
            </a:fld>
            <a:endParaRPr lang="en-GB"/>
          </a:p>
        </p:txBody>
      </p:sp>
    </p:spTree>
    <p:extLst>
      <p:ext uri="{BB962C8B-B14F-4D97-AF65-F5344CB8AC3E}">
        <p14:creationId xmlns:p14="http://schemas.microsoft.com/office/powerpoint/2010/main" val="38204746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2E990-B17D-1A40-A2A8-357151484B60}" type="slidenum">
              <a:rPr lang="en-GB" smtClean="0"/>
              <a:t>16</a:t>
            </a:fld>
            <a:endParaRPr lang="en-GB"/>
          </a:p>
        </p:txBody>
      </p:sp>
    </p:spTree>
    <p:extLst>
      <p:ext uri="{BB962C8B-B14F-4D97-AF65-F5344CB8AC3E}">
        <p14:creationId xmlns:p14="http://schemas.microsoft.com/office/powerpoint/2010/main" val="3639184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2E990-B17D-1A40-A2A8-357151484B60}" type="slidenum">
              <a:rPr lang="en-GB" smtClean="0"/>
              <a:t>17</a:t>
            </a:fld>
            <a:endParaRPr lang="en-GB"/>
          </a:p>
        </p:txBody>
      </p:sp>
    </p:spTree>
    <p:extLst>
      <p:ext uri="{BB962C8B-B14F-4D97-AF65-F5344CB8AC3E}">
        <p14:creationId xmlns:p14="http://schemas.microsoft.com/office/powerpoint/2010/main" val="27798656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2E990-B17D-1A40-A2A8-357151484B60}" type="slidenum">
              <a:rPr lang="en-GB" smtClean="0"/>
              <a:t>19</a:t>
            </a:fld>
            <a:endParaRPr lang="en-GB"/>
          </a:p>
        </p:txBody>
      </p:sp>
    </p:spTree>
    <p:extLst>
      <p:ext uri="{BB962C8B-B14F-4D97-AF65-F5344CB8AC3E}">
        <p14:creationId xmlns:p14="http://schemas.microsoft.com/office/powerpoint/2010/main" val="13439486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2E990-B17D-1A40-A2A8-357151484B60}" type="slidenum">
              <a:rPr lang="en-GB" smtClean="0"/>
              <a:t>20</a:t>
            </a:fld>
            <a:endParaRPr lang="en-GB"/>
          </a:p>
        </p:txBody>
      </p:sp>
    </p:spTree>
    <p:extLst>
      <p:ext uri="{BB962C8B-B14F-4D97-AF65-F5344CB8AC3E}">
        <p14:creationId xmlns:p14="http://schemas.microsoft.com/office/powerpoint/2010/main" val="30445430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2E990-B17D-1A40-A2A8-357151484B60}" type="slidenum">
              <a:rPr lang="en-GB" smtClean="0"/>
              <a:t>21</a:t>
            </a:fld>
            <a:endParaRPr lang="en-GB"/>
          </a:p>
        </p:txBody>
      </p:sp>
    </p:spTree>
    <p:extLst>
      <p:ext uri="{BB962C8B-B14F-4D97-AF65-F5344CB8AC3E}">
        <p14:creationId xmlns:p14="http://schemas.microsoft.com/office/powerpoint/2010/main" val="35713190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2E990-B17D-1A40-A2A8-357151484B60}" type="slidenum">
              <a:rPr lang="en-GB" smtClean="0"/>
              <a:t>23</a:t>
            </a:fld>
            <a:endParaRPr lang="en-GB"/>
          </a:p>
        </p:txBody>
      </p:sp>
    </p:spTree>
    <p:extLst>
      <p:ext uri="{BB962C8B-B14F-4D97-AF65-F5344CB8AC3E}">
        <p14:creationId xmlns:p14="http://schemas.microsoft.com/office/powerpoint/2010/main" val="25135503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2E990-B17D-1A40-A2A8-357151484B60}" type="slidenum">
              <a:rPr lang="en-GB" smtClean="0"/>
              <a:t>24</a:t>
            </a:fld>
            <a:endParaRPr lang="en-GB"/>
          </a:p>
        </p:txBody>
      </p:sp>
    </p:spTree>
    <p:extLst>
      <p:ext uri="{BB962C8B-B14F-4D97-AF65-F5344CB8AC3E}">
        <p14:creationId xmlns:p14="http://schemas.microsoft.com/office/powerpoint/2010/main" val="13630819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BA6D7-CDAD-4ED6-9180-0C90B995AD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5123AE2-ABC2-40B6-8908-E2A78E9515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8E42017-2596-4764-8DAA-C63838229DA5}"/>
              </a:ext>
            </a:extLst>
          </p:cNvPr>
          <p:cNvSpPr>
            <a:spLocks noGrp="1"/>
          </p:cNvSpPr>
          <p:nvPr>
            <p:ph type="dt" sz="half" idx="10"/>
          </p:nvPr>
        </p:nvSpPr>
        <p:spPr/>
        <p:txBody>
          <a:bodyPr/>
          <a:lstStyle/>
          <a:p>
            <a:fld id="{76AC20C5-62A0-48D3-861F-CCCC5A3F3A23}" type="datetimeFigureOut">
              <a:rPr lang="en-GB" smtClean="0"/>
              <a:t>10/06/2021</a:t>
            </a:fld>
            <a:endParaRPr lang="en-GB"/>
          </a:p>
        </p:txBody>
      </p:sp>
      <p:sp>
        <p:nvSpPr>
          <p:cNvPr id="5" name="Footer Placeholder 4">
            <a:extLst>
              <a:ext uri="{FF2B5EF4-FFF2-40B4-BE49-F238E27FC236}">
                <a16:creationId xmlns:a16="http://schemas.microsoft.com/office/drawing/2014/main" id="{A50ECCE2-2BD3-4002-8229-9624B7D6F7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8CB0DA-2F51-46AC-8C5A-823C8FCAA8C1}"/>
              </a:ext>
            </a:extLst>
          </p:cNvPr>
          <p:cNvSpPr>
            <a:spLocks noGrp="1"/>
          </p:cNvSpPr>
          <p:nvPr>
            <p:ph type="sldNum" sz="quarter" idx="12"/>
          </p:nvPr>
        </p:nvSpPr>
        <p:spPr/>
        <p:txBody>
          <a:bodyPr/>
          <a:lstStyle/>
          <a:p>
            <a:fld id="{130557E6-5415-4B08-8550-D4E9241DD1EB}" type="slidenum">
              <a:rPr lang="en-GB" smtClean="0"/>
              <a:t>‹#›</a:t>
            </a:fld>
            <a:endParaRPr lang="en-GB"/>
          </a:p>
        </p:txBody>
      </p:sp>
    </p:spTree>
    <p:extLst>
      <p:ext uri="{BB962C8B-B14F-4D97-AF65-F5344CB8AC3E}">
        <p14:creationId xmlns:p14="http://schemas.microsoft.com/office/powerpoint/2010/main" val="25207838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84EA9-0BB9-408A-9037-E9B0D652BD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525B18-93E4-4899-A11E-B3BE910465C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E33525-F24F-44B0-A819-3D1F8D61CB9B}"/>
              </a:ext>
            </a:extLst>
          </p:cNvPr>
          <p:cNvSpPr>
            <a:spLocks noGrp="1"/>
          </p:cNvSpPr>
          <p:nvPr>
            <p:ph type="dt" sz="half" idx="10"/>
          </p:nvPr>
        </p:nvSpPr>
        <p:spPr/>
        <p:txBody>
          <a:bodyPr/>
          <a:lstStyle/>
          <a:p>
            <a:fld id="{76AC20C5-62A0-48D3-861F-CCCC5A3F3A23}" type="datetimeFigureOut">
              <a:rPr lang="en-GB" smtClean="0"/>
              <a:t>10/06/2021</a:t>
            </a:fld>
            <a:endParaRPr lang="en-GB"/>
          </a:p>
        </p:txBody>
      </p:sp>
      <p:sp>
        <p:nvSpPr>
          <p:cNvPr id="5" name="Footer Placeholder 4">
            <a:extLst>
              <a:ext uri="{FF2B5EF4-FFF2-40B4-BE49-F238E27FC236}">
                <a16:creationId xmlns:a16="http://schemas.microsoft.com/office/drawing/2014/main" id="{824418C2-2B75-45BC-B4F7-FE79163FC9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A8FD15-0DD1-43B8-B657-438E83AACCE7}"/>
              </a:ext>
            </a:extLst>
          </p:cNvPr>
          <p:cNvSpPr>
            <a:spLocks noGrp="1"/>
          </p:cNvSpPr>
          <p:nvPr>
            <p:ph type="sldNum" sz="quarter" idx="12"/>
          </p:nvPr>
        </p:nvSpPr>
        <p:spPr/>
        <p:txBody>
          <a:bodyPr/>
          <a:lstStyle/>
          <a:p>
            <a:fld id="{130557E6-5415-4B08-8550-D4E9241DD1EB}" type="slidenum">
              <a:rPr lang="en-GB" smtClean="0"/>
              <a:t>‹#›</a:t>
            </a:fld>
            <a:endParaRPr lang="en-GB"/>
          </a:p>
        </p:txBody>
      </p:sp>
    </p:spTree>
    <p:extLst>
      <p:ext uri="{BB962C8B-B14F-4D97-AF65-F5344CB8AC3E}">
        <p14:creationId xmlns:p14="http://schemas.microsoft.com/office/powerpoint/2010/main" val="19365439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DF2EC-E818-4B62-B6A2-4A6E738F3A4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170E0FA-F5DA-43AF-AA64-6F6418AE2CD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33A4AFB-A0DD-4805-A845-66DEE63C4D74}"/>
              </a:ext>
            </a:extLst>
          </p:cNvPr>
          <p:cNvSpPr>
            <a:spLocks noGrp="1"/>
          </p:cNvSpPr>
          <p:nvPr>
            <p:ph type="dt" sz="half" idx="10"/>
          </p:nvPr>
        </p:nvSpPr>
        <p:spPr/>
        <p:txBody>
          <a:bodyPr/>
          <a:lstStyle/>
          <a:p>
            <a:fld id="{76AC20C5-62A0-48D3-861F-CCCC5A3F3A23}" type="datetimeFigureOut">
              <a:rPr lang="en-GB" smtClean="0"/>
              <a:t>10/06/2021</a:t>
            </a:fld>
            <a:endParaRPr lang="en-GB"/>
          </a:p>
        </p:txBody>
      </p:sp>
      <p:sp>
        <p:nvSpPr>
          <p:cNvPr id="5" name="Footer Placeholder 4">
            <a:extLst>
              <a:ext uri="{FF2B5EF4-FFF2-40B4-BE49-F238E27FC236}">
                <a16:creationId xmlns:a16="http://schemas.microsoft.com/office/drawing/2014/main" id="{0F140231-B3C6-4682-8898-5FF0EE14FA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B3F70A-F05A-4505-8CCF-3B3019D12231}"/>
              </a:ext>
            </a:extLst>
          </p:cNvPr>
          <p:cNvSpPr>
            <a:spLocks noGrp="1"/>
          </p:cNvSpPr>
          <p:nvPr>
            <p:ph type="sldNum" sz="quarter" idx="12"/>
          </p:nvPr>
        </p:nvSpPr>
        <p:spPr/>
        <p:txBody>
          <a:bodyPr/>
          <a:lstStyle/>
          <a:p>
            <a:fld id="{130557E6-5415-4B08-8550-D4E9241DD1EB}" type="slidenum">
              <a:rPr lang="en-GB" smtClean="0"/>
              <a:t>‹#›</a:t>
            </a:fld>
            <a:endParaRPr lang="en-GB"/>
          </a:p>
        </p:txBody>
      </p:sp>
    </p:spTree>
    <p:extLst>
      <p:ext uri="{BB962C8B-B14F-4D97-AF65-F5344CB8AC3E}">
        <p14:creationId xmlns:p14="http://schemas.microsoft.com/office/powerpoint/2010/main" val="3898762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DADCF-67F6-407F-9547-49A8BA4407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A504D1-D368-4CEF-9897-B9EC1CECD52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B5C6505-207B-4371-8A6B-EF008699580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42AC692-814E-4F17-A99B-35CFFB9E44F3}"/>
              </a:ext>
            </a:extLst>
          </p:cNvPr>
          <p:cNvSpPr>
            <a:spLocks noGrp="1"/>
          </p:cNvSpPr>
          <p:nvPr>
            <p:ph type="dt" sz="half" idx="10"/>
          </p:nvPr>
        </p:nvSpPr>
        <p:spPr/>
        <p:txBody>
          <a:bodyPr/>
          <a:lstStyle/>
          <a:p>
            <a:fld id="{76AC20C5-62A0-48D3-861F-CCCC5A3F3A23}" type="datetimeFigureOut">
              <a:rPr lang="en-GB" smtClean="0"/>
              <a:t>10/06/2021</a:t>
            </a:fld>
            <a:endParaRPr lang="en-GB"/>
          </a:p>
        </p:txBody>
      </p:sp>
      <p:sp>
        <p:nvSpPr>
          <p:cNvPr id="6" name="Footer Placeholder 5">
            <a:extLst>
              <a:ext uri="{FF2B5EF4-FFF2-40B4-BE49-F238E27FC236}">
                <a16:creationId xmlns:a16="http://schemas.microsoft.com/office/drawing/2014/main" id="{7D626870-57AA-4B2A-A2F5-52BD98610C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EF842C-5E80-414D-AA8B-7DFD72036DCA}"/>
              </a:ext>
            </a:extLst>
          </p:cNvPr>
          <p:cNvSpPr>
            <a:spLocks noGrp="1"/>
          </p:cNvSpPr>
          <p:nvPr>
            <p:ph type="sldNum" sz="quarter" idx="12"/>
          </p:nvPr>
        </p:nvSpPr>
        <p:spPr/>
        <p:txBody>
          <a:bodyPr/>
          <a:lstStyle/>
          <a:p>
            <a:fld id="{130557E6-5415-4B08-8550-D4E9241DD1EB}" type="slidenum">
              <a:rPr lang="en-GB" smtClean="0"/>
              <a:t>‹#›</a:t>
            </a:fld>
            <a:endParaRPr lang="en-GB"/>
          </a:p>
        </p:txBody>
      </p:sp>
    </p:spTree>
    <p:extLst>
      <p:ext uri="{BB962C8B-B14F-4D97-AF65-F5344CB8AC3E}">
        <p14:creationId xmlns:p14="http://schemas.microsoft.com/office/powerpoint/2010/main" val="204297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BAB88-9D0C-4967-AB0D-78574B0BF48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6A1884-C10E-4D22-8B8C-271E72E2E1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F35270E-F594-47D2-BFC7-6BCC9183F7B6}"/>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ADD28F9-FAA7-4326-AEC4-ECE18AB28C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442C4568-E697-492B-8EDD-02504BF181D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F9BE45F-5941-4EB6-B4D9-DA15AECAF5F9}"/>
              </a:ext>
            </a:extLst>
          </p:cNvPr>
          <p:cNvSpPr>
            <a:spLocks noGrp="1"/>
          </p:cNvSpPr>
          <p:nvPr>
            <p:ph type="dt" sz="half" idx="10"/>
          </p:nvPr>
        </p:nvSpPr>
        <p:spPr/>
        <p:txBody>
          <a:bodyPr/>
          <a:lstStyle/>
          <a:p>
            <a:fld id="{76AC20C5-62A0-48D3-861F-CCCC5A3F3A23}" type="datetimeFigureOut">
              <a:rPr lang="en-GB" smtClean="0"/>
              <a:t>10/06/2021</a:t>
            </a:fld>
            <a:endParaRPr lang="en-GB"/>
          </a:p>
        </p:txBody>
      </p:sp>
      <p:sp>
        <p:nvSpPr>
          <p:cNvPr id="8" name="Footer Placeholder 7">
            <a:extLst>
              <a:ext uri="{FF2B5EF4-FFF2-40B4-BE49-F238E27FC236}">
                <a16:creationId xmlns:a16="http://schemas.microsoft.com/office/drawing/2014/main" id="{34411453-4411-4EB3-A06D-90DB3C063FF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EE5F533-F0B6-497B-A9C0-5F9B2EDFBB34}"/>
              </a:ext>
            </a:extLst>
          </p:cNvPr>
          <p:cNvSpPr>
            <a:spLocks noGrp="1"/>
          </p:cNvSpPr>
          <p:nvPr>
            <p:ph type="sldNum" sz="quarter" idx="12"/>
          </p:nvPr>
        </p:nvSpPr>
        <p:spPr/>
        <p:txBody>
          <a:bodyPr/>
          <a:lstStyle/>
          <a:p>
            <a:fld id="{130557E6-5415-4B08-8550-D4E9241DD1EB}" type="slidenum">
              <a:rPr lang="en-GB" smtClean="0"/>
              <a:t>‹#›</a:t>
            </a:fld>
            <a:endParaRPr lang="en-GB"/>
          </a:p>
        </p:txBody>
      </p:sp>
    </p:spTree>
    <p:extLst>
      <p:ext uri="{BB962C8B-B14F-4D97-AF65-F5344CB8AC3E}">
        <p14:creationId xmlns:p14="http://schemas.microsoft.com/office/powerpoint/2010/main" val="1240230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08FF5-508B-41D0-8BC6-8F9AB8CE986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84FB299-8285-4E08-AAB2-3311E2B92E2D}"/>
              </a:ext>
            </a:extLst>
          </p:cNvPr>
          <p:cNvSpPr>
            <a:spLocks noGrp="1"/>
          </p:cNvSpPr>
          <p:nvPr>
            <p:ph type="dt" sz="half" idx="10"/>
          </p:nvPr>
        </p:nvSpPr>
        <p:spPr/>
        <p:txBody>
          <a:bodyPr/>
          <a:lstStyle/>
          <a:p>
            <a:fld id="{76AC20C5-62A0-48D3-861F-CCCC5A3F3A23}" type="datetimeFigureOut">
              <a:rPr lang="en-GB" smtClean="0"/>
              <a:t>10/06/2021</a:t>
            </a:fld>
            <a:endParaRPr lang="en-GB"/>
          </a:p>
        </p:txBody>
      </p:sp>
      <p:sp>
        <p:nvSpPr>
          <p:cNvPr id="4" name="Footer Placeholder 3">
            <a:extLst>
              <a:ext uri="{FF2B5EF4-FFF2-40B4-BE49-F238E27FC236}">
                <a16:creationId xmlns:a16="http://schemas.microsoft.com/office/drawing/2014/main" id="{EC2870B0-4A97-4415-9950-2379A37CE08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70D8C5A-4CA2-4427-A326-A0FC46AD9290}"/>
              </a:ext>
            </a:extLst>
          </p:cNvPr>
          <p:cNvSpPr>
            <a:spLocks noGrp="1"/>
          </p:cNvSpPr>
          <p:nvPr>
            <p:ph type="sldNum" sz="quarter" idx="12"/>
          </p:nvPr>
        </p:nvSpPr>
        <p:spPr/>
        <p:txBody>
          <a:bodyPr/>
          <a:lstStyle/>
          <a:p>
            <a:fld id="{130557E6-5415-4B08-8550-D4E9241DD1EB}" type="slidenum">
              <a:rPr lang="en-GB" smtClean="0"/>
              <a:t>‹#›</a:t>
            </a:fld>
            <a:endParaRPr lang="en-GB"/>
          </a:p>
        </p:txBody>
      </p:sp>
    </p:spTree>
    <p:extLst>
      <p:ext uri="{BB962C8B-B14F-4D97-AF65-F5344CB8AC3E}">
        <p14:creationId xmlns:p14="http://schemas.microsoft.com/office/powerpoint/2010/main" val="28925675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8FE772-516D-400B-A9FE-39B105FDC052}"/>
              </a:ext>
            </a:extLst>
          </p:cNvPr>
          <p:cNvSpPr>
            <a:spLocks noGrp="1"/>
          </p:cNvSpPr>
          <p:nvPr>
            <p:ph type="dt" sz="half" idx="10"/>
          </p:nvPr>
        </p:nvSpPr>
        <p:spPr/>
        <p:txBody>
          <a:bodyPr/>
          <a:lstStyle/>
          <a:p>
            <a:fld id="{76AC20C5-62A0-48D3-861F-CCCC5A3F3A23}" type="datetimeFigureOut">
              <a:rPr lang="en-GB" smtClean="0"/>
              <a:t>10/06/2021</a:t>
            </a:fld>
            <a:endParaRPr lang="en-GB"/>
          </a:p>
        </p:txBody>
      </p:sp>
      <p:sp>
        <p:nvSpPr>
          <p:cNvPr id="3" name="Footer Placeholder 2">
            <a:extLst>
              <a:ext uri="{FF2B5EF4-FFF2-40B4-BE49-F238E27FC236}">
                <a16:creationId xmlns:a16="http://schemas.microsoft.com/office/drawing/2014/main" id="{74763051-1C0B-48FF-8C88-87972B8996A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00A7324-0090-47DA-B870-117936CCF1E6}"/>
              </a:ext>
            </a:extLst>
          </p:cNvPr>
          <p:cNvSpPr>
            <a:spLocks noGrp="1"/>
          </p:cNvSpPr>
          <p:nvPr>
            <p:ph type="sldNum" sz="quarter" idx="12"/>
          </p:nvPr>
        </p:nvSpPr>
        <p:spPr/>
        <p:txBody>
          <a:bodyPr/>
          <a:lstStyle/>
          <a:p>
            <a:fld id="{130557E6-5415-4B08-8550-D4E9241DD1EB}" type="slidenum">
              <a:rPr lang="en-GB" smtClean="0"/>
              <a:t>‹#›</a:t>
            </a:fld>
            <a:endParaRPr lang="en-GB"/>
          </a:p>
        </p:txBody>
      </p:sp>
    </p:spTree>
    <p:extLst>
      <p:ext uri="{BB962C8B-B14F-4D97-AF65-F5344CB8AC3E}">
        <p14:creationId xmlns:p14="http://schemas.microsoft.com/office/powerpoint/2010/main" val="7100471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B1DC8-840B-4A5C-9B28-E9AE2E60D4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AC95B9B-6A3A-429C-AB9D-87CFAC0B77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28DC57D-C297-48D9-A47E-996B0BA96C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9FDD811-937B-460E-BD1C-5D7A427D4B03}"/>
              </a:ext>
            </a:extLst>
          </p:cNvPr>
          <p:cNvSpPr>
            <a:spLocks noGrp="1"/>
          </p:cNvSpPr>
          <p:nvPr>
            <p:ph type="dt" sz="half" idx="10"/>
          </p:nvPr>
        </p:nvSpPr>
        <p:spPr/>
        <p:txBody>
          <a:bodyPr/>
          <a:lstStyle/>
          <a:p>
            <a:fld id="{76AC20C5-62A0-48D3-861F-CCCC5A3F3A23}" type="datetimeFigureOut">
              <a:rPr lang="en-GB" smtClean="0"/>
              <a:t>10/06/2021</a:t>
            </a:fld>
            <a:endParaRPr lang="en-GB"/>
          </a:p>
        </p:txBody>
      </p:sp>
      <p:sp>
        <p:nvSpPr>
          <p:cNvPr id="6" name="Footer Placeholder 5">
            <a:extLst>
              <a:ext uri="{FF2B5EF4-FFF2-40B4-BE49-F238E27FC236}">
                <a16:creationId xmlns:a16="http://schemas.microsoft.com/office/drawing/2014/main" id="{AC099136-7EE8-4F9C-BD8C-9C20305255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23F4FA-E258-4C32-BE6A-A6A759AF817E}"/>
              </a:ext>
            </a:extLst>
          </p:cNvPr>
          <p:cNvSpPr>
            <a:spLocks noGrp="1"/>
          </p:cNvSpPr>
          <p:nvPr>
            <p:ph type="sldNum" sz="quarter" idx="12"/>
          </p:nvPr>
        </p:nvSpPr>
        <p:spPr/>
        <p:txBody>
          <a:bodyPr/>
          <a:lstStyle/>
          <a:p>
            <a:fld id="{130557E6-5415-4B08-8550-D4E9241DD1EB}" type="slidenum">
              <a:rPr lang="en-GB" smtClean="0"/>
              <a:t>‹#›</a:t>
            </a:fld>
            <a:endParaRPr lang="en-GB"/>
          </a:p>
        </p:txBody>
      </p:sp>
    </p:spTree>
    <p:extLst>
      <p:ext uri="{BB962C8B-B14F-4D97-AF65-F5344CB8AC3E}">
        <p14:creationId xmlns:p14="http://schemas.microsoft.com/office/powerpoint/2010/main" val="889593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6B67-CF49-4E4E-840E-5106F8A2EF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9D1FB9C-925B-4F37-A8A8-E114FD9AE5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825BA8F-2EE7-492D-B92D-2F697879D1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0C0578C-AF02-4601-8F97-434670E0D93B}"/>
              </a:ext>
            </a:extLst>
          </p:cNvPr>
          <p:cNvSpPr>
            <a:spLocks noGrp="1"/>
          </p:cNvSpPr>
          <p:nvPr>
            <p:ph type="dt" sz="half" idx="10"/>
          </p:nvPr>
        </p:nvSpPr>
        <p:spPr/>
        <p:txBody>
          <a:bodyPr/>
          <a:lstStyle/>
          <a:p>
            <a:fld id="{76AC20C5-62A0-48D3-861F-CCCC5A3F3A23}" type="datetimeFigureOut">
              <a:rPr lang="en-GB" smtClean="0"/>
              <a:t>10/06/2021</a:t>
            </a:fld>
            <a:endParaRPr lang="en-GB"/>
          </a:p>
        </p:txBody>
      </p:sp>
      <p:sp>
        <p:nvSpPr>
          <p:cNvPr id="6" name="Footer Placeholder 5">
            <a:extLst>
              <a:ext uri="{FF2B5EF4-FFF2-40B4-BE49-F238E27FC236}">
                <a16:creationId xmlns:a16="http://schemas.microsoft.com/office/drawing/2014/main" id="{20158032-022F-48E4-B091-28A4C2202E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5666BC-3E12-41DF-A937-D2EEDEC33DAF}"/>
              </a:ext>
            </a:extLst>
          </p:cNvPr>
          <p:cNvSpPr>
            <a:spLocks noGrp="1"/>
          </p:cNvSpPr>
          <p:nvPr>
            <p:ph type="sldNum" sz="quarter" idx="12"/>
          </p:nvPr>
        </p:nvSpPr>
        <p:spPr/>
        <p:txBody>
          <a:bodyPr/>
          <a:lstStyle/>
          <a:p>
            <a:fld id="{130557E6-5415-4B08-8550-D4E9241DD1EB}" type="slidenum">
              <a:rPr lang="en-GB" smtClean="0"/>
              <a:t>‹#›</a:t>
            </a:fld>
            <a:endParaRPr lang="en-GB"/>
          </a:p>
        </p:txBody>
      </p:sp>
    </p:spTree>
    <p:extLst>
      <p:ext uri="{BB962C8B-B14F-4D97-AF65-F5344CB8AC3E}">
        <p14:creationId xmlns:p14="http://schemas.microsoft.com/office/powerpoint/2010/main" val="2403199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C2978-378A-4A08-BE52-552D71E90B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01AC98-C262-43AD-A1A5-86DF50D8E78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93FA0-B97A-4AEC-95FB-19C5F09BB23D}"/>
              </a:ext>
            </a:extLst>
          </p:cNvPr>
          <p:cNvSpPr>
            <a:spLocks noGrp="1"/>
          </p:cNvSpPr>
          <p:nvPr>
            <p:ph type="dt" sz="half" idx="10"/>
          </p:nvPr>
        </p:nvSpPr>
        <p:spPr/>
        <p:txBody>
          <a:bodyPr/>
          <a:lstStyle/>
          <a:p>
            <a:fld id="{76AC20C5-62A0-48D3-861F-CCCC5A3F3A23}" type="datetimeFigureOut">
              <a:rPr lang="en-GB" smtClean="0"/>
              <a:t>10/06/2021</a:t>
            </a:fld>
            <a:endParaRPr lang="en-GB"/>
          </a:p>
        </p:txBody>
      </p:sp>
      <p:sp>
        <p:nvSpPr>
          <p:cNvPr id="5" name="Footer Placeholder 4">
            <a:extLst>
              <a:ext uri="{FF2B5EF4-FFF2-40B4-BE49-F238E27FC236}">
                <a16:creationId xmlns:a16="http://schemas.microsoft.com/office/drawing/2014/main" id="{918CED5B-7E98-469A-8FBF-698239E93C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4999EB-069C-41A6-9FE6-2B09351A4CA7}"/>
              </a:ext>
            </a:extLst>
          </p:cNvPr>
          <p:cNvSpPr>
            <a:spLocks noGrp="1"/>
          </p:cNvSpPr>
          <p:nvPr>
            <p:ph type="sldNum" sz="quarter" idx="12"/>
          </p:nvPr>
        </p:nvSpPr>
        <p:spPr/>
        <p:txBody>
          <a:bodyPr/>
          <a:lstStyle/>
          <a:p>
            <a:fld id="{130557E6-5415-4B08-8550-D4E9241DD1EB}" type="slidenum">
              <a:rPr lang="en-GB" smtClean="0"/>
              <a:t>‹#›</a:t>
            </a:fld>
            <a:endParaRPr lang="en-GB"/>
          </a:p>
        </p:txBody>
      </p:sp>
    </p:spTree>
    <p:extLst>
      <p:ext uri="{BB962C8B-B14F-4D97-AF65-F5344CB8AC3E}">
        <p14:creationId xmlns:p14="http://schemas.microsoft.com/office/powerpoint/2010/main" val="3423061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6263B5-252F-4DDD-B208-BC55724C98A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45FB92-E075-4D30-BBA9-FB39DDA4468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925CF0-43EE-4F22-B64A-CEEB50EE24B4}"/>
              </a:ext>
            </a:extLst>
          </p:cNvPr>
          <p:cNvSpPr>
            <a:spLocks noGrp="1"/>
          </p:cNvSpPr>
          <p:nvPr>
            <p:ph type="dt" sz="half" idx="10"/>
          </p:nvPr>
        </p:nvSpPr>
        <p:spPr/>
        <p:txBody>
          <a:bodyPr/>
          <a:lstStyle/>
          <a:p>
            <a:fld id="{76AC20C5-62A0-48D3-861F-CCCC5A3F3A23}" type="datetimeFigureOut">
              <a:rPr lang="en-GB" smtClean="0"/>
              <a:t>10/06/2021</a:t>
            </a:fld>
            <a:endParaRPr lang="en-GB"/>
          </a:p>
        </p:txBody>
      </p:sp>
      <p:sp>
        <p:nvSpPr>
          <p:cNvPr id="5" name="Footer Placeholder 4">
            <a:extLst>
              <a:ext uri="{FF2B5EF4-FFF2-40B4-BE49-F238E27FC236}">
                <a16:creationId xmlns:a16="http://schemas.microsoft.com/office/drawing/2014/main" id="{667B6677-291E-4EB2-95EE-C39FD3B5FF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8C8AE9-C459-494B-AB8A-2C41658A484C}"/>
              </a:ext>
            </a:extLst>
          </p:cNvPr>
          <p:cNvSpPr>
            <a:spLocks noGrp="1"/>
          </p:cNvSpPr>
          <p:nvPr>
            <p:ph type="sldNum" sz="quarter" idx="12"/>
          </p:nvPr>
        </p:nvSpPr>
        <p:spPr/>
        <p:txBody>
          <a:bodyPr/>
          <a:lstStyle/>
          <a:p>
            <a:fld id="{130557E6-5415-4B08-8550-D4E9241DD1EB}" type="slidenum">
              <a:rPr lang="en-GB" smtClean="0"/>
              <a:t>‹#›</a:t>
            </a:fld>
            <a:endParaRPr lang="en-GB"/>
          </a:p>
        </p:txBody>
      </p:sp>
    </p:spTree>
    <p:extLst>
      <p:ext uri="{BB962C8B-B14F-4D97-AF65-F5344CB8AC3E}">
        <p14:creationId xmlns:p14="http://schemas.microsoft.com/office/powerpoint/2010/main" val="32498641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CD9568-7F74-4ABB-839C-E4C683DD9F2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11A092-E986-469A-8E0F-9137891597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F4FF71-8C9F-4AAC-8018-F62596F1BD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AC20C5-62A0-48D3-861F-CCCC5A3F3A23}" type="datetimeFigureOut">
              <a:rPr lang="en-GB" smtClean="0"/>
              <a:t>10/06/2021</a:t>
            </a:fld>
            <a:endParaRPr lang="en-GB"/>
          </a:p>
        </p:txBody>
      </p:sp>
      <p:sp>
        <p:nvSpPr>
          <p:cNvPr id="5" name="Footer Placeholder 4">
            <a:extLst>
              <a:ext uri="{FF2B5EF4-FFF2-40B4-BE49-F238E27FC236}">
                <a16:creationId xmlns:a16="http://schemas.microsoft.com/office/drawing/2014/main" id="{FC2EA59D-0067-4F2A-A6A7-B56BA8C772F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BB0AFB8-8DFF-42FD-A021-CA37AA363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0557E6-5415-4B08-8550-D4E9241DD1EB}" type="slidenum">
              <a:rPr lang="en-GB" smtClean="0"/>
              <a:t>‹#›</a:t>
            </a:fld>
            <a:endParaRPr lang="en-GB"/>
          </a:p>
        </p:txBody>
      </p:sp>
    </p:spTree>
    <p:extLst>
      <p:ext uri="{BB962C8B-B14F-4D97-AF65-F5344CB8AC3E}">
        <p14:creationId xmlns:p14="http://schemas.microsoft.com/office/powerpoint/2010/main" val="25529323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0.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2.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www.reuters.com/article/uk-asos-outlook-idUSKBN29I0O9" TargetMode="External"/><Relationship Id="rId13" Type="http://schemas.openxmlformats.org/officeDocument/2006/relationships/hyperlink" Target="http://www.ethicalconsumer.org/company-profile/asos-plc" TargetMode="External"/><Relationship Id="rId18" Type="http://schemas.openxmlformats.org/officeDocument/2006/relationships/hyperlink" Target="https://www.mckinsey.com/business-functions/marketing-and-sales/our-insights/the-consumer-decision-journey" TargetMode="External"/><Relationship Id="rId3" Type="http://schemas.openxmlformats.org/officeDocument/2006/relationships/hyperlink" Target="https://www.asos.com/discover/circular/" TargetMode="External"/><Relationship Id="rId7" Type="http://schemas.openxmlformats.org/officeDocument/2006/relationships/hyperlink" Target="https://www.bbc.co.uk/news/newsbeat-49022453" TargetMode="External"/><Relationship Id="rId12" Type="http://schemas.openxmlformats.org/officeDocument/2006/relationships/hyperlink" Target="https://www.ft.com/content/67e3e035-b393-4762-bbab-c3576925f287" TargetMode="External"/><Relationship Id="rId17" Type="http://schemas.openxmlformats.org/officeDocument/2006/relationships/hyperlink" Target="https://www.forbes.com/sites/shelleykohan/2021/04/09/asos-delivers-24-sales-and-275-profit-increases-beyond-the-numbers/?sh=1a2695584582" TargetMode="External"/><Relationship Id="rId2" Type="http://schemas.openxmlformats.org/officeDocument/2006/relationships/notesSlide" Target="../notesSlides/notesSlide21.xml"/><Relationship Id="rId16" Type="http://schemas.openxmlformats.org/officeDocument/2006/relationships/hyperlink" Target="https://www.investorschronicle.co.uk/education/2021/03/10/asos-s-global-growth-potential-still-has-much-to-offer-investors/%E2%80%8B" TargetMode="External"/><Relationship Id="rId1" Type="http://schemas.openxmlformats.org/officeDocument/2006/relationships/slideLayout" Target="../slideLayouts/slideLayout2.xml"/><Relationship Id="rId6" Type="http://schemas.openxmlformats.org/officeDocument/2006/relationships/hyperlink" Target="https://www.asosplc.com/~/media/Files/A/Asos-V2/reports-and-presentations/2021/interim-results-statement.pdf" TargetMode="External"/><Relationship Id="rId11" Type="http://schemas.openxmlformats.org/officeDocument/2006/relationships/hyperlink" Target="https://www.dhl.com/global-en/home/press/press-archive/2020/asos-and-dhl-expand-long-term-partnership-in-europe.html" TargetMode="External"/><Relationship Id="rId5" Type="http://schemas.openxmlformats.org/officeDocument/2006/relationships/hyperlink" Target="https://www.asosplc.com/corporate-responsibility/our-products/animal-welfare" TargetMode="External"/><Relationship Id="rId15" Type="http://schemas.openxmlformats.org/officeDocument/2006/relationships/hyperlink" Target="https://ico.org.uk/for-organisations/guide-to-data-protection/guide-to-the-general-data-protection-regulation-gdpr/" TargetMode="External"/><Relationship Id="rId10" Type="http://schemas.openxmlformats.org/officeDocument/2006/relationships/hyperlink" Target="https://www2.deloitte.com/uk/en/pages/consumer-industrial-products/articles/new-tech-on-the-block.html" TargetMode="External"/><Relationship Id="rId4" Type="http://schemas.openxmlformats.org/officeDocument/2006/relationships/hyperlink" Target="https://www.asos.com/women/face-body/a-to-z-of-brands/huda-beauty/cat/?cid=30315" TargetMode="External"/><Relationship Id="rId9" Type="http://schemas.openxmlformats.org/officeDocument/2006/relationships/hyperlink" Target="https://www.reuters.com/article/uk-asos-outlook-iduskbn29i0o9" TargetMode="External"/><Relationship Id="rId14" Type="http://schemas.openxmlformats.org/officeDocument/2006/relationships/hyperlink" Target="https://www.forbes.com/sites/alliancembs/2021/02/24/as-asos-and-boohoo-snap-up-high-street-brands-are-they-missing-an-opportunity-to-add-bricks-and-mortar-custom-to-their-shopping-basket/?sh=4281f6535e08"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www.ons.gov.uk/employmentandlabourmarket/peopleinwork/employmentandemployeetypes/bulletins/uklabourmarket/april2021#main-points" TargetMode="External"/><Relationship Id="rId13" Type="http://schemas.openxmlformats.org/officeDocument/2006/relationships/hyperlink" Target="https://www.statista.com/topics/5499/online-clothing-market-in-the-uk/#dossierSummary" TargetMode="External"/><Relationship Id="rId3" Type="http://schemas.openxmlformats.org/officeDocument/2006/relationships/hyperlink" Target="https://www.mckinsey.com/industries/retail/our-insights/for-h-and-m-the-future-of-fashion-is-both-circular-and-digital" TargetMode="External"/><Relationship Id="rId7" Type="http://schemas.openxmlformats.org/officeDocument/2006/relationships/hyperlink" Target="https://www.ons.gov.uk/businessindustryandtrade/retailindustry/articles/comparingbricksandmortarstoresalestoonlineretailsales/august2018" TargetMode="External"/><Relationship Id="rId12" Type="http://schemas.openxmlformats.org/officeDocument/2006/relationships/hyperlink" Target="https://www.reuters.com/companies/ASOS.L" TargetMode="External"/><Relationship Id="rId17" Type="http://schemas.openxmlformats.org/officeDocument/2006/relationships/hyperlink" Target="https://www.logisticsmanager.com/asos-sales-rise-despite-warehousing-capacity-restrictions/" TargetMode="External"/><Relationship Id="rId2" Type="http://schemas.openxmlformats.org/officeDocument/2006/relationships/notesSlide" Target="../notesSlides/notesSlide22.xml"/><Relationship Id="rId16" Type="http://schemas.openxmlformats.org/officeDocument/2006/relationships/hyperlink" Target="https://www.vuzix.com/products/blade-smart-glasses-upgraded" TargetMode="External"/><Relationship Id="rId1" Type="http://schemas.openxmlformats.org/officeDocument/2006/relationships/slideLayout" Target="../slideLayouts/slideLayout2.xml"/><Relationship Id="rId6" Type="http://schemas.openxmlformats.org/officeDocument/2006/relationships/hyperlink" Target="https://www.retailgazette.co.uk/blog/2021/02/can-asos-help-Topshop-win-back-its-place-in-fashion/" TargetMode="External"/><Relationship Id="rId11" Type="http://schemas.openxmlformats.org/officeDocument/2006/relationships/hyperlink" Target="https://www.renewcell.com/en/renewcell-and-hm-group-in-large-scale-fashion-recycling-cooperation/" TargetMode="External"/><Relationship Id="rId5" Type="http://schemas.openxmlformats.org/officeDocument/2006/relationships/hyperlink" Target="https://hbr.org/2017/10/how-retailers-use-personalized-prices-to-test-what-youre-willing-to-pay" TargetMode="External"/><Relationship Id="rId15" Type="http://schemas.openxmlformats.org/officeDocument/2006/relationships/hyperlink" Target="https://www.theguardian.com/business/2021/feb/01/asos-buys-topshop-topman-miss-selfridge-arcadia" TargetMode="External"/><Relationship Id="rId10" Type="http://schemas.openxmlformats.org/officeDocument/2006/relationships/hyperlink" Target="https://www.ons.gov.uk/businessindustryandtrade/retailindustry/bulletins/retailsales/march2021" TargetMode="External"/><Relationship Id="rId4" Type="http://schemas.openxmlformats.org/officeDocument/2006/relationships/hyperlink" Target="https://customers.microsoft.com/en-us/story/838028-asos-retailer-azure-sentinel" TargetMode="External"/><Relationship Id="rId9" Type="http://schemas.openxmlformats.org/officeDocument/2006/relationships/hyperlink" Target="https://www.ons.gov.uk/businessindustryandtrade/retailindustry/bulletins/retailsales/march" TargetMode="External"/><Relationship Id="rId14" Type="http://schemas.openxmlformats.org/officeDocument/2006/relationships/hyperlink" Target="https://www.investorschronicle.co.uk/news/2021/01/26/asos-and-boohoo-barbarians-at-the-gate/"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FA748-91E6-4F72-BBB8-DF79AABCCFCE}"/>
              </a:ext>
            </a:extLst>
          </p:cNvPr>
          <p:cNvSpPr>
            <a:spLocks noGrp="1"/>
          </p:cNvSpPr>
          <p:nvPr>
            <p:ph type="ctrTitle"/>
          </p:nvPr>
        </p:nvSpPr>
        <p:spPr/>
        <p:txBody>
          <a:bodyPr/>
          <a:lstStyle/>
          <a:p>
            <a:r>
              <a:rPr lang="en-GB">
                <a:cs typeface="Calibri Light"/>
              </a:rPr>
              <a:t>ASOS MARKETING AUDIT</a:t>
            </a:r>
          </a:p>
        </p:txBody>
      </p:sp>
      <p:sp>
        <p:nvSpPr>
          <p:cNvPr id="3" name="Subtitle 2">
            <a:extLst>
              <a:ext uri="{FF2B5EF4-FFF2-40B4-BE49-F238E27FC236}">
                <a16:creationId xmlns:a16="http://schemas.microsoft.com/office/drawing/2014/main" id="{6536881E-20CF-4938-9D22-9568E5A83919}"/>
              </a:ext>
            </a:extLst>
          </p:cNvPr>
          <p:cNvSpPr>
            <a:spLocks noGrp="1"/>
          </p:cNvSpPr>
          <p:nvPr>
            <p:ph type="subTitle" idx="1"/>
          </p:nvPr>
        </p:nvSpPr>
        <p:spPr/>
        <p:txBody>
          <a:bodyPr vert="horz" lIns="91440" tIns="45720" rIns="91440" bIns="45720" rtlCol="0" anchor="t">
            <a:normAutofit/>
          </a:bodyPr>
          <a:lstStyle/>
          <a:p>
            <a:r>
              <a:rPr lang="en-GB">
                <a:cs typeface="Calibri"/>
              </a:rPr>
              <a:t>BY JULIE SPOKES &amp; RHIAN KENNEDY</a:t>
            </a:r>
          </a:p>
        </p:txBody>
      </p:sp>
    </p:spTree>
    <p:extLst>
      <p:ext uri="{BB962C8B-B14F-4D97-AF65-F5344CB8AC3E}">
        <p14:creationId xmlns:p14="http://schemas.microsoft.com/office/powerpoint/2010/main" val="13133290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2724C-7C8F-4789-8787-731F744DA1FD}"/>
              </a:ext>
            </a:extLst>
          </p:cNvPr>
          <p:cNvSpPr>
            <a:spLocks noGrp="1"/>
          </p:cNvSpPr>
          <p:nvPr>
            <p:ph type="title"/>
          </p:nvPr>
        </p:nvSpPr>
        <p:spPr>
          <a:xfrm>
            <a:off x="690996" y="-310284"/>
            <a:ext cx="10515600" cy="1325563"/>
          </a:xfrm>
        </p:spPr>
        <p:txBody>
          <a:bodyPr/>
          <a:lstStyle/>
          <a:p>
            <a:pPr algn="ctr"/>
            <a:r>
              <a:rPr lang="en-GB" sz="3600" b="1" u="sng">
                <a:cs typeface="Calibri Light"/>
              </a:rPr>
              <a:t>Introduction</a:t>
            </a:r>
            <a:r>
              <a:rPr lang="en-GB" u="sng">
                <a:cs typeface="Calibri Light"/>
              </a:rPr>
              <a:t> </a:t>
            </a:r>
          </a:p>
        </p:txBody>
      </p:sp>
      <p:sp>
        <p:nvSpPr>
          <p:cNvPr id="3" name="Content Placeholder 2">
            <a:extLst>
              <a:ext uri="{FF2B5EF4-FFF2-40B4-BE49-F238E27FC236}">
                <a16:creationId xmlns:a16="http://schemas.microsoft.com/office/drawing/2014/main" id="{5C035274-5278-4F3D-9288-2BAE1D90E102}"/>
              </a:ext>
            </a:extLst>
          </p:cNvPr>
          <p:cNvSpPr>
            <a:spLocks noGrp="1"/>
          </p:cNvSpPr>
          <p:nvPr>
            <p:ph idx="1"/>
          </p:nvPr>
        </p:nvSpPr>
        <p:spPr>
          <a:xfrm>
            <a:off x="838200" y="951057"/>
            <a:ext cx="10515600" cy="5260542"/>
          </a:xfrm>
        </p:spPr>
        <p:txBody>
          <a:bodyPr vert="horz" lIns="91440" tIns="45720" rIns="91440" bIns="45720" rtlCol="0" anchor="t">
            <a:normAutofit/>
          </a:bodyPr>
          <a:lstStyle/>
          <a:p>
            <a:pPr algn="just"/>
            <a:r>
              <a:rPr lang="en-GB" sz="1800">
                <a:cs typeface="Calibri"/>
              </a:rPr>
              <a:t>The aim of this presentation is to present a marketing audit to the ASOS group of executives.  It will consider throughout a report titled 'The State of Fashion 2021' (McKinsey &amp; Company, 2021). </a:t>
            </a:r>
            <a:endParaRPr lang="en-US" sz="1800">
              <a:cs typeface="Calibri" panose="020F0502020204030204"/>
            </a:endParaRPr>
          </a:p>
          <a:p>
            <a:pPr algn="just"/>
            <a:endParaRPr lang="en-GB" sz="1800">
              <a:cs typeface="Calibri"/>
            </a:endParaRPr>
          </a:p>
          <a:p>
            <a:r>
              <a:rPr lang="en-GB" sz="1800">
                <a:cs typeface="Calibri"/>
              </a:rPr>
              <a:t>McKinsey and Company's (2021) report highlights a shift in consumer behaviour and the growth in digital consumption.  In exploring the changes in the macro and microenvironments the aim is to produce an innovative customer care programme for the recently acquired Arcadia brands by fashion retailer ASOS, considering how this will be launched both internally and externally. </a:t>
            </a:r>
            <a:br>
              <a:rPr lang="en-GB" sz="1800">
                <a:cs typeface="Calibri"/>
              </a:rPr>
            </a:br>
            <a:r>
              <a:rPr lang="en-GB" sz="1800">
                <a:cs typeface="Calibri"/>
              </a:rPr>
              <a:t/>
            </a:r>
            <a:br>
              <a:rPr lang="en-GB" sz="1800">
                <a:cs typeface="Calibri"/>
              </a:rPr>
            </a:br>
            <a:r>
              <a:rPr lang="en-GB" sz="1800">
                <a:cs typeface="Calibri"/>
              </a:rPr>
              <a:t/>
            </a:r>
            <a:br>
              <a:rPr lang="en-GB" sz="1800">
                <a:cs typeface="Calibri"/>
              </a:rPr>
            </a:br>
            <a:r>
              <a:rPr lang="en-GB" sz="1800" b="1" u="sng">
                <a:cs typeface="Calibri"/>
              </a:rPr>
              <a:t>Objectives from this presentation are: </a:t>
            </a:r>
            <a:br>
              <a:rPr lang="en-GB" sz="1800" b="1" u="sng">
                <a:cs typeface="Calibri"/>
              </a:rPr>
            </a:br>
            <a:endParaRPr lang="en-GB" sz="1800" b="1">
              <a:cs typeface="Calibri"/>
            </a:endParaRPr>
          </a:p>
          <a:p>
            <a:r>
              <a:rPr lang="en-GB" sz="1800">
                <a:ea typeface="+mn-lt"/>
                <a:cs typeface="+mn-lt"/>
              </a:rPr>
              <a:t>To determine trends in the microenvironment and macroenvironment.</a:t>
            </a:r>
            <a:endParaRPr lang="en-US" sz="1800">
              <a:ea typeface="+mn-lt"/>
              <a:cs typeface="+mn-lt"/>
            </a:endParaRPr>
          </a:p>
          <a:p>
            <a:r>
              <a:rPr lang="en-GB" sz="1800">
                <a:ea typeface="+mn-lt"/>
                <a:cs typeface="+mn-lt"/>
              </a:rPr>
              <a:t>Whether ASOS has become more digitalised and sustainable?</a:t>
            </a:r>
            <a:endParaRPr lang="en-US" sz="1800">
              <a:ea typeface="+mn-lt"/>
              <a:cs typeface="+mn-lt"/>
            </a:endParaRPr>
          </a:p>
          <a:p>
            <a:r>
              <a:rPr lang="en-GB" sz="1800">
                <a:ea typeface="+mn-lt"/>
                <a:cs typeface="+mn-lt"/>
              </a:rPr>
              <a:t>Whether the customer journey has changed due to Covid 19 global pandemic?</a:t>
            </a:r>
            <a:endParaRPr lang="en-US" sz="1800">
              <a:ea typeface="+mn-lt"/>
              <a:cs typeface="+mn-lt"/>
            </a:endParaRPr>
          </a:p>
          <a:p>
            <a:r>
              <a:rPr lang="en-GB" sz="1800">
                <a:cs typeface="Calibri"/>
              </a:rPr>
              <a:t>To form a new experiential marketing experience.</a:t>
            </a:r>
          </a:p>
          <a:p>
            <a:r>
              <a:rPr lang="en-GB" sz="1800">
                <a:cs typeface="Calibri"/>
              </a:rPr>
              <a:t>To increase ASOS acquisition with Arcadia presence online.</a:t>
            </a:r>
          </a:p>
        </p:txBody>
      </p:sp>
    </p:spTree>
    <p:extLst>
      <p:ext uri="{BB962C8B-B14F-4D97-AF65-F5344CB8AC3E}">
        <p14:creationId xmlns:p14="http://schemas.microsoft.com/office/powerpoint/2010/main" val="1559079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D5F95-CCFE-4170-8BB5-655CC863B9F7}"/>
              </a:ext>
            </a:extLst>
          </p:cNvPr>
          <p:cNvSpPr>
            <a:spLocks noGrp="1"/>
          </p:cNvSpPr>
          <p:nvPr>
            <p:ph type="title"/>
          </p:nvPr>
        </p:nvSpPr>
        <p:spPr>
          <a:xfrm>
            <a:off x="838200" y="-273610"/>
            <a:ext cx="10515600" cy="1325563"/>
          </a:xfrm>
        </p:spPr>
        <p:txBody>
          <a:bodyPr>
            <a:normAutofit/>
          </a:bodyPr>
          <a:lstStyle/>
          <a:p>
            <a:pPr algn="ctr"/>
            <a:r>
              <a:rPr lang="en-GB" sz="3600" b="1" u="sng">
                <a:cs typeface="Calibri Light"/>
              </a:rPr>
              <a:t>The Merger of Arcadia by ASOS.</a:t>
            </a:r>
          </a:p>
        </p:txBody>
      </p:sp>
      <p:sp>
        <p:nvSpPr>
          <p:cNvPr id="3" name="Content Placeholder 2">
            <a:extLst>
              <a:ext uri="{FF2B5EF4-FFF2-40B4-BE49-F238E27FC236}">
                <a16:creationId xmlns:a16="http://schemas.microsoft.com/office/drawing/2014/main" id="{53F96AAA-2B51-4E9F-9C28-3E57E0445581}"/>
              </a:ext>
            </a:extLst>
          </p:cNvPr>
          <p:cNvSpPr>
            <a:spLocks noGrp="1"/>
          </p:cNvSpPr>
          <p:nvPr>
            <p:ph idx="1"/>
          </p:nvPr>
        </p:nvSpPr>
        <p:spPr>
          <a:xfrm>
            <a:off x="838200" y="1007596"/>
            <a:ext cx="10515600" cy="5169367"/>
          </a:xfrm>
        </p:spPr>
        <p:txBody>
          <a:bodyPr vert="horz" lIns="91440" tIns="45720" rIns="91440" bIns="45720" rtlCol="0" anchor="t">
            <a:normAutofit/>
          </a:bodyPr>
          <a:lstStyle/>
          <a:p>
            <a:r>
              <a:rPr lang="en-GB" sz="1800">
                <a:cs typeface="Calibri" panose="020F0502020204030204"/>
              </a:rPr>
              <a:t>ASOS PLC is a "global fashion destination for a range of things" (ASOS 2021). The company sells their fashion offerings on ASOS.com.  ASOS geographic segments include the UK, EU, US and ROW (Rest of World).  The company sells over 85,000 branded and own label products through its website and mobile app.  This fulfils its orders from globally situated warehouses.  </a:t>
            </a:r>
            <a:br>
              <a:rPr lang="en-GB" sz="1800">
                <a:cs typeface="Calibri" panose="020F0502020204030204"/>
              </a:rPr>
            </a:br>
            <a:endParaRPr lang="en-US">
              <a:cs typeface="Calibri" panose="020F0502020204030204"/>
            </a:endParaRPr>
          </a:p>
          <a:p>
            <a:r>
              <a:rPr lang="en-GB" sz="1800">
                <a:cs typeface="Calibri" panose="020F0502020204030204"/>
              </a:rPr>
              <a:t>ASOS offers not only clothing but also has jewellery and beauty collections.  The company targets a wide target audience and price points with its ranges including ASOS Curve, ASOS Maternity, ASOS Tall and ASOS Petite (Reuters, 2021).  </a:t>
            </a:r>
            <a:br>
              <a:rPr lang="en-GB" sz="1800">
                <a:cs typeface="Calibri" panose="020F0502020204030204"/>
              </a:rPr>
            </a:br>
            <a:endParaRPr lang="en-US">
              <a:cs typeface="Calibri"/>
            </a:endParaRPr>
          </a:p>
          <a:p>
            <a:r>
              <a:rPr lang="en-GB" sz="1800">
                <a:cs typeface="Calibri" panose="020F0502020204030204"/>
              </a:rPr>
              <a:t>In February 2021, the retailer acquired the Topshop, Topman, Miss Selfridge and HITT brands from the Arcadia group after the group collapsed into administration during 2020 (</a:t>
            </a:r>
            <a:r>
              <a:rPr lang="en-GB" sz="1800" err="1">
                <a:cs typeface="Calibri" panose="020F0502020204030204"/>
              </a:rPr>
              <a:t>Markotoff</a:t>
            </a:r>
            <a:r>
              <a:rPr lang="en-GB" sz="1800">
                <a:cs typeface="Calibri" panose="020F0502020204030204"/>
              </a:rPr>
              <a:t>, 2021).  ASOS believes that the acquisition will "support its mission to become the number one destination for fashion loving 20 somethings worldwide" (Nasir, 2021). </a:t>
            </a:r>
            <a:br>
              <a:rPr lang="en-GB" sz="1800">
                <a:cs typeface="Calibri" panose="020F0502020204030204"/>
              </a:rPr>
            </a:br>
            <a:endParaRPr lang="en-GB" sz="1800">
              <a:cs typeface="Calibri" panose="020F0502020204030204"/>
            </a:endParaRPr>
          </a:p>
          <a:p>
            <a:r>
              <a:rPr lang="en-GB" sz="1800">
                <a:cs typeface="Calibri" panose="020F0502020204030204"/>
              </a:rPr>
              <a:t>The group's challenge is now how to brand, target and ensure the success of the brands now under their portfolio.  Before detailing how this can be achieved, we will explore ASOS in its environment starting with an explanation of the typical customer journey. </a:t>
            </a:r>
            <a:endParaRPr lang="en-GB"/>
          </a:p>
        </p:txBody>
      </p:sp>
    </p:spTree>
    <p:extLst>
      <p:ext uri="{BB962C8B-B14F-4D97-AF65-F5344CB8AC3E}">
        <p14:creationId xmlns:p14="http://schemas.microsoft.com/office/powerpoint/2010/main" val="38769276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4133-E4CE-409F-A390-610340DFA52B}"/>
              </a:ext>
            </a:extLst>
          </p:cNvPr>
          <p:cNvSpPr>
            <a:spLocks noGrp="1"/>
          </p:cNvSpPr>
          <p:nvPr>
            <p:ph type="title"/>
          </p:nvPr>
        </p:nvSpPr>
        <p:spPr/>
        <p:txBody>
          <a:bodyPr>
            <a:normAutofit/>
          </a:bodyPr>
          <a:lstStyle/>
          <a:p>
            <a:pPr algn="ctr"/>
            <a:r>
              <a:rPr lang="en-GB" sz="3600" b="1" u="sng">
                <a:cs typeface="Calibri Light"/>
              </a:rPr>
              <a:t>Evaluating the Market </a:t>
            </a:r>
            <a:endParaRPr lang="en-US" sz="3600" u="sng">
              <a:cs typeface="Calibri Light"/>
            </a:endParaRPr>
          </a:p>
        </p:txBody>
      </p:sp>
      <p:sp>
        <p:nvSpPr>
          <p:cNvPr id="3" name="Content Placeholder 2">
            <a:extLst>
              <a:ext uri="{FF2B5EF4-FFF2-40B4-BE49-F238E27FC236}">
                <a16:creationId xmlns:a16="http://schemas.microsoft.com/office/drawing/2014/main" id="{3BA5647C-F333-4034-AA07-CAE572A56F22}"/>
              </a:ext>
            </a:extLst>
          </p:cNvPr>
          <p:cNvSpPr>
            <a:spLocks noGrp="1"/>
          </p:cNvSpPr>
          <p:nvPr>
            <p:ph idx="1"/>
          </p:nvPr>
        </p:nvSpPr>
        <p:spPr/>
        <p:txBody>
          <a:bodyPr vert="horz" lIns="91440" tIns="45720" rIns="91440" bIns="45720" rtlCol="0" anchor="t">
            <a:normAutofit/>
          </a:bodyPr>
          <a:lstStyle/>
          <a:p>
            <a:r>
              <a:rPr lang="en-GB" sz="1800">
                <a:cs typeface="Calibri"/>
              </a:rPr>
              <a:t>From analysis of the most recent annual statement, it can be seen that ASOS is at present in a strong position (ASOS Annual Report, 2021).  </a:t>
            </a:r>
            <a:endParaRPr lang="en-US" sz="1800">
              <a:cs typeface="Calibri"/>
            </a:endParaRPr>
          </a:p>
          <a:p>
            <a:r>
              <a:rPr lang="en-GB" sz="1800">
                <a:cs typeface="Calibri"/>
              </a:rPr>
              <a:t>ASOS' annual customer base has increased by 1.5 million to 24.9  million over 6 months.  The company has experienced sales growth of 39% in the UK, 18% in the EU and 16% in the US.  ASOS delivered a 24% sales increase and a 275% profit increase (Kohan 2021).</a:t>
            </a:r>
          </a:p>
          <a:p>
            <a:r>
              <a:rPr lang="en-GB" sz="1800">
                <a:cs typeface="Calibri"/>
              </a:rPr>
              <a:t>Future growth is expected to be strong and as highlighted in the Mckinsey  State of Fashion Report there is a growing trend towards digitalisation (McKinsey &amp; Company, 2021).</a:t>
            </a:r>
          </a:p>
          <a:p>
            <a:r>
              <a:rPr lang="en-GB" sz="1800">
                <a:cs typeface="Calibri"/>
              </a:rPr>
              <a:t>The report also highlighted the importance of developing more engaging and social experiences to encourage customers to connect. The following slide displays the  present  and desired customer journey (Mckinsey &amp; Company 2021).</a:t>
            </a:r>
          </a:p>
        </p:txBody>
      </p:sp>
    </p:spTree>
    <p:extLst>
      <p:ext uri="{BB962C8B-B14F-4D97-AF65-F5344CB8AC3E}">
        <p14:creationId xmlns:p14="http://schemas.microsoft.com/office/powerpoint/2010/main" val="2024373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78BB2-645B-4BCE-994E-EDF3B602A87D}"/>
              </a:ext>
            </a:extLst>
          </p:cNvPr>
          <p:cNvSpPr>
            <a:spLocks noGrp="1"/>
          </p:cNvSpPr>
          <p:nvPr>
            <p:ph type="title"/>
          </p:nvPr>
        </p:nvSpPr>
        <p:spPr>
          <a:xfrm>
            <a:off x="619292" y="203337"/>
            <a:ext cx="10515600" cy="1325563"/>
          </a:xfrm>
        </p:spPr>
        <p:txBody>
          <a:bodyPr>
            <a:normAutofit fontScale="90000"/>
          </a:bodyPr>
          <a:lstStyle/>
          <a:p>
            <a:pPr algn="ctr"/>
            <a:r>
              <a:rPr lang="en-GB" sz="2400" b="1" u="sng">
                <a:cs typeface="Calibri Light"/>
              </a:rPr>
              <a:t>Preferred Method of Customer Purchasing Experience to Reach End Goal</a:t>
            </a:r>
            <a:r>
              <a:rPr lang="en-GB" u="sng">
                <a:cs typeface="Calibri Light"/>
              </a:rPr>
              <a:t/>
            </a:r>
            <a:br>
              <a:rPr lang="en-GB" u="sng">
                <a:cs typeface="Calibri Light"/>
              </a:rPr>
            </a:br>
            <a:r>
              <a:rPr lang="en-GB">
                <a:cs typeface="Calibri Light"/>
              </a:rPr>
              <a:t/>
            </a:r>
            <a:br>
              <a:rPr lang="en-GB">
                <a:cs typeface="Calibri Light"/>
              </a:rPr>
            </a:br>
            <a:endParaRPr lang="en-GB">
              <a:cs typeface="Calibri Light"/>
            </a:endParaRPr>
          </a:p>
        </p:txBody>
      </p:sp>
      <p:sp>
        <p:nvSpPr>
          <p:cNvPr id="3" name="Content Placeholder 2">
            <a:extLst>
              <a:ext uri="{FF2B5EF4-FFF2-40B4-BE49-F238E27FC236}">
                <a16:creationId xmlns:a16="http://schemas.microsoft.com/office/drawing/2014/main" id="{7B076BC2-D2B4-4CD7-92E3-4E7960C867DD}"/>
              </a:ext>
            </a:extLst>
          </p:cNvPr>
          <p:cNvSpPr>
            <a:spLocks noGrp="1"/>
          </p:cNvSpPr>
          <p:nvPr>
            <p:ph idx="1"/>
          </p:nvPr>
        </p:nvSpPr>
        <p:spPr>
          <a:xfrm>
            <a:off x="43387" y="860515"/>
            <a:ext cx="5569285" cy="1530995"/>
          </a:xfrm>
        </p:spPr>
        <p:txBody>
          <a:bodyPr vert="horz" lIns="91440" tIns="45720" rIns="91440" bIns="45720" rtlCol="0" anchor="t">
            <a:normAutofit fontScale="92500" lnSpcReduction="10000"/>
          </a:bodyPr>
          <a:lstStyle/>
          <a:p>
            <a:pPr marL="0" indent="0" algn="ctr">
              <a:buNone/>
            </a:pPr>
            <a:r>
              <a:rPr lang="en-GB" sz="1600" b="1">
                <a:cs typeface="Calibri" panose="020F0502020204030204"/>
              </a:rPr>
              <a:t/>
            </a:r>
            <a:br>
              <a:rPr lang="en-GB" sz="1600" b="1">
                <a:cs typeface="Calibri" panose="020F0502020204030204"/>
              </a:rPr>
            </a:br>
            <a:r>
              <a:rPr lang="en-GB" sz="1600" b="1" u="sng">
                <a:cs typeface="Calibri" panose="020F0502020204030204"/>
              </a:rPr>
              <a:t>Customer  Analogy: Creating Persona with Recommendation</a:t>
            </a:r>
            <a:r>
              <a:rPr lang="en-GB" sz="1600" b="1">
                <a:cs typeface="Calibri" panose="020F0502020204030204"/>
              </a:rPr>
              <a:t/>
            </a:r>
            <a:br>
              <a:rPr lang="en-GB" sz="1600" b="1">
                <a:cs typeface="Calibri" panose="020F0502020204030204"/>
              </a:rPr>
            </a:br>
            <a:r>
              <a:rPr lang="en-GB" sz="1600" b="1">
                <a:cs typeface="Calibri" panose="020F0502020204030204"/>
              </a:rPr>
              <a:t/>
            </a:r>
            <a:br>
              <a:rPr lang="en-GB" sz="1600" b="1">
                <a:cs typeface="Calibri" panose="020F0502020204030204"/>
              </a:rPr>
            </a:br>
            <a:r>
              <a:rPr lang="en-GB" sz="1600">
                <a:cs typeface="Calibri" panose="020F0502020204030204"/>
              </a:rPr>
              <a:t>Different route from customer of purchasing through the laptop;</a:t>
            </a:r>
            <a:br>
              <a:rPr lang="en-GB" sz="1600">
                <a:cs typeface="Calibri" panose="020F0502020204030204"/>
              </a:rPr>
            </a:br>
            <a:r>
              <a:rPr lang="en-GB" sz="1600">
                <a:cs typeface="Calibri" panose="020F0502020204030204"/>
              </a:rPr>
              <a:t>instead this customer purchases through ASOS app but </a:t>
            </a:r>
            <a:br>
              <a:rPr lang="en-GB" sz="1600">
                <a:cs typeface="Calibri" panose="020F0502020204030204"/>
              </a:rPr>
            </a:br>
            <a:r>
              <a:rPr lang="en-GB" sz="1600">
                <a:cs typeface="Calibri" panose="020F0502020204030204"/>
              </a:rPr>
              <a:t>adapting Domino's</a:t>
            </a:r>
            <a:r>
              <a:rPr lang="en-GB" sz="1600">
                <a:ea typeface="+mn-lt"/>
                <a:cs typeface="+mn-lt"/>
              </a:rPr>
              <a:t> analogy for delivery </a:t>
            </a:r>
            <a:br>
              <a:rPr lang="en-GB" sz="1600">
                <a:ea typeface="+mn-lt"/>
                <a:cs typeface="+mn-lt"/>
              </a:rPr>
            </a:br>
            <a:r>
              <a:rPr lang="en-GB" sz="1600">
                <a:ea typeface="+mn-lt"/>
                <a:cs typeface="+mn-lt"/>
              </a:rPr>
              <a:t>tracking new customer experience.</a:t>
            </a:r>
            <a:endParaRPr lang="en-US">
              <a:cs typeface="Calibri" panose="020F0502020204030204"/>
            </a:endParaRPr>
          </a:p>
          <a:p>
            <a:pPr marL="0" indent="0">
              <a:buNone/>
            </a:pPr>
            <a:endParaRPr lang="en-GB" sz="1600" b="1">
              <a:cs typeface="Calibri" panose="020F0502020204030204"/>
            </a:endParaRPr>
          </a:p>
        </p:txBody>
      </p:sp>
      <p:sp>
        <p:nvSpPr>
          <p:cNvPr id="4" name="TextBox 3">
            <a:extLst>
              <a:ext uri="{FF2B5EF4-FFF2-40B4-BE49-F238E27FC236}">
                <a16:creationId xmlns:a16="http://schemas.microsoft.com/office/drawing/2014/main" id="{3AC625AB-5908-4352-AC11-6C072546868B}"/>
              </a:ext>
            </a:extLst>
          </p:cNvPr>
          <p:cNvSpPr txBox="1"/>
          <p:nvPr/>
        </p:nvSpPr>
        <p:spPr>
          <a:xfrm>
            <a:off x="7990619" y="3737102"/>
            <a:ext cx="2743200" cy="1077218"/>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b="1">
                <a:cs typeface="Calibri"/>
              </a:rPr>
              <a:t>CLIENT AND EMPHASIS ON ENGAGING NEW CUSTOMER BECAUSE OF NEW TECHNOLOGY</a:t>
            </a:r>
            <a:endParaRPr lang="en-US"/>
          </a:p>
        </p:txBody>
      </p:sp>
      <p:sp>
        <p:nvSpPr>
          <p:cNvPr id="5" name="TextBox 4">
            <a:extLst>
              <a:ext uri="{FF2B5EF4-FFF2-40B4-BE49-F238E27FC236}">
                <a16:creationId xmlns:a16="http://schemas.microsoft.com/office/drawing/2014/main" id="{CBA230AD-5D42-4E35-A6E4-E61B9979DB4F}"/>
              </a:ext>
            </a:extLst>
          </p:cNvPr>
          <p:cNvSpPr txBox="1"/>
          <p:nvPr/>
        </p:nvSpPr>
        <p:spPr>
          <a:xfrm>
            <a:off x="7996125" y="5894333"/>
            <a:ext cx="2743200" cy="369332"/>
          </a:xfrm>
          <a:prstGeom prst="rect">
            <a:avLst/>
          </a:prstGeom>
          <a:solidFill>
            <a:schemeClr val="tx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PROSPECT</a:t>
            </a:r>
            <a:endParaRPr lang="en-US"/>
          </a:p>
        </p:txBody>
      </p:sp>
      <p:sp>
        <p:nvSpPr>
          <p:cNvPr id="6" name="TextBox 5">
            <a:extLst>
              <a:ext uri="{FF2B5EF4-FFF2-40B4-BE49-F238E27FC236}">
                <a16:creationId xmlns:a16="http://schemas.microsoft.com/office/drawing/2014/main" id="{56DF2873-2499-45D7-8AB0-5B386DC30FCB}"/>
              </a:ext>
            </a:extLst>
          </p:cNvPr>
          <p:cNvSpPr txBox="1"/>
          <p:nvPr/>
        </p:nvSpPr>
        <p:spPr>
          <a:xfrm>
            <a:off x="7991208" y="5155728"/>
            <a:ext cx="2743200" cy="369332"/>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cs typeface="Calibri"/>
              </a:rPr>
              <a:t>CUSTOMER</a:t>
            </a:r>
          </a:p>
        </p:txBody>
      </p:sp>
      <p:sp>
        <p:nvSpPr>
          <p:cNvPr id="7" name="TextBox 6">
            <a:extLst>
              <a:ext uri="{FF2B5EF4-FFF2-40B4-BE49-F238E27FC236}">
                <a16:creationId xmlns:a16="http://schemas.microsoft.com/office/drawing/2014/main" id="{5EED4D61-C08F-43B3-A477-58B3AF952579}"/>
              </a:ext>
            </a:extLst>
          </p:cNvPr>
          <p:cNvSpPr txBox="1"/>
          <p:nvPr/>
        </p:nvSpPr>
        <p:spPr>
          <a:xfrm>
            <a:off x="7934001" y="2392987"/>
            <a:ext cx="2743200" cy="369332"/>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cs typeface="Calibri"/>
              </a:rPr>
              <a:t>ADVOCATE</a:t>
            </a:r>
          </a:p>
        </p:txBody>
      </p:sp>
      <p:sp>
        <p:nvSpPr>
          <p:cNvPr id="9" name="TextBox 8">
            <a:extLst>
              <a:ext uri="{FF2B5EF4-FFF2-40B4-BE49-F238E27FC236}">
                <a16:creationId xmlns:a16="http://schemas.microsoft.com/office/drawing/2014/main" id="{32C01574-47F6-4446-BFD7-411A47680322}"/>
              </a:ext>
            </a:extLst>
          </p:cNvPr>
          <p:cNvSpPr txBox="1"/>
          <p:nvPr/>
        </p:nvSpPr>
        <p:spPr>
          <a:xfrm>
            <a:off x="7940489" y="3074186"/>
            <a:ext cx="2743200" cy="369332"/>
          </a:xfrm>
          <a:prstGeom prst="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SUPPORTER</a:t>
            </a:r>
          </a:p>
        </p:txBody>
      </p:sp>
      <p:sp>
        <p:nvSpPr>
          <p:cNvPr id="10" name="TextBox 9">
            <a:extLst>
              <a:ext uri="{FF2B5EF4-FFF2-40B4-BE49-F238E27FC236}">
                <a16:creationId xmlns:a16="http://schemas.microsoft.com/office/drawing/2014/main" id="{FF504597-955A-4F43-97E9-47E7E1CB328C}"/>
              </a:ext>
            </a:extLst>
          </p:cNvPr>
          <p:cNvSpPr txBox="1"/>
          <p:nvPr/>
        </p:nvSpPr>
        <p:spPr>
          <a:xfrm>
            <a:off x="7090611" y="1101558"/>
            <a:ext cx="453456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u="sng">
                <a:ea typeface="+mn-lt"/>
                <a:cs typeface="+mn-lt"/>
              </a:rPr>
              <a:t>Customer Loyalty and Retention</a:t>
            </a:r>
            <a:endParaRPr lang="en-GB" b="1" u="sng">
              <a:cs typeface="Calibri"/>
            </a:endParaRPr>
          </a:p>
          <a:p>
            <a:pPr algn="l"/>
            <a:endParaRPr lang="en-GB" b="1">
              <a:cs typeface="Calibri"/>
            </a:endParaRPr>
          </a:p>
          <a:p>
            <a:endParaRPr lang="en-GB">
              <a:cs typeface="Calibri"/>
            </a:endParaRPr>
          </a:p>
          <a:p>
            <a:endParaRPr lang="en-GB">
              <a:cs typeface="Calibri"/>
            </a:endParaRPr>
          </a:p>
        </p:txBody>
      </p:sp>
      <p:pic>
        <p:nvPicPr>
          <p:cNvPr id="11" name="Picture 11">
            <a:extLst>
              <a:ext uri="{FF2B5EF4-FFF2-40B4-BE49-F238E27FC236}">
                <a16:creationId xmlns:a16="http://schemas.microsoft.com/office/drawing/2014/main" id="{AF865B72-6046-4BD4-8A26-B3B4AD2EE595}"/>
              </a:ext>
            </a:extLst>
          </p:cNvPr>
          <p:cNvPicPr>
            <a:picLocks noChangeAspect="1"/>
          </p:cNvPicPr>
          <p:nvPr/>
        </p:nvPicPr>
        <p:blipFill>
          <a:blip r:embed="rId3"/>
          <a:stretch>
            <a:fillRect/>
          </a:stretch>
        </p:blipFill>
        <p:spPr>
          <a:xfrm>
            <a:off x="1472595" y="3080266"/>
            <a:ext cx="3157621" cy="3152972"/>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12" name="TextBox 11">
            <a:extLst>
              <a:ext uri="{FF2B5EF4-FFF2-40B4-BE49-F238E27FC236}">
                <a16:creationId xmlns:a16="http://schemas.microsoft.com/office/drawing/2014/main" id="{BD849AA9-41F5-49E3-8504-51B56AA6721F}"/>
              </a:ext>
            </a:extLst>
          </p:cNvPr>
          <p:cNvSpPr txBox="1"/>
          <p:nvPr/>
        </p:nvSpPr>
        <p:spPr>
          <a:xfrm>
            <a:off x="7933999" y="1711196"/>
            <a:ext cx="2743200" cy="369332"/>
          </a:xfrm>
          <a:prstGeom prst="rect">
            <a:avLst/>
          </a:prstGeom>
          <a:solidFill>
            <a:schemeClr val="accent2">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cs typeface="Calibri"/>
              </a:rPr>
              <a:t>PARTNER</a:t>
            </a:r>
          </a:p>
        </p:txBody>
      </p:sp>
      <p:cxnSp>
        <p:nvCxnSpPr>
          <p:cNvPr id="15" name="Straight Arrow Connector 14">
            <a:extLst>
              <a:ext uri="{FF2B5EF4-FFF2-40B4-BE49-F238E27FC236}">
                <a16:creationId xmlns:a16="http://schemas.microsoft.com/office/drawing/2014/main" id="{3B33FFE4-678C-446E-ADF2-90E7BD89C62B}"/>
              </a:ext>
            </a:extLst>
          </p:cNvPr>
          <p:cNvCxnSpPr>
            <a:cxnSpLocks/>
          </p:cNvCxnSpPr>
          <p:nvPr/>
        </p:nvCxnSpPr>
        <p:spPr>
          <a:xfrm flipH="1">
            <a:off x="6950074" y="1978359"/>
            <a:ext cx="8021" cy="417629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B8AD4B86-8903-4438-9CF9-4BCA01CCC9D6}"/>
              </a:ext>
            </a:extLst>
          </p:cNvPr>
          <p:cNvCxnSpPr>
            <a:cxnSpLocks/>
          </p:cNvCxnSpPr>
          <p:nvPr/>
        </p:nvCxnSpPr>
        <p:spPr>
          <a:xfrm flipH="1">
            <a:off x="7377864" y="3368675"/>
            <a:ext cx="8021" cy="2785978"/>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E1359E75-DA8C-4767-89F8-C03FD16081B8}"/>
              </a:ext>
            </a:extLst>
          </p:cNvPr>
          <p:cNvCxnSpPr>
            <a:cxnSpLocks/>
          </p:cNvCxnSpPr>
          <p:nvPr/>
        </p:nvCxnSpPr>
        <p:spPr>
          <a:xfrm flipH="1">
            <a:off x="7631864" y="5333831"/>
            <a:ext cx="8021" cy="82082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ACF243BF-F858-4030-8E6D-034E394AC5AF}"/>
              </a:ext>
            </a:extLst>
          </p:cNvPr>
          <p:cNvCxnSpPr>
            <a:cxnSpLocks/>
          </p:cNvCxnSpPr>
          <p:nvPr/>
        </p:nvCxnSpPr>
        <p:spPr>
          <a:xfrm flipH="1">
            <a:off x="7163968" y="2446252"/>
            <a:ext cx="8021" cy="374850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06A9B533-E685-43A7-B0D8-DCE8BE64B222}"/>
              </a:ext>
            </a:extLst>
          </p:cNvPr>
          <p:cNvSpPr txBox="1"/>
          <p:nvPr/>
        </p:nvSpPr>
        <p:spPr>
          <a:xfrm>
            <a:off x="4836360" y="6489031"/>
            <a:ext cx="82643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Adapted Figure 7.2: The Ladder of Loyalty by (Fahy &amp; Jobber, 2019:211).</a:t>
            </a:r>
            <a:endParaRPr lang="en-US" b="1">
              <a:cs typeface="Calibri"/>
            </a:endParaRPr>
          </a:p>
        </p:txBody>
      </p:sp>
    </p:spTree>
    <p:extLst>
      <p:ext uri="{BB962C8B-B14F-4D97-AF65-F5344CB8AC3E}">
        <p14:creationId xmlns:p14="http://schemas.microsoft.com/office/powerpoint/2010/main" val="25522670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76FAE-CF6F-46BC-B055-F8D5AD2E2FEA}"/>
              </a:ext>
            </a:extLst>
          </p:cNvPr>
          <p:cNvSpPr>
            <a:spLocks noGrp="1"/>
          </p:cNvSpPr>
          <p:nvPr>
            <p:ph type="title"/>
          </p:nvPr>
        </p:nvSpPr>
        <p:spPr>
          <a:xfrm>
            <a:off x="-2521367" y="-306620"/>
            <a:ext cx="11944350" cy="1394835"/>
          </a:xfrm>
        </p:spPr>
        <p:txBody>
          <a:bodyPr>
            <a:normAutofit/>
          </a:bodyPr>
          <a:lstStyle/>
          <a:p>
            <a:pPr algn="ctr"/>
            <a:r>
              <a:rPr lang="en-GB" sz="3200" b="1" u="sng">
                <a:cs typeface="Calibri Light"/>
              </a:rPr>
              <a:t>Value Chain: Where ASOS Creates Value</a:t>
            </a:r>
            <a:endParaRPr lang="en-US" sz="3200" u="sng">
              <a:cs typeface="Calibri Light"/>
            </a:endParaRPr>
          </a:p>
        </p:txBody>
      </p:sp>
      <p:sp>
        <p:nvSpPr>
          <p:cNvPr id="16" name="Arrow: Right 15">
            <a:extLst>
              <a:ext uri="{FF2B5EF4-FFF2-40B4-BE49-F238E27FC236}">
                <a16:creationId xmlns:a16="http://schemas.microsoft.com/office/drawing/2014/main" id="{535C643E-FA8F-4A7E-91BE-369D71DE4DE3}"/>
              </a:ext>
            </a:extLst>
          </p:cNvPr>
          <p:cNvSpPr/>
          <p:nvPr/>
        </p:nvSpPr>
        <p:spPr>
          <a:xfrm>
            <a:off x="2754388" y="377063"/>
            <a:ext cx="6082247" cy="3688262"/>
          </a:xfrm>
          <a:prstGeom prst="rightArrow">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Arrow Connector 16">
            <a:extLst>
              <a:ext uri="{FF2B5EF4-FFF2-40B4-BE49-F238E27FC236}">
                <a16:creationId xmlns:a16="http://schemas.microsoft.com/office/drawing/2014/main" id="{30F43FEB-87EF-439F-8F56-A52EB2719E26}"/>
              </a:ext>
            </a:extLst>
          </p:cNvPr>
          <p:cNvCxnSpPr/>
          <p:nvPr/>
        </p:nvCxnSpPr>
        <p:spPr>
          <a:xfrm>
            <a:off x="4387560" y="1538719"/>
            <a:ext cx="0" cy="1359476"/>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60084B2A-578A-4F45-801B-6D7414128F02}"/>
              </a:ext>
            </a:extLst>
          </p:cNvPr>
          <p:cNvSpPr txBox="1"/>
          <p:nvPr/>
        </p:nvSpPr>
        <p:spPr>
          <a:xfrm>
            <a:off x="2758788" y="1840922"/>
            <a:ext cx="1548245" cy="646331"/>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cs typeface="Calibri"/>
              </a:rPr>
              <a:t>PRIMARY ACTIVITIES</a:t>
            </a:r>
            <a:endParaRPr lang="en-US"/>
          </a:p>
        </p:txBody>
      </p:sp>
      <p:sp>
        <p:nvSpPr>
          <p:cNvPr id="19" name="Arrow: Right 18">
            <a:extLst>
              <a:ext uri="{FF2B5EF4-FFF2-40B4-BE49-F238E27FC236}">
                <a16:creationId xmlns:a16="http://schemas.microsoft.com/office/drawing/2014/main" id="{D2F3C55D-1A05-4C4D-909E-CFD9A881E06F}"/>
              </a:ext>
            </a:extLst>
          </p:cNvPr>
          <p:cNvSpPr/>
          <p:nvPr/>
        </p:nvSpPr>
        <p:spPr>
          <a:xfrm>
            <a:off x="2671363" y="3801477"/>
            <a:ext cx="6199908" cy="2883477"/>
          </a:xfrm>
          <a:prstGeom prst="rightArrow">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89EA0B51-D3EB-46C9-93C3-3EAD419CF932}"/>
              </a:ext>
            </a:extLst>
          </p:cNvPr>
          <p:cNvSpPr txBox="1"/>
          <p:nvPr/>
        </p:nvSpPr>
        <p:spPr>
          <a:xfrm>
            <a:off x="2802081" y="4949536"/>
            <a:ext cx="154824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cs typeface="Calibri"/>
              </a:rPr>
              <a:t>SUPPORT ACTIVITIES</a:t>
            </a:r>
            <a:endParaRPr lang="en-US"/>
          </a:p>
        </p:txBody>
      </p:sp>
      <p:cxnSp>
        <p:nvCxnSpPr>
          <p:cNvPr id="21" name="Straight Arrow Connector 20">
            <a:extLst>
              <a:ext uri="{FF2B5EF4-FFF2-40B4-BE49-F238E27FC236}">
                <a16:creationId xmlns:a16="http://schemas.microsoft.com/office/drawing/2014/main" id="{E03F66D2-CFA0-4309-8D6C-C27D480BD90B}"/>
              </a:ext>
            </a:extLst>
          </p:cNvPr>
          <p:cNvCxnSpPr>
            <a:cxnSpLocks/>
          </p:cNvCxnSpPr>
          <p:nvPr/>
        </p:nvCxnSpPr>
        <p:spPr>
          <a:xfrm>
            <a:off x="4344264" y="4517446"/>
            <a:ext cx="0" cy="1394112"/>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919761E2-8189-4452-9D54-7091127E19D3}"/>
              </a:ext>
            </a:extLst>
          </p:cNvPr>
          <p:cNvSpPr txBox="1"/>
          <p:nvPr/>
        </p:nvSpPr>
        <p:spPr>
          <a:xfrm>
            <a:off x="4552662" y="1461365"/>
            <a:ext cx="3496539"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200">
                <a:cs typeface="Calibri"/>
              </a:rPr>
              <a:t>Inbound Logistics: Warehousing (Walton 2020) (Oakley 2021) (Asos 2021)</a:t>
            </a:r>
            <a:endParaRPr lang="en-GB">
              <a:cs typeface="Calibri"/>
            </a:endParaRPr>
          </a:p>
          <a:p>
            <a:pPr marL="285750" indent="-285750">
              <a:buFont typeface="Arial"/>
              <a:buChar char="•"/>
            </a:pPr>
            <a:r>
              <a:rPr lang="en-GB" sz="1200">
                <a:cs typeface="Calibri"/>
              </a:rPr>
              <a:t>Operations: Ethical Code, Factories List (Asos 2020)</a:t>
            </a:r>
          </a:p>
          <a:p>
            <a:pPr marL="285750" indent="-285750">
              <a:buFont typeface="Arial"/>
              <a:buChar char="•"/>
            </a:pPr>
            <a:r>
              <a:rPr lang="en-GB" sz="1200">
                <a:cs typeface="Calibri"/>
              </a:rPr>
              <a:t>Outbound Logistics: Efficiency and Speed  (DHL 2020).</a:t>
            </a:r>
          </a:p>
          <a:p>
            <a:pPr marL="285750" indent="-285750">
              <a:buFont typeface="Arial"/>
              <a:buChar char="•"/>
            </a:pPr>
            <a:r>
              <a:rPr lang="en-GB" sz="1200">
                <a:cs typeface="Calibri"/>
              </a:rPr>
              <a:t>Marketing and Sales: Social Media/Influencer.</a:t>
            </a:r>
          </a:p>
          <a:p>
            <a:pPr marL="285750" indent="-285750">
              <a:buFont typeface="Arial"/>
              <a:buChar char="•"/>
            </a:pPr>
            <a:r>
              <a:rPr lang="en-GB" sz="1200">
                <a:cs typeface="Calibri"/>
              </a:rPr>
              <a:t>Service: Customer Service Centre (Asos 2020)</a:t>
            </a:r>
          </a:p>
          <a:p>
            <a:pPr marL="285750" indent="-285750">
              <a:buFont typeface="Arial"/>
              <a:buChar char="•"/>
            </a:pPr>
            <a:endParaRPr lang="en-GB">
              <a:cs typeface="Calibri"/>
            </a:endParaRPr>
          </a:p>
          <a:p>
            <a:pPr marL="285750" indent="-285750">
              <a:buFont typeface="Arial"/>
              <a:buChar char="•"/>
            </a:pPr>
            <a:endParaRPr lang="en-GB">
              <a:cs typeface="Calibri"/>
            </a:endParaRPr>
          </a:p>
          <a:p>
            <a:pPr marL="285750" indent="-285750">
              <a:buFont typeface="Arial"/>
              <a:buChar char="•"/>
            </a:pPr>
            <a:endParaRPr lang="en-GB">
              <a:cs typeface="Calibri"/>
            </a:endParaRPr>
          </a:p>
          <a:p>
            <a:pPr marL="285750" indent="-285750">
              <a:buFont typeface="Arial"/>
              <a:buChar char="•"/>
            </a:pPr>
            <a:endParaRPr lang="en-GB">
              <a:cs typeface="Calibri"/>
            </a:endParaRPr>
          </a:p>
        </p:txBody>
      </p:sp>
      <p:sp>
        <p:nvSpPr>
          <p:cNvPr id="24" name="TextBox 23">
            <a:extLst>
              <a:ext uri="{FF2B5EF4-FFF2-40B4-BE49-F238E27FC236}">
                <a16:creationId xmlns:a16="http://schemas.microsoft.com/office/drawing/2014/main" id="{D3BBE558-1707-4CAF-AD4A-27D82088064B}"/>
              </a:ext>
            </a:extLst>
          </p:cNvPr>
          <p:cNvSpPr txBox="1"/>
          <p:nvPr/>
        </p:nvSpPr>
        <p:spPr>
          <a:xfrm>
            <a:off x="4477616" y="4659456"/>
            <a:ext cx="3496539"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200">
                <a:cs typeface="Calibri"/>
              </a:rPr>
              <a:t>Procurement: Supports Brand Reputation (Asos 2021)</a:t>
            </a:r>
          </a:p>
          <a:p>
            <a:pPr marL="285750" indent="-285750">
              <a:buFont typeface="Arial"/>
              <a:buChar char="•"/>
            </a:pPr>
            <a:r>
              <a:rPr lang="en-GB" sz="1200">
                <a:cs typeface="Calibri"/>
              </a:rPr>
              <a:t>Technology Development: AI, App Development, Automation (Walton 2020)</a:t>
            </a:r>
          </a:p>
          <a:p>
            <a:pPr marL="285750" indent="-285750">
              <a:buFont typeface="Arial"/>
              <a:buChar char="•"/>
            </a:pPr>
            <a:r>
              <a:rPr lang="en-GB" sz="1200">
                <a:cs typeface="Calibri"/>
              </a:rPr>
              <a:t>HRM: People Experience Team.</a:t>
            </a:r>
          </a:p>
          <a:p>
            <a:pPr marL="285750" indent="-285750">
              <a:buFont typeface="Arial"/>
              <a:buChar char="•"/>
            </a:pPr>
            <a:r>
              <a:rPr lang="en-GB" sz="1200">
                <a:cs typeface="Calibri"/>
              </a:rPr>
              <a:t>Firm Infrastructure: Global Infrastructure (Walton 2020)</a:t>
            </a:r>
          </a:p>
          <a:p>
            <a:pPr marL="285750" indent="-285750">
              <a:buFont typeface="Arial"/>
              <a:buChar char="•"/>
            </a:pPr>
            <a:endParaRPr lang="en-GB" sz="1200">
              <a:cs typeface="Calibri"/>
            </a:endParaRPr>
          </a:p>
          <a:p>
            <a:pPr marL="285750" indent="-285750">
              <a:buFont typeface="Arial"/>
              <a:buChar char="•"/>
            </a:pPr>
            <a:endParaRPr lang="en-GB">
              <a:cs typeface="Calibri"/>
            </a:endParaRPr>
          </a:p>
          <a:p>
            <a:pPr marL="285750" indent="-285750">
              <a:buFont typeface="Arial"/>
              <a:buChar char="•"/>
            </a:pPr>
            <a:endParaRPr lang="en-GB">
              <a:cs typeface="Calibri"/>
            </a:endParaRPr>
          </a:p>
          <a:p>
            <a:pPr marL="285750" indent="-285750">
              <a:buFont typeface="Arial"/>
              <a:buChar char="•"/>
            </a:pPr>
            <a:endParaRPr lang="en-GB">
              <a:cs typeface="Calibri"/>
            </a:endParaRPr>
          </a:p>
          <a:p>
            <a:pPr marL="285750" indent="-285750">
              <a:buFont typeface="Arial"/>
              <a:buChar char="•"/>
            </a:pPr>
            <a:endParaRPr lang="en-GB">
              <a:cs typeface="Calibri"/>
            </a:endParaRPr>
          </a:p>
        </p:txBody>
      </p:sp>
      <p:sp>
        <p:nvSpPr>
          <p:cNvPr id="3" name="TextBox 2">
            <a:extLst>
              <a:ext uri="{FF2B5EF4-FFF2-40B4-BE49-F238E27FC236}">
                <a16:creationId xmlns:a16="http://schemas.microsoft.com/office/drawing/2014/main" id="{486B27AE-2B5C-4740-8E86-1B634501DEEC}"/>
              </a:ext>
            </a:extLst>
          </p:cNvPr>
          <p:cNvSpPr txBox="1"/>
          <p:nvPr/>
        </p:nvSpPr>
        <p:spPr>
          <a:xfrm>
            <a:off x="8634234" y="6000343"/>
            <a:ext cx="40766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b="1">
                <a:cs typeface="Calibri"/>
              </a:rPr>
              <a:t>Porter (1985) </a:t>
            </a:r>
            <a:br>
              <a:rPr lang="en-GB" sz="1600" b="1">
                <a:cs typeface="Calibri"/>
              </a:rPr>
            </a:br>
            <a:r>
              <a:rPr lang="en-GB" sz="1600" b="1">
                <a:cs typeface="Calibri"/>
              </a:rPr>
              <a:t>Adapted Figure 12.4 </a:t>
            </a:r>
            <a:br>
              <a:rPr lang="en-GB" sz="1600" b="1">
                <a:cs typeface="Calibri"/>
              </a:rPr>
            </a:br>
            <a:r>
              <a:rPr lang="en-GB" sz="1600" b="1">
                <a:cs typeface="Calibri"/>
              </a:rPr>
              <a:t>(Fahy &amp; Jobber 2019: 377)</a:t>
            </a:r>
            <a:endParaRPr lang="en-US"/>
          </a:p>
        </p:txBody>
      </p:sp>
    </p:spTree>
    <p:extLst>
      <p:ext uri="{BB962C8B-B14F-4D97-AF65-F5344CB8AC3E}">
        <p14:creationId xmlns:p14="http://schemas.microsoft.com/office/powerpoint/2010/main" val="266423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841E2-F7E3-1940-9071-EF27F93F875D}"/>
              </a:ext>
            </a:extLst>
          </p:cNvPr>
          <p:cNvSpPr>
            <a:spLocks noGrp="1"/>
          </p:cNvSpPr>
          <p:nvPr>
            <p:ph type="title"/>
          </p:nvPr>
        </p:nvSpPr>
        <p:spPr>
          <a:xfrm>
            <a:off x="838200" y="-207818"/>
            <a:ext cx="10515600" cy="1325563"/>
          </a:xfrm>
        </p:spPr>
        <p:txBody>
          <a:bodyPr>
            <a:normAutofit/>
          </a:bodyPr>
          <a:lstStyle/>
          <a:p>
            <a:pPr algn="ctr"/>
            <a:r>
              <a:rPr lang="en-GB" sz="3600" b="1" u="sng"/>
              <a:t>SWOT of ASOS:</a:t>
            </a:r>
            <a:br>
              <a:rPr lang="en-GB" sz="3600" b="1" u="sng"/>
            </a:br>
            <a:r>
              <a:rPr lang="en-GB" sz="3600" b="1" u="sng">
                <a:cs typeface="Calibri Light"/>
              </a:rPr>
              <a:t>Strengths and Weaknesses</a:t>
            </a:r>
          </a:p>
        </p:txBody>
      </p:sp>
      <p:graphicFrame>
        <p:nvGraphicFramePr>
          <p:cNvPr id="4" name="Table 4">
            <a:extLst>
              <a:ext uri="{FF2B5EF4-FFF2-40B4-BE49-F238E27FC236}">
                <a16:creationId xmlns:a16="http://schemas.microsoft.com/office/drawing/2014/main" id="{84F1671A-80CE-4F49-BA2A-D0F6B1764E04}"/>
              </a:ext>
            </a:extLst>
          </p:cNvPr>
          <p:cNvGraphicFramePr>
            <a:graphicFrameLocks noGrp="1"/>
          </p:cNvGraphicFramePr>
          <p:nvPr>
            <p:extLst>
              <p:ext uri="{D42A27DB-BD31-4B8C-83A1-F6EECF244321}">
                <p14:modId xmlns:p14="http://schemas.microsoft.com/office/powerpoint/2010/main" val="4011504697"/>
              </p:ext>
            </p:extLst>
          </p:nvPr>
        </p:nvGraphicFramePr>
        <p:xfrm>
          <a:off x="1996590" y="1507042"/>
          <a:ext cx="8128000" cy="4130038"/>
        </p:xfrm>
        <a:graphic>
          <a:graphicData uri="http://schemas.openxmlformats.org/drawingml/2006/table">
            <a:tbl>
              <a:tblPr firstRow="1" bandRow="1">
                <a:tableStyleId>{073A0DAA-6AF3-43AB-8588-CEC1D06C72B9}</a:tableStyleId>
              </a:tblPr>
              <a:tblGrid>
                <a:gridCol w="4064000">
                  <a:extLst>
                    <a:ext uri="{9D8B030D-6E8A-4147-A177-3AD203B41FA5}">
                      <a16:colId xmlns:a16="http://schemas.microsoft.com/office/drawing/2014/main" val="1292213153"/>
                    </a:ext>
                  </a:extLst>
                </a:gridCol>
                <a:gridCol w="4064000">
                  <a:extLst>
                    <a:ext uri="{9D8B030D-6E8A-4147-A177-3AD203B41FA5}">
                      <a16:colId xmlns:a16="http://schemas.microsoft.com/office/drawing/2014/main" val="2244918659"/>
                    </a:ext>
                  </a:extLst>
                </a:gridCol>
              </a:tblGrid>
              <a:tr h="370840">
                <a:tc>
                  <a:txBody>
                    <a:bodyPr/>
                    <a:lstStyle/>
                    <a:p>
                      <a:pPr algn="ctr"/>
                      <a:r>
                        <a:rPr lang="en-GB" sz="1400"/>
                        <a:t>STRENGTHS</a:t>
                      </a:r>
                    </a:p>
                  </a:txBody>
                  <a:tcPr>
                    <a:solidFill>
                      <a:schemeClr val="accent1"/>
                    </a:solidFill>
                  </a:tcPr>
                </a:tc>
                <a:tc>
                  <a:txBody>
                    <a:bodyPr/>
                    <a:lstStyle/>
                    <a:p>
                      <a:pPr algn="ctr"/>
                      <a:r>
                        <a:rPr lang="en-GB" sz="1400"/>
                        <a:t>WEAKNESSES</a:t>
                      </a:r>
                    </a:p>
                  </a:txBody>
                  <a:tcPr>
                    <a:solidFill>
                      <a:schemeClr val="accent1"/>
                    </a:solidFill>
                  </a:tcPr>
                </a:tc>
                <a:extLst>
                  <a:ext uri="{0D108BD9-81ED-4DB2-BD59-A6C34878D82A}">
                    <a16:rowId xmlns:a16="http://schemas.microsoft.com/office/drawing/2014/main" val="1634918815"/>
                  </a:ext>
                </a:extLst>
              </a:tr>
              <a:tr h="370840">
                <a:tc>
                  <a:txBody>
                    <a:bodyPr/>
                    <a:lstStyle/>
                    <a:p>
                      <a:r>
                        <a:rPr lang="en-GB" sz="1400"/>
                        <a:t>Inclusive brand image representing their customers  (e.g. LGBTQ, Disability)</a:t>
                      </a:r>
                    </a:p>
                  </a:txBody>
                  <a:tcPr>
                    <a:solidFill>
                      <a:schemeClr val="accent1">
                        <a:lumMod val="60000"/>
                        <a:lumOff val="40000"/>
                      </a:schemeClr>
                    </a:solidFill>
                  </a:tcPr>
                </a:tc>
                <a:tc>
                  <a:txBody>
                    <a:bodyPr/>
                    <a:lstStyle/>
                    <a:p>
                      <a:r>
                        <a:rPr lang="en-GB" sz="1400"/>
                        <a:t>Customers must truly know terminology and knowledge of current issues to access them in ASOS website and/or policy. </a:t>
                      </a:r>
                    </a:p>
                  </a:txBody>
                  <a:tcPr>
                    <a:solidFill>
                      <a:schemeClr val="accent1">
                        <a:lumMod val="60000"/>
                        <a:lumOff val="40000"/>
                      </a:schemeClr>
                    </a:solidFill>
                  </a:tcPr>
                </a:tc>
                <a:extLst>
                  <a:ext uri="{0D108BD9-81ED-4DB2-BD59-A6C34878D82A}">
                    <a16:rowId xmlns:a16="http://schemas.microsoft.com/office/drawing/2014/main" val="2052049399"/>
                  </a:ext>
                </a:extLst>
              </a:tr>
              <a:tr h="370840">
                <a:tc>
                  <a:txBody>
                    <a:bodyPr/>
                    <a:lstStyle/>
                    <a:p>
                      <a:r>
                        <a:rPr lang="en-GB" sz="1400"/>
                        <a:t>Social Media Marketing: Example of one of their many campaigns Promoting Earth Day: interlinking with Sustainability efforts within ASOS  (ASOS, 2021).</a:t>
                      </a:r>
                    </a:p>
                  </a:txBody>
                  <a:tcPr>
                    <a:solidFill>
                      <a:schemeClr val="accent1">
                        <a:lumMod val="60000"/>
                        <a:lumOff val="40000"/>
                      </a:schemeClr>
                    </a:solidFill>
                  </a:tcPr>
                </a:tc>
                <a:tc>
                  <a:txBody>
                    <a:bodyPr/>
                    <a:lstStyle/>
                    <a:p>
                      <a:r>
                        <a:rPr lang="en-GB" sz="1400"/>
                        <a:t>Missing a customer demographic of targeting 30+</a:t>
                      </a:r>
                      <a:endParaRPr lang="en-US"/>
                    </a:p>
                    <a:p>
                      <a:pPr lvl="0">
                        <a:buNone/>
                      </a:pPr>
                      <a:r>
                        <a:rPr lang="en-GB" sz="1400"/>
                        <a:t>('grey' purchasing power rise)  </a:t>
                      </a:r>
                    </a:p>
                  </a:txBody>
                  <a:tcPr>
                    <a:solidFill>
                      <a:schemeClr val="accent1">
                        <a:lumMod val="60000"/>
                        <a:lumOff val="40000"/>
                      </a:schemeClr>
                    </a:solidFill>
                  </a:tcPr>
                </a:tc>
                <a:extLst>
                  <a:ext uri="{0D108BD9-81ED-4DB2-BD59-A6C34878D82A}">
                    <a16:rowId xmlns:a16="http://schemas.microsoft.com/office/drawing/2014/main" val="1358379015"/>
                  </a:ext>
                </a:extLst>
              </a:tr>
              <a:tr h="370840">
                <a:tc>
                  <a:txBody>
                    <a:bodyPr/>
                    <a:lstStyle/>
                    <a:p>
                      <a:r>
                        <a:rPr lang="en-GB" sz="1400"/>
                        <a:t>Offer discounts (e.g. 20% for month of April;  </a:t>
                      </a:r>
                      <a:br>
                        <a:rPr lang="en-GB" sz="1400"/>
                      </a:br>
                      <a:r>
                        <a:rPr lang="en-GB" sz="1400"/>
                        <a:t>(Harvard Business Review, 2017)</a:t>
                      </a:r>
                    </a:p>
                  </a:txBody>
                  <a:tcPr>
                    <a:solidFill>
                      <a:schemeClr val="accent1">
                        <a:lumMod val="60000"/>
                        <a:lumOff val="40000"/>
                      </a:schemeClr>
                    </a:solidFill>
                  </a:tcPr>
                </a:tc>
                <a:tc>
                  <a:txBody>
                    <a:bodyPr/>
                    <a:lstStyle/>
                    <a:p>
                      <a:r>
                        <a:rPr lang="en-GB" sz="1400"/>
                        <a:t>Element of Experiential Marketing missing</a:t>
                      </a:r>
                    </a:p>
                  </a:txBody>
                  <a:tcPr>
                    <a:solidFill>
                      <a:schemeClr val="accent1">
                        <a:lumMod val="60000"/>
                        <a:lumOff val="40000"/>
                      </a:schemeClr>
                    </a:solidFill>
                  </a:tcPr>
                </a:tc>
                <a:extLst>
                  <a:ext uri="{0D108BD9-81ED-4DB2-BD59-A6C34878D82A}">
                    <a16:rowId xmlns:a16="http://schemas.microsoft.com/office/drawing/2014/main" val="2119489573"/>
                  </a:ext>
                </a:extLst>
              </a:tr>
              <a:tr h="370840">
                <a:tc>
                  <a:txBody>
                    <a:bodyPr/>
                    <a:lstStyle/>
                    <a:p>
                      <a:r>
                        <a:rPr lang="en-GB" sz="1400"/>
                        <a:t>Omnichannel and customer engagement through their Artificial Intelligence (AI) with the ASOS app. </a:t>
                      </a:r>
                    </a:p>
                  </a:txBody>
                  <a:tcPr>
                    <a:solidFill>
                      <a:schemeClr val="accent1">
                        <a:lumMod val="60000"/>
                        <a:lumOff val="40000"/>
                      </a:schemeClr>
                    </a:solidFill>
                  </a:tcPr>
                </a:tc>
                <a:tc>
                  <a:txBody>
                    <a:bodyPr/>
                    <a:lstStyle/>
                    <a:p>
                      <a:endParaRPr lang="en-GB" sz="1400"/>
                    </a:p>
                  </a:txBody>
                  <a:tcPr>
                    <a:solidFill>
                      <a:schemeClr val="accent1">
                        <a:lumMod val="60000"/>
                        <a:lumOff val="40000"/>
                      </a:schemeClr>
                    </a:solidFill>
                  </a:tcPr>
                </a:tc>
                <a:extLst>
                  <a:ext uri="{0D108BD9-81ED-4DB2-BD59-A6C34878D82A}">
                    <a16:rowId xmlns:a16="http://schemas.microsoft.com/office/drawing/2014/main" val="3084558833"/>
                  </a:ext>
                </a:extLst>
              </a:tr>
              <a:tr h="370840">
                <a:tc>
                  <a:txBody>
                    <a:bodyPr/>
                    <a:lstStyle/>
                    <a:p>
                      <a:r>
                        <a:rPr lang="en-GB" sz="1400"/>
                        <a:t>ASOS Design Circular Fashion Line (ASOS, 2020).</a:t>
                      </a:r>
                    </a:p>
                  </a:txBody>
                  <a:tcPr>
                    <a:solidFill>
                      <a:schemeClr val="accent1">
                        <a:lumMod val="60000"/>
                        <a:lumOff val="40000"/>
                      </a:schemeClr>
                    </a:solidFill>
                  </a:tcPr>
                </a:tc>
                <a:tc>
                  <a:txBody>
                    <a:bodyPr/>
                    <a:lstStyle/>
                    <a:p>
                      <a:endParaRPr lang="en-GB" sz="1400"/>
                    </a:p>
                  </a:txBody>
                  <a:tcPr>
                    <a:solidFill>
                      <a:schemeClr val="accent1">
                        <a:lumMod val="60000"/>
                        <a:lumOff val="40000"/>
                      </a:schemeClr>
                    </a:solidFill>
                  </a:tcPr>
                </a:tc>
                <a:extLst>
                  <a:ext uri="{0D108BD9-81ED-4DB2-BD59-A6C34878D82A}">
                    <a16:rowId xmlns:a16="http://schemas.microsoft.com/office/drawing/2014/main" val="3475658785"/>
                  </a:ext>
                </a:extLst>
              </a:tr>
              <a:tr h="370839">
                <a:tc>
                  <a:txBody>
                    <a:bodyPr/>
                    <a:lstStyle/>
                    <a:p>
                      <a:pPr lvl="0">
                        <a:buNone/>
                      </a:pPr>
                      <a:r>
                        <a:rPr lang="en-GB" sz="1400"/>
                        <a:t>Diversification and Innovation of their new Beauty Range launch HUDA (Instagram influencer)</a:t>
                      </a:r>
                    </a:p>
                  </a:txBody>
                  <a:tcPr>
                    <a:solidFill>
                      <a:schemeClr val="accent1">
                        <a:lumMod val="60000"/>
                        <a:lumOff val="40000"/>
                      </a:schemeClr>
                    </a:solidFill>
                  </a:tcPr>
                </a:tc>
                <a:tc>
                  <a:txBody>
                    <a:bodyPr/>
                    <a:lstStyle/>
                    <a:p>
                      <a:pPr lvl="0">
                        <a:buNone/>
                      </a:pPr>
                      <a:endParaRPr lang="en-GB" sz="1400"/>
                    </a:p>
                  </a:txBody>
                  <a:tcPr>
                    <a:solidFill>
                      <a:schemeClr val="accent1">
                        <a:lumMod val="60000"/>
                        <a:lumOff val="40000"/>
                      </a:schemeClr>
                    </a:solidFill>
                  </a:tcPr>
                </a:tc>
                <a:extLst>
                  <a:ext uri="{0D108BD9-81ED-4DB2-BD59-A6C34878D82A}">
                    <a16:rowId xmlns:a16="http://schemas.microsoft.com/office/drawing/2014/main" val="4152155997"/>
                  </a:ext>
                </a:extLst>
              </a:tr>
              <a:tr h="370838">
                <a:tc>
                  <a:txBody>
                    <a:bodyPr/>
                    <a:lstStyle/>
                    <a:p>
                      <a:pPr lvl="0">
                        <a:buNone/>
                      </a:pPr>
                      <a:endParaRPr lang="en-GB" sz="1400"/>
                    </a:p>
                  </a:txBody>
                  <a:tcPr>
                    <a:solidFill>
                      <a:schemeClr val="accent1">
                        <a:lumMod val="60000"/>
                        <a:lumOff val="40000"/>
                      </a:schemeClr>
                    </a:solidFill>
                  </a:tcPr>
                </a:tc>
                <a:tc>
                  <a:txBody>
                    <a:bodyPr/>
                    <a:lstStyle/>
                    <a:p>
                      <a:pPr lvl="0">
                        <a:buNone/>
                      </a:pPr>
                      <a:endParaRPr lang="en-GB" sz="1400"/>
                    </a:p>
                  </a:txBody>
                  <a:tcPr>
                    <a:solidFill>
                      <a:schemeClr val="accent1">
                        <a:lumMod val="60000"/>
                        <a:lumOff val="40000"/>
                      </a:schemeClr>
                    </a:solidFill>
                  </a:tcPr>
                </a:tc>
                <a:extLst>
                  <a:ext uri="{0D108BD9-81ED-4DB2-BD59-A6C34878D82A}">
                    <a16:rowId xmlns:a16="http://schemas.microsoft.com/office/drawing/2014/main" val="1221184888"/>
                  </a:ext>
                </a:extLst>
              </a:tr>
            </a:tbl>
          </a:graphicData>
        </a:graphic>
      </p:graphicFrame>
    </p:spTree>
    <p:extLst>
      <p:ext uri="{BB962C8B-B14F-4D97-AF65-F5344CB8AC3E}">
        <p14:creationId xmlns:p14="http://schemas.microsoft.com/office/powerpoint/2010/main" val="955257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0F0C6-A272-A64B-BD4F-EB434180BE13}"/>
              </a:ext>
            </a:extLst>
          </p:cNvPr>
          <p:cNvSpPr>
            <a:spLocks noGrp="1"/>
          </p:cNvSpPr>
          <p:nvPr>
            <p:ph type="title"/>
          </p:nvPr>
        </p:nvSpPr>
        <p:spPr>
          <a:xfrm>
            <a:off x="890155" y="105352"/>
            <a:ext cx="10515600" cy="1325563"/>
          </a:xfrm>
        </p:spPr>
        <p:txBody>
          <a:bodyPr/>
          <a:lstStyle/>
          <a:p>
            <a:pPr algn="ctr"/>
            <a:r>
              <a:rPr lang="en-GB" sz="3600" b="1" u="sng"/>
              <a:t>SWOT of ASOS:</a:t>
            </a:r>
            <a:r>
              <a:rPr lang="en-GB" sz="3600" b="1" u="sng">
                <a:cs typeface="Calibri Light"/>
              </a:rPr>
              <a:t/>
            </a:r>
            <a:br>
              <a:rPr lang="en-GB" sz="3600" b="1" u="sng">
                <a:cs typeface="Calibri Light"/>
              </a:rPr>
            </a:br>
            <a:r>
              <a:rPr lang="en-GB" sz="3600" b="1" u="sng"/>
              <a:t>Opportunities and Threats  </a:t>
            </a:r>
            <a:r>
              <a:rPr lang="en-GB" sz="3600" b="1" u="sng">
                <a:sym typeface="Wingdings" pitchFamily="2" charset="2"/>
              </a:rPr>
              <a:t> </a:t>
            </a:r>
            <a:endParaRPr lang="en-GB" sz="3600" b="1" u="sng">
              <a:cs typeface="Calibri Light"/>
            </a:endParaRPr>
          </a:p>
        </p:txBody>
      </p:sp>
      <p:graphicFrame>
        <p:nvGraphicFramePr>
          <p:cNvPr id="4" name="Table 4">
            <a:extLst>
              <a:ext uri="{FF2B5EF4-FFF2-40B4-BE49-F238E27FC236}">
                <a16:creationId xmlns:a16="http://schemas.microsoft.com/office/drawing/2014/main" id="{B4463142-AE87-4FA2-B092-C9C58DFF023B}"/>
              </a:ext>
            </a:extLst>
          </p:cNvPr>
          <p:cNvGraphicFramePr>
            <a:graphicFrameLocks noGrp="1"/>
          </p:cNvGraphicFramePr>
          <p:nvPr>
            <p:extLst>
              <p:ext uri="{D42A27DB-BD31-4B8C-83A1-F6EECF244321}">
                <p14:modId xmlns:p14="http://schemas.microsoft.com/office/powerpoint/2010/main" val="2612157340"/>
              </p:ext>
            </p:extLst>
          </p:nvPr>
        </p:nvGraphicFramePr>
        <p:xfrm>
          <a:off x="1940560" y="1484630"/>
          <a:ext cx="8128000" cy="5278114"/>
        </p:xfrm>
        <a:graphic>
          <a:graphicData uri="http://schemas.openxmlformats.org/drawingml/2006/table">
            <a:tbl>
              <a:tblPr firstRow="1" bandRow="1">
                <a:tableStyleId>{073A0DAA-6AF3-43AB-8588-CEC1D06C72B9}</a:tableStyleId>
              </a:tblPr>
              <a:tblGrid>
                <a:gridCol w="4064000">
                  <a:extLst>
                    <a:ext uri="{9D8B030D-6E8A-4147-A177-3AD203B41FA5}">
                      <a16:colId xmlns:a16="http://schemas.microsoft.com/office/drawing/2014/main" val="1292213153"/>
                    </a:ext>
                  </a:extLst>
                </a:gridCol>
                <a:gridCol w="4064000">
                  <a:extLst>
                    <a:ext uri="{9D8B030D-6E8A-4147-A177-3AD203B41FA5}">
                      <a16:colId xmlns:a16="http://schemas.microsoft.com/office/drawing/2014/main" val="2244918659"/>
                    </a:ext>
                  </a:extLst>
                </a:gridCol>
              </a:tblGrid>
              <a:tr h="370840">
                <a:tc>
                  <a:txBody>
                    <a:bodyPr/>
                    <a:lstStyle/>
                    <a:p>
                      <a:pPr algn="ctr"/>
                      <a:r>
                        <a:rPr lang="en-GB" sz="1400"/>
                        <a:t>OPPORTUNITY</a:t>
                      </a:r>
                    </a:p>
                  </a:txBody>
                  <a:tcPr>
                    <a:solidFill>
                      <a:schemeClr val="accent1"/>
                    </a:solidFill>
                  </a:tcPr>
                </a:tc>
                <a:tc>
                  <a:txBody>
                    <a:bodyPr/>
                    <a:lstStyle/>
                    <a:p>
                      <a:pPr algn="ctr"/>
                      <a:r>
                        <a:rPr lang="en-GB" sz="1400"/>
                        <a:t>THREATS</a:t>
                      </a:r>
                    </a:p>
                  </a:txBody>
                  <a:tcPr>
                    <a:solidFill>
                      <a:schemeClr val="accent1"/>
                    </a:solidFill>
                  </a:tcPr>
                </a:tc>
                <a:extLst>
                  <a:ext uri="{0D108BD9-81ED-4DB2-BD59-A6C34878D82A}">
                    <a16:rowId xmlns:a16="http://schemas.microsoft.com/office/drawing/2014/main" val="1634918815"/>
                  </a:ext>
                </a:extLst>
              </a:tr>
              <a:tr h="370839">
                <a:tc>
                  <a:txBody>
                    <a:bodyPr/>
                    <a:lstStyle/>
                    <a:p>
                      <a:pPr lvl="0">
                        <a:buNone/>
                      </a:pPr>
                      <a:r>
                        <a:rPr lang="en-GB" sz="1400"/>
                        <a:t>Increased Focus on AI (Oakley, 2021)</a:t>
                      </a:r>
                    </a:p>
                  </a:txBody>
                  <a:tcPr>
                    <a:solidFill>
                      <a:schemeClr val="accent1">
                        <a:lumMod val="60000"/>
                        <a:lumOff val="40000"/>
                      </a:schemeClr>
                    </a:solidFill>
                  </a:tcPr>
                </a:tc>
                <a:tc>
                  <a:txBody>
                    <a:bodyPr/>
                    <a:lstStyle/>
                    <a:p>
                      <a:pPr lvl="0">
                        <a:buNone/>
                      </a:pPr>
                      <a:r>
                        <a:rPr lang="en-GB" sz="1400"/>
                        <a:t>Post Brexit Tariffs (Davey, 2021) </a:t>
                      </a:r>
                    </a:p>
                  </a:txBody>
                  <a:tcPr>
                    <a:solidFill>
                      <a:schemeClr val="accent1">
                        <a:lumMod val="60000"/>
                        <a:lumOff val="40000"/>
                      </a:schemeClr>
                    </a:solidFill>
                  </a:tcPr>
                </a:tc>
                <a:extLst>
                  <a:ext uri="{0D108BD9-81ED-4DB2-BD59-A6C34878D82A}">
                    <a16:rowId xmlns:a16="http://schemas.microsoft.com/office/drawing/2014/main" val="1802295547"/>
                  </a:ext>
                </a:extLst>
              </a:tr>
              <a:tr h="370840">
                <a:tc>
                  <a:txBody>
                    <a:bodyPr/>
                    <a:lstStyle/>
                    <a:p>
                      <a:r>
                        <a:rPr lang="en-GB" sz="1400"/>
                        <a:t>Online Marketing Saturation (Morgan, 2021)</a:t>
                      </a:r>
                    </a:p>
                  </a:txBody>
                  <a:tcPr>
                    <a:solidFill>
                      <a:schemeClr val="accent1">
                        <a:lumMod val="60000"/>
                        <a:lumOff val="40000"/>
                      </a:schemeClr>
                    </a:solidFill>
                  </a:tcPr>
                </a:tc>
                <a:tc>
                  <a:txBody>
                    <a:bodyPr/>
                    <a:lstStyle/>
                    <a:p>
                      <a:r>
                        <a:rPr lang="en-GB" sz="1400"/>
                        <a:t>Intense Competition (Amazon, 2021) (Forbes 2021)</a:t>
                      </a:r>
                    </a:p>
                  </a:txBody>
                  <a:tcPr>
                    <a:solidFill>
                      <a:schemeClr val="accent1">
                        <a:lumMod val="60000"/>
                        <a:lumOff val="40000"/>
                      </a:schemeClr>
                    </a:solidFill>
                  </a:tcPr>
                </a:tc>
                <a:extLst>
                  <a:ext uri="{0D108BD9-81ED-4DB2-BD59-A6C34878D82A}">
                    <a16:rowId xmlns:a16="http://schemas.microsoft.com/office/drawing/2014/main" val="2052049399"/>
                  </a:ext>
                </a:extLst>
              </a:tr>
              <a:tr h="370840">
                <a:tc>
                  <a:txBody>
                    <a:bodyPr/>
                    <a:lstStyle/>
                    <a:p>
                      <a:r>
                        <a:rPr lang="en-GB" sz="1400"/>
                        <a:t>Global Market Opportunities for Digitalisation (McKinsey &amp; Company, 2021)</a:t>
                      </a:r>
                    </a:p>
                  </a:txBody>
                  <a:tcPr>
                    <a:solidFill>
                      <a:schemeClr val="accent1">
                        <a:lumMod val="60000"/>
                        <a:lumOff val="40000"/>
                      </a:schemeClr>
                    </a:solidFill>
                  </a:tcPr>
                </a:tc>
                <a:tc>
                  <a:txBody>
                    <a:bodyPr/>
                    <a:lstStyle/>
                    <a:p>
                      <a:r>
                        <a:rPr lang="en-GB" sz="1400"/>
                        <a:t>Target Market Reach (Oakley, 2021)</a:t>
                      </a:r>
                    </a:p>
                  </a:txBody>
                  <a:tcPr>
                    <a:solidFill>
                      <a:schemeClr val="accent1">
                        <a:lumMod val="60000"/>
                        <a:lumOff val="40000"/>
                      </a:schemeClr>
                    </a:solidFill>
                  </a:tcPr>
                </a:tc>
                <a:extLst>
                  <a:ext uri="{0D108BD9-81ED-4DB2-BD59-A6C34878D82A}">
                    <a16:rowId xmlns:a16="http://schemas.microsoft.com/office/drawing/2014/main" val="1358379015"/>
                  </a:ext>
                </a:extLst>
              </a:tr>
              <a:tr h="609600">
                <a:tc>
                  <a:txBody>
                    <a:bodyPr/>
                    <a:lstStyle/>
                    <a:p>
                      <a:r>
                        <a:rPr lang="en-GB" sz="1400"/>
                        <a:t>Increase in Target Market Segments (Eley,2021)</a:t>
                      </a:r>
                    </a:p>
                  </a:txBody>
                  <a:tcPr>
                    <a:solidFill>
                      <a:schemeClr val="accent1">
                        <a:lumMod val="60000"/>
                        <a:lumOff val="40000"/>
                      </a:schemeClr>
                    </a:solidFill>
                  </a:tcPr>
                </a:tc>
                <a:tc>
                  <a:txBody>
                    <a:bodyPr/>
                    <a:lstStyle/>
                    <a:p>
                      <a:r>
                        <a:rPr lang="en-GB" sz="1400"/>
                        <a:t>Missing Target Segments (Oaley 2021)</a:t>
                      </a:r>
                    </a:p>
                  </a:txBody>
                  <a:tcPr>
                    <a:solidFill>
                      <a:schemeClr val="accent1">
                        <a:lumMod val="60000"/>
                        <a:lumOff val="40000"/>
                      </a:schemeClr>
                    </a:solidFill>
                  </a:tcPr>
                </a:tc>
                <a:extLst>
                  <a:ext uri="{0D108BD9-81ED-4DB2-BD59-A6C34878D82A}">
                    <a16:rowId xmlns:a16="http://schemas.microsoft.com/office/drawing/2014/main" val="2119489573"/>
                  </a:ext>
                </a:extLst>
              </a:tr>
              <a:tr h="370840">
                <a:tc>
                  <a:txBody>
                    <a:bodyPr/>
                    <a:lstStyle/>
                    <a:p>
                      <a:r>
                        <a:rPr lang="en-GB" sz="1400"/>
                        <a:t>Blockchain Technology in Supply Chain (Deloitte, 2018)</a:t>
                      </a:r>
                    </a:p>
                  </a:txBody>
                  <a:tcPr>
                    <a:solidFill>
                      <a:schemeClr val="accent1">
                        <a:lumMod val="60000"/>
                        <a:lumOff val="40000"/>
                      </a:schemeClr>
                    </a:solidFill>
                  </a:tcPr>
                </a:tc>
                <a:tc>
                  <a:txBody>
                    <a:bodyPr/>
                    <a:lstStyle/>
                    <a:p>
                      <a:r>
                        <a:rPr lang="en-GB" sz="1400"/>
                        <a:t>The High Street Post Lockdown </a:t>
                      </a:r>
                    </a:p>
                  </a:txBody>
                  <a:tcPr>
                    <a:solidFill>
                      <a:schemeClr val="accent1">
                        <a:lumMod val="60000"/>
                        <a:lumOff val="40000"/>
                      </a:schemeClr>
                    </a:solidFill>
                  </a:tcPr>
                </a:tc>
                <a:extLst>
                  <a:ext uri="{0D108BD9-81ED-4DB2-BD59-A6C34878D82A}">
                    <a16:rowId xmlns:a16="http://schemas.microsoft.com/office/drawing/2014/main" val="3084558833"/>
                  </a:ext>
                </a:extLst>
              </a:tr>
              <a:tr h="370840">
                <a:tc>
                  <a:txBody>
                    <a:bodyPr/>
                    <a:lstStyle/>
                    <a:p>
                      <a:r>
                        <a:rPr lang="en-GB" sz="1400"/>
                        <a:t>Return to the Experiential Shopping Experience (Forbes 2021)</a:t>
                      </a:r>
                    </a:p>
                  </a:txBody>
                  <a:tcPr>
                    <a:solidFill>
                      <a:schemeClr val="accent1">
                        <a:lumMod val="60000"/>
                        <a:lumOff val="40000"/>
                      </a:schemeClr>
                    </a:solidFill>
                  </a:tcPr>
                </a:tc>
                <a:tc>
                  <a:txBody>
                    <a:bodyPr/>
                    <a:lstStyle/>
                    <a:p>
                      <a:r>
                        <a:rPr lang="en-GB" sz="1400"/>
                        <a:t>Saturated online Market? Many Competitors in segment.</a:t>
                      </a:r>
                    </a:p>
                  </a:txBody>
                  <a:tcPr>
                    <a:solidFill>
                      <a:schemeClr val="accent1">
                        <a:lumMod val="60000"/>
                        <a:lumOff val="40000"/>
                      </a:schemeClr>
                    </a:solidFill>
                  </a:tcPr>
                </a:tc>
                <a:extLst>
                  <a:ext uri="{0D108BD9-81ED-4DB2-BD59-A6C34878D82A}">
                    <a16:rowId xmlns:a16="http://schemas.microsoft.com/office/drawing/2014/main" val="1919336312"/>
                  </a:ext>
                </a:extLst>
              </a:tr>
              <a:tr h="370839">
                <a:tc>
                  <a:txBody>
                    <a:bodyPr/>
                    <a:lstStyle/>
                    <a:p>
                      <a:pPr lvl="0">
                        <a:buNone/>
                      </a:pPr>
                      <a:r>
                        <a:rPr lang="en-GB" sz="1400"/>
                        <a:t>Increased focus on sustainability (Eley 2021)</a:t>
                      </a:r>
                    </a:p>
                  </a:txBody>
                  <a:tcPr>
                    <a:solidFill>
                      <a:schemeClr val="accent1">
                        <a:lumMod val="60000"/>
                        <a:lumOff val="40000"/>
                      </a:schemeClr>
                    </a:solidFill>
                  </a:tcPr>
                </a:tc>
                <a:tc>
                  <a:txBody>
                    <a:bodyPr/>
                    <a:lstStyle/>
                    <a:p>
                      <a:pPr lvl="0">
                        <a:buNone/>
                      </a:pPr>
                      <a:r>
                        <a:rPr lang="en-GB" sz="1400"/>
                        <a:t>Expected Unemployment in the Target Market  (ASOS 2021)</a:t>
                      </a:r>
                    </a:p>
                  </a:txBody>
                  <a:tcPr>
                    <a:solidFill>
                      <a:schemeClr val="accent1">
                        <a:lumMod val="60000"/>
                        <a:lumOff val="40000"/>
                      </a:schemeClr>
                    </a:solidFill>
                  </a:tcPr>
                </a:tc>
                <a:extLst>
                  <a:ext uri="{0D108BD9-81ED-4DB2-BD59-A6C34878D82A}">
                    <a16:rowId xmlns:a16="http://schemas.microsoft.com/office/drawing/2014/main" val="2466818953"/>
                  </a:ext>
                </a:extLst>
              </a:tr>
              <a:tr h="370840">
                <a:tc>
                  <a:txBody>
                    <a:bodyPr/>
                    <a:lstStyle/>
                    <a:p>
                      <a:endParaRPr lang="en-GB" sz="1400"/>
                    </a:p>
                  </a:txBody>
                  <a:tcPr>
                    <a:solidFill>
                      <a:schemeClr val="accent1">
                        <a:lumMod val="60000"/>
                        <a:lumOff val="40000"/>
                      </a:schemeClr>
                    </a:solidFill>
                  </a:tcPr>
                </a:tc>
                <a:tc>
                  <a:txBody>
                    <a:bodyPr/>
                    <a:lstStyle/>
                    <a:p>
                      <a:r>
                        <a:rPr lang="en-GB" sz="1400"/>
                        <a:t>Loss of Creativity in Marketing Teams (CIM,2020)</a:t>
                      </a:r>
                      <a:endParaRPr lang="en-GB" sz="1400" err="1"/>
                    </a:p>
                  </a:txBody>
                  <a:tcPr>
                    <a:solidFill>
                      <a:schemeClr val="accent1">
                        <a:lumMod val="60000"/>
                        <a:lumOff val="40000"/>
                      </a:schemeClr>
                    </a:solidFill>
                  </a:tcPr>
                </a:tc>
                <a:extLst>
                  <a:ext uri="{0D108BD9-81ED-4DB2-BD59-A6C34878D82A}">
                    <a16:rowId xmlns:a16="http://schemas.microsoft.com/office/drawing/2014/main" val="3475658785"/>
                  </a:ext>
                </a:extLst>
              </a:tr>
              <a:tr h="370839">
                <a:tc>
                  <a:txBody>
                    <a:bodyPr/>
                    <a:lstStyle/>
                    <a:p>
                      <a:pPr lvl="0">
                        <a:buNone/>
                      </a:pPr>
                      <a:endParaRPr lang="en-GB" sz="1400"/>
                    </a:p>
                  </a:txBody>
                  <a:tcPr>
                    <a:solidFill>
                      <a:schemeClr val="accent1">
                        <a:lumMod val="60000"/>
                        <a:lumOff val="40000"/>
                      </a:schemeClr>
                    </a:solidFill>
                  </a:tcPr>
                </a:tc>
                <a:tc>
                  <a:txBody>
                    <a:bodyPr/>
                    <a:lstStyle/>
                    <a:p>
                      <a:pPr lvl="0">
                        <a:buNone/>
                      </a:pPr>
                      <a:r>
                        <a:rPr lang="en-GB" sz="1400"/>
                        <a:t>Amazon's Focus on Fashion (Oakley 2021)</a:t>
                      </a:r>
                    </a:p>
                  </a:txBody>
                  <a:tcPr>
                    <a:solidFill>
                      <a:schemeClr val="accent1">
                        <a:lumMod val="60000"/>
                        <a:lumOff val="40000"/>
                      </a:schemeClr>
                    </a:solidFill>
                  </a:tcPr>
                </a:tc>
                <a:extLst>
                  <a:ext uri="{0D108BD9-81ED-4DB2-BD59-A6C34878D82A}">
                    <a16:rowId xmlns:a16="http://schemas.microsoft.com/office/drawing/2014/main" val="1190988151"/>
                  </a:ext>
                </a:extLst>
              </a:tr>
              <a:tr h="370838">
                <a:tc>
                  <a:txBody>
                    <a:bodyPr/>
                    <a:lstStyle/>
                    <a:p>
                      <a:pPr lvl="0">
                        <a:buNone/>
                      </a:pPr>
                      <a:endParaRPr lang="en-GB" sz="1400"/>
                    </a:p>
                  </a:txBody>
                  <a:tcPr>
                    <a:solidFill>
                      <a:schemeClr val="accent1">
                        <a:lumMod val="60000"/>
                        <a:lumOff val="40000"/>
                      </a:schemeClr>
                    </a:solidFill>
                  </a:tcPr>
                </a:tc>
                <a:tc>
                  <a:txBody>
                    <a:bodyPr/>
                    <a:lstStyle/>
                    <a:p>
                      <a:pPr lvl="0">
                        <a:buNone/>
                      </a:pPr>
                      <a:r>
                        <a:rPr lang="en-GB" sz="1400"/>
                        <a:t>Recession.</a:t>
                      </a:r>
                    </a:p>
                  </a:txBody>
                  <a:tcPr>
                    <a:solidFill>
                      <a:schemeClr val="accent1">
                        <a:lumMod val="60000"/>
                        <a:lumOff val="40000"/>
                      </a:schemeClr>
                    </a:solidFill>
                  </a:tcPr>
                </a:tc>
                <a:extLst>
                  <a:ext uri="{0D108BD9-81ED-4DB2-BD59-A6C34878D82A}">
                    <a16:rowId xmlns:a16="http://schemas.microsoft.com/office/drawing/2014/main" val="678823224"/>
                  </a:ext>
                </a:extLst>
              </a:tr>
              <a:tr h="370838">
                <a:tc>
                  <a:txBody>
                    <a:bodyPr/>
                    <a:lstStyle/>
                    <a:p>
                      <a:pPr lvl="0">
                        <a:buNone/>
                      </a:pPr>
                      <a:endParaRPr lang="en-GB" sz="1400"/>
                    </a:p>
                  </a:txBody>
                  <a:tcPr>
                    <a:solidFill>
                      <a:schemeClr val="accent1">
                        <a:lumMod val="60000"/>
                        <a:lumOff val="40000"/>
                      </a:schemeClr>
                    </a:solidFill>
                  </a:tcPr>
                </a:tc>
                <a:tc>
                  <a:txBody>
                    <a:bodyPr/>
                    <a:lstStyle/>
                    <a:p>
                      <a:pPr lvl="0">
                        <a:buNone/>
                      </a:pPr>
                      <a:r>
                        <a:rPr lang="en-GB" sz="1400"/>
                        <a:t>Disruption to Global Supply Chains.</a:t>
                      </a:r>
                    </a:p>
                  </a:txBody>
                  <a:tcPr>
                    <a:solidFill>
                      <a:schemeClr val="accent1">
                        <a:lumMod val="60000"/>
                        <a:lumOff val="40000"/>
                      </a:schemeClr>
                    </a:solidFill>
                  </a:tcPr>
                </a:tc>
                <a:extLst>
                  <a:ext uri="{0D108BD9-81ED-4DB2-BD59-A6C34878D82A}">
                    <a16:rowId xmlns:a16="http://schemas.microsoft.com/office/drawing/2014/main" val="805528866"/>
                  </a:ext>
                </a:extLst>
              </a:tr>
            </a:tbl>
          </a:graphicData>
        </a:graphic>
      </p:graphicFrame>
    </p:spTree>
    <p:extLst>
      <p:ext uri="{BB962C8B-B14F-4D97-AF65-F5344CB8AC3E}">
        <p14:creationId xmlns:p14="http://schemas.microsoft.com/office/powerpoint/2010/main" val="19976973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948CF-A8BB-49EC-9BAF-81217CC24E90}"/>
              </a:ext>
            </a:extLst>
          </p:cNvPr>
          <p:cNvSpPr>
            <a:spLocks noGrp="1"/>
          </p:cNvSpPr>
          <p:nvPr>
            <p:ph type="title"/>
          </p:nvPr>
        </p:nvSpPr>
        <p:spPr>
          <a:xfrm>
            <a:off x="838200" y="4178"/>
            <a:ext cx="10515600" cy="1325563"/>
          </a:xfrm>
        </p:spPr>
        <p:txBody>
          <a:bodyPr>
            <a:normAutofit/>
          </a:bodyPr>
          <a:lstStyle/>
          <a:p>
            <a:pPr algn="ctr"/>
            <a:r>
              <a:rPr lang="en-GB" sz="3600" b="1" u="sng">
                <a:cs typeface="Calibri Light"/>
              </a:rPr>
              <a:t>STEEPLE </a:t>
            </a:r>
            <a:br>
              <a:rPr lang="en-GB" sz="3600" b="1" u="sng">
                <a:cs typeface="Calibri Light"/>
              </a:rPr>
            </a:br>
            <a:r>
              <a:rPr lang="en-GB" sz="3600" b="1" u="sng">
                <a:cs typeface="Calibri Light"/>
              </a:rPr>
              <a:t>External Macro- Environmental Analysis</a:t>
            </a:r>
          </a:p>
        </p:txBody>
      </p:sp>
      <p:graphicFrame>
        <p:nvGraphicFramePr>
          <p:cNvPr id="4" name="Diagram 4">
            <a:extLst>
              <a:ext uri="{FF2B5EF4-FFF2-40B4-BE49-F238E27FC236}">
                <a16:creationId xmlns:a16="http://schemas.microsoft.com/office/drawing/2014/main" id="{EEAF9130-A9F6-42D1-A545-AA7FCF45C0E9}"/>
              </a:ext>
            </a:extLst>
          </p:cNvPr>
          <p:cNvGraphicFramePr>
            <a:graphicFrameLocks noGrp="1"/>
          </p:cNvGraphicFramePr>
          <p:nvPr>
            <p:ph idx="1"/>
            <p:extLst>
              <p:ext uri="{D42A27DB-BD31-4B8C-83A1-F6EECF244321}">
                <p14:modId xmlns:p14="http://schemas.microsoft.com/office/powerpoint/2010/main" val="3817067393"/>
              </p:ext>
            </p:extLst>
          </p:nvPr>
        </p:nvGraphicFramePr>
        <p:xfrm>
          <a:off x="1925714" y="2619600"/>
          <a:ext cx="8390020" cy="36027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 name="TextBox 21">
            <a:extLst>
              <a:ext uri="{FF2B5EF4-FFF2-40B4-BE49-F238E27FC236}">
                <a16:creationId xmlns:a16="http://schemas.microsoft.com/office/drawing/2014/main" id="{429D7CE5-1678-4536-A12C-D5EA163A528C}"/>
              </a:ext>
            </a:extLst>
          </p:cNvPr>
          <p:cNvSpPr txBox="1"/>
          <p:nvPr/>
        </p:nvSpPr>
        <p:spPr>
          <a:xfrm>
            <a:off x="7336104" y="6362791"/>
            <a:ext cx="500246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cs typeface="Calibri"/>
              </a:rPr>
              <a:t>Adapted Fig 7.9 from Robinson (2009:147)</a:t>
            </a:r>
          </a:p>
        </p:txBody>
      </p:sp>
      <p:sp>
        <p:nvSpPr>
          <p:cNvPr id="32" name="TextBox 31">
            <a:extLst>
              <a:ext uri="{FF2B5EF4-FFF2-40B4-BE49-F238E27FC236}">
                <a16:creationId xmlns:a16="http://schemas.microsoft.com/office/drawing/2014/main" id="{7D5FBF89-B375-4ED6-A570-653652611CC4}"/>
              </a:ext>
            </a:extLst>
          </p:cNvPr>
          <p:cNvSpPr txBox="1"/>
          <p:nvPr/>
        </p:nvSpPr>
        <p:spPr>
          <a:xfrm>
            <a:off x="429491" y="1451264"/>
            <a:ext cx="10874085"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a:p>
            <a:endParaRPr lang="en-GB">
              <a:cs typeface="Calibri"/>
            </a:endParaRPr>
          </a:p>
          <a:p>
            <a:r>
              <a:rPr lang="en-GB">
                <a:cs typeface="Calibri"/>
              </a:rPr>
              <a:t>I</a:t>
            </a:r>
            <a:r>
              <a:rPr lang="en-GB" sz="1600">
                <a:cs typeface="Calibri"/>
              </a:rPr>
              <a:t>dentified opportunities within the STEEPLE analysis on the next few slides will help determine and facilitate an action plan which will decrease the level of risk. This will be explored further within the report.</a:t>
            </a:r>
            <a:endParaRPr lang="en-GB">
              <a:cs typeface="Calibri"/>
            </a:endParaRPr>
          </a:p>
        </p:txBody>
      </p:sp>
    </p:spTree>
    <p:extLst>
      <p:ext uri="{BB962C8B-B14F-4D97-AF65-F5344CB8AC3E}">
        <p14:creationId xmlns:p14="http://schemas.microsoft.com/office/powerpoint/2010/main" val="37677445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274A8-9A9A-4791-8779-D95B7D5F1B34}"/>
              </a:ext>
            </a:extLst>
          </p:cNvPr>
          <p:cNvSpPr>
            <a:spLocks noGrp="1"/>
          </p:cNvSpPr>
          <p:nvPr>
            <p:ph type="title"/>
          </p:nvPr>
        </p:nvSpPr>
        <p:spPr>
          <a:xfrm>
            <a:off x="944457" y="-191021"/>
            <a:ext cx="10515600" cy="1325563"/>
          </a:xfrm>
        </p:spPr>
        <p:txBody>
          <a:bodyPr>
            <a:normAutofit/>
          </a:bodyPr>
          <a:lstStyle/>
          <a:p>
            <a:pPr algn="ctr"/>
            <a:r>
              <a:rPr lang="en-GB" sz="3600" b="1" u="sng">
                <a:cs typeface="Calibri Light"/>
              </a:rPr>
              <a:t>Applied STEEPLE Analysis Focusing on Social for ASOS</a:t>
            </a:r>
          </a:p>
        </p:txBody>
      </p:sp>
      <p:sp>
        <p:nvSpPr>
          <p:cNvPr id="373" name="TextBox 372">
            <a:extLst>
              <a:ext uri="{FF2B5EF4-FFF2-40B4-BE49-F238E27FC236}">
                <a16:creationId xmlns:a16="http://schemas.microsoft.com/office/drawing/2014/main" id="{822AAF7A-8F84-4E74-A985-2D35247F8269}"/>
              </a:ext>
            </a:extLst>
          </p:cNvPr>
          <p:cNvSpPr txBox="1"/>
          <p:nvPr/>
        </p:nvSpPr>
        <p:spPr>
          <a:xfrm>
            <a:off x="265204" y="968057"/>
            <a:ext cx="1146459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2000">
              <a:ea typeface="+mn-lt"/>
              <a:cs typeface="+mn-lt"/>
            </a:endParaRPr>
          </a:p>
          <a:p>
            <a:pPr marL="342900" indent="-342900">
              <a:buFont typeface="Wingdings"/>
              <a:buChar char="Ø"/>
            </a:pPr>
            <a:r>
              <a:rPr lang="en-GB" sz="1600">
                <a:ea typeface="+mn-lt"/>
                <a:cs typeface="+mn-lt"/>
              </a:rPr>
              <a:t>Consumer attitude and behaviour has significantly changed due to Covid 19.</a:t>
            </a:r>
          </a:p>
          <a:p>
            <a:pPr marL="342900" indent="-342900">
              <a:buFont typeface="Wingdings"/>
              <a:buChar char="Ø"/>
            </a:pPr>
            <a:r>
              <a:rPr lang="en-GB" sz="1600">
                <a:ea typeface="+mn-lt"/>
                <a:cs typeface="+mn-lt"/>
              </a:rPr>
              <a:t>Safety Emphasis of consumer behaviour post lockdown within the UK (although physical stores are not obsolete).</a:t>
            </a:r>
          </a:p>
          <a:p>
            <a:pPr marL="342900" indent="-342900">
              <a:buFont typeface="Wingdings"/>
              <a:buChar char="Ø"/>
            </a:pPr>
            <a:r>
              <a:rPr lang="en-GB" sz="1600">
                <a:ea typeface="+mn-lt"/>
                <a:cs typeface="+mn-lt"/>
              </a:rPr>
              <a:t>Lifestyle Changes: Office environment to at home workforce. </a:t>
            </a:r>
          </a:p>
          <a:p>
            <a:pPr marL="342900" indent="-342900">
              <a:buFont typeface="Wingdings"/>
              <a:buChar char="Ø"/>
            </a:pPr>
            <a:r>
              <a:rPr lang="en-GB" sz="1600">
                <a:ea typeface="+mn-lt"/>
                <a:cs typeface="+mn-lt"/>
              </a:rPr>
              <a:t>Impact of Fast Fashion: Retailers adopting Circular Business Models and psychographic segmentation. </a:t>
            </a:r>
            <a:br>
              <a:rPr lang="en-GB" sz="1600">
                <a:ea typeface="+mn-lt"/>
                <a:cs typeface="+mn-lt"/>
              </a:rPr>
            </a:br>
            <a:r>
              <a:rPr lang="en-GB" sz="1600">
                <a:ea typeface="+mn-lt"/>
                <a:cs typeface="+mn-lt"/>
              </a:rPr>
              <a:t> (Ellis-Chadwich and Jobber: 2015:793; McKinsey, 2021)</a:t>
            </a:r>
            <a:endParaRPr lang="en-GB">
              <a:cs typeface="Calibri" panose="020F0502020204030204"/>
            </a:endParaRPr>
          </a:p>
          <a:p>
            <a:pPr marL="342900" indent="-342900">
              <a:buFont typeface="Wingdings"/>
              <a:buChar char="Ø"/>
            </a:pPr>
            <a:endParaRPr lang="en-GB" sz="2000">
              <a:ea typeface="+mn-lt"/>
              <a:cs typeface="+mn-lt"/>
            </a:endParaRPr>
          </a:p>
          <a:p>
            <a:pPr marL="342900" indent="-342900">
              <a:buFont typeface="Wingdings"/>
              <a:buChar char="Ø"/>
            </a:pPr>
            <a:endParaRPr lang="en-GB" sz="2000">
              <a:ea typeface="+mn-lt"/>
              <a:cs typeface="+mn-lt"/>
            </a:endParaRPr>
          </a:p>
          <a:p>
            <a:pPr marL="342900" indent="-342900">
              <a:buFont typeface="Wingdings"/>
              <a:buChar char="Ø"/>
            </a:pPr>
            <a:endParaRPr lang="en-GB" sz="2000">
              <a:ea typeface="+mn-lt"/>
              <a:cs typeface="+mn-lt"/>
            </a:endParaRPr>
          </a:p>
          <a:p>
            <a:pPr marL="285750" indent="-285750">
              <a:buFont typeface="Arial"/>
              <a:buChar char="•"/>
            </a:pPr>
            <a:endParaRPr lang="en-GB" sz="1400">
              <a:ea typeface="+mn-lt"/>
              <a:cs typeface="+mn-lt"/>
            </a:endParaRPr>
          </a:p>
          <a:p>
            <a:r>
              <a:rPr lang="en-GB" sz="1400">
                <a:ea typeface="+mn-lt"/>
                <a:cs typeface="+mn-lt"/>
              </a:rPr>
              <a:t/>
            </a:r>
            <a:br>
              <a:rPr lang="en-GB" sz="1400">
                <a:ea typeface="+mn-lt"/>
                <a:cs typeface="+mn-lt"/>
              </a:rPr>
            </a:br>
            <a:r>
              <a:rPr lang="en-GB" sz="1400">
                <a:ea typeface="+mn-lt"/>
                <a:cs typeface="+mn-lt"/>
              </a:rPr>
              <a:t/>
            </a:r>
            <a:br>
              <a:rPr lang="en-GB" sz="1400">
                <a:ea typeface="+mn-lt"/>
                <a:cs typeface="+mn-lt"/>
              </a:rPr>
            </a:br>
            <a:endParaRPr lang="en-GB" sz="1400">
              <a:ea typeface="+mn-lt"/>
              <a:cs typeface="+mn-lt"/>
            </a:endParaRPr>
          </a:p>
        </p:txBody>
      </p:sp>
      <p:pic>
        <p:nvPicPr>
          <p:cNvPr id="4" name="Picture 4">
            <a:extLst>
              <a:ext uri="{FF2B5EF4-FFF2-40B4-BE49-F238E27FC236}">
                <a16:creationId xmlns:a16="http://schemas.microsoft.com/office/drawing/2014/main" id="{E1D7D845-18BF-42A5-8F14-FAC1A1306CA3}"/>
              </a:ext>
            </a:extLst>
          </p:cNvPr>
          <p:cNvPicPr>
            <a:picLocks noChangeAspect="1"/>
          </p:cNvPicPr>
          <p:nvPr/>
        </p:nvPicPr>
        <p:blipFill rotWithShape="1">
          <a:blip r:embed="rId3"/>
          <a:srcRect l="23923" t="40878" r="39385" b="17970"/>
          <a:stretch/>
        </p:blipFill>
        <p:spPr>
          <a:xfrm>
            <a:off x="533401" y="2926963"/>
            <a:ext cx="5095796" cy="3645156"/>
          </a:xfrm>
          <a:prstGeom prst="rect">
            <a:avLst/>
          </a:prstGeom>
        </p:spPr>
      </p:pic>
      <p:sp>
        <p:nvSpPr>
          <p:cNvPr id="6" name="TextBox 5">
            <a:extLst>
              <a:ext uri="{FF2B5EF4-FFF2-40B4-BE49-F238E27FC236}">
                <a16:creationId xmlns:a16="http://schemas.microsoft.com/office/drawing/2014/main" id="{888BDA32-6F1C-4CE4-ABAF-FEA054D81C47}"/>
              </a:ext>
            </a:extLst>
          </p:cNvPr>
          <p:cNvSpPr txBox="1"/>
          <p:nvPr/>
        </p:nvSpPr>
        <p:spPr>
          <a:xfrm>
            <a:off x="506051" y="6457592"/>
            <a:ext cx="366972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400" b="1"/>
              <a:t>Figure 1: derived from (ONS, 2018:5) .</a:t>
            </a:r>
            <a:endParaRPr lang="en-US" sz="1400" b="1"/>
          </a:p>
        </p:txBody>
      </p:sp>
      <p:pic>
        <p:nvPicPr>
          <p:cNvPr id="8" name="Picture 6" descr="Graphical user interface, text, application, email&#10;&#10;Description automatically generated">
            <a:extLst>
              <a:ext uri="{FF2B5EF4-FFF2-40B4-BE49-F238E27FC236}">
                <a16:creationId xmlns:a16="http://schemas.microsoft.com/office/drawing/2014/main" id="{02B14D19-0348-4A58-A45B-B97D2C6245FE}"/>
              </a:ext>
            </a:extLst>
          </p:cNvPr>
          <p:cNvPicPr>
            <a:picLocks noChangeAspect="1"/>
          </p:cNvPicPr>
          <p:nvPr/>
        </p:nvPicPr>
        <p:blipFill rotWithShape="1">
          <a:blip r:embed="rId4"/>
          <a:srcRect l="37143" t="20633" r="24830" b="44783"/>
          <a:stretch/>
        </p:blipFill>
        <p:spPr>
          <a:xfrm>
            <a:off x="5848814" y="3010597"/>
            <a:ext cx="5834361" cy="3512793"/>
          </a:xfrm>
          <a:prstGeom prst="rect">
            <a:avLst/>
          </a:prstGeom>
        </p:spPr>
      </p:pic>
      <p:sp>
        <p:nvSpPr>
          <p:cNvPr id="10" name="TextBox 9">
            <a:extLst>
              <a:ext uri="{FF2B5EF4-FFF2-40B4-BE49-F238E27FC236}">
                <a16:creationId xmlns:a16="http://schemas.microsoft.com/office/drawing/2014/main" id="{A892BC67-06E1-478A-A77B-58EA0E80C39E}"/>
              </a:ext>
            </a:extLst>
          </p:cNvPr>
          <p:cNvSpPr txBox="1"/>
          <p:nvPr/>
        </p:nvSpPr>
        <p:spPr>
          <a:xfrm>
            <a:off x="6738378" y="6456430"/>
            <a:ext cx="545349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b="1"/>
              <a:t>Figure 5 derived from (ONS, 2021:9)</a:t>
            </a:r>
            <a:r>
              <a:rPr lang="en-GB" sz="1600" b="1"/>
              <a:t> </a:t>
            </a:r>
            <a:endParaRPr lang="en-US" b="1">
              <a:cs typeface="Calibri"/>
            </a:endParaRPr>
          </a:p>
        </p:txBody>
      </p:sp>
    </p:spTree>
    <p:extLst>
      <p:ext uri="{BB962C8B-B14F-4D97-AF65-F5344CB8AC3E}">
        <p14:creationId xmlns:p14="http://schemas.microsoft.com/office/powerpoint/2010/main" val="24933427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35AE5-7BB3-4FE0-8402-E5063E3003BC}"/>
              </a:ext>
            </a:extLst>
          </p:cNvPr>
          <p:cNvSpPr>
            <a:spLocks noGrp="1"/>
          </p:cNvSpPr>
          <p:nvPr>
            <p:ph type="title"/>
          </p:nvPr>
        </p:nvSpPr>
        <p:spPr>
          <a:xfrm>
            <a:off x="801029" y="-155265"/>
            <a:ext cx="10515600" cy="1325563"/>
          </a:xfrm>
        </p:spPr>
        <p:txBody>
          <a:bodyPr>
            <a:normAutofit/>
          </a:bodyPr>
          <a:lstStyle/>
          <a:p>
            <a:pPr algn="ctr"/>
            <a:r>
              <a:rPr lang="en-GB" sz="3600" b="1" u="sng">
                <a:cs typeface="Calibri Light"/>
              </a:rPr>
              <a:t>Applied STEEPLE Analysis for </a:t>
            </a:r>
            <a:br>
              <a:rPr lang="en-GB" sz="3600" b="1" u="sng">
                <a:cs typeface="Calibri Light"/>
              </a:rPr>
            </a:br>
            <a:r>
              <a:rPr lang="en-GB" sz="3600" b="1" u="sng">
                <a:cs typeface="Calibri Light"/>
              </a:rPr>
              <a:t>Technology and Environmental for ASOS</a:t>
            </a:r>
          </a:p>
        </p:txBody>
      </p:sp>
      <p:pic>
        <p:nvPicPr>
          <p:cNvPr id="4" name="Picture 4" descr="Graphical user interface, application&#10;&#10;Description automatically generated">
            <a:extLst>
              <a:ext uri="{FF2B5EF4-FFF2-40B4-BE49-F238E27FC236}">
                <a16:creationId xmlns:a16="http://schemas.microsoft.com/office/drawing/2014/main" id="{5BFF09E4-99E1-4CB0-9C6E-A71BC63D0DDA}"/>
              </a:ext>
            </a:extLst>
          </p:cNvPr>
          <p:cNvPicPr>
            <a:picLocks noGrp="1" noChangeAspect="1"/>
          </p:cNvPicPr>
          <p:nvPr>
            <p:ph idx="1"/>
          </p:nvPr>
        </p:nvPicPr>
        <p:blipFill>
          <a:blip r:embed="rId3"/>
          <a:stretch>
            <a:fillRect/>
          </a:stretch>
        </p:blipFill>
        <p:spPr>
          <a:xfrm>
            <a:off x="431926" y="3620197"/>
            <a:ext cx="5933145" cy="2762482"/>
          </a:xfrm>
        </p:spPr>
      </p:pic>
      <p:sp>
        <p:nvSpPr>
          <p:cNvPr id="5" name="TextBox 4">
            <a:extLst>
              <a:ext uri="{FF2B5EF4-FFF2-40B4-BE49-F238E27FC236}">
                <a16:creationId xmlns:a16="http://schemas.microsoft.com/office/drawing/2014/main" id="{2D6B0EA0-5C80-4CB1-8743-C0DDCA68CA3C}"/>
              </a:ext>
            </a:extLst>
          </p:cNvPr>
          <p:cNvSpPr txBox="1"/>
          <p:nvPr/>
        </p:nvSpPr>
        <p:spPr>
          <a:xfrm>
            <a:off x="347546" y="1379034"/>
            <a:ext cx="11654460"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1600">
                <a:cs typeface="Calibri"/>
              </a:rPr>
              <a:t>The technology aspect of STEEPLE identifies the trends and advancements of any given technology.</a:t>
            </a:r>
          </a:p>
          <a:p>
            <a:pPr marL="285750" indent="-285750">
              <a:buFont typeface="Wingdings"/>
              <a:buChar char="Ø"/>
            </a:pPr>
            <a:r>
              <a:rPr lang="en-GB" sz="1600">
                <a:cs typeface="Calibri"/>
              </a:rPr>
              <a:t>Technology investment of ASOS using retail financing such as </a:t>
            </a:r>
            <a:r>
              <a:rPr lang="en-GB" sz="1600" err="1">
                <a:cs typeface="Calibri"/>
              </a:rPr>
              <a:t>Clearpay</a:t>
            </a:r>
            <a:r>
              <a:rPr lang="en-GB" sz="1600">
                <a:cs typeface="Calibri"/>
              </a:rPr>
              <a:t>.</a:t>
            </a:r>
          </a:p>
          <a:p>
            <a:pPr marL="285750" indent="-285750">
              <a:buFont typeface="Wingdings"/>
              <a:buChar char="Ø"/>
            </a:pPr>
            <a:r>
              <a:rPr lang="en-GB" sz="1600">
                <a:cs typeface="Calibri"/>
              </a:rPr>
              <a:t>Blockchain Technology: using this process to aid supply chain (Deloitte, 2018)</a:t>
            </a:r>
          </a:p>
          <a:p>
            <a:pPr marL="285750" indent="-285750">
              <a:buFont typeface="Wingdings"/>
              <a:buChar char="Ø"/>
            </a:pPr>
            <a:r>
              <a:rPr lang="en-GB" sz="1600">
                <a:cs typeface="Calibri"/>
              </a:rPr>
              <a:t>Digital Marketing; Social Media: Instagram, Tik Tok, Facebook, LinkedIn {evolving constantly: new adaptations} </a:t>
            </a:r>
            <a:r>
              <a:rPr lang="en-GB" sz="1600">
                <a:ea typeface="+mn-lt"/>
                <a:cs typeface="+mn-lt"/>
              </a:rPr>
              <a:t/>
            </a:r>
            <a:br>
              <a:rPr lang="en-GB" sz="1600">
                <a:ea typeface="+mn-lt"/>
                <a:cs typeface="+mn-lt"/>
              </a:rPr>
            </a:br>
            <a:r>
              <a:rPr lang="en-GB" sz="1600">
                <a:ea typeface="+mn-lt"/>
                <a:cs typeface="+mn-lt"/>
              </a:rPr>
              <a:t>(Ellis-Chadwich and Jobber: 2015)</a:t>
            </a:r>
          </a:p>
          <a:p>
            <a:pPr marL="285750" indent="-285750">
              <a:buFont typeface="Wingdings"/>
              <a:buChar char="Ø"/>
            </a:pPr>
            <a:r>
              <a:rPr lang="en-GB" sz="1600">
                <a:cs typeface="Calibri"/>
              </a:rPr>
              <a:t>Recycling Advancements (e.g. H&amp;M; </a:t>
            </a:r>
            <a:r>
              <a:rPr lang="en-GB" sz="1600" err="1">
                <a:cs typeface="Calibri"/>
              </a:rPr>
              <a:t>Renewcell</a:t>
            </a:r>
            <a:r>
              <a:rPr lang="en-GB" sz="1600">
                <a:cs typeface="Calibri"/>
              </a:rPr>
              <a:t> competitive advantage and gives ASOS an opportunity to develop this technology further) </a:t>
            </a:r>
            <a:r>
              <a:rPr lang="en-GB" sz="1600">
                <a:ea typeface="+mn-lt"/>
                <a:cs typeface="+mn-lt"/>
              </a:rPr>
              <a:t>(McKinsey &amp; Company, 2020)</a:t>
            </a:r>
            <a:r>
              <a:rPr lang="en-GB" sz="1600">
                <a:cs typeface="Calibri"/>
              </a:rPr>
              <a:t>.</a:t>
            </a:r>
          </a:p>
          <a:p>
            <a:pPr marL="285750" indent="-285750">
              <a:buFont typeface="Wingdings"/>
              <a:buChar char="Ø"/>
            </a:pPr>
            <a:r>
              <a:rPr lang="en-GB" sz="1600">
                <a:cs typeface="Calibri"/>
              </a:rPr>
              <a:t>Augmented Reality for E-Commerce Digital Marketing {research and development}</a:t>
            </a:r>
          </a:p>
          <a:p>
            <a:pPr marL="285750" indent="-285750">
              <a:buFont typeface="Wingdings"/>
              <a:buChar char="Ø"/>
            </a:pPr>
            <a:endParaRPr lang="en-GB">
              <a:cs typeface="Calibri"/>
            </a:endParaRPr>
          </a:p>
          <a:p>
            <a:pPr marL="285750" indent="-285750">
              <a:buFont typeface="Wingdings"/>
              <a:buChar char="Ø"/>
            </a:pPr>
            <a:endParaRPr lang="en-GB">
              <a:cs typeface="Calibri"/>
            </a:endParaRPr>
          </a:p>
          <a:p>
            <a:pPr marL="285750" indent="-285750">
              <a:buFont typeface="Wingdings"/>
              <a:buChar char="Ø"/>
            </a:pPr>
            <a:endParaRPr lang="en-GB">
              <a:cs typeface="Calibri"/>
            </a:endParaRPr>
          </a:p>
          <a:p>
            <a:pPr marL="285750" indent="-285750">
              <a:buFont typeface="Wingdings"/>
              <a:buChar char="Ø"/>
            </a:pPr>
            <a:endParaRPr lang="en-GB">
              <a:cs typeface="Calibri"/>
            </a:endParaRPr>
          </a:p>
        </p:txBody>
      </p:sp>
      <p:sp>
        <p:nvSpPr>
          <p:cNvPr id="3" name="TextBox 2">
            <a:extLst>
              <a:ext uri="{FF2B5EF4-FFF2-40B4-BE49-F238E27FC236}">
                <a16:creationId xmlns:a16="http://schemas.microsoft.com/office/drawing/2014/main" id="{F8430C54-BC0E-4A29-BE4B-F752246F798A}"/>
              </a:ext>
            </a:extLst>
          </p:cNvPr>
          <p:cNvSpPr txBox="1"/>
          <p:nvPr/>
        </p:nvSpPr>
        <p:spPr>
          <a:xfrm>
            <a:off x="1997793" y="6338482"/>
            <a:ext cx="409993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t>Image taken from </a:t>
            </a:r>
            <a:r>
              <a:rPr lang="en-GB" sz="1600" b="1">
                <a:ea typeface="+mn-lt"/>
                <a:cs typeface="+mn-lt"/>
              </a:rPr>
              <a:t>(Vuzix, 2021) </a:t>
            </a:r>
            <a:endParaRPr lang="en-GB" b="1">
              <a:cs typeface="Calibri"/>
            </a:endParaRPr>
          </a:p>
        </p:txBody>
      </p:sp>
      <p:pic>
        <p:nvPicPr>
          <p:cNvPr id="6" name="Picture 6">
            <a:extLst>
              <a:ext uri="{FF2B5EF4-FFF2-40B4-BE49-F238E27FC236}">
                <a16:creationId xmlns:a16="http://schemas.microsoft.com/office/drawing/2014/main" id="{6028AFF4-34BF-4435-9F7D-E524AEB154BE}"/>
              </a:ext>
            </a:extLst>
          </p:cNvPr>
          <p:cNvPicPr>
            <a:picLocks noChangeAspect="1"/>
          </p:cNvPicPr>
          <p:nvPr/>
        </p:nvPicPr>
        <p:blipFill rotWithShape="1">
          <a:blip r:embed="rId4"/>
          <a:srcRect l="25251" t="14715" r="50936" b="17718"/>
          <a:stretch/>
        </p:blipFill>
        <p:spPr>
          <a:xfrm>
            <a:off x="9885218" y="3280930"/>
            <a:ext cx="1769510" cy="279220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4F8E5814-E391-4759-AB2D-D76CC02C9D9F}"/>
              </a:ext>
            </a:extLst>
          </p:cNvPr>
          <p:cNvSpPr txBox="1"/>
          <p:nvPr/>
        </p:nvSpPr>
        <p:spPr>
          <a:xfrm>
            <a:off x="8482445" y="6274377"/>
            <a:ext cx="360910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b="1">
                <a:cs typeface="Calibri"/>
              </a:rPr>
              <a:t>Image taken from </a:t>
            </a:r>
            <a:r>
              <a:rPr lang="en-GB" sz="1600" b="1">
                <a:ea typeface="+mn-lt"/>
                <a:cs typeface="+mn-lt"/>
              </a:rPr>
              <a:t>(</a:t>
            </a:r>
            <a:r>
              <a:rPr lang="en-GB" sz="1600" b="1" err="1">
                <a:ea typeface="+mn-lt"/>
                <a:cs typeface="+mn-lt"/>
              </a:rPr>
              <a:t>Renewcell</a:t>
            </a:r>
            <a:r>
              <a:rPr lang="en-GB" sz="1600" b="1">
                <a:ea typeface="+mn-lt"/>
                <a:cs typeface="+mn-lt"/>
              </a:rPr>
              <a:t>, 2020)</a:t>
            </a:r>
            <a:endParaRPr lang="en-GB" sz="1600" b="1">
              <a:cs typeface="Calibri"/>
            </a:endParaRPr>
          </a:p>
        </p:txBody>
      </p:sp>
    </p:spTree>
    <p:extLst>
      <p:ext uri="{BB962C8B-B14F-4D97-AF65-F5344CB8AC3E}">
        <p14:creationId xmlns:p14="http://schemas.microsoft.com/office/powerpoint/2010/main" val="36279473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5ADB678-F4FD-48EC-B147-CDFAC3617DB2}"/>
              </a:ext>
            </a:extLst>
          </p:cNvPr>
          <p:cNvSpPr>
            <a:spLocks noGrp="1"/>
          </p:cNvSpPr>
          <p:nvPr>
            <p:ph type="title"/>
          </p:nvPr>
        </p:nvSpPr>
        <p:spPr>
          <a:xfrm>
            <a:off x="801029" y="-155265"/>
            <a:ext cx="10515600" cy="1325563"/>
          </a:xfrm>
        </p:spPr>
        <p:txBody>
          <a:bodyPr>
            <a:normAutofit/>
          </a:bodyPr>
          <a:lstStyle/>
          <a:p>
            <a:pPr algn="ctr"/>
            <a:r>
              <a:rPr lang="en-GB" sz="3600" b="1" u="sng">
                <a:cs typeface="Calibri Light"/>
              </a:rPr>
              <a:t>Applied STEEPLE  Analysis </a:t>
            </a:r>
            <a:br>
              <a:rPr lang="en-GB" sz="3600" b="1" u="sng">
                <a:cs typeface="Calibri Light"/>
              </a:rPr>
            </a:br>
            <a:r>
              <a:rPr lang="en-GB" sz="3600" b="1" u="sng">
                <a:cs typeface="Calibri Light"/>
              </a:rPr>
              <a:t>Economic Factors in the United Kingdom</a:t>
            </a:r>
          </a:p>
        </p:txBody>
      </p:sp>
      <p:pic>
        <p:nvPicPr>
          <p:cNvPr id="2" name="Picture 2" descr="Graphical user interface, text, application&#10;&#10;Description automatically generated">
            <a:extLst>
              <a:ext uri="{FF2B5EF4-FFF2-40B4-BE49-F238E27FC236}">
                <a16:creationId xmlns:a16="http://schemas.microsoft.com/office/drawing/2014/main" id="{C244CF5F-FD6F-4309-8923-F6630BEFEA12}"/>
              </a:ext>
            </a:extLst>
          </p:cNvPr>
          <p:cNvPicPr>
            <a:picLocks noChangeAspect="1"/>
          </p:cNvPicPr>
          <p:nvPr/>
        </p:nvPicPr>
        <p:blipFill rotWithShape="1">
          <a:blip r:embed="rId3"/>
          <a:srcRect l="39497" t="36145" r="25653" b="36489"/>
          <a:stretch/>
        </p:blipFill>
        <p:spPr>
          <a:xfrm>
            <a:off x="33496" y="1271387"/>
            <a:ext cx="6124530" cy="2701760"/>
          </a:xfrm>
          <a:prstGeom prst="rect">
            <a:avLst/>
          </a:prstGeom>
        </p:spPr>
      </p:pic>
      <p:sp>
        <p:nvSpPr>
          <p:cNvPr id="3" name="TextBox 2">
            <a:extLst>
              <a:ext uri="{FF2B5EF4-FFF2-40B4-BE49-F238E27FC236}">
                <a16:creationId xmlns:a16="http://schemas.microsoft.com/office/drawing/2014/main" id="{F87FBB38-BBAD-463D-887D-08A15F9AC564}"/>
              </a:ext>
            </a:extLst>
          </p:cNvPr>
          <p:cNvSpPr txBox="1"/>
          <p:nvPr/>
        </p:nvSpPr>
        <p:spPr>
          <a:xfrm>
            <a:off x="747132" y="3762818"/>
            <a:ext cx="474112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b="1">
                <a:cs typeface="Calibri"/>
              </a:rPr>
              <a:t>Figure 4: The Redundancy Rate between 2009- February 2021. </a:t>
            </a:r>
            <a:br>
              <a:rPr lang="en-GB" sz="1400" b="1">
                <a:cs typeface="Calibri"/>
              </a:rPr>
            </a:br>
            <a:r>
              <a:rPr lang="en-GB" sz="1400" b="1">
                <a:cs typeface="Calibri"/>
              </a:rPr>
              <a:t>Graph derived from (ONS, 2021:9)</a:t>
            </a:r>
            <a:endParaRPr lang="en-GB" b="1">
              <a:cs typeface="Calibri"/>
            </a:endParaRPr>
          </a:p>
        </p:txBody>
      </p:sp>
      <p:sp>
        <p:nvSpPr>
          <p:cNvPr id="4" name="TextBox 3">
            <a:extLst>
              <a:ext uri="{FF2B5EF4-FFF2-40B4-BE49-F238E27FC236}">
                <a16:creationId xmlns:a16="http://schemas.microsoft.com/office/drawing/2014/main" id="{5225B40B-7A02-4141-928C-03804C17D13F}"/>
              </a:ext>
            </a:extLst>
          </p:cNvPr>
          <p:cNvSpPr txBox="1"/>
          <p:nvPr/>
        </p:nvSpPr>
        <p:spPr>
          <a:xfrm>
            <a:off x="490105" y="1269423"/>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pic>
        <p:nvPicPr>
          <p:cNvPr id="7" name="Picture 7" descr="Graphical user interface, application&#10;&#10;Description automatically generated">
            <a:extLst>
              <a:ext uri="{FF2B5EF4-FFF2-40B4-BE49-F238E27FC236}">
                <a16:creationId xmlns:a16="http://schemas.microsoft.com/office/drawing/2014/main" id="{74333581-7EDC-4CAD-8092-09ABBDA841EC}"/>
              </a:ext>
            </a:extLst>
          </p:cNvPr>
          <p:cNvPicPr>
            <a:picLocks noChangeAspect="1"/>
          </p:cNvPicPr>
          <p:nvPr/>
        </p:nvPicPr>
        <p:blipFill rotWithShape="1">
          <a:blip r:embed="rId4"/>
          <a:srcRect l="34800" t="32692" r="36113" b="33071"/>
          <a:stretch/>
        </p:blipFill>
        <p:spPr>
          <a:xfrm>
            <a:off x="7698059" y="1176496"/>
            <a:ext cx="4118799" cy="2829510"/>
          </a:xfrm>
          <a:prstGeom prst="rect">
            <a:avLst/>
          </a:prstGeom>
        </p:spPr>
      </p:pic>
      <p:sp>
        <p:nvSpPr>
          <p:cNvPr id="5" name="TextBox 4">
            <a:extLst>
              <a:ext uri="{FF2B5EF4-FFF2-40B4-BE49-F238E27FC236}">
                <a16:creationId xmlns:a16="http://schemas.microsoft.com/office/drawing/2014/main" id="{5A4B8DDD-F0FC-4EBF-8944-8D9D2DC40103}"/>
              </a:ext>
            </a:extLst>
          </p:cNvPr>
          <p:cNvSpPr txBox="1"/>
          <p:nvPr/>
        </p:nvSpPr>
        <p:spPr>
          <a:xfrm>
            <a:off x="7356763" y="4005696"/>
            <a:ext cx="418060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b="1"/>
              <a:t>Table 2 taken from (ONS, 2021: 8)</a:t>
            </a:r>
            <a:endParaRPr lang="en-US"/>
          </a:p>
        </p:txBody>
      </p:sp>
      <p:sp>
        <p:nvSpPr>
          <p:cNvPr id="8" name="TextBox 7">
            <a:extLst>
              <a:ext uri="{FF2B5EF4-FFF2-40B4-BE49-F238E27FC236}">
                <a16:creationId xmlns:a16="http://schemas.microsoft.com/office/drawing/2014/main" id="{01879807-247C-4BE7-9794-8443866174AF}"/>
              </a:ext>
            </a:extLst>
          </p:cNvPr>
          <p:cNvSpPr txBox="1"/>
          <p:nvPr/>
        </p:nvSpPr>
        <p:spPr>
          <a:xfrm>
            <a:off x="245868" y="4728730"/>
            <a:ext cx="11757312"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ctr">
              <a:buFont typeface="Wingdings"/>
              <a:buChar char="Ø"/>
            </a:pPr>
            <a:r>
              <a:rPr lang="en-GB" sz="1600">
                <a:cs typeface="Calibri"/>
              </a:rPr>
              <a:t>Small decrease in unemployment with economic activity rate increasing</a:t>
            </a:r>
            <a:br>
              <a:rPr lang="en-GB" sz="1600">
                <a:cs typeface="Calibri"/>
              </a:rPr>
            </a:br>
            <a:endParaRPr lang="en-GB" sz="1600">
              <a:cs typeface="Calibri"/>
            </a:endParaRPr>
          </a:p>
          <a:p>
            <a:pPr marL="285750" indent="-285750" algn="ctr">
              <a:buFont typeface="Wingdings"/>
              <a:buChar char="Ø"/>
            </a:pPr>
            <a:r>
              <a:rPr lang="en-GB" sz="1600">
                <a:cs typeface="Calibri"/>
              </a:rPr>
              <a:t>Unemployment is low = consumer buying power = high = demand for product is high</a:t>
            </a:r>
            <a:br>
              <a:rPr lang="en-GB" sz="1600">
                <a:cs typeface="Calibri"/>
              </a:rPr>
            </a:br>
            <a:endParaRPr lang="en-GB" sz="1600">
              <a:cs typeface="Calibri"/>
            </a:endParaRPr>
          </a:p>
          <a:p>
            <a:pPr marL="285750" indent="-285750" algn="ctr">
              <a:buFont typeface="Wingdings"/>
              <a:buChar char="Ø"/>
            </a:pPr>
            <a:r>
              <a:rPr lang="en-GB" sz="1600">
                <a:cs typeface="Calibri"/>
              </a:rPr>
              <a:t>Unemployment rises = consumer buying power declines (Fahy &amp; Jobber, 2019).</a:t>
            </a:r>
            <a:br>
              <a:rPr lang="en-GB" sz="1600">
                <a:cs typeface="Calibri"/>
              </a:rPr>
            </a:br>
            <a:endParaRPr lang="en-GB" sz="1600">
              <a:cs typeface="Calibri"/>
            </a:endParaRPr>
          </a:p>
          <a:p>
            <a:pPr marL="285750" indent="-285750" algn="ctr">
              <a:buFont typeface="Wingdings"/>
              <a:buChar char="Ø"/>
            </a:pPr>
            <a:r>
              <a:rPr lang="en-GB" sz="1600">
                <a:cs typeface="Calibri"/>
              </a:rPr>
              <a:t>(CIM Podcast Episode 22:2020)</a:t>
            </a:r>
            <a:br>
              <a:rPr lang="en-GB" sz="1600">
                <a:cs typeface="Calibri"/>
              </a:rPr>
            </a:br>
            <a:r>
              <a:rPr lang="en-GB" sz="1600">
                <a:cs typeface="Calibri"/>
              </a:rPr>
              <a:t>highlighted the shifting shape of marketing teams and the skill gaps due to the rise in digitalisation.</a:t>
            </a:r>
          </a:p>
        </p:txBody>
      </p:sp>
    </p:spTree>
    <p:extLst>
      <p:ext uri="{BB962C8B-B14F-4D97-AF65-F5344CB8AC3E}">
        <p14:creationId xmlns:p14="http://schemas.microsoft.com/office/powerpoint/2010/main" val="13920863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5FC2C4D-EAD5-4905-81B0-2E7308572408}"/>
              </a:ext>
            </a:extLst>
          </p:cNvPr>
          <p:cNvSpPr>
            <a:spLocks noGrp="1"/>
          </p:cNvSpPr>
          <p:nvPr>
            <p:ph type="title"/>
          </p:nvPr>
        </p:nvSpPr>
        <p:spPr>
          <a:xfrm>
            <a:off x="801029" y="-155265"/>
            <a:ext cx="10515600" cy="1325563"/>
          </a:xfrm>
        </p:spPr>
        <p:txBody>
          <a:bodyPr>
            <a:normAutofit/>
          </a:bodyPr>
          <a:lstStyle/>
          <a:p>
            <a:pPr algn="ctr"/>
            <a:r>
              <a:rPr lang="en-GB" sz="3600" b="1" u="sng">
                <a:cs typeface="Calibri Light"/>
              </a:rPr>
              <a:t>Applied STEEPLE ASOS Analysis</a:t>
            </a:r>
            <a:br>
              <a:rPr lang="en-GB" sz="3600" b="1" u="sng">
                <a:cs typeface="Calibri Light"/>
              </a:rPr>
            </a:br>
            <a:r>
              <a:rPr lang="en-GB" sz="3600" b="1" u="sng">
                <a:cs typeface="Calibri Light"/>
              </a:rPr>
              <a:t>Ethical</a:t>
            </a:r>
          </a:p>
        </p:txBody>
      </p:sp>
      <p:sp>
        <p:nvSpPr>
          <p:cNvPr id="2" name="TextBox 1">
            <a:extLst>
              <a:ext uri="{FF2B5EF4-FFF2-40B4-BE49-F238E27FC236}">
                <a16:creationId xmlns:a16="http://schemas.microsoft.com/office/drawing/2014/main" id="{4C730204-2B6A-45F4-8179-28327F408F7D}"/>
              </a:ext>
            </a:extLst>
          </p:cNvPr>
          <p:cNvSpPr txBox="1"/>
          <p:nvPr/>
        </p:nvSpPr>
        <p:spPr>
          <a:xfrm>
            <a:off x="680605" y="164176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3" name="TextBox 2">
            <a:extLst>
              <a:ext uri="{FF2B5EF4-FFF2-40B4-BE49-F238E27FC236}">
                <a16:creationId xmlns:a16="http://schemas.microsoft.com/office/drawing/2014/main" id="{CDCAAD7B-D077-4C21-9888-EFFBA1888D1E}"/>
              </a:ext>
            </a:extLst>
          </p:cNvPr>
          <p:cNvSpPr txBox="1"/>
          <p:nvPr/>
        </p:nvSpPr>
        <p:spPr>
          <a:xfrm>
            <a:off x="232878" y="1221541"/>
            <a:ext cx="7052879" cy="60939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cs typeface="Calibri"/>
              </a:rPr>
              <a:t>Brief Background of Ethics:</a:t>
            </a:r>
            <a:br>
              <a:rPr lang="en-GB" sz="1400" b="1">
                <a:cs typeface="Calibri"/>
              </a:rPr>
            </a:br>
            <a:endParaRPr lang="en-GB" sz="1400" b="1">
              <a:cs typeface="Calibri"/>
            </a:endParaRPr>
          </a:p>
          <a:p>
            <a:pPr marL="171450" indent="-171450">
              <a:buFont typeface="Wingdings"/>
              <a:buChar char="Ø"/>
            </a:pPr>
            <a:r>
              <a:rPr lang="en-GB" sz="1200">
                <a:cs typeface="Calibri"/>
              </a:rPr>
              <a:t>Ethical factors affect any organisation and influences and involves all processes. </a:t>
            </a:r>
          </a:p>
          <a:p>
            <a:pPr marL="171450" indent="-171450">
              <a:buFont typeface="Wingdings"/>
              <a:buChar char="Ø"/>
            </a:pPr>
            <a:r>
              <a:rPr lang="en-GB" sz="1200">
                <a:cs typeface="Calibri"/>
              </a:rPr>
              <a:t>Impacts and influences managers and employee behaviour inside and outside the organisation.</a:t>
            </a:r>
          </a:p>
          <a:p>
            <a:pPr marL="171450" indent="-171450">
              <a:buFont typeface="Wingdings"/>
              <a:buChar char="Ø"/>
            </a:pPr>
            <a:r>
              <a:rPr lang="en-GB" sz="1200">
                <a:cs typeface="Calibri"/>
              </a:rPr>
              <a:t>Ethical concerns impact management and embeds the Corporate Social Responsibility concept. </a:t>
            </a:r>
          </a:p>
          <a:p>
            <a:pPr marL="171450" indent="-171450">
              <a:buFont typeface="Wingdings"/>
              <a:buChar char="Ø"/>
            </a:pPr>
            <a:r>
              <a:rPr lang="en-GB" sz="1200">
                <a:cs typeface="Calibri"/>
              </a:rPr>
              <a:t>Corporate Social Responsibility and Eley (2021) agree that </a:t>
            </a:r>
            <a:r>
              <a:rPr lang="en-GB" sz="1200" b="1" i="1">
                <a:cs typeface="Calibri"/>
              </a:rPr>
              <a:t> 'investment in sustainability is the way to stay relevant'</a:t>
            </a:r>
            <a:r>
              <a:rPr lang="en-GB" sz="1200">
                <a:cs typeface="Calibri"/>
              </a:rPr>
              <a:t> and is a threat to ASOS if they do not adopt this ideology fully.</a:t>
            </a:r>
            <a:endParaRPr lang="en-GB">
              <a:cs typeface="Calibri"/>
            </a:endParaRPr>
          </a:p>
          <a:p>
            <a:r>
              <a:rPr lang="en-GB" sz="1200" b="1">
                <a:cs typeface="Calibri"/>
              </a:rPr>
              <a:t/>
            </a:r>
            <a:br>
              <a:rPr lang="en-GB" sz="1200" b="1">
                <a:cs typeface="Calibri"/>
              </a:rPr>
            </a:br>
            <a:r>
              <a:rPr lang="en-GB" sz="1400" b="1">
                <a:cs typeface="Calibri"/>
              </a:rPr>
              <a:t>Ethical Considerations of ASOS:</a:t>
            </a:r>
            <a:br>
              <a:rPr lang="en-GB" sz="1400" b="1">
                <a:cs typeface="Calibri"/>
              </a:rPr>
            </a:br>
            <a:endParaRPr lang="en-GB" sz="1400" b="1">
              <a:cs typeface="Calibri"/>
            </a:endParaRPr>
          </a:p>
          <a:p>
            <a:pPr marL="171450" indent="-171450">
              <a:buFont typeface="Arial"/>
              <a:buChar char="•"/>
            </a:pPr>
            <a:r>
              <a:rPr lang="en-GB" sz="1200">
                <a:cs typeface="Calibri"/>
              </a:rPr>
              <a:t>2025</a:t>
            </a:r>
            <a:r>
              <a:rPr lang="en-GB" sz="1200">
                <a:ea typeface="+mn-lt"/>
                <a:cs typeface="+mn-lt"/>
              </a:rPr>
              <a:t> Sustainable Sourcing Challenge (ASOS, 2020). </a:t>
            </a:r>
            <a:endParaRPr lang="en-GB">
              <a:cs typeface="Calibri" panose="020F0502020204030204"/>
            </a:endParaRPr>
          </a:p>
          <a:p>
            <a:pPr marL="171450" indent="-171450">
              <a:buFont typeface="Arial"/>
              <a:buChar char="•"/>
            </a:pPr>
            <a:r>
              <a:rPr lang="en-GB" sz="1200">
                <a:ea typeface="+mn-lt"/>
                <a:cs typeface="+mn-lt"/>
              </a:rPr>
              <a:t>ASOS expect high ethical standards and integrity with a viewpoint of mapping being continually monitored every 2 months for transparencies. </a:t>
            </a:r>
            <a:endParaRPr lang="en-US" sz="1200">
              <a:ea typeface="+mn-lt"/>
              <a:cs typeface="+mn-lt"/>
            </a:endParaRPr>
          </a:p>
          <a:p>
            <a:pPr marL="171450" indent="-171450">
              <a:buFont typeface="Arial"/>
              <a:buChar char="•"/>
            </a:pPr>
            <a:r>
              <a:rPr lang="en-GB" sz="1200">
                <a:ea typeface="+mn-lt"/>
                <a:cs typeface="+mn-lt"/>
              </a:rPr>
              <a:t>The factories must be ethically robust to supply ASOS.</a:t>
            </a:r>
            <a:r>
              <a:rPr lang="en-US" sz="1200">
                <a:ea typeface="+mn-lt"/>
                <a:cs typeface="+mn-lt"/>
              </a:rPr>
              <a:t> </a:t>
            </a:r>
            <a:br>
              <a:rPr lang="en-US" sz="1200">
                <a:ea typeface="+mn-lt"/>
                <a:cs typeface="+mn-lt"/>
              </a:rPr>
            </a:br>
            <a:endParaRPr lang="en-US" sz="1200">
              <a:ea typeface="+mn-lt"/>
              <a:cs typeface="+mn-lt"/>
            </a:endParaRPr>
          </a:p>
          <a:p>
            <a:r>
              <a:rPr lang="en-US" sz="1400" b="1">
                <a:ea typeface="+mn-lt"/>
                <a:cs typeface="+mn-lt"/>
              </a:rPr>
              <a:t>ASOS need to be aware and fully investigate:</a:t>
            </a:r>
            <a:endParaRPr lang="en-US" sz="1400" b="1"/>
          </a:p>
          <a:p>
            <a:pPr marL="171450" indent="-171450">
              <a:buFont typeface="Arial"/>
              <a:buChar char="•"/>
            </a:pPr>
            <a:endParaRPr lang="en-US" sz="1200">
              <a:cs typeface="Calibri"/>
            </a:endParaRPr>
          </a:p>
          <a:p>
            <a:pPr marL="171450" indent="-171450">
              <a:buFont typeface="Wingdings"/>
              <a:buChar char="Ø"/>
            </a:pPr>
            <a:r>
              <a:rPr lang="en-US" sz="1200">
                <a:ea typeface="+mn-lt"/>
                <a:cs typeface="+mn-lt"/>
              </a:rPr>
              <a:t>Value segment recovery for garment worker jobs.</a:t>
            </a:r>
          </a:p>
          <a:p>
            <a:pPr marL="171450" indent="-171450">
              <a:buFont typeface="Wingdings"/>
              <a:buChar char="Ø"/>
            </a:pPr>
            <a:r>
              <a:rPr lang="en-US" sz="1200">
                <a:ea typeface="+mn-lt"/>
                <a:cs typeface="+mn-lt"/>
              </a:rPr>
              <a:t>Implications on Bangladesh and Covid 19: ethical supply chains. </a:t>
            </a:r>
          </a:p>
          <a:p>
            <a:pPr marL="171450" indent="-171450">
              <a:buFont typeface="Wingdings"/>
              <a:buChar char="Ø"/>
            </a:pPr>
            <a:r>
              <a:rPr lang="en-US" sz="1200">
                <a:ea typeface="+mn-lt"/>
                <a:cs typeface="+mn-lt"/>
              </a:rPr>
              <a:t>Ethics of reducing manufacturing margins/discounting costs</a:t>
            </a:r>
          </a:p>
          <a:p>
            <a:pPr marL="171450" indent="-171450">
              <a:buFont typeface="Wingdings"/>
              <a:buChar char="Ø"/>
            </a:pPr>
            <a:r>
              <a:rPr lang="en-US" sz="1200">
                <a:ea typeface="+mn-lt"/>
                <a:cs typeface="+mn-lt"/>
              </a:rPr>
              <a:t>Ethically and morally ASOS needs to be seen to join the global pressure campaign driven  through social media of the hashtag share your profits. </a:t>
            </a:r>
          </a:p>
          <a:p>
            <a:endParaRPr lang="en-US" sz="1200">
              <a:ea typeface="+mn-lt"/>
              <a:cs typeface="+mn-lt"/>
            </a:endParaRPr>
          </a:p>
          <a:p>
            <a:endParaRPr lang="en-US" sz="1200">
              <a:ea typeface="+mn-lt"/>
              <a:cs typeface="+mn-lt"/>
            </a:endParaRPr>
          </a:p>
          <a:p>
            <a:pPr marL="171450" indent="-171450">
              <a:buFont typeface="Wingdings"/>
              <a:buChar char="Ø"/>
            </a:pPr>
            <a:endParaRPr lang="en-GB">
              <a:ea typeface="+mn-lt"/>
              <a:cs typeface="+mn-lt"/>
            </a:endParaRPr>
          </a:p>
          <a:p>
            <a:endParaRPr lang="en-GB" sz="1200">
              <a:ea typeface="+mn-lt"/>
              <a:cs typeface="+mn-lt"/>
            </a:endParaRPr>
          </a:p>
          <a:p>
            <a:r>
              <a:rPr lang="en-GB" sz="1200">
                <a:ea typeface="+mn-lt"/>
                <a:cs typeface="+mn-lt"/>
              </a:rPr>
              <a:t/>
            </a:r>
            <a:br>
              <a:rPr lang="en-GB" sz="1200">
                <a:ea typeface="+mn-lt"/>
                <a:cs typeface="+mn-lt"/>
              </a:rPr>
            </a:br>
            <a:r>
              <a:rPr lang="en-GB" sz="1200">
                <a:ea typeface="+mn-lt"/>
                <a:cs typeface="+mn-lt"/>
              </a:rPr>
              <a:t/>
            </a:r>
            <a:br>
              <a:rPr lang="en-GB" sz="1200">
                <a:ea typeface="+mn-lt"/>
                <a:cs typeface="+mn-lt"/>
              </a:rPr>
            </a:br>
            <a:endParaRPr lang="en-GB" sz="1200" b="1" i="1">
              <a:ea typeface="+mn-lt"/>
              <a:cs typeface="+mn-lt"/>
            </a:endParaRPr>
          </a:p>
          <a:p>
            <a:endParaRPr lang="en-GB" sz="1200">
              <a:ea typeface="+mn-lt"/>
              <a:cs typeface="+mn-lt"/>
            </a:endParaRPr>
          </a:p>
          <a:p>
            <a:endParaRPr lang="en-GB" sz="1400">
              <a:cs typeface="Calibri"/>
            </a:endParaRPr>
          </a:p>
        </p:txBody>
      </p:sp>
      <p:pic>
        <p:nvPicPr>
          <p:cNvPr id="8" name="Picture 8" descr="Graphical user interface, text, application, email, website&#10;&#10;Description automatically generated">
            <a:extLst>
              <a:ext uri="{FF2B5EF4-FFF2-40B4-BE49-F238E27FC236}">
                <a16:creationId xmlns:a16="http://schemas.microsoft.com/office/drawing/2014/main" id="{D9E63840-32CF-45DF-AE96-DE4D31B76C7A}"/>
              </a:ext>
            </a:extLst>
          </p:cNvPr>
          <p:cNvPicPr>
            <a:picLocks noChangeAspect="1"/>
          </p:cNvPicPr>
          <p:nvPr/>
        </p:nvPicPr>
        <p:blipFill rotWithShape="1">
          <a:blip r:embed="rId3"/>
          <a:srcRect l="24334" t="13016" r="33002" b="20952"/>
          <a:stretch/>
        </p:blipFill>
        <p:spPr>
          <a:xfrm>
            <a:off x="8157882" y="2706222"/>
            <a:ext cx="3401160" cy="3294534"/>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9" name="TextBox 8">
            <a:extLst>
              <a:ext uri="{FF2B5EF4-FFF2-40B4-BE49-F238E27FC236}">
                <a16:creationId xmlns:a16="http://schemas.microsoft.com/office/drawing/2014/main" id="{33AF1A46-8181-47C1-8A5C-9E1CFDA70721}"/>
              </a:ext>
            </a:extLst>
          </p:cNvPr>
          <p:cNvSpPr txBox="1"/>
          <p:nvPr/>
        </p:nvSpPr>
        <p:spPr>
          <a:xfrm>
            <a:off x="8590429" y="6192371"/>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t>Screenshot taken from (Twitter, 2021)</a:t>
            </a:r>
          </a:p>
        </p:txBody>
      </p:sp>
    </p:spTree>
    <p:extLst>
      <p:ext uri="{BB962C8B-B14F-4D97-AF65-F5344CB8AC3E}">
        <p14:creationId xmlns:p14="http://schemas.microsoft.com/office/powerpoint/2010/main" val="7391071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F1370E5-D37C-4574-826C-4A7DD255337C}"/>
              </a:ext>
            </a:extLst>
          </p:cNvPr>
          <p:cNvSpPr>
            <a:spLocks noGrp="1"/>
          </p:cNvSpPr>
          <p:nvPr>
            <p:ph type="title"/>
          </p:nvPr>
        </p:nvSpPr>
        <p:spPr>
          <a:xfrm>
            <a:off x="801029" y="-155265"/>
            <a:ext cx="10515600" cy="1325563"/>
          </a:xfrm>
        </p:spPr>
        <p:txBody>
          <a:bodyPr>
            <a:normAutofit/>
          </a:bodyPr>
          <a:lstStyle/>
          <a:p>
            <a:pPr algn="ctr"/>
            <a:r>
              <a:rPr lang="en-GB" sz="3600" b="1" u="sng">
                <a:cs typeface="Calibri Light"/>
              </a:rPr>
              <a:t>Applied STEEPLE  Analysis </a:t>
            </a:r>
            <a:br>
              <a:rPr lang="en-GB" sz="3600" b="1" u="sng">
                <a:cs typeface="Calibri Light"/>
              </a:rPr>
            </a:br>
            <a:r>
              <a:rPr lang="en-GB" sz="3600" b="1" u="sng">
                <a:cs typeface="Calibri Light"/>
              </a:rPr>
              <a:t>Political and Legal for ASOS</a:t>
            </a:r>
          </a:p>
        </p:txBody>
      </p:sp>
      <p:sp>
        <p:nvSpPr>
          <p:cNvPr id="2" name="TextBox 1">
            <a:extLst>
              <a:ext uri="{FF2B5EF4-FFF2-40B4-BE49-F238E27FC236}">
                <a16:creationId xmlns:a16="http://schemas.microsoft.com/office/drawing/2014/main" id="{13874ABC-B57D-4422-9A37-D71E6A8D5326}"/>
              </a:ext>
            </a:extLst>
          </p:cNvPr>
          <p:cNvSpPr txBox="1"/>
          <p:nvPr/>
        </p:nvSpPr>
        <p:spPr>
          <a:xfrm>
            <a:off x="345956" y="3427574"/>
            <a:ext cx="999951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cs typeface="Calibri"/>
              </a:rPr>
              <a:t>Legal:</a:t>
            </a:r>
            <a:endParaRPr lang="en-US" b="1"/>
          </a:p>
          <a:p>
            <a:endParaRPr lang="en-GB">
              <a:cs typeface="Calibri"/>
            </a:endParaRPr>
          </a:p>
          <a:p>
            <a:pPr marL="285750" indent="-285750">
              <a:buFont typeface="Arial"/>
              <a:buChar char="•"/>
            </a:pPr>
            <a:r>
              <a:rPr lang="en-GB">
                <a:cs typeface="Calibri"/>
              </a:rPr>
              <a:t>Cyber threat and customer security: ASOS are already ahead of this trend and have done this by centralising security and partnered an acquisition with Microsoft under their story case study to facilitate and undertake the security processes </a:t>
            </a:r>
            <a:r>
              <a:rPr lang="en-GB">
                <a:ea typeface="+mn-lt"/>
                <a:cs typeface="+mn-lt"/>
              </a:rPr>
              <a:t>(Microsoft Customer Story, Asos., 2020).</a:t>
            </a:r>
            <a:br>
              <a:rPr lang="en-GB">
                <a:ea typeface="+mn-lt"/>
                <a:cs typeface="+mn-lt"/>
              </a:rPr>
            </a:br>
            <a:endParaRPr lang="en-GB">
              <a:cs typeface="Calibri"/>
            </a:endParaRPr>
          </a:p>
          <a:p>
            <a:pPr marL="285750" indent="-285750">
              <a:buFont typeface="Arial"/>
              <a:buChar char="•"/>
            </a:pPr>
            <a:r>
              <a:rPr lang="en-GB">
                <a:cs typeface="Calibri"/>
              </a:rPr>
              <a:t>Data breaches</a:t>
            </a:r>
            <a:r>
              <a:rPr lang="en-GB">
                <a:ea typeface="+mn-lt"/>
                <a:cs typeface="+mn-lt"/>
              </a:rPr>
              <a:t> compliance with GDPR (Information Commissioners Office, 2021).</a:t>
            </a:r>
            <a:endParaRPr lang="en-GB">
              <a:cs typeface="Calibri"/>
            </a:endParaRPr>
          </a:p>
          <a:p>
            <a:pPr marL="285750" indent="-285750">
              <a:buFont typeface="Arial"/>
              <a:buChar char="•"/>
            </a:pPr>
            <a:endParaRPr lang="en-GB">
              <a:cs typeface="Calibri"/>
            </a:endParaRPr>
          </a:p>
        </p:txBody>
      </p:sp>
      <p:sp>
        <p:nvSpPr>
          <p:cNvPr id="3" name="TextBox 2">
            <a:extLst>
              <a:ext uri="{FF2B5EF4-FFF2-40B4-BE49-F238E27FC236}">
                <a16:creationId xmlns:a16="http://schemas.microsoft.com/office/drawing/2014/main" id="{B58A7E75-A0F4-4E53-820F-9977F61E936C}"/>
              </a:ext>
            </a:extLst>
          </p:cNvPr>
          <p:cNvSpPr txBox="1"/>
          <p:nvPr/>
        </p:nvSpPr>
        <p:spPr>
          <a:xfrm>
            <a:off x="1013980" y="224357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4" name="TextBox 3">
            <a:extLst>
              <a:ext uri="{FF2B5EF4-FFF2-40B4-BE49-F238E27FC236}">
                <a16:creationId xmlns:a16="http://schemas.microsoft.com/office/drawing/2014/main" id="{DFA0F2FB-5167-41CF-810D-9DEB2C6DBE95}"/>
              </a:ext>
            </a:extLst>
          </p:cNvPr>
          <p:cNvSpPr txBox="1"/>
          <p:nvPr/>
        </p:nvSpPr>
        <p:spPr>
          <a:xfrm>
            <a:off x="341882" y="1202696"/>
            <a:ext cx="1003415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Political: </a:t>
            </a:r>
            <a:endParaRPr lang="en-US" b="1"/>
          </a:p>
          <a:p>
            <a:endParaRPr lang="en-GB">
              <a:cs typeface="Calibri"/>
            </a:endParaRPr>
          </a:p>
          <a:p>
            <a:pPr marL="285750" indent="-285750">
              <a:buFont typeface="Arial"/>
              <a:buChar char="•"/>
            </a:pPr>
            <a:r>
              <a:rPr lang="en-GB"/>
              <a:t>Impact on cross border trade Brexit, financial impact on the supply chain and product availability and shipping.</a:t>
            </a:r>
            <a:br>
              <a:rPr lang="en-GB"/>
            </a:br>
            <a:endParaRPr lang="en-US"/>
          </a:p>
          <a:p>
            <a:pPr marL="285750" indent="-285750">
              <a:buFont typeface="Arial"/>
              <a:buChar char="•"/>
            </a:pPr>
            <a:r>
              <a:rPr lang="en-GB">
                <a:cs typeface="Calibri"/>
              </a:rPr>
              <a:t>£15 million hit from Brexit tariffs implications on ASOS as a whole marketing strategy budget and supply chains (Davey, 2021).</a:t>
            </a:r>
            <a:br>
              <a:rPr lang="en-GB">
                <a:cs typeface="Calibri"/>
              </a:rPr>
            </a:br>
            <a:endParaRPr lang="en-US">
              <a:cs typeface="Calibri" panose="020F0502020204030204"/>
            </a:endParaRPr>
          </a:p>
        </p:txBody>
      </p:sp>
      <p:pic>
        <p:nvPicPr>
          <p:cNvPr id="6" name="Graphic 6" descr="Aeroplane with solid fill">
            <a:extLst>
              <a:ext uri="{FF2B5EF4-FFF2-40B4-BE49-F238E27FC236}">
                <a16:creationId xmlns:a16="http://schemas.microsoft.com/office/drawing/2014/main" id="{45A10F0B-67DD-43E8-A863-8CA16C681BF8}"/>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10254096" y="1257300"/>
            <a:ext cx="914400" cy="914400"/>
          </a:xfrm>
          <a:prstGeom prst="rect">
            <a:avLst/>
          </a:prstGeom>
        </p:spPr>
      </p:pic>
      <p:pic>
        <p:nvPicPr>
          <p:cNvPr id="7" name="Graphic 7" descr="Cruise ship with solid fill">
            <a:extLst>
              <a:ext uri="{FF2B5EF4-FFF2-40B4-BE49-F238E27FC236}">
                <a16:creationId xmlns:a16="http://schemas.microsoft.com/office/drawing/2014/main" id="{E266F156-1173-4672-9B07-2F6276AC4166}"/>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11033414" y="2244436"/>
            <a:ext cx="914400" cy="914400"/>
          </a:xfrm>
          <a:prstGeom prst="rect">
            <a:avLst/>
          </a:prstGeom>
        </p:spPr>
      </p:pic>
      <p:pic>
        <p:nvPicPr>
          <p:cNvPr id="8" name="Graphic 8" descr="Key outline">
            <a:extLst>
              <a:ext uri="{FF2B5EF4-FFF2-40B4-BE49-F238E27FC236}">
                <a16:creationId xmlns:a16="http://schemas.microsoft.com/office/drawing/2014/main" id="{D9B39D79-F056-4D76-9564-E28EAC0C52F9}"/>
              </a:ext>
            </a:extLst>
          </p:cNvPr>
          <p:cNvPicPr>
            <a:picLocks noChangeAspect="1"/>
          </p:cNvPicPr>
          <p:nvPr/>
        </p:nvPicPr>
        <p:blipFill>
          <a:blip r:embed="rId7">
            <a:extLst>
              <a:ext uri="{96DAC541-7B7A-43D3-8B79-37D633B846F1}">
                <asvg:svgBlip xmlns:asvg="http://schemas.microsoft.com/office/drawing/2016/SVG/main" xmlns="" r:embed="rId8"/>
              </a:ext>
            </a:extLst>
          </a:blip>
          <a:stretch>
            <a:fillRect/>
          </a:stretch>
        </p:blipFill>
        <p:spPr>
          <a:xfrm>
            <a:off x="10825596" y="4712277"/>
            <a:ext cx="914400" cy="914400"/>
          </a:xfrm>
          <a:prstGeom prst="rect">
            <a:avLst/>
          </a:prstGeom>
        </p:spPr>
      </p:pic>
      <p:pic>
        <p:nvPicPr>
          <p:cNvPr id="9" name="Graphic 9" descr="Unlock with solid fill">
            <a:extLst>
              <a:ext uri="{FF2B5EF4-FFF2-40B4-BE49-F238E27FC236}">
                <a16:creationId xmlns:a16="http://schemas.microsoft.com/office/drawing/2014/main" id="{7C29BE9E-21CD-44BF-803B-0D473BA9DC3A}"/>
              </a:ext>
            </a:extLst>
          </p:cNvPr>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10154516" y="3400425"/>
            <a:ext cx="914400" cy="914400"/>
          </a:xfrm>
          <a:prstGeom prst="rect">
            <a:avLst/>
          </a:prstGeom>
        </p:spPr>
      </p:pic>
    </p:spTree>
    <p:extLst>
      <p:ext uri="{BB962C8B-B14F-4D97-AF65-F5344CB8AC3E}">
        <p14:creationId xmlns:p14="http://schemas.microsoft.com/office/powerpoint/2010/main" val="27811979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15AA2-2AAD-4D9C-9EF2-9D557E10A27F}"/>
              </a:ext>
            </a:extLst>
          </p:cNvPr>
          <p:cNvSpPr>
            <a:spLocks noGrp="1"/>
          </p:cNvSpPr>
          <p:nvPr>
            <p:ph type="title"/>
          </p:nvPr>
        </p:nvSpPr>
        <p:spPr>
          <a:xfrm>
            <a:off x="3089564" y="-440171"/>
            <a:ext cx="10515600" cy="1325563"/>
          </a:xfrm>
        </p:spPr>
        <p:txBody>
          <a:bodyPr>
            <a:normAutofit/>
          </a:bodyPr>
          <a:lstStyle/>
          <a:p>
            <a:r>
              <a:rPr lang="en-GB" sz="2400" b="1" u="sng">
                <a:cs typeface="Calibri Light"/>
              </a:rPr>
              <a:t>Gathering Competitive Intelligence (Porter's Model)</a:t>
            </a:r>
            <a:endParaRPr lang="en-GB" sz="2400" b="1" u="sng"/>
          </a:p>
        </p:txBody>
      </p:sp>
      <p:sp>
        <p:nvSpPr>
          <p:cNvPr id="4" name="Arrow: Up 3">
            <a:extLst>
              <a:ext uri="{FF2B5EF4-FFF2-40B4-BE49-F238E27FC236}">
                <a16:creationId xmlns:a16="http://schemas.microsoft.com/office/drawing/2014/main" id="{1910A532-3D2C-446B-9E92-A7B09708052A}"/>
              </a:ext>
            </a:extLst>
          </p:cNvPr>
          <p:cNvSpPr/>
          <p:nvPr/>
        </p:nvSpPr>
        <p:spPr>
          <a:xfrm rot="10800000">
            <a:off x="5134220" y="775021"/>
            <a:ext cx="1282304" cy="1662544"/>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a:endParaRPr>
          </a:p>
        </p:txBody>
      </p:sp>
      <p:sp>
        <p:nvSpPr>
          <p:cNvPr id="5" name="Arrow: Up 4">
            <a:extLst>
              <a:ext uri="{FF2B5EF4-FFF2-40B4-BE49-F238E27FC236}">
                <a16:creationId xmlns:a16="http://schemas.microsoft.com/office/drawing/2014/main" id="{D375F335-6F4C-403C-A231-1B312FC3CF85}"/>
              </a:ext>
            </a:extLst>
          </p:cNvPr>
          <p:cNvSpPr/>
          <p:nvPr/>
        </p:nvSpPr>
        <p:spPr>
          <a:xfrm rot="5400000">
            <a:off x="3246385" y="2531906"/>
            <a:ext cx="1168977" cy="165388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cs typeface="Calibri"/>
            </a:endParaRPr>
          </a:p>
        </p:txBody>
      </p:sp>
      <p:sp>
        <p:nvSpPr>
          <p:cNvPr id="6" name="Arrow: Up 5">
            <a:extLst>
              <a:ext uri="{FF2B5EF4-FFF2-40B4-BE49-F238E27FC236}">
                <a16:creationId xmlns:a16="http://schemas.microsoft.com/office/drawing/2014/main" id="{1AB75649-DFA7-46C8-BFC0-7C5203638F4E}"/>
              </a:ext>
            </a:extLst>
          </p:cNvPr>
          <p:cNvSpPr/>
          <p:nvPr/>
        </p:nvSpPr>
        <p:spPr>
          <a:xfrm rot="-5400000">
            <a:off x="7628797" y="2498182"/>
            <a:ext cx="1151659" cy="1394113"/>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Up 6">
            <a:extLst>
              <a:ext uri="{FF2B5EF4-FFF2-40B4-BE49-F238E27FC236}">
                <a16:creationId xmlns:a16="http://schemas.microsoft.com/office/drawing/2014/main" id="{537CBF3B-0043-43AF-90E3-E966C412257C}"/>
              </a:ext>
            </a:extLst>
          </p:cNvPr>
          <p:cNvSpPr/>
          <p:nvPr/>
        </p:nvSpPr>
        <p:spPr>
          <a:xfrm>
            <a:off x="5091683" y="4723567"/>
            <a:ext cx="1394112" cy="171449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1000">
              <a:cs typeface="Calibri"/>
            </a:endParaRPr>
          </a:p>
        </p:txBody>
      </p:sp>
      <p:sp>
        <p:nvSpPr>
          <p:cNvPr id="8" name="Oval 7">
            <a:extLst>
              <a:ext uri="{FF2B5EF4-FFF2-40B4-BE49-F238E27FC236}">
                <a16:creationId xmlns:a16="http://schemas.microsoft.com/office/drawing/2014/main" id="{C4931F48-C72D-4059-BAF2-1EF3156FCF0D}"/>
              </a:ext>
            </a:extLst>
          </p:cNvPr>
          <p:cNvSpPr/>
          <p:nvPr/>
        </p:nvSpPr>
        <p:spPr>
          <a:xfrm>
            <a:off x="4742583" y="2621106"/>
            <a:ext cx="2095499" cy="199159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COMPETITIVE RIVALRY</a:t>
            </a:r>
            <a:endParaRPr lang="en-GB"/>
          </a:p>
        </p:txBody>
      </p:sp>
      <p:sp>
        <p:nvSpPr>
          <p:cNvPr id="9" name="TextBox 8">
            <a:extLst>
              <a:ext uri="{FF2B5EF4-FFF2-40B4-BE49-F238E27FC236}">
                <a16:creationId xmlns:a16="http://schemas.microsoft.com/office/drawing/2014/main" id="{68EAE921-B663-40E0-ADC6-E0C0854AD19E}"/>
              </a:ext>
            </a:extLst>
          </p:cNvPr>
          <p:cNvSpPr txBox="1"/>
          <p:nvPr/>
        </p:nvSpPr>
        <p:spPr>
          <a:xfrm>
            <a:off x="4421332" y="1200150"/>
            <a:ext cx="2743199"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a:solidFill>
                  <a:schemeClr val="bg1"/>
                </a:solidFill>
                <a:cs typeface="Calibri"/>
              </a:rPr>
              <a:t>THREAT </a:t>
            </a:r>
            <a:br>
              <a:rPr lang="en-GB" sz="1100">
                <a:solidFill>
                  <a:schemeClr val="bg1"/>
                </a:solidFill>
                <a:cs typeface="Calibri"/>
              </a:rPr>
            </a:br>
            <a:r>
              <a:rPr lang="en-GB" sz="1100">
                <a:solidFill>
                  <a:schemeClr val="bg1"/>
                </a:solidFill>
                <a:cs typeface="Calibri"/>
              </a:rPr>
              <a:t>OF </a:t>
            </a:r>
            <a:br>
              <a:rPr lang="en-GB" sz="1100">
                <a:solidFill>
                  <a:schemeClr val="bg1"/>
                </a:solidFill>
                <a:cs typeface="Calibri"/>
              </a:rPr>
            </a:br>
            <a:r>
              <a:rPr lang="en-GB" sz="1100">
                <a:solidFill>
                  <a:schemeClr val="bg1"/>
                </a:solidFill>
                <a:cs typeface="Calibri"/>
              </a:rPr>
              <a:t>NEW </a:t>
            </a:r>
            <a:br>
              <a:rPr lang="en-GB" sz="1100">
                <a:solidFill>
                  <a:schemeClr val="bg1"/>
                </a:solidFill>
                <a:cs typeface="Calibri"/>
              </a:rPr>
            </a:br>
            <a:r>
              <a:rPr lang="en-GB" sz="1100">
                <a:solidFill>
                  <a:schemeClr val="bg1"/>
                </a:solidFill>
                <a:cs typeface="Calibri"/>
              </a:rPr>
              <a:t>ENTRY</a:t>
            </a:r>
          </a:p>
        </p:txBody>
      </p:sp>
      <p:sp>
        <p:nvSpPr>
          <p:cNvPr id="10" name="TextBox 9">
            <a:extLst>
              <a:ext uri="{FF2B5EF4-FFF2-40B4-BE49-F238E27FC236}">
                <a16:creationId xmlns:a16="http://schemas.microsoft.com/office/drawing/2014/main" id="{814564DD-78F5-4360-9AB1-38237BDCDCAD}"/>
              </a:ext>
            </a:extLst>
          </p:cNvPr>
          <p:cNvSpPr txBox="1"/>
          <p:nvPr/>
        </p:nvSpPr>
        <p:spPr>
          <a:xfrm>
            <a:off x="2350745" y="3207388"/>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a:solidFill>
                  <a:schemeClr val="bg1"/>
                </a:solidFill>
                <a:cs typeface="Calibri"/>
              </a:rPr>
              <a:t>SUPPLIER POWER</a:t>
            </a:r>
            <a:endParaRPr lang="en-US"/>
          </a:p>
        </p:txBody>
      </p:sp>
      <p:sp>
        <p:nvSpPr>
          <p:cNvPr id="11" name="TextBox 10">
            <a:extLst>
              <a:ext uri="{FF2B5EF4-FFF2-40B4-BE49-F238E27FC236}">
                <a16:creationId xmlns:a16="http://schemas.microsoft.com/office/drawing/2014/main" id="{CD9C5CE7-E803-4ADB-9B28-F89A0BB446E5}"/>
              </a:ext>
            </a:extLst>
          </p:cNvPr>
          <p:cNvSpPr txBox="1"/>
          <p:nvPr/>
        </p:nvSpPr>
        <p:spPr>
          <a:xfrm>
            <a:off x="6906490" y="3061854"/>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a:solidFill>
                  <a:schemeClr val="bg1"/>
                </a:solidFill>
                <a:cs typeface="Calibri"/>
              </a:rPr>
              <a:t>BUYER POWER</a:t>
            </a:r>
            <a:endParaRPr lang="en-US">
              <a:solidFill>
                <a:schemeClr val="bg1"/>
              </a:solidFill>
            </a:endParaRPr>
          </a:p>
        </p:txBody>
      </p:sp>
      <p:sp>
        <p:nvSpPr>
          <p:cNvPr id="12" name="TextBox 11">
            <a:extLst>
              <a:ext uri="{FF2B5EF4-FFF2-40B4-BE49-F238E27FC236}">
                <a16:creationId xmlns:a16="http://schemas.microsoft.com/office/drawing/2014/main" id="{1EE3FBBD-5B5A-4FF9-9CF0-44061F0793E9}"/>
              </a:ext>
            </a:extLst>
          </p:cNvPr>
          <p:cNvSpPr txBox="1"/>
          <p:nvPr/>
        </p:nvSpPr>
        <p:spPr>
          <a:xfrm>
            <a:off x="4408344" y="5239616"/>
            <a:ext cx="27431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a:solidFill>
                  <a:schemeClr val="bg1"/>
                </a:solidFill>
              </a:rPr>
              <a:t>THREAT</a:t>
            </a:r>
            <a:br>
              <a:rPr lang="en-GB" sz="1200">
                <a:solidFill>
                  <a:schemeClr val="bg1"/>
                </a:solidFill>
              </a:rPr>
            </a:br>
            <a:r>
              <a:rPr lang="en-GB" sz="1200">
                <a:solidFill>
                  <a:schemeClr val="bg1"/>
                </a:solidFill>
              </a:rPr>
              <a:t> OF</a:t>
            </a:r>
            <a:br>
              <a:rPr lang="en-GB" sz="1200">
                <a:solidFill>
                  <a:schemeClr val="bg1"/>
                </a:solidFill>
              </a:rPr>
            </a:br>
            <a:r>
              <a:rPr lang="en-GB" sz="1200">
                <a:solidFill>
                  <a:schemeClr val="bg1"/>
                </a:solidFill>
              </a:rPr>
              <a:t> SUB-</a:t>
            </a:r>
            <a:br>
              <a:rPr lang="en-GB" sz="1200">
                <a:solidFill>
                  <a:schemeClr val="bg1"/>
                </a:solidFill>
              </a:rPr>
            </a:br>
            <a:r>
              <a:rPr lang="en-GB" sz="1200">
                <a:solidFill>
                  <a:schemeClr val="bg1"/>
                </a:solidFill>
              </a:rPr>
              <a:t>SITUTION</a:t>
            </a:r>
            <a:endParaRPr lang="en-GB" sz="1200">
              <a:solidFill>
                <a:schemeClr val="bg1"/>
              </a:solidFill>
              <a:cs typeface="Calibri"/>
            </a:endParaRPr>
          </a:p>
        </p:txBody>
      </p:sp>
      <p:sp>
        <p:nvSpPr>
          <p:cNvPr id="13" name="TextBox 12">
            <a:extLst>
              <a:ext uri="{FF2B5EF4-FFF2-40B4-BE49-F238E27FC236}">
                <a16:creationId xmlns:a16="http://schemas.microsoft.com/office/drawing/2014/main" id="{3D5B44B9-AB34-424D-A0FC-F7552C1DA85E}"/>
              </a:ext>
            </a:extLst>
          </p:cNvPr>
          <p:cNvSpPr txBox="1"/>
          <p:nvPr/>
        </p:nvSpPr>
        <p:spPr>
          <a:xfrm>
            <a:off x="8765309" y="530513"/>
            <a:ext cx="2743199"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t>Buyer Power</a:t>
            </a:r>
            <a:r>
              <a:rPr lang="en-GB" sz="1200"/>
              <a:t>: </a:t>
            </a:r>
            <a:r>
              <a:rPr lang="en-GB" sz="1200" b="1"/>
              <a:t>HIGH</a:t>
            </a:r>
            <a:r>
              <a:rPr lang="en-GB" sz="1200">
                <a:cs typeface="Calibri"/>
              </a:rPr>
              <a:t/>
            </a:r>
            <a:br>
              <a:rPr lang="en-GB" sz="1200">
                <a:cs typeface="Calibri"/>
              </a:rPr>
            </a:br>
            <a:r>
              <a:rPr lang="en-GB" sz="1200">
                <a:cs typeface="Calibri"/>
              </a:rPr>
              <a:t/>
            </a:r>
            <a:br>
              <a:rPr lang="en-GB" sz="1200">
                <a:cs typeface="Calibri"/>
              </a:rPr>
            </a:br>
            <a:r>
              <a:rPr lang="en-GB" sz="1200">
                <a:cs typeface="Calibri"/>
              </a:rPr>
              <a:t>High due to low switching costs to other brands.</a:t>
            </a:r>
          </a:p>
          <a:p>
            <a:endParaRPr lang="en-GB" sz="1200">
              <a:cs typeface="Calibri"/>
            </a:endParaRPr>
          </a:p>
          <a:p>
            <a:r>
              <a:rPr lang="en-GB" sz="1200">
                <a:cs typeface="Calibri"/>
              </a:rPr>
              <a:t>Many alternative brands, both online and high street.</a:t>
            </a:r>
          </a:p>
        </p:txBody>
      </p:sp>
      <p:sp>
        <p:nvSpPr>
          <p:cNvPr id="14" name="TextBox 13">
            <a:extLst>
              <a:ext uri="{FF2B5EF4-FFF2-40B4-BE49-F238E27FC236}">
                <a16:creationId xmlns:a16="http://schemas.microsoft.com/office/drawing/2014/main" id="{770EFB54-65FA-4587-8AFA-FEE715B96BAC}"/>
              </a:ext>
            </a:extLst>
          </p:cNvPr>
          <p:cNvSpPr txBox="1"/>
          <p:nvPr/>
        </p:nvSpPr>
        <p:spPr>
          <a:xfrm>
            <a:off x="155514" y="533172"/>
            <a:ext cx="2743199"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t>Threat of New Entry: LOW/MEDIUM</a:t>
            </a:r>
            <a:r>
              <a:rPr lang="en-GB" sz="1200"/>
              <a:t/>
            </a:r>
            <a:br>
              <a:rPr lang="en-GB" sz="1200"/>
            </a:br>
            <a:r>
              <a:rPr lang="en-GB" sz="1200"/>
              <a:t/>
            </a:r>
            <a:br>
              <a:rPr lang="en-GB" sz="1200"/>
            </a:br>
            <a:r>
              <a:rPr lang="en-GB" sz="1200"/>
              <a:t>Combated through economies of scale, lower cost per unit.</a:t>
            </a:r>
            <a:endParaRPr lang="en-US"/>
          </a:p>
          <a:p>
            <a:endParaRPr lang="en-GB" sz="1200">
              <a:cs typeface="Calibri"/>
            </a:endParaRPr>
          </a:p>
          <a:p>
            <a:r>
              <a:rPr lang="en-GB" sz="1200">
                <a:cs typeface="Calibri"/>
              </a:rPr>
              <a:t>Unlikely as capital requirements to establish business are high.</a:t>
            </a:r>
          </a:p>
          <a:p>
            <a:endParaRPr lang="en-GB" sz="1200">
              <a:cs typeface="Calibri"/>
            </a:endParaRPr>
          </a:p>
          <a:p>
            <a:r>
              <a:rPr lang="en-GB" sz="1200">
                <a:cs typeface="Calibri"/>
              </a:rPr>
              <a:t>Threat of existing competitors forming mergers and acquisitions.</a:t>
            </a:r>
          </a:p>
          <a:p>
            <a:endParaRPr lang="en-GB" sz="1200">
              <a:cs typeface="Calibri"/>
            </a:endParaRPr>
          </a:p>
          <a:p>
            <a:r>
              <a:rPr lang="en-GB" sz="1200">
                <a:cs typeface="Calibri"/>
              </a:rPr>
              <a:t>Established players with strong supply and distribution networks.</a:t>
            </a:r>
          </a:p>
          <a:p>
            <a:endParaRPr lang="en-GB" sz="1200">
              <a:cs typeface="Calibri"/>
            </a:endParaRPr>
          </a:p>
          <a:p>
            <a:r>
              <a:rPr lang="en-GB" sz="1200">
                <a:cs typeface="Calibri"/>
              </a:rPr>
              <a:t>Amazon's current focus on fashion.</a:t>
            </a:r>
          </a:p>
          <a:p>
            <a:endParaRPr lang="en-GB" sz="1200">
              <a:cs typeface="Calibri"/>
            </a:endParaRPr>
          </a:p>
        </p:txBody>
      </p:sp>
      <p:sp>
        <p:nvSpPr>
          <p:cNvPr id="15" name="TextBox 14">
            <a:extLst>
              <a:ext uri="{FF2B5EF4-FFF2-40B4-BE49-F238E27FC236}">
                <a16:creationId xmlns:a16="http://schemas.microsoft.com/office/drawing/2014/main" id="{42F6935A-5D7E-4E53-9594-3F66907876F7}"/>
              </a:ext>
            </a:extLst>
          </p:cNvPr>
          <p:cNvSpPr txBox="1"/>
          <p:nvPr/>
        </p:nvSpPr>
        <p:spPr>
          <a:xfrm>
            <a:off x="3828183" y="6434570"/>
            <a:ext cx="41979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b="1"/>
              <a:t>Adapted Figure 2.4: The Porter Model of Industry Structure (Fahy &amp; Jobber, 2019:55)</a:t>
            </a:r>
            <a:endParaRPr lang="en-US"/>
          </a:p>
        </p:txBody>
      </p:sp>
      <p:sp>
        <p:nvSpPr>
          <p:cNvPr id="16" name="TextBox 15">
            <a:extLst>
              <a:ext uri="{FF2B5EF4-FFF2-40B4-BE49-F238E27FC236}">
                <a16:creationId xmlns:a16="http://schemas.microsoft.com/office/drawing/2014/main" id="{DF521A75-BA69-4AC7-B0D4-9B75A5582805}"/>
              </a:ext>
            </a:extLst>
          </p:cNvPr>
          <p:cNvSpPr txBox="1"/>
          <p:nvPr/>
        </p:nvSpPr>
        <p:spPr>
          <a:xfrm>
            <a:off x="156273" y="4313092"/>
            <a:ext cx="267392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cs typeface="Calibri"/>
              </a:rPr>
              <a:t>Supplier Power</a:t>
            </a:r>
            <a:r>
              <a:rPr lang="en-GB" sz="1200">
                <a:cs typeface="Calibri"/>
              </a:rPr>
              <a:t>: </a:t>
            </a:r>
            <a:r>
              <a:rPr lang="en-GB" sz="1200" b="1">
                <a:cs typeface="Calibri"/>
              </a:rPr>
              <a:t>LOW</a:t>
            </a:r>
            <a:r>
              <a:rPr lang="en-GB" sz="1200">
                <a:cs typeface="Calibri"/>
              </a:rPr>
              <a:t/>
            </a:r>
            <a:br>
              <a:rPr lang="en-GB" sz="1200">
                <a:cs typeface="Calibri"/>
              </a:rPr>
            </a:br>
            <a:r>
              <a:rPr lang="en-GB" sz="1200">
                <a:cs typeface="Calibri"/>
              </a:rPr>
              <a:t/>
            </a:r>
            <a:br>
              <a:rPr lang="en-GB" sz="1200">
                <a:cs typeface="Calibri"/>
              </a:rPr>
            </a:br>
            <a:r>
              <a:rPr lang="en-GB" sz="1200">
                <a:cs typeface="Calibri"/>
              </a:rPr>
              <a:t>Supplier relationships with multiple suppliers.  Supplier power is therefore low.  ASOS can switch and sever relationships with little impact to supply chain by the spreading of risk.</a:t>
            </a:r>
            <a:endParaRPr lang="en-GB" sz="1400">
              <a:cs typeface="Calibri"/>
            </a:endParaRPr>
          </a:p>
          <a:p>
            <a:endParaRPr lang="en-GB" sz="1400">
              <a:cs typeface="Calibri"/>
            </a:endParaRPr>
          </a:p>
          <a:p>
            <a:r>
              <a:rPr lang="en-GB" sz="1400">
                <a:cs typeface="Calibri"/>
              </a:rPr>
              <a:t/>
            </a:r>
            <a:br>
              <a:rPr lang="en-GB" sz="1400">
                <a:cs typeface="Calibri"/>
              </a:rPr>
            </a:br>
            <a:endParaRPr lang="en-GB" sz="1400">
              <a:cs typeface="Calibri"/>
            </a:endParaRPr>
          </a:p>
        </p:txBody>
      </p:sp>
      <p:sp>
        <p:nvSpPr>
          <p:cNvPr id="17" name="TextBox 16">
            <a:extLst>
              <a:ext uri="{FF2B5EF4-FFF2-40B4-BE49-F238E27FC236}">
                <a16:creationId xmlns:a16="http://schemas.microsoft.com/office/drawing/2014/main" id="{BD961B8A-DC8E-4785-AF9F-75387CBA5010}"/>
              </a:ext>
            </a:extLst>
          </p:cNvPr>
          <p:cNvSpPr txBox="1"/>
          <p:nvPr/>
        </p:nvSpPr>
        <p:spPr>
          <a:xfrm>
            <a:off x="8805719" y="4308763"/>
            <a:ext cx="270856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t>Threat of Substitution: HIGH</a:t>
            </a:r>
            <a:r>
              <a:rPr lang="en-GB" sz="1200">
                <a:cs typeface="Calibri"/>
              </a:rPr>
              <a:t/>
            </a:r>
            <a:br>
              <a:rPr lang="en-GB" sz="1200">
                <a:cs typeface="Calibri"/>
              </a:rPr>
            </a:br>
            <a:r>
              <a:rPr lang="en-GB" sz="1200">
                <a:cs typeface="Calibri"/>
              </a:rPr>
              <a:t/>
            </a:r>
            <a:br>
              <a:rPr lang="en-GB" sz="1200">
                <a:cs typeface="Calibri"/>
              </a:rPr>
            </a:br>
            <a:r>
              <a:rPr lang="en-GB" sz="1200">
                <a:cs typeface="Calibri"/>
              </a:rPr>
              <a:t>Many similar players in segment.</a:t>
            </a:r>
            <a:endParaRPr lang="en-GB">
              <a:cs typeface="Calibri"/>
            </a:endParaRPr>
          </a:p>
          <a:p>
            <a:endParaRPr lang="en-GB" sz="1200">
              <a:cs typeface="Calibri"/>
            </a:endParaRPr>
          </a:p>
          <a:p>
            <a:r>
              <a:rPr lang="en-GB" sz="1200">
                <a:cs typeface="Calibri"/>
              </a:rPr>
              <a:t>Arcadia brands may be substituted for other high street stores or online retailers.</a:t>
            </a:r>
          </a:p>
          <a:p>
            <a:endParaRPr lang="en-GB" sz="1200">
              <a:cs typeface="Calibri"/>
            </a:endParaRPr>
          </a:p>
          <a:p>
            <a:r>
              <a:rPr lang="en-GB" sz="1200">
                <a:cs typeface="Calibri"/>
              </a:rPr>
              <a:t>Service driven for differentiation.</a:t>
            </a:r>
            <a:endParaRPr lang="en-GB"/>
          </a:p>
        </p:txBody>
      </p:sp>
    </p:spTree>
    <p:extLst>
      <p:ext uri="{BB962C8B-B14F-4D97-AF65-F5344CB8AC3E}">
        <p14:creationId xmlns:p14="http://schemas.microsoft.com/office/powerpoint/2010/main" val="24545619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11B9A-F38A-4B10-96EC-E4ED9F75150C}"/>
              </a:ext>
            </a:extLst>
          </p:cNvPr>
          <p:cNvSpPr>
            <a:spLocks noGrp="1"/>
          </p:cNvSpPr>
          <p:nvPr>
            <p:ph type="title"/>
          </p:nvPr>
        </p:nvSpPr>
        <p:spPr>
          <a:xfrm>
            <a:off x="431223" y="-318943"/>
            <a:ext cx="10515600" cy="1325563"/>
          </a:xfrm>
        </p:spPr>
        <p:txBody>
          <a:bodyPr/>
          <a:lstStyle/>
          <a:p>
            <a:pPr algn="ctr"/>
            <a:r>
              <a:rPr lang="en-GB" sz="4000" b="1" u="sng">
                <a:cs typeface="Calibri Light"/>
              </a:rPr>
              <a:t>Perceptual Map</a:t>
            </a:r>
            <a:r>
              <a:rPr lang="en-GB" u="sng">
                <a:cs typeface="Calibri Light"/>
              </a:rPr>
              <a:t> </a:t>
            </a:r>
          </a:p>
        </p:txBody>
      </p:sp>
      <p:cxnSp>
        <p:nvCxnSpPr>
          <p:cNvPr id="4" name="Straight Arrow Connector 3">
            <a:extLst>
              <a:ext uri="{FF2B5EF4-FFF2-40B4-BE49-F238E27FC236}">
                <a16:creationId xmlns:a16="http://schemas.microsoft.com/office/drawing/2014/main" id="{25D3F052-965C-4556-A882-40DFF581702A}"/>
              </a:ext>
            </a:extLst>
          </p:cNvPr>
          <p:cNvCxnSpPr/>
          <p:nvPr/>
        </p:nvCxnSpPr>
        <p:spPr>
          <a:xfrm>
            <a:off x="5638799" y="1499755"/>
            <a:ext cx="8659" cy="4554680"/>
          </a:xfrm>
          <a:prstGeom prst="straightConnector1">
            <a:avLst/>
          </a:prstGeom>
        </p:spPr>
        <p:style>
          <a:lnRef idx="3">
            <a:schemeClr val="dk1"/>
          </a:lnRef>
          <a:fillRef idx="0">
            <a:schemeClr val="dk1"/>
          </a:fillRef>
          <a:effectRef idx="2">
            <a:schemeClr val="dk1"/>
          </a:effectRef>
          <a:fontRef idx="minor">
            <a:schemeClr val="tx1"/>
          </a:fontRef>
        </p:style>
      </p:cxnSp>
      <p:cxnSp>
        <p:nvCxnSpPr>
          <p:cNvPr id="5" name="Straight Arrow Connector 4">
            <a:extLst>
              <a:ext uri="{FF2B5EF4-FFF2-40B4-BE49-F238E27FC236}">
                <a16:creationId xmlns:a16="http://schemas.microsoft.com/office/drawing/2014/main" id="{D647EC39-B2B3-403E-AB24-38ABAA98379D}"/>
              </a:ext>
            </a:extLst>
          </p:cNvPr>
          <p:cNvCxnSpPr>
            <a:cxnSpLocks/>
          </p:cNvCxnSpPr>
          <p:nvPr/>
        </p:nvCxnSpPr>
        <p:spPr>
          <a:xfrm flipH="1" flipV="1">
            <a:off x="2642753" y="3664526"/>
            <a:ext cx="6563590" cy="25978"/>
          </a:xfrm>
          <a:prstGeom prst="straightConnector1">
            <a:avLst/>
          </a:prstGeom>
        </p:spPr>
        <p:style>
          <a:lnRef idx="3">
            <a:schemeClr val="dk1"/>
          </a:lnRef>
          <a:fillRef idx="0">
            <a:schemeClr val="dk1"/>
          </a:fillRef>
          <a:effectRef idx="2">
            <a:schemeClr val="dk1"/>
          </a:effectRef>
          <a:fontRef idx="minor">
            <a:schemeClr val="tx1"/>
          </a:fontRef>
        </p:style>
      </p:cxnSp>
      <p:sp>
        <p:nvSpPr>
          <p:cNvPr id="6" name="TextBox 5">
            <a:extLst>
              <a:ext uri="{FF2B5EF4-FFF2-40B4-BE49-F238E27FC236}">
                <a16:creationId xmlns:a16="http://schemas.microsoft.com/office/drawing/2014/main" id="{9B752825-44EC-4FB4-A45A-B71D4A284C56}"/>
              </a:ext>
            </a:extLst>
          </p:cNvPr>
          <p:cNvSpPr txBox="1"/>
          <p:nvPr/>
        </p:nvSpPr>
        <p:spPr>
          <a:xfrm>
            <a:off x="4988502" y="91007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HIGH PRICE</a:t>
            </a:r>
          </a:p>
        </p:txBody>
      </p:sp>
      <p:sp>
        <p:nvSpPr>
          <p:cNvPr id="7" name="TextBox 6">
            <a:extLst>
              <a:ext uri="{FF2B5EF4-FFF2-40B4-BE49-F238E27FC236}">
                <a16:creationId xmlns:a16="http://schemas.microsoft.com/office/drawing/2014/main" id="{CA8DF67F-2A0E-4B31-BEE9-B9102156C61D}"/>
              </a:ext>
            </a:extLst>
          </p:cNvPr>
          <p:cNvSpPr txBox="1"/>
          <p:nvPr/>
        </p:nvSpPr>
        <p:spPr>
          <a:xfrm>
            <a:off x="4988501" y="615747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LOW PRICE</a:t>
            </a:r>
            <a:endParaRPr lang="en-GB">
              <a:cs typeface="Calibri"/>
            </a:endParaRPr>
          </a:p>
        </p:txBody>
      </p:sp>
      <p:sp>
        <p:nvSpPr>
          <p:cNvPr id="8" name="TextBox 7">
            <a:extLst>
              <a:ext uri="{FF2B5EF4-FFF2-40B4-BE49-F238E27FC236}">
                <a16:creationId xmlns:a16="http://schemas.microsoft.com/office/drawing/2014/main" id="{37F957CD-1934-4753-8D42-8D03EC1B2F03}"/>
              </a:ext>
            </a:extLst>
          </p:cNvPr>
          <p:cNvSpPr txBox="1"/>
          <p:nvPr/>
        </p:nvSpPr>
        <p:spPr>
          <a:xfrm>
            <a:off x="9370002" y="349047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LOW QUALITY</a:t>
            </a:r>
          </a:p>
        </p:txBody>
      </p:sp>
      <p:sp>
        <p:nvSpPr>
          <p:cNvPr id="9" name="TextBox 8">
            <a:extLst>
              <a:ext uri="{FF2B5EF4-FFF2-40B4-BE49-F238E27FC236}">
                <a16:creationId xmlns:a16="http://schemas.microsoft.com/office/drawing/2014/main" id="{2C9F3BA8-6568-4DFB-970E-FB0B220FAB8E}"/>
              </a:ext>
            </a:extLst>
          </p:cNvPr>
          <p:cNvSpPr txBox="1"/>
          <p:nvPr/>
        </p:nvSpPr>
        <p:spPr>
          <a:xfrm>
            <a:off x="1143865" y="343852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HIGH QUALITY</a:t>
            </a:r>
          </a:p>
        </p:txBody>
      </p:sp>
      <p:sp>
        <p:nvSpPr>
          <p:cNvPr id="11" name="Oval 10">
            <a:extLst>
              <a:ext uri="{FF2B5EF4-FFF2-40B4-BE49-F238E27FC236}">
                <a16:creationId xmlns:a16="http://schemas.microsoft.com/office/drawing/2014/main" id="{23F87632-F5D2-4ED5-BAB8-951B8B2D5A82}"/>
              </a:ext>
            </a:extLst>
          </p:cNvPr>
          <p:cNvSpPr/>
          <p:nvPr/>
        </p:nvSpPr>
        <p:spPr>
          <a:xfrm>
            <a:off x="2517196" y="1097106"/>
            <a:ext cx="917863" cy="9178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a:cs typeface="Calibri"/>
              </a:rPr>
              <a:t>M&amp;S</a:t>
            </a:r>
          </a:p>
        </p:txBody>
      </p:sp>
      <p:sp>
        <p:nvSpPr>
          <p:cNvPr id="12" name="Oval 11">
            <a:extLst>
              <a:ext uri="{FF2B5EF4-FFF2-40B4-BE49-F238E27FC236}">
                <a16:creationId xmlns:a16="http://schemas.microsoft.com/office/drawing/2014/main" id="{FF86E04B-5D6B-4F54-925F-0ED2178F381A}"/>
              </a:ext>
            </a:extLst>
          </p:cNvPr>
          <p:cNvSpPr/>
          <p:nvPr/>
        </p:nvSpPr>
        <p:spPr>
          <a:xfrm>
            <a:off x="2638422" y="2222788"/>
            <a:ext cx="917863" cy="9178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cs typeface="Calibri"/>
              </a:rPr>
              <a:t>NEXT</a:t>
            </a:r>
            <a:endParaRPr lang="en-GB" sz="1200"/>
          </a:p>
        </p:txBody>
      </p:sp>
      <p:sp>
        <p:nvSpPr>
          <p:cNvPr id="13" name="Oval 12">
            <a:extLst>
              <a:ext uri="{FF2B5EF4-FFF2-40B4-BE49-F238E27FC236}">
                <a16:creationId xmlns:a16="http://schemas.microsoft.com/office/drawing/2014/main" id="{F481AD03-910E-440C-9547-5F49C9C64040}"/>
              </a:ext>
            </a:extLst>
          </p:cNvPr>
          <p:cNvSpPr/>
          <p:nvPr/>
        </p:nvSpPr>
        <p:spPr>
          <a:xfrm>
            <a:off x="4067173" y="2638423"/>
            <a:ext cx="917863" cy="9178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cs typeface="Calibri"/>
              </a:rPr>
              <a:t>RIVER ISLAND</a:t>
            </a:r>
            <a:endParaRPr lang="en-GB" sz="1200"/>
          </a:p>
        </p:txBody>
      </p:sp>
      <p:sp>
        <p:nvSpPr>
          <p:cNvPr id="14" name="Oval 13">
            <a:extLst>
              <a:ext uri="{FF2B5EF4-FFF2-40B4-BE49-F238E27FC236}">
                <a16:creationId xmlns:a16="http://schemas.microsoft.com/office/drawing/2014/main" id="{C107C091-108F-4FFA-BE4E-0DF964177CEE}"/>
              </a:ext>
            </a:extLst>
          </p:cNvPr>
          <p:cNvSpPr/>
          <p:nvPr/>
        </p:nvSpPr>
        <p:spPr>
          <a:xfrm>
            <a:off x="5928877" y="4153763"/>
            <a:ext cx="1047749" cy="9178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00">
                <a:cs typeface="Calibri"/>
              </a:rPr>
              <a:t>BOOHOO</a:t>
            </a:r>
          </a:p>
        </p:txBody>
      </p:sp>
      <p:sp>
        <p:nvSpPr>
          <p:cNvPr id="15" name="Oval 14">
            <a:extLst>
              <a:ext uri="{FF2B5EF4-FFF2-40B4-BE49-F238E27FC236}">
                <a16:creationId xmlns:a16="http://schemas.microsoft.com/office/drawing/2014/main" id="{8C8FF198-B3FE-4A8B-BA27-31177DD16E5C}"/>
              </a:ext>
            </a:extLst>
          </p:cNvPr>
          <p:cNvSpPr/>
          <p:nvPr/>
        </p:nvSpPr>
        <p:spPr>
          <a:xfrm>
            <a:off x="5998150" y="5140900"/>
            <a:ext cx="917863" cy="9178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cs typeface="Calibri"/>
              </a:rPr>
              <a:t>SHIEN</a:t>
            </a:r>
            <a:endParaRPr lang="en-GB" sz="1200"/>
          </a:p>
        </p:txBody>
      </p:sp>
      <p:sp>
        <p:nvSpPr>
          <p:cNvPr id="16" name="Oval 15">
            <a:extLst>
              <a:ext uri="{FF2B5EF4-FFF2-40B4-BE49-F238E27FC236}">
                <a16:creationId xmlns:a16="http://schemas.microsoft.com/office/drawing/2014/main" id="{53083C86-316F-4906-8D5C-C6C23D34B296}"/>
              </a:ext>
            </a:extLst>
          </p:cNvPr>
          <p:cNvSpPr/>
          <p:nvPr/>
        </p:nvSpPr>
        <p:spPr>
          <a:xfrm>
            <a:off x="4015218" y="3859354"/>
            <a:ext cx="917863" cy="9178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cs typeface="Calibri"/>
              </a:rPr>
              <a:t>NEW LOOK</a:t>
            </a:r>
            <a:endParaRPr lang="en-GB" sz="1200"/>
          </a:p>
        </p:txBody>
      </p:sp>
      <p:sp>
        <p:nvSpPr>
          <p:cNvPr id="17" name="Oval 16">
            <a:extLst>
              <a:ext uri="{FF2B5EF4-FFF2-40B4-BE49-F238E27FC236}">
                <a16:creationId xmlns:a16="http://schemas.microsoft.com/office/drawing/2014/main" id="{F34D3443-C799-4F4E-BDF5-351ED2DE3667}"/>
              </a:ext>
            </a:extLst>
          </p:cNvPr>
          <p:cNvSpPr/>
          <p:nvPr/>
        </p:nvSpPr>
        <p:spPr>
          <a:xfrm>
            <a:off x="5643127" y="3166626"/>
            <a:ext cx="917863" cy="9178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900">
                <a:cs typeface="Calibri"/>
              </a:rPr>
              <a:t>PRIMARK</a:t>
            </a:r>
          </a:p>
        </p:txBody>
      </p:sp>
      <p:sp>
        <p:nvSpPr>
          <p:cNvPr id="18" name="Oval 17">
            <a:extLst>
              <a:ext uri="{FF2B5EF4-FFF2-40B4-BE49-F238E27FC236}">
                <a16:creationId xmlns:a16="http://schemas.microsoft.com/office/drawing/2014/main" id="{34E3ADDE-4B78-4DF6-B472-55F2B044CCA7}"/>
              </a:ext>
            </a:extLst>
          </p:cNvPr>
          <p:cNvSpPr/>
          <p:nvPr/>
        </p:nvSpPr>
        <p:spPr>
          <a:xfrm>
            <a:off x="4802436" y="5205310"/>
            <a:ext cx="1185383" cy="84008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900">
                <a:cs typeface="Calibri"/>
              </a:rPr>
              <a:t>MISGUIDED</a:t>
            </a:r>
          </a:p>
        </p:txBody>
      </p:sp>
      <p:sp>
        <p:nvSpPr>
          <p:cNvPr id="19" name="Oval 18">
            <a:extLst>
              <a:ext uri="{FF2B5EF4-FFF2-40B4-BE49-F238E27FC236}">
                <a16:creationId xmlns:a16="http://schemas.microsoft.com/office/drawing/2014/main" id="{66D056F4-B0CF-4D64-9676-9951CA568E9D}"/>
              </a:ext>
            </a:extLst>
          </p:cNvPr>
          <p:cNvSpPr/>
          <p:nvPr/>
        </p:nvSpPr>
        <p:spPr>
          <a:xfrm>
            <a:off x="4699285" y="4214375"/>
            <a:ext cx="1065068" cy="98713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900">
                <a:cs typeface="Calibri"/>
              </a:rPr>
              <a:t>PRETTY LITTLE THING</a:t>
            </a:r>
          </a:p>
        </p:txBody>
      </p:sp>
      <p:sp>
        <p:nvSpPr>
          <p:cNvPr id="20" name="Oval 19">
            <a:extLst>
              <a:ext uri="{FF2B5EF4-FFF2-40B4-BE49-F238E27FC236}">
                <a16:creationId xmlns:a16="http://schemas.microsoft.com/office/drawing/2014/main" id="{63974155-A7EE-4EAE-A1F2-FB197686F52C}"/>
              </a:ext>
            </a:extLst>
          </p:cNvPr>
          <p:cNvSpPr/>
          <p:nvPr/>
        </p:nvSpPr>
        <p:spPr>
          <a:xfrm>
            <a:off x="3729467" y="4846489"/>
            <a:ext cx="1065068" cy="98713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900">
                <a:cs typeface="Calibri"/>
              </a:rPr>
              <a:t>AMAZON FASHION</a:t>
            </a:r>
          </a:p>
        </p:txBody>
      </p:sp>
      <p:sp>
        <p:nvSpPr>
          <p:cNvPr id="21" name="Oval 20">
            <a:extLst>
              <a:ext uri="{FF2B5EF4-FFF2-40B4-BE49-F238E27FC236}">
                <a16:creationId xmlns:a16="http://schemas.microsoft.com/office/drawing/2014/main" id="{B9D8776A-8329-4CD9-85E4-9DDA9592A013}"/>
              </a:ext>
            </a:extLst>
          </p:cNvPr>
          <p:cNvSpPr/>
          <p:nvPr/>
        </p:nvSpPr>
        <p:spPr>
          <a:xfrm>
            <a:off x="6586968" y="4647332"/>
            <a:ext cx="917863" cy="9178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cs typeface="Calibri"/>
              </a:rPr>
              <a:t>ASOS</a:t>
            </a:r>
            <a:endParaRPr lang="en-GB" sz="1200"/>
          </a:p>
        </p:txBody>
      </p:sp>
      <p:sp>
        <p:nvSpPr>
          <p:cNvPr id="22" name="TextBox 21">
            <a:extLst>
              <a:ext uri="{FF2B5EF4-FFF2-40B4-BE49-F238E27FC236}">
                <a16:creationId xmlns:a16="http://schemas.microsoft.com/office/drawing/2014/main" id="{A0274B7D-37E2-423B-906C-7A8C3A3C0060}"/>
              </a:ext>
            </a:extLst>
          </p:cNvPr>
          <p:cNvSpPr txBox="1"/>
          <p:nvPr/>
        </p:nvSpPr>
        <p:spPr>
          <a:xfrm>
            <a:off x="8854787" y="6334991"/>
            <a:ext cx="351385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a:t>Adapted from</a:t>
            </a:r>
            <a:br>
              <a:rPr lang="en-GB" sz="1400"/>
            </a:br>
            <a:r>
              <a:rPr lang="en-GB" sz="1400"/>
              <a:t> </a:t>
            </a:r>
            <a:r>
              <a:rPr lang="en-GB" sz="1400">
                <a:ea typeface="+mn-lt"/>
                <a:cs typeface="+mn-lt"/>
              </a:rPr>
              <a:t>(Fournier, Breazeale, &amp; Fetscherin, 2012) </a:t>
            </a:r>
            <a:endParaRPr lang="en-GB">
              <a:cs typeface="Calibri" panose="020F0502020204030204"/>
            </a:endParaRPr>
          </a:p>
        </p:txBody>
      </p:sp>
      <p:sp>
        <p:nvSpPr>
          <p:cNvPr id="23" name="Oval 22">
            <a:extLst>
              <a:ext uri="{FF2B5EF4-FFF2-40B4-BE49-F238E27FC236}">
                <a16:creationId xmlns:a16="http://schemas.microsoft.com/office/drawing/2014/main" id="{7E423C5B-A88C-495C-A0CB-017A6008ABD7}"/>
              </a:ext>
            </a:extLst>
          </p:cNvPr>
          <p:cNvSpPr/>
          <p:nvPr/>
        </p:nvSpPr>
        <p:spPr>
          <a:xfrm>
            <a:off x="3426399" y="2274742"/>
            <a:ext cx="917863" cy="9178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cs typeface="Calibri"/>
              </a:rPr>
              <a:t>ZARA</a:t>
            </a:r>
            <a:endParaRPr lang="en-GB" sz="1200"/>
          </a:p>
        </p:txBody>
      </p:sp>
      <p:sp>
        <p:nvSpPr>
          <p:cNvPr id="24" name="Oval 23">
            <a:extLst>
              <a:ext uri="{FF2B5EF4-FFF2-40B4-BE49-F238E27FC236}">
                <a16:creationId xmlns:a16="http://schemas.microsoft.com/office/drawing/2014/main" id="{0ED2BFF2-1367-4ED5-895D-498BC35BF6C7}"/>
              </a:ext>
            </a:extLst>
          </p:cNvPr>
          <p:cNvSpPr/>
          <p:nvPr/>
        </p:nvSpPr>
        <p:spPr>
          <a:xfrm>
            <a:off x="4725264" y="3426401"/>
            <a:ext cx="917863" cy="9178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a:cs typeface="Calibri"/>
              </a:rPr>
              <a:t>H&amp;M</a:t>
            </a:r>
          </a:p>
        </p:txBody>
      </p:sp>
    </p:spTree>
    <p:extLst>
      <p:ext uri="{BB962C8B-B14F-4D97-AF65-F5344CB8AC3E}">
        <p14:creationId xmlns:p14="http://schemas.microsoft.com/office/powerpoint/2010/main" val="29566331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C5BE8-88F5-479B-B619-0764669D90B3}"/>
              </a:ext>
            </a:extLst>
          </p:cNvPr>
          <p:cNvSpPr>
            <a:spLocks noGrp="1"/>
          </p:cNvSpPr>
          <p:nvPr>
            <p:ph type="title"/>
          </p:nvPr>
        </p:nvSpPr>
        <p:spPr>
          <a:xfrm>
            <a:off x="491837" y="-119784"/>
            <a:ext cx="10515600" cy="1325563"/>
          </a:xfrm>
        </p:spPr>
        <p:txBody>
          <a:bodyPr>
            <a:normAutofit/>
          </a:bodyPr>
          <a:lstStyle/>
          <a:p>
            <a:pPr algn="ctr"/>
            <a:r>
              <a:rPr lang="en-GB" sz="4000" b="1" u="sng">
                <a:cs typeface="Calibri Light"/>
              </a:rPr>
              <a:t>Review of the Marketing Mix</a:t>
            </a:r>
            <a:br>
              <a:rPr lang="en-GB" sz="4000" b="1" u="sng">
                <a:cs typeface="Calibri Light"/>
              </a:rPr>
            </a:br>
            <a:r>
              <a:rPr lang="en-GB" sz="4000" b="1" u="sng">
                <a:cs typeface="Calibri Light"/>
              </a:rPr>
              <a:t>Product</a:t>
            </a:r>
          </a:p>
        </p:txBody>
      </p:sp>
      <p:sp>
        <p:nvSpPr>
          <p:cNvPr id="3" name="Content Placeholder 2">
            <a:extLst>
              <a:ext uri="{FF2B5EF4-FFF2-40B4-BE49-F238E27FC236}">
                <a16:creationId xmlns:a16="http://schemas.microsoft.com/office/drawing/2014/main" id="{4E0FF057-09D7-4763-B5A2-FCF0C6FA9F31}"/>
              </a:ext>
            </a:extLst>
          </p:cNvPr>
          <p:cNvSpPr>
            <a:spLocks noGrp="1"/>
          </p:cNvSpPr>
          <p:nvPr>
            <p:ph idx="1"/>
          </p:nvPr>
        </p:nvSpPr>
        <p:spPr/>
        <p:txBody>
          <a:bodyPr vert="horz" lIns="91440" tIns="45720" rIns="91440" bIns="45720" rtlCol="0" anchor="t">
            <a:normAutofit/>
          </a:bodyPr>
          <a:lstStyle/>
          <a:p>
            <a:pPr marL="0" indent="0">
              <a:buNone/>
            </a:pPr>
            <a:r>
              <a:rPr lang="en-GB">
                <a:cs typeface="Calibri"/>
              </a:rPr>
              <a:t/>
            </a:r>
            <a:br>
              <a:rPr lang="en-GB">
                <a:cs typeface="Calibri"/>
              </a:rPr>
            </a:br>
            <a:r>
              <a:rPr lang="en-GB">
                <a:cs typeface="Calibri"/>
              </a:rPr>
              <a:t/>
            </a:r>
            <a:br>
              <a:rPr lang="en-GB">
                <a:cs typeface="Calibri"/>
              </a:rPr>
            </a:br>
            <a:r>
              <a:rPr lang="en-GB">
                <a:cs typeface="Calibri"/>
              </a:rPr>
              <a:t/>
            </a:r>
            <a:br>
              <a:rPr lang="en-GB">
                <a:cs typeface="Calibri"/>
              </a:rPr>
            </a:br>
            <a:endParaRPr lang="en-GB">
              <a:cs typeface="Calibri"/>
            </a:endParaRPr>
          </a:p>
          <a:p>
            <a:pPr marL="0" indent="0">
              <a:buNone/>
            </a:pPr>
            <a:endParaRPr lang="en-GB">
              <a:cs typeface="Calibri"/>
            </a:endParaRPr>
          </a:p>
        </p:txBody>
      </p:sp>
      <p:sp>
        <p:nvSpPr>
          <p:cNvPr id="4" name="TextBox 3">
            <a:extLst>
              <a:ext uri="{FF2B5EF4-FFF2-40B4-BE49-F238E27FC236}">
                <a16:creationId xmlns:a16="http://schemas.microsoft.com/office/drawing/2014/main" id="{8611C797-4802-474E-8B2B-22AE96D9D60B}"/>
              </a:ext>
            </a:extLst>
          </p:cNvPr>
          <p:cNvSpPr txBox="1"/>
          <p:nvPr/>
        </p:nvSpPr>
        <p:spPr>
          <a:xfrm>
            <a:off x="419160" y="1075429"/>
            <a:ext cx="1112519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t>Product</a:t>
            </a:r>
            <a:endParaRPr lang="en-GB" b="1" u="sng">
              <a:cs typeface="Calibri"/>
            </a:endParaRPr>
          </a:p>
          <a:p>
            <a:endParaRPr lang="en-GB">
              <a:cs typeface="Calibri"/>
            </a:endParaRPr>
          </a:p>
          <a:p>
            <a:r>
              <a:rPr lang="en-GB">
                <a:cs typeface="Calibri"/>
              </a:rPr>
              <a:t>ASOS successfully produces a wide range of fashion items to their target demographic of 18-34 year-old middle class consumers.  The products are in transition between fast and circular fashion.  Sustainability is a key future consideration for the consumer, this is an area where ASOS is progressing but has some weaknesses in its product range. </a:t>
            </a:r>
          </a:p>
          <a:p>
            <a:endParaRPr lang="en-GB">
              <a:cs typeface="Calibri"/>
            </a:endParaRPr>
          </a:p>
          <a:p>
            <a:r>
              <a:rPr lang="en-GB" b="1" u="sng">
                <a:cs typeface="Calibri"/>
              </a:rPr>
              <a:t>Customer Care Plan Considerations:</a:t>
            </a:r>
            <a:r>
              <a:rPr lang="en-GB">
                <a:cs typeface="Calibri"/>
              </a:rPr>
              <a:t/>
            </a:r>
            <a:br>
              <a:rPr lang="en-GB">
                <a:cs typeface="Calibri"/>
              </a:rPr>
            </a:br>
            <a:endParaRPr lang="en-GB">
              <a:cs typeface="Calibri"/>
            </a:endParaRPr>
          </a:p>
          <a:p>
            <a:r>
              <a:rPr lang="en-GB">
                <a:cs typeface="Calibri"/>
              </a:rPr>
              <a:t>Improving sustainability and in turn becoming an increasingly ethically minded company, improving brand image.  It has been shown from our audit research that the customer of the future demands' sustainability as part of their purchasing decision making.    </a:t>
            </a:r>
            <a:br>
              <a:rPr lang="en-GB">
                <a:cs typeface="Calibri"/>
              </a:rPr>
            </a:br>
            <a:r>
              <a:rPr lang="en-GB">
                <a:cs typeface="Calibri"/>
              </a:rPr>
              <a:t/>
            </a:r>
            <a:br>
              <a:rPr lang="en-GB">
                <a:cs typeface="Calibri"/>
              </a:rPr>
            </a:br>
            <a:endParaRPr lang="en-GB">
              <a:cs typeface="Calibri"/>
            </a:endParaRPr>
          </a:p>
        </p:txBody>
      </p:sp>
    </p:spTree>
    <p:extLst>
      <p:ext uri="{BB962C8B-B14F-4D97-AF65-F5344CB8AC3E}">
        <p14:creationId xmlns:p14="http://schemas.microsoft.com/office/powerpoint/2010/main" val="3405077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B875-9554-44FF-A865-245C1438A1BF}"/>
              </a:ext>
            </a:extLst>
          </p:cNvPr>
          <p:cNvSpPr>
            <a:spLocks noGrp="1"/>
          </p:cNvSpPr>
          <p:nvPr>
            <p:ph type="title"/>
          </p:nvPr>
        </p:nvSpPr>
        <p:spPr/>
        <p:txBody>
          <a:bodyPr/>
          <a:lstStyle/>
          <a:p>
            <a:pPr algn="ctr"/>
            <a:r>
              <a:rPr lang="en-GB" sz="3600" b="1" u="sng">
                <a:cs typeface="Calibri Light"/>
              </a:rPr>
              <a:t>Continued Review of the Marketing Mix</a:t>
            </a:r>
            <a:br>
              <a:rPr lang="en-GB" sz="3600" b="1" u="sng">
                <a:cs typeface="Calibri Light"/>
              </a:rPr>
            </a:br>
            <a:r>
              <a:rPr lang="en-GB" sz="3600" b="1" u="sng">
                <a:cs typeface="Calibri Light"/>
              </a:rPr>
              <a:t>Price</a:t>
            </a:r>
          </a:p>
        </p:txBody>
      </p:sp>
      <p:sp>
        <p:nvSpPr>
          <p:cNvPr id="5" name="TextBox 4">
            <a:extLst>
              <a:ext uri="{FF2B5EF4-FFF2-40B4-BE49-F238E27FC236}">
                <a16:creationId xmlns:a16="http://schemas.microsoft.com/office/drawing/2014/main" id="{B726213A-54D5-40F1-B5F4-E7DA67475C1E}"/>
              </a:ext>
            </a:extLst>
          </p:cNvPr>
          <p:cNvSpPr txBox="1"/>
          <p:nvPr/>
        </p:nvSpPr>
        <p:spPr>
          <a:xfrm>
            <a:off x="377536" y="1494559"/>
            <a:ext cx="11125199"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cs typeface="Calibri"/>
              </a:rPr>
              <a:t>Price</a:t>
            </a:r>
          </a:p>
          <a:p>
            <a:endParaRPr lang="en-GB">
              <a:cs typeface="Calibri"/>
            </a:endParaRPr>
          </a:p>
          <a:p>
            <a:r>
              <a:rPr lang="en-GB">
                <a:cs typeface="Calibri"/>
              </a:rPr>
              <a:t>At present ASOS adopts an affordable pricing plan.  The acquisition of the Arcadia Group brands will require ASOS to adjust its pricing policy for these brands to maintain their present brand perception.</a:t>
            </a:r>
          </a:p>
          <a:p>
            <a:endParaRPr lang="en-GB">
              <a:cs typeface="Calibri"/>
            </a:endParaRPr>
          </a:p>
          <a:p>
            <a:r>
              <a:rPr lang="en-GB">
                <a:cs typeface="Calibri"/>
              </a:rPr>
              <a:t>Clearpay allows consumers to spread payments as there is a dip in unemployment due to the global pandemic due to governmental funding ending of furlough and self-employment support. </a:t>
            </a:r>
          </a:p>
          <a:p>
            <a:endParaRPr lang="en-GB">
              <a:cs typeface="Calibri"/>
            </a:endParaRPr>
          </a:p>
          <a:p>
            <a:r>
              <a:rPr lang="en-GB" b="1" u="sng">
                <a:cs typeface="Calibri"/>
              </a:rPr>
              <a:t>Customer Care Plan Considerations:</a:t>
            </a:r>
          </a:p>
          <a:p>
            <a:endParaRPr lang="en-GB">
              <a:cs typeface="Calibri"/>
            </a:endParaRPr>
          </a:p>
          <a:p>
            <a:r>
              <a:rPr lang="en-GB">
                <a:cs typeface="Calibri"/>
              </a:rPr>
              <a:t>A new mid-range pricing strategy will service consumers who are looking for a mid-range quality products.  It will not alienate a market segment who shops in this range, ASOS does not cater for this range at present, so this provides an opportunity for diversification.  It must also be considered that this is the approach that is being taken by Boohoo, a significant threat who have re-directed their acquired Dorothy Perkins, Coast, Karen Millen and other brands into mid and top range offerings, moving Boohoo away from the traditional low price and low-quality direction.  This will help the Arcadia brands retain their mid-range quality brand image and give more choice to the customer.    </a:t>
            </a:r>
            <a:br>
              <a:rPr lang="en-GB">
                <a:cs typeface="Calibri"/>
              </a:rPr>
            </a:br>
            <a:endParaRPr lang="en-GB">
              <a:cs typeface="Calibri"/>
            </a:endParaRPr>
          </a:p>
          <a:p>
            <a:endParaRPr lang="en-GB">
              <a:cs typeface="Calibri"/>
            </a:endParaRPr>
          </a:p>
        </p:txBody>
      </p:sp>
    </p:spTree>
    <p:extLst>
      <p:ext uri="{BB962C8B-B14F-4D97-AF65-F5344CB8AC3E}">
        <p14:creationId xmlns:p14="http://schemas.microsoft.com/office/powerpoint/2010/main" val="30613472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FEF4F-8570-435F-8E1D-DFD87533731B}"/>
              </a:ext>
            </a:extLst>
          </p:cNvPr>
          <p:cNvSpPr>
            <a:spLocks noGrp="1"/>
          </p:cNvSpPr>
          <p:nvPr>
            <p:ph type="title"/>
          </p:nvPr>
        </p:nvSpPr>
        <p:spPr>
          <a:xfrm>
            <a:off x="949857" y="-133305"/>
            <a:ext cx="10515600" cy="1325563"/>
          </a:xfrm>
        </p:spPr>
        <p:txBody>
          <a:bodyPr>
            <a:normAutofit/>
          </a:bodyPr>
          <a:lstStyle/>
          <a:p>
            <a:pPr algn="ctr"/>
            <a:r>
              <a:rPr lang="en-GB" sz="3600" b="1" u="sng">
                <a:cs typeface="Calibri Light"/>
              </a:rPr>
              <a:t>Continued Review of the Marketing Mix</a:t>
            </a:r>
            <a:br>
              <a:rPr lang="en-GB" sz="3600" b="1" u="sng">
                <a:cs typeface="Calibri Light"/>
              </a:rPr>
            </a:br>
            <a:r>
              <a:rPr lang="en-GB" sz="3600" b="1" u="sng">
                <a:cs typeface="Calibri Light"/>
              </a:rPr>
              <a:t>Place</a:t>
            </a:r>
          </a:p>
        </p:txBody>
      </p:sp>
      <p:sp>
        <p:nvSpPr>
          <p:cNvPr id="5" name="TextBox 4">
            <a:extLst>
              <a:ext uri="{FF2B5EF4-FFF2-40B4-BE49-F238E27FC236}">
                <a16:creationId xmlns:a16="http://schemas.microsoft.com/office/drawing/2014/main" id="{D8BF6674-9684-4DEA-983B-D5F6A083F38E}"/>
              </a:ext>
            </a:extLst>
          </p:cNvPr>
          <p:cNvSpPr txBox="1"/>
          <p:nvPr/>
        </p:nvSpPr>
        <p:spPr>
          <a:xfrm>
            <a:off x="311301" y="996282"/>
            <a:ext cx="11125199"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a:cs typeface="Calibri"/>
              </a:rPr>
              <a:t>Place</a:t>
            </a:r>
          </a:p>
          <a:p>
            <a:endParaRPr lang="en-GB" sz="1600">
              <a:cs typeface="Calibri"/>
            </a:endParaRPr>
          </a:p>
          <a:p>
            <a:r>
              <a:rPr lang="en-GB" sz="1600">
                <a:cs typeface="Calibri"/>
              </a:rPr>
              <a:t>At present the consumer is able to access Arcadia brands through the ASOS website and App.  The company displays hyperlinks on Facebook, Instagram and engages in extensive social media marketing to attract consumers to their websites.  The Arcadia consumer traditionally shops on the high street, this was identified as a threat as the consumer may switch to alternative high street brands if the preference is to see and touch the product in a showroom analogy.  </a:t>
            </a:r>
          </a:p>
          <a:p>
            <a:endParaRPr lang="en-GB" sz="1600">
              <a:cs typeface="Calibri"/>
            </a:endParaRPr>
          </a:p>
          <a:p>
            <a:r>
              <a:rPr lang="en-GB" sz="1600">
                <a:cs typeface="Calibri"/>
              </a:rPr>
              <a:t>Customer care plan considerations:</a:t>
            </a:r>
          </a:p>
          <a:p>
            <a:endParaRPr lang="en-GB" sz="1600">
              <a:cs typeface="Calibri"/>
            </a:endParaRPr>
          </a:p>
          <a:p>
            <a:pPr marL="285750" indent="-285750">
              <a:buFont typeface="Arial"/>
              <a:buChar char="•"/>
            </a:pPr>
            <a:r>
              <a:rPr lang="en-GB" sz="1600">
                <a:cs typeface="Calibri"/>
              </a:rPr>
              <a:t>The importance of the traditional high street experience has been highlighted throughout our audit.  Therefore, a customer care plan will be formulated that incorporates the high street.  Flagship stores will be constructed in fashion's iconic locations which include London, Paris, Berlin and New York.  Accompanying the Flagship stores will be Fashion Busses which will travel to city locations to host pop up events.  This will counteract the threat that traditional Arcadia consumers will switch to other high street brands and promotion will be tailored to suit these consumers. </a:t>
            </a:r>
            <a:r>
              <a:rPr lang="en-GB" sz="1600" err="1">
                <a:ea typeface="+mn-lt"/>
                <a:cs typeface="+mn-lt"/>
              </a:rPr>
              <a:t>Petermans</a:t>
            </a:r>
            <a:r>
              <a:rPr lang="en-GB" sz="1600">
                <a:ea typeface="+mn-lt"/>
                <a:cs typeface="+mn-lt"/>
              </a:rPr>
              <a:t> and Kent (2017)</a:t>
            </a:r>
            <a:r>
              <a:rPr lang="en-GB" sz="1600">
                <a:cs typeface="Calibri"/>
              </a:rPr>
              <a:t> agree with our proposition that flag ship stores would give the traditional consumer the opportunity to once again experience Arcadia brands in person.  </a:t>
            </a:r>
            <a:r>
              <a:rPr lang="en-US"/>
              <a:t/>
            </a:r>
            <a:br>
              <a:rPr lang="en-US"/>
            </a:br>
            <a:endParaRPr lang="en-GB" sz="1600">
              <a:cs typeface="Calibri"/>
            </a:endParaRPr>
          </a:p>
          <a:p>
            <a:pPr marL="285750" indent="-285750">
              <a:buFont typeface="Arial"/>
              <a:buChar char="•"/>
            </a:pPr>
            <a:r>
              <a:rPr lang="en-GB" sz="1600">
                <a:cs typeface="Calibri"/>
              </a:rPr>
              <a:t>The experiential marketing strategy would once again immerse the consumer in a live experience.  This would also counteract strong competition with Boohoo not offering this service for their recently acquired brands that share the same target market.  This proposition is quite possible as "Deloitte have asked ASOS to consider keeping open Topshop's flagship Oxford Street Store" (</a:t>
            </a:r>
            <a:r>
              <a:rPr lang="en-GB" sz="1600" err="1">
                <a:cs typeface="Calibri"/>
              </a:rPr>
              <a:t>Makortoff</a:t>
            </a:r>
            <a:r>
              <a:rPr lang="en-GB" sz="1600">
                <a:cs typeface="Calibri"/>
              </a:rPr>
              <a:t> 2021).  ASOS CEO has responded to this idea declaring "it's not our core model to take stores, nor our key strategy, but never say never" (</a:t>
            </a:r>
            <a:r>
              <a:rPr lang="en-GB" sz="1600" err="1">
                <a:cs typeface="Calibri"/>
              </a:rPr>
              <a:t>Makortoff</a:t>
            </a:r>
            <a:r>
              <a:rPr lang="en-GB" sz="1600">
                <a:cs typeface="Calibri"/>
              </a:rPr>
              <a:t> 2021). </a:t>
            </a:r>
            <a:endParaRPr lang="en-GB"/>
          </a:p>
          <a:p>
            <a:endParaRPr lang="en-GB" sz="1600">
              <a:cs typeface="Calibri"/>
            </a:endParaRPr>
          </a:p>
          <a:p>
            <a:endParaRPr lang="en-GB" sz="1600">
              <a:cs typeface="Calibri"/>
            </a:endParaRPr>
          </a:p>
          <a:p>
            <a:endParaRPr lang="en-GB">
              <a:cs typeface="Calibri"/>
            </a:endParaRPr>
          </a:p>
        </p:txBody>
      </p:sp>
    </p:spTree>
    <p:extLst>
      <p:ext uri="{BB962C8B-B14F-4D97-AF65-F5344CB8AC3E}">
        <p14:creationId xmlns:p14="http://schemas.microsoft.com/office/powerpoint/2010/main" val="31938468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B6841-9F5E-427E-A0A8-B44E0D8034E4}"/>
              </a:ext>
            </a:extLst>
          </p:cNvPr>
          <p:cNvSpPr>
            <a:spLocks noGrp="1"/>
          </p:cNvSpPr>
          <p:nvPr>
            <p:ph type="title"/>
          </p:nvPr>
        </p:nvSpPr>
        <p:spPr/>
        <p:txBody>
          <a:bodyPr/>
          <a:lstStyle/>
          <a:p>
            <a:pPr algn="ctr"/>
            <a:r>
              <a:rPr lang="en-GB" sz="3600" b="1" u="sng">
                <a:cs typeface="Calibri Light"/>
              </a:rPr>
              <a:t>Continued Review of the Marketing Mix: Promotion</a:t>
            </a:r>
          </a:p>
        </p:txBody>
      </p:sp>
      <p:sp>
        <p:nvSpPr>
          <p:cNvPr id="3" name="Content Placeholder 2">
            <a:extLst>
              <a:ext uri="{FF2B5EF4-FFF2-40B4-BE49-F238E27FC236}">
                <a16:creationId xmlns:a16="http://schemas.microsoft.com/office/drawing/2014/main" id="{3A840F6F-DB71-48EB-9AC7-CC8BECA0E816}"/>
              </a:ext>
            </a:extLst>
          </p:cNvPr>
          <p:cNvSpPr>
            <a:spLocks noGrp="1"/>
          </p:cNvSpPr>
          <p:nvPr>
            <p:ph idx="1"/>
          </p:nvPr>
        </p:nvSpPr>
        <p:spPr>
          <a:xfrm>
            <a:off x="786245" y="1565852"/>
            <a:ext cx="10515600" cy="4351338"/>
          </a:xfrm>
        </p:spPr>
        <p:txBody>
          <a:bodyPr vert="horz" lIns="91440" tIns="45720" rIns="91440" bIns="45720" rtlCol="0" anchor="t">
            <a:normAutofit/>
          </a:bodyPr>
          <a:lstStyle/>
          <a:p>
            <a:pPr marL="0" indent="0">
              <a:buNone/>
            </a:pPr>
            <a:r>
              <a:rPr lang="en-GB" sz="2000" b="1" u="sng">
                <a:cs typeface="Calibri"/>
              </a:rPr>
              <a:t>Promotion: Customer Care Plan</a:t>
            </a:r>
            <a:br>
              <a:rPr lang="en-GB" sz="2000" b="1" u="sng">
                <a:cs typeface="Calibri"/>
              </a:rPr>
            </a:br>
            <a:endParaRPr lang="en-US" sz="2000" b="1" u="sng">
              <a:ea typeface="+mn-lt"/>
              <a:cs typeface="+mn-lt"/>
            </a:endParaRPr>
          </a:p>
          <a:p>
            <a:r>
              <a:rPr lang="en-GB" sz="1600">
                <a:ea typeface="+mn-lt"/>
                <a:cs typeface="+mn-lt"/>
              </a:rPr>
              <a:t>In conjunction with a return to the live experience it is critical that Asos has a strong online presence in their promotion.  </a:t>
            </a:r>
          </a:p>
          <a:p>
            <a:r>
              <a:rPr lang="en-GB" sz="1600">
                <a:ea typeface="+mn-lt"/>
                <a:cs typeface="+mn-lt"/>
              </a:rPr>
              <a:t>As highlighted in audit, </a:t>
            </a:r>
            <a:r>
              <a:rPr lang="en-GB" sz="1600" err="1">
                <a:ea typeface="+mn-lt"/>
                <a:cs typeface="+mn-lt"/>
              </a:rPr>
              <a:t>Tiktok</a:t>
            </a:r>
            <a:r>
              <a:rPr lang="en-GB" sz="1600">
                <a:ea typeface="+mn-lt"/>
                <a:cs typeface="+mn-lt"/>
              </a:rPr>
              <a:t> is an up-and-coming phenomenon due to the new videographer trend acknowledged in McKinsey &amp; Company (2021).  Asos needs to focus promotion on </a:t>
            </a:r>
            <a:r>
              <a:rPr lang="en-GB" sz="1600" err="1">
                <a:ea typeface="+mn-lt"/>
                <a:cs typeface="+mn-lt"/>
              </a:rPr>
              <a:t>Tiktok</a:t>
            </a:r>
            <a:r>
              <a:rPr lang="en-GB" sz="1600">
                <a:ea typeface="+mn-lt"/>
                <a:cs typeface="+mn-lt"/>
              </a:rPr>
              <a:t>, "</a:t>
            </a:r>
            <a:r>
              <a:rPr lang="en-GB" sz="1600" err="1">
                <a:ea typeface="+mn-lt"/>
                <a:cs typeface="+mn-lt"/>
              </a:rPr>
              <a:t>Tiktok</a:t>
            </a:r>
            <a:r>
              <a:rPr lang="en-GB" sz="1600">
                <a:ea typeface="+mn-lt"/>
                <a:cs typeface="+mn-lt"/>
              </a:rPr>
              <a:t> is a place for joy and giving for the fashion industry , a whole new way of showcasing their art and personality" (Allaire 2021).</a:t>
            </a:r>
          </a:p>
          <a:p>
            <a:r>
              <a:rPr lang="en-GB" sz="1600">
                <a:ea typeface="+mn-lt"/>
                <a:cs typeface="+mn-lt"/>
              </a:rPr>
              <a:t>Brands such as Louis Vuitton live stream fashion shows on </a:t>
            </a:r>
            <a:r>
              <a:rPr lang="en-GB" sz="1600" err="1">
                <a:ea typeface="+mn-lt"/>
                <a:cs typeface="+mn-lt"/>
              </a:rPr>
              <a:t>Tiktok</a:t>
            </a:r>
            <a:r>
              <a:rPr lang="en-GB" sz="1600">
                <a:ea typeface="+mn-lt"/>
                <a:cs typeface="+mn-lt"/>
              </a:rPr>
              <a:t>, this is also the approach that Asos should follow.  It gives Asos access to a huge target market particularly in the United States where sales are showing their lowest growth percentage.  "</a:t>
            </a:r>
            <a:r>
              <a:rPr lang="en-GB" sz="1600" err="1">
                <a:ea typeface="+mn-lt"/>
                <a:cs typeface="+mn-lt"/>
              </a:rPr>
              <a:t>Tiktok</a:t>
            </a:r>
            <a:r>
              <a:rPr lang="en-GB" sz="1600">
                <a:ea typeface="+mn-lt"/>
                <a:cs typeface="+mn-lt"/>
              </a:rPr>
              <a:t> has a new 100 million followers in the United States alone" (Allaire 2020).</a:t>
            </a:r>
            <a:endParaRPr lang="en-GB">
              <a:ea typeface="+mn-lt"/>
              <a:cs typeface="+mn-lt"/>
            </a:endParaRPr>
          </a:p>
          <a:p>
            <a:r>
              <a:rPr lang="en-GB" sz="1600">
                <a:ea typeface="+mn-lt"/>
                <a:cs typeface="+mn-lt"/>
              </a:rPr>
              <a:t>Asos also need to continue to have a strong focus on Instagram which in effect creates "free marketing" with the #asseen on me promotion, </a:t>
            </a:r>
            <a:r>
              <a:rPr lang="en-GB" sz="1600" err="1">
                <a:ea typeface="+mn-lt"/>
                <a:cs typeface="+mn-lt"/>
              </a:rPr>
              <a:t>instagrammers</a:t>
            </a:r>
            <a:r>
              <a:rPr lang="en-GB" sz="1600">
                <a:ea typeface="+mn-lt"/>
                <a:cs typeface="+mn-lt"/>
              </a:rPr>
              <a:t> take snaps of themselves in Asos products and share with followers, whose post will be seen by their followers, the exposure for Asos in this way is endless. </a:t>
            </a:r>
          </a:p>
          <a:p>
            <a:endParaRPr lang="en-GB" sz="1600">
              <a:ea typeface="+mn-lt"/>
              <a:cs typeface="+mn-lt"/>
            </a:endParaRPr>
          </a:p>
          <a:p>
            <a:pPr marL="0" indent="0">
              <a:buNone/>
            </a:pPr>
            <a:r>
              <a:rPr lang="en-GB" sz="1600">
                <a:ea typeface="+mn-lt"/>
                <a:cs typeface="+mn-lt"/>
              </a:rPr>
              <a:t>  </a:t>
            </a:r>
            <a:endParaRPr lang="en-GB">
              <a:cs typeface="Calibri"/>
            </a:endParaRPr>
          </a:p>
          <a:p>
            <a:endParaRPr lang="en-GB">
              <a:cs typeface="Calibri"/>
            </a:endParaRPr>
          </a:p>
        </p:txBody>
      </p:sp>
    </p:spTree>
    <p:extLst>
      <p:ext uri="{BB962C8B-B14F-4D97-AF65-F5344CB8AC3E}">
        <p14:creationId xmlns:p14="http://schemas.microsoft.com/office/powerpoint/2010/main" val="30252307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00190-6CDC-487D-93A7-020BE6CF28F6}"/>
              </a:ext>
            </a:extLst>
          </p:cNvPr>
          <p:cNvSpPr>
            <a:spLocks noGrp="1"/>
          </p:cNvSpPr>
          <p:nvPr>
            <p:ph type="title"/>
          </p:nvPr>
        </p:nvSpPr>
        <p:spPr/>
        <p:txBody>
          <a:bodyPr vert="horz" lIns="91440" tIns="45720" rIns="91440" bIns="45720" rtlCol="0" anchor="ctr">
            <a:noAutofit/>
          </a:bodyPr>
          <a:lstStyle/>
          <a:p>
            <a:pPr algn="ctr"/>
            <a:r>
              <a:rPr lang="en-GB" sz="3600" b="1" u="sng">
                <a:cs typeface="Calibri Light"/>
              </a:rPr>
              <a:t>Create an Actionable list and Prioritise</a:t>
            </a:r>
            <a:br>
              <a:rPr lang="en-GB" sz="3600" b="1" u="sng">
                <a:cs typeface="Calibri Light"/>
              </a:rPr>
            </a:br>
            <a:r>
              <a:rPr lang="en-GB" sz="3600" b="1" u="sng">
                <a:cs typeface="Calibri Light"/>
              </a:rPr>
              <a:t>Our Recommendations </a:t>
            </a:r>
            <a:br>
              <a:rPr lang="en-GB" sz="3600" b="1" u="sng">
                <a:cs typeface="Calibri Light"/>
              </a:rPr>
            </a:br>
            <a:r>
              <a:rPr lang="en-GB" sz="3600" b="1" u="sng">
                <a:cs typeface="Calibri Light"/>
              </a:rPr>
              <a:t>for the New Customer Care Plan</a:t>
            </a:r>
          </a:p>
        </p:txBody>
      </p:sp>
      <p:sp>
        <p:nvSpPr>
          <p:cNvPr id="3" name="Content Placeholder 2">
            <a:extLst>
              <a:ext uri="{FF2B5EF4-FFF2-40B4-BE49-F238E27FC236}">
                <a16:creationId xmlns:a16="http://schemas.microsoft.com/office/drawing/2014/main" id="{E3CBEAAA-BF52-4F33-9173-D785B5FDE224}"/>
              </a:ext>
            </a:extLst>
          </p:cNvPr>
          <p:cNvSpPr>
            <a:spLocks noGrp="1"/>
          </p:cNvSpPr>
          <p:nvPr>
            <p:ph idx="1"/>
          </p:nvPr>
        </p:nvSpPr>
        <p:spPr>
          <a:xfrm>
            <a:off x="838200" y="2267239"/>
            <a:ext cx="10515600" cy="4351338"/>
          </a:xfrm>
        </p:spPr>
        <p:txBody>
          <a:bodyPr vert="horz" lIns="91440" tIns="45720" rIns="91440" bIns="45720" rtlCol="0" anchor="t">
            <a:normAutofit/>
          </a:bodyPr>
          <a:lstStyle/>
          <a:p>
            <a:pPr marL="0" indent="0">
              <a:buNone/>
            </a:pPr>
            <a:r>
              <a:rPr lang="en-GB" sz="2400">
                <a:cs typeface="Calibri"/>
              </a:rPr>
              <a:t>1) Tik Tok advertising will give access to millions of new consumers, particularly in the US.  The live streaming of fashion shows will be an addition.</a:t>
            </a:r>
            <a:endParaRPr lang="en-US" sz="2400">
              <a:cs typeface="Calibri"/>
            </a:endParaRPr>
          </a:p>
          <a:p>
            <a:pPr marL="0" indent="0">
              <a:buNone/>
            </a:pPr>
            <a:r>
              <a:rPr lang="en-GB" sz="2400">
                <a:cs typeface="Calibri"/>
              </a:rPr>
              <a:t>2) Continuation of Twitter, Instagram and LinkedIn.  </a:t>
            </a:r>
          </a:p>
          <a:p>
            <a:pPr marL="0" indent="0">
              <a:buNone/>
            </a:pPr>
            <a:r>
              <a:rPr lang="en-GB" sz="2400">
                <a:cs typeface="Calibri"/>
              </a:rPr>
              <a:t>3) Flagship stores: Bringing back the experiential experience. </a:t>
            </a:r>
          </a:p>
          <a:p>
            <a:pPr marL="0" indent="0">
              <a:buNone/>
            </a:pPr>
            <a:r>
              <a:rPr lang="en-GB" sz="2400">
                <a:cs typeface="Calibri"/>
              </a:rPr>
              <a:t>4)  Digital marketing with a focus on AI, using the Dominoes delivery tracking analogy.</a:t>
            </a:r>
          </a:p>
          <a:p>
            <a:pPr marL="0" indent="0">
              <a:buNone/>
            </a:pPr>
            <a:r>
              <a:rPr lang="en-GB" sz="2400">
                <a:cs typeface="Calibri"/>
              </a:rPr>
              <a:t>5)  Virtual Reality technology advances: using VR glasses as a game simulator to try on new clothes, new trends and purchasing through the glasses.</a:t>
            </a:r>
          </a:p>
          <a:p>
            <a:endParaRPr lang="en-GB">
              <a:cs typeface="Calibri"/>
            </a:endParaRPr>
          </a:p>
        </p:txBody>
      </p:sp>
    </p:spTree>
    <p:extLst>
      <p:ext uri="{BB962C8B-B14F-4D97-AF65-F5344CB8AC3E}">
        <p14:creationId xmlns:p14="http://schemas.microsoft.com/office/powerpoint/2010/main" val="2498356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F9C72B-A6AD-4A26-8CAB-00D5E0C53CD2}"/>
              </a:ext>
            </a:extLst>
          </p:cNvPr>
          <p:cNvSpPr>
            <a:spLocks noGrp="1"/>
          </p:cNvSpPr>
          <p:nvPr>
            <p:ph idx="1"/>
          </p:nvPr>
        </p:nvSpPr>
        <p:spPr/>
        <p:txBody>
          <a:bodyPr vert="horz" lIns="91440" tIns="45720" rIns="91440" bIns="45720" rtlCol="0" anchor="t">
            <a:normAutofit/>
          </a:bodyPr>
          <a:lstStyle/>
          <a:p>
            <a:pPr marL="0" indent="0" algn="ctr">
              <a:buNone/>
            </a:pPr>
            <a:r>
              <a:rPr lang="en-GB" sz="3600" b="1">
                <a:cs typeface="Calibri"/>
              </a:rPr>
              <a:t>Thank you for listening</a:t>
            </a:r>
            <a:endParaRPr lang="en-US"/>
          </a:p>
        </p:txBody>
      </p:sp>
      <p:pic>
        <p:nvPicPr>
          <p:cNvPr id="4" name="Picture 4" descr="Logo&#10;&#10;Description automatically generated">
            <a:extLst>
              <a:ext uri="{FF2B5EF4-FFF2-40B4-BE49-F238E27FC236}">
                <a16:creationId xmlns:a16="http://schemas.microsoft.com/office/drawing/2014/main" id="{CA7B281F-4CD2-4D21-A39E-B8073E9F2E80}"/>
              </a:ext>
            </a:extLst>
          </p:cNvPr>
          <p:cNvPicPr>
            <a:picLocks noChangeAspect="1"/>
          </p:cNvPicPr>
          <p:nvPr/>
        </p:nvPicPr>
        <p:blipFill>
          <a:blip r:embed="rId2"/>
          <a:stretch>
            <a:fillRect/>
          </a:stretch>
        </p:blipFill>
        <p:spPr>
          <a:xfrm>
            <a:off x="3163229" y="2716802"/>
            <a:ext cx="5856248" cy="2725371"/>
          </a:xfrm>
          <a:prstGeom prst="rect">
            <a:avLst/>
          </a:prstGeom>
        </p:spPr>
      </p:pic>
    </p:spTree>
    <p:extLst>
      <p:ext uri="{BB962C8B-B14F-4D97-AF65-F5344CB8AC3E}">
        <p14:creationId xmlns:p14="http://schemas.microsoft.com/office/powerpoint/2010/main" val="35173478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69CE2-40A2-4B3D-B4C5-F7ECA4314F57}"/>
              </a:ext>
            </a:extLst>
          </p:cNvPr>
          <p:cNvSpPr>
            <a:spLocks noGrp="1"/>
          </p:cNvSpPr>
          <p:nvPr>
            <p:ph type="title"/>
          </p:nvPr>
        </p:nvSpPr>
        <p:spPr>
          <a:xfrm>
            <a:off x="777586" y="-93807"/>
            <a:ext cx="10515600" cy="1325563"/>
          </a:xfrm>
        </p:spPr>
        <p:txBody>
          <a:bodyPr>
            <a:normAutofit/>
          </a:bodyPr>
          <a:lstStyle/>
          <a:p>
            <a:pPr algn="ctr"/>
            <a:r>
              <a:rPr lang="en-GB" sz="3600" b="1" u="sng">
                <a:cs typeface="Calibri Light"/>
              </a:rPr>
              <a:t>Reference List</a:t>
            </a:r>
          </a:p>
        </p:txBody>
      </p:sp>
      <p:sp>
        <p:nvSpPr>
          <p:cNvPr id="3" name="Content Placeholder 2">
            <a:extLst>
              <a:ext uri="{FF2B5EF4-FFF2-40B4-BE49-F238E27FC236}">
                <a16:creationId xmlns:a16="http://schemas.microsoft.com/office/drawing/2014/main" id="{F4FED3AB-7534-4D83-813C-E549DC9A2B74}"/>
              </a:ext>
            </a:extLst>
          </p:cNvPr>
          <p:cNvSpPr>
            <a:spLocks noGrp="1"/>
          </p:cNvSpPr>
          <p:nvPr>
            <p:ph idx="1"/>
          </p:nvPr>
        </p:nvSpPr>
        <p:spPr>
          <a:xfrm>
            <a:off x="401170" y="963282"/>
            <a:ext cx="10827837" cy="5556987"/>
          </a:xfrm>
        </p:spPr>
        <p:txBody>
          <a:bodyPr vert="horz" lIns="91440" tIns="45720" rIns="91440" bIns="45720" rtlCol="0" anchor="t">
            <a:normAutofit/>
          </a:bodyPr>
          <a:lstStyle/>
          <a:p>
            <a:r>
              <a:rPr lang="en-US" sz="600">
                <a:ea typeface="+mn-lt"/>
                <a:cs typeface="+mn-lt"/>
              </a:rPr>
              <a:t>ASOS. (2020, October 1st). </a:t>
            </a:r>
            <a:r>
              <a:rPr lang="en-US" sz="600" i="1">
                <a:ea typeface="+mn-lt"/>
                <a:cs typeface="+mn-lt"/>
              </a:rPr>
              <a:t>ASOS Design Circular Fashion.</a:t>
            </a:r>
            <a:r>
              <a:rPr lang="en-US" sz="600">
                <a:ea typeface="+mn-lt"/>
                <a:cs typeface="+mn-lt"/>
              </a:rPr>
              <a:t> Retrieved April 28th, 2021, from ASOS Circular Fashion: </a:t>
            </a:r>
            <a:r>
              <a:rPr lang="en-US" sz="600">
                <a:ea typeface="+mn-lt"/>
                <a:cs typeface="+mn-lt"/>
                <a:hlinkClick r:id="rId3"/>
              </a:rPr>
              <a:t>https://www.asos.com/discover/circular/</a:t>
            </a:r>
            <a:r>
              <a:rPr lang="en-US" sz="600">
                <a:ea typeface="+mn-lt"/>
                <a:cs typeface="+mn-lt"/>
              </a:rPr>
              <a:t> </a:t>
            </a:r>
            <a:endParaRPr lang="en-GB" sz="600">
              <a:cs typeface="Calibri" panose="020F0502020204030204"/>
            </a:endParaRPr>
          </a:p>
          <a:p>
            <a:r>
              <a:rPr lang="en-US" sz="600">
                <a:ea typeface="+mn-lt"/>
                <a:cs typeface="+mn-lt"/>
              </a:rPr>
              <a:t>ASOS. (2021, May 3rd). </a:t>
            </a:r>
            <a:r>
              <a:rPr lang="en-US" sz="600" i="1">
                <a:ea typeface="+mn-lt"/>
                <a:cs typeface="+mn-lt"/>
              </a:rPr>
              <a:t>ASOS.com</a:t>
            </a:r>
            <a:r>
              <a:rPr lang="en-US" sz="600">
                <a:ea typeface="+mn-lt"/>
                <a:cs typeface="+mn-lt"/>
              </a:rPr>
              <a:t>. Retrieved May 7th, 2021, from A-Z of brands: HUDA Beauty: </a:t>
            </a:r>
            <a:r>
              <a:rPr lang="en-US" sz="600">
                <a:ea typeface="+mn-lt"/>
                <a:cs typeface="+mn-lt"/>
                <a:hlinkClick r:id="rId4"/>
              </a:rPr>
              <a:t>https://www.asos.com/women/face-body/a-to-z-of-brands/huda-beauty/cat/?cid=30315</a:t>
            </a:r>
            <a:r>
              <a:rPr lang="en-US" sz="600">
                <a:ea typeface="+mn-lt"/>
                <a:cs typeface="+mn-lt"/>
              </a:rPr>
              <a:t> </a:t>
            </a:r>
            <a:endParaRPr lang="en-GB" sz="600">
              <a:cs typeface="Calibri"/>
            </a:endParaRPr>
          </a:p>
          <a:p>
            <a:r>
              <a:rPr lang="en-US" sz="600">
                <a:ea typeface="+mn-lt"/>
                <a:cs typeface="+mn-lt"/>
              </a:rPr>
              <a:t>ASOS. (2021, March 8th). </a:t>
            </a:r>
            <a:r>
              <a:rPr lang="en-US" sz="600" i="1">
                <a:ea typeface="+mn-lt"/>
                <a:cs typeface="+mn-lt"/>
              </a:rPr>
              <a:t>Corporate Responsibility.</a:t>
            </a:r>
            <a:r>
              <a:rPr lang="en-US" sz="600">
                <a:ea typeface="+mn-lt"/>
                <a:cs typeface="+mn-lt"/>
              </a:rPr>
              <a:t> Retrieved May 10th, 2021, from ASOS: </a:t>
            </a:r>
            <a:r>
              <a:rPr lang="en-US" sz="600">
                <a:ea typeface="+mn-lt"/>
                <a:cs typeface="+mn-lt"/>
                <a:hlinkClick r:id="rId5"/>
              </a:rPr>
              <a:t>https://www.asosplc.com/corporate-responsibility/our-products/animal-welfare</a:t>
            </a:r>
            <a:r>
              <a:rPr lang="en-US" sz="600">
                <a:ea typeface="+mn-lt"/>
                <a:cs typeface="+mn-lt"/>
              </a:rPr>
              <a:t> </a:t>
            </a:r>
            <a:endParaRPr lang="en-GB" sz="600">
              <a:cs typeface="Calibri"/>
            </a:endParaRPr>
          </a:p>
          <a:p>
            <a:r>
              <a:rPr lang="en-US" sz="600">
                <a:ea typeface="+mn-lt"/>
                <a:cs typeface="+mn-lt"/>
              </a:rPr>
              <a:t>ASOS Annual Report. (2021, February 26th). </a:t>
            </a:r>
            <a:r>
              <a:rPr lang="en-US" sz="600" i="1">
                <a:ea typeface="+mn-lt"/>
                <a:cs typeface="+mn-lt"/>
              </a:rPr>
              <a:t>ASOS Interim Results February 2021.</a:t>
            </a:r>
            <a:r>
              <a:rPr lang="en-US" sz="600">
                <a:ea typeface="+mn-lt"/>
                <a:cs typeface="+mn-lt"/>
              </a:rPr>
              <a:t> Retrieved May 10th, 2021, from ASOS: </a:t>
            </a:r>
            <a:r>
              <a:rPr lang="en-US" sz="600">
                <a:ea typeface="+mn-lt"/>
                <a:cs typeface="+mn-lt"/>
                <a:hlinkClick r:id="rId6"/>
              </a:rPr>
              <a:t>https://www.asosplc.com/~/media/Files/A/Asos-V2/reports-and-presentations/2021/interim-results-statement.pdf</a:t>
            </a:r>
            <a:r>
              <a:rPr lang="en-US" sz="600">
                <a:ea typeface="+mn-lt"/>
                <a:cs typeface="+mn-lt"/>
              </a:rPr>
              <a:t> </a:t>
            </a:r>
            <a:endParaRPr lang="en-GB" sz="600">
              <a:cs typeface="Calibri"/>
            </a:endParaRPr>
          </a:p>
          <a:p>
            <a:r>
              <a:rPr lang="en-US" sz="600">
                <a:ea typeface="+mn-lt"/>
                <a:cs typeface="+mn-lt"/>
              </a:rPr>
              <a:t>BBC News. (2019, July 17th). </a:t>
            </a:r>
            <a:r>
              <a:rPr lang="en-US" sz="600" i="1">
                <a:ea typeface="+mn-lt"/>
                <a:cs typeface="+mn-lt"/>
              </a:rPr>
              <a:t>BBC News: Newsbeat.</a:t>
            </a:r>
            <a:r>
              <a:rPr lang="en-US" sz="600">
                <a:ea typeface="+mn-lt"/>
                <a:cs typeface="+mn-lt"/>
              </a:rPr>
              <a:t> Retrieved April 28th, 2021, from Fast Fashion: </a:t>
            </a:r>
            <a:r>
              <a:rPr lang="en-US" sz="600">
                <a:ea typeface="+mn-lt"/>
                <a:cs typeface="+mn-lt"/>
                <a:hlinkClick r:id="rId7"/>
              </a:rPr>
              <a:t>https://www.bbc.co.uk/news/newsbeat-49022453</a:t>
            </a:r>
            <a:r>
              <a:rPr lang="en-US" sz="600">
                <a:ea typeface="+mn-lt"/>
                <a:cs typeface="+mn-lt"/>
              </a:rPr>
              <a:t> </a:t>
            </a:r>
            <a:endParaRPr lang="en-GB" sz="600">
              <a:cs typeface="Calibri"/>
            </a:endParaRPr>
          </a:p>
          <a:p>
            <a:r>
              <a:rPr lang="en-US" sz="600">
                <a:ea typeface="+mn-lt"/>
                <a:cs typeface="+mn-lt"/>
              </a:rPr>
              <a:t>CIM. (2020, October 8th). </a:t>
            </a:r>
            <a:r>
              <a:rPr lang="en-US" sz="600" i="1">
                <a:ea typeface="+mn-lt"/>
                <a:cs typeface="+mn-lt"/>
              </a:rPr>
              <a:t>CIM Marketing Podcast - Episode 22: The shifting shape of marketing teams.</a:t>
            </a:r>
            <a:r>
              <a:rPr lang="en-US" sz="600">
                <a:ea typeface="+mn-lt"/>
                <a:cs typeface="+mn-lt"/>
              </a:rPr>
              <a:t> Retrieved May 10th, 2021, from CIM Marketing Podcast: https://www.cim.co.uk/exchange/podcast/cim-marketing-podcast-episode-22-the-shifting-shape-of-marketing-teams/ </a:t>
            </a:r>
          </a:p>
          <a:p>
            <a:r>
              <a:rPr lang="en-US" sz="600">
                <a:ea typeface="+mn-lt"/>
                <a:cs typeface="+mn-lt"/>
              </a:rPr>
              <a:t>Davey, J. (2021, January 13th). </a:t>
            </a:r>
            <a:r>
              <a:rPr lang="en-US" sz="600" i="1">
                <a:ea typeface="+mn-lt"/>
                <a:cs typeface="+mn-lt"/>
              </a:rPr>
              <a:t>Reuters.</a:t>
            </a:r>
            <a:r>
              <a:rPr lang="en-US" sz="600">
                <a:ea typeface="+mn-lt"/>
                <a:cs typeface="+mn-lt"/>
              </a:rPr>
              <a:t> Retrieved May 7th, 2021, from Britain's ASOS expects 15-million-pound hit from Brexit tariffs: </a:t>
            </a:r>
            <a:r>
              <a:rPr lang="en-US" sz="600">
                <a:ea typeface="+mn-lt"/>
                <a:cs typeface="+mn-lt"/>
                <a:hlinkClick r:id="rId8"/>
              </a:rPr>
              <a:t>https://www.reuters.com/article/uk-asos-outlook-idUSKBN29I0O9</a:t>
            </a:r>
            <a:r>
              <a:rPr lang="en-US" sz="600">
                <a:ea typeface="+mn-lt"/>
                <a:cs typeface="+mn-lt"/>
              </a:rPr>
              <a:t> </a:t>
            </a:r>
            <a:endParaRPr lang="en-GB" sz="600">
              <a:cs typeface="Calibri"/>
            </a:endParaRPr>
          </a:p>
          <a:p>
            <a:r>
              <a:rPr lang="en-US" sz="600">
                <a:ea typeface="+mn-lt"/>
                <a:cs typeface="+mn-lt"/>
              </a:rPr>
              <a:t>Davey, J. (2021, January 13th). </a:t>
            </a:r>
            <a:r>
              <a:rPr lang="en-US" sz="600" i="1">
                <a:ea typeface="+mn-lt"/>
                <a:cs typeface="+mn-lt"/>
              </a:rPr>
              <a:t>Reuters.</a:t>
            </a:r>
            <a:r>
              <a:rPr lang="en-US" sz="600">
                <a:ea typeface="+mn-lt"/>
                <a:cs typeface="+mn-lt"/>
              </a:rPr>
              <a:t> Retrieved May 10th, 2021, from Britain's ASOS expects 15-million-pound hit from Brexit tariffs: </a:t>
            </a:r>
            <a:r>
              <a:rPr lang="en-US" sz="600">
                <a:ea typeface="+mn-lt"/>
                <a:cs typeface="+mn-lt"/>
                <a:hlinkClick r:id="rId9"/>
              </a:rPr>
              <a:t>https://www.reuters.com/article/uk-asos-outlook-iduskbn29i0o9</a:t>
            </a:r>
            <a:r>
              <a:rPr lang="en-US" sz="600">
                <a:ea typeface="+mn-lt"/>
                <a:cs typeface="+mn-lt"/>
              </a:rPr>
              <a:t> </a:t>
            </a:r>
            <a:endParaRPr lang="en-GB" sz="600">
              <a:cs typeface="Calibri"/>
            </a:endParaRPr>
          </a:p>
          <a:p>
            <a:r>
              <a:rPr lang="en-US" sz="600">
                <a:ea typeface="+mn-lt"/>
                <a:cs typeface="+mn-lt"/>
              </a:rPr>
              <a:t>Deloitte. (2018, September 22nd). </a:t>
            </a:r>
            <a:r>
              <a:rPr lang="en-US" sz="600" i="1">
                <a:ea typeface="+mn-lt"/>
                <a:cs typeface="+mn-lt"/>
              </a:rPr>
              <a:t>Deloitte.</a:t>
            </a:r>
            <a:r>
              <a:rPr lang="en-US" sz="600">
                <a:ea typeface="+mn-lt"/>
                <a:cs typeface="+mn-lt"/>
              </a:rPr>
              <a:t> (D. Walton, &amp; B. Perkins, Eds.) Retrieved May 6th, 2021, from New Tech on the block: Planning for Blockchain in the Retail and Consumer Packaged Goods Industries: </a:t>
            </a:r>
            <a:r>
              <a:rPr lang="en-US" sz="600">
                <a:ea typeface="+mn-lt"/>
                <a:cs typeface="+mn-lt"/>
                <a:hlinkClick r:id="rId10"/>
              </a:rPr>
              <a:t>https://www2.deloitte.com/uk/en/pages/consumer-industrial-products/articles/new-tech-on-the-block.html</a:t>
            </a:r>
            <a:r>
              <a:rPr lang="en-US" sz="600">
                <a:ea typeface="+mn-lt"/>
                <a:cs typeface="+mn-lt"/>
              </a:rPr>
              <a:t> </a:t>
            </a:r>
            <a:endParaRPr lang="en-GB" sz="600">
              <a:cs typeface="Calibri"/>
            </a:endParaRPr>
          </a:p>
          <a:p>
            <a:r>
              <a:rPr lang="en-US" sz="600">
                <a:ea typeface="+mn-lt"/>
                <a:cs typeface="+mn-lt"/>
              </a:rPr>
              <a:t>DHL. (2020, April 21st). </a:t>
            </a:r>
            <a:r>
              <a:rPr lang="en-US" sz="600" i="1">
                <a:ea typeface="+mn-lt"/>
                <a:cs typeface="+mn-lt"/>
              </a:rPr>
              <a:t>DHL.</a:t>
            </a:r>
            <a:r>
              <a:rPr lang="en-US" sz="600">
                <a:ea typeface="+mn-lt"/>
                <a:cs typeface="+mn-lt"/>
              </a:rPr>
              <a:t> Retrieved May 10th, 2021, from DHL expand long term partnership with ASOS: </a:t>
            </a:r>
            <a:r>
              <a:rPr lang="en-US" sz="600">
                <a:ea typeface="+mn-lt"/>
                <a:cs typeface="+mn-lt"/>
                <a:hlinkClick r:id="rId11"/>
              </a:rPr>
              <a:t>https://www.dhl.com/global-en/home/press/press-archive/2020/asos-and-dhl-expand-long-term-partnership-in-europe.html</a:t>
            </a:r>
            <a:r>
              <a:rPr lang="en-US" sz="600">
                <a:ea typeface="+mn-lt"/>
                <a:cs typeface="+mn-lt"/>
              </a:rPr>
              <a:t> </a:t>
            </a:r>
            <a:endParaRPr lang="en-GB" sz="600">
              <a:cs typeface="Calibri"/>
            </a:endParaRPr>
          </a:p>
          <a:p>
            <a:r>
              <a:rPr lang="en-US" sz="600">
                <a:ea typeface="+mn-lt"/>
                <a:cs typeface="+mn-lt"/>
              </a:rPr>
              <a:t>Eley, J. (2021, April 21st). </a:t>
            </a:r>
            <a:r>
              <a:rPr lang="en-US" sz="600" i="1">
                <a:ea typeface="+mn-lt"/>
                <a:cs typeface="+mn-lt"/>
              </a:rPr>
              <a:t>Financial Times.</a:t>
            </a:r>
            <a:r>
              <a:rPr lang="en-US" sz="600">
                <a:ea typeface="+mn-lt"/>
                <a:cs typeface="+mn-lt"/>
              </a:rPr>
              <a:t> (F. Times, Ed.) Retrieved May 7th, 2021, from Sustainable Pre Loved Ranges from Fashion Retailer Zalando: </a:t>
            </a:r>
            <a:r>
              <a:rPr lang="en-US" sz="600">
                <a:ea typeface="+mn-lt"/>
                <a:cs typeface="+mn-lt"/>
                <a:hlinkClick r:id="rId12"/>
              </a:rPr>
              <a:t>https://www.ft.com/content/67e3e035-b393-4762-bbab-c3576925f287</a:t>
            </a:r>
            <a:r>
              <a:rPr lang="en-US" sz="600">
                <a:ea typeface="+mn-lt"/>
                <a:cs typeface="+mn-lt"/>
              </a:rPr>
              <a:t> </a:t>
            </a:r>
            <a:endParaRPr lang="en-GB" sz="600">
              <a:cs typeface="Calibri"/>
            </a:endParaRPr>
          </a:p>
          <a:p>
            <a:r>
              <a:rPr lang="en-US" sz="600">
                <a:ea typeface="+mn-lt"/>
                <a:cs typeface="+mn-lt"/>
              </a:rPr>
              <a:t>Ethical Consumer. (2021, February 14th). </a:t>
            </a:r>
            <a:r>
              <a:rPr lang="en-US" sz="600" i="1">
                <a:ea typeface="+mn-lt"/>
                <a:cs typeface="+mn-lt"/>
              </a:rPr>
              <a:t>Company Profile ASOS Plc</a:t>
            </a:r>
            <a:r>
              <a:rPr lang="en-US" sz="600">
                <a:ea typeface="+mn-lt"/>
                <a:cs typeface="+mn-lt"/>
              </a:rPr>
              <a:t>. Retrieved May 7th, 2021, from Ethical Consumer: </a:t>
            </a:r>
            <a:r>
              <a:rPr lang="en-US" sz="600">
                <a:ea typeface="+mn-lt"/>
                <a:cs typeface="+mn-lt"/>
                <a:hlinkClick r:id="rId13"/>
              </a:rPr>
              <a:t>http://www.ethicalconsumer.org/company-profile/asos-plc</a:t>
            </a:r>
            <a:r>
              <a:rPr lang="en-US" sz="600">
                <a:ea typeface="+mn-lt"/>
                <a:cs typeface="+mn-lt"/>
              </a:rPr>
              <a:t> </a:t>
            </a:r>
            <a:endParaRPr lang="en-GB" sz="600">
              <a:cs typeface="Calibri"/>
            </a:endParaRPr>
          </a:p>
          <a:p>
            <a:r>
              <a:rPr lang="en-US" sz="600">
                <a:ea typeface="+mn-lt"/>
                <a:cs typeface="+mn-lt"/>
              </a:rPr>
              <a:t>Fahy, J., &amp; Jobber, D. (2019). </a:t>
            </a:r>
            <a:r>
              <a:rPr lang="en-US" sz="600" i="1">
                <a:ea typeface="+mn-lt"/>
                <a:cs typeface="+mn-lt"/>
              </a:rPr>
              <a:t>Foundations of Marketing</a:t>
            </a:r>
            <a:r>
              <a:rPr lang="en-US" sz="600">
                <a:ea typeface="+mn-lt"/>
                <a:cs typeface="+mn-lt"/>
              </a:rPr>
              <a:t> (6th Edition ed.). London, England, United Kingdom: McGraw-Hill Education. Retrieved May 7th, 2021 </a:t>
            </a:r>
            <a:endParaRPr lang="en-GB" sz="600">
              <a:cs typeface="Calibri"/>
            </a:endParaRPr>
          </a:p>
          <a:p>
            <a:r>
              <a:rPr lang="en-US" sz="600">
                <a:ea typeface="+mn-lt"/>
                <a:cs typeface="+mn-lt"/>
              </a:rPr>
              <a:t>Fahy, J., &amp; Jobber, D. (2019). </a:t>
            </a:r>
            <a:r>
              <a:rPr lang="en-US" sz="600" i="1">
                <a:ea typeface="+mn-lt"/>
                <a:cs typeface="+mn-lt"/>
              </a:rPr>
              <a:t>Foundations of Marketing</a:t>
            </a:r>
            <a:r>
              <a:rPr lang="en-US" sz="600">
                <a:ea typeface="+mn-lt"/>
                <a:cs typeface="+mn-lt"/>
              </a:rPr>
              <a:t> (6th Edition ed.). London, England, United Kingdom: McGraw-Hill Education Publication Limited. Retrieved May 7th, 2021 </a:t>
            </a:r>
            <a:endParaRPr lang="en-GB" sz="600">
              <a:cs typeface="Calibri"/>
            </a:endParaRPr>
          </a:p>
          <a:p>
            <a:r>
              <a:rPr lang="en-US" sz="600">
                <a:ea typeface="+mn-lt"/>
                <a:cs typeface="+mn-lt"/>
              </a:rPr>
              <a:t>Forbes. (2021, February 24th). </a:t>
            </a:r>
            <a:r>
              <a:rPr lang="en-US" sz="600" i="1">
                <a:ea typeface="+mn-lt"/>
                <a:cs typeface="+mn-lt"/>
              </a:rPr>
              <a:t>As ASOS And Boohoo Snap Up High Street Brands, Are They Missing An Opportunity To Add Bricks And Mortar Custom To Their Shopping Basket?</a:t>
            </a:r>
            <a:r>
              <a:rPr lang="en-US" sz="600">
                <a:ea typeface="+mn-lt"/>
                <a:cs typeface="+mn-lt"/>
              </a:rPr>
              <a:t> Retrieved May 10th, 2021, from Forbes: </a:t>
            </a:r>
            <a:r>
              <a:rPr lang="en-US" sz="600">
                <a:ea typeface="+mn-lt"/>
                <a:cs typeface="+mn-lt"/>
                <a:hlinkClick r:id="rId14"/>
              </a:rPr>
              <a:t>https://www.forbes.com/sites/alliancembs/2021/02/24/as-asos-and-boohoo-snap-up-high-street-brands-are-they-missing-an-opportunity-to-add-bricks-and-mortar-custom-to-their-shopping-basket/?sh=4281f6535e08</a:t>
            </a:r>
            <a:r>
              <a:rPr lang="en-US" sz="600">
                <a:ea typeface="+mn-lt"/>
                <a:cs typeface="+mn-lt"/>
              </a:rPr>
              <a:t> </a:t>
            </a:r>
            <a:endParaRPr lang="en-GB" sz="600">
              <a:cs typeface="Calibri"/>
            </a:endParaRPr>
          </a:p>
          <a:p>
            <a:r>
              <a:rPr lang="en-US" sz="600">
                <a:ea typeface="+mn-lt"/>
                <a:cs typeface="+mn-lt"/>
              </a:rPr>
              <a:t>Fournier, S., Breazeale, M., &amp; </a:t>
            </a:r>
            <a:r>
              <a:rPr lang="en-US" sz="600" err="1">
                <a:ea typeface="+mn-lt"/>
                <a:cs typeface="+mn-lt"/>
              </a:rPr>
              <a:t>Fetscherin</a:t>
            </a:r>
            <a:r>
              <a:rPr lang="en-US" sz="600">
                <a:ea typeface="+mn-lt"/>
                <a:cs typeface="+mn-lt"/>
              </a:rPr>
              <a:t>, M. (2012). </a:t>
            </a:r>
            <a:r>
              <a:rPr lang="en-US" sz="600" i="1">
                <a:ea typeface="+mn-lt"/>
                <a:cs typeface="+mn-lt"/>
              </a:rPr>
              <a:t>Consumer-Brands Relationships Theory and Practice.</a:t>
            </a:r>
            <a:r>
              <a:rPr lang="en-US" sz="600">
                <a:ea typeface="+mn-lt"/>
                <a:cs typeface="+mn-lt"/>
              </a:rPr>
              <a:t> New York: Taylor and Francis Group Publications Limited. Retrieved May 7th, 2021 </a:t>
            </a:r>
            <a:endParaRPr lang="en-GB" sz="600">
              <a:cs typeface="Calibri"/>
            </a:endParaRPr>
          </a:p>
          <a:p>
            <a:r>
              <a:rPr lang="en-US" sz="600">
                <a:ea typeface="+mn-lt"/>
                <a:cs typeface="+mn-lt"/>
              </a:rPr>
              <a:t>Information Commissioners Office. (2021, May 2nd). </a:t>
            </a:r>
            <a:r>
              <a:rPr lang="en-US" sz="600" i="1">
                <a:ea typeface="+mn-lt"/>
                <a:cs typeface="+mn-lt"/>
              </a:rPr>
              <a:t>Guide to the UK General Data Protection Regulation (UK GDPR).</a:t>
            </a:r>
            <a:r>
              <a:rPr lang="en-US" sz="600">
                <a:ea typeface="+mn-lt"/>
                <a:cs typeface="+mn-lt"/>
              </a:rPr>
              <a:t> Retrieved May 7th, 2021, from ICO: </a:t>
            </a:r>
            <a:r>
              <a:rPr lang="en-US" sz="600">
                <a:ea typeface="+mn-lt"/>
                <a:cs typeface="+mn-lt"/>
                <a:hlinkClick r:id="rId15"/>
              </a:rPr>
              <a:t>https://ico.org.uk/for-organisations/guide-to-data-protection/guide-to-the-general-data-protection-regulation-gdpr/</a:t>
            </a:r>
            <a:r>
              <a:rPr lang="en-US" sz="600">
                <a:ea typeface="+mn-lt"/>
                <a:cs typeface="+mn-lt"/>
              </a:rPr>
              <a:t> </a:t>
            </a:r>
            <a:endParaRPr lang="en-GB" sz="600">
              <a:cs typeface="Calibri"/>
            </a:endParaRPr>
          </a:p>
          <a:p>
            <a:r>
              <a:rPr lang="en-US" sz="600">
                <a:ea typeface="+mn-lt"/>
                <a:cs typeface="+mn-lt"/>
              </a:rPr>
              <a:t>Investor Chronicle. (2021, October 3rd). </a:t>
            </a:r>
            <a:r>
              <a:rPr lang="en-US" sz="600" i="1">
                <a:ea typeface="+mn-lt"/>
                <a:cs typeface="+mn-lt"/>
              </a:rPr>
              <a:t>Investor Chronicle.</a:t>
            </a:r>
            <a:r>
              <a:rPr lang="en-US" sz="600">
                <a:ea typeface="+mn-lt"/>
                <a:cs typeface="+mn-lt"/>
              </a:rPr>
              <a:t> Retrieved May 10th, 2021, from ASOS Global Growth Potential: </a:t>
            </a:r>
            <a:r>
              <a:rPr lang="en-US" sz="600">
                <a:ea typeface="+mn-lt"/>
                <a:cs typeface="+mn-lt"/>
                <a:hlinkClick r:id="rId16"/>
              </a:rPr>
              <a:t>https://www.investorschronicle.co.uk/education/2021/03/10/asos-s-global-growth-potential-still-has-much-to-offer-investors/%E2%80%8B</a:t>
            </a:r>
            <a:r>
              <a:rPr lang="en-US" sz="600">
                <a:ea typeface="+mn-lt"/>
                <a:cs typeface="+mn-lt"/>
              </a:rPr>
              <a:t> </a:t>
            </a:r>
            <a:endParaRPr lang="en-GB" sz="600">
              <a:cs typeface="Calibri"/>
            </a:endParaRPr>
          </a:p>
          <a:p>
            <a:r>
              <a:rPr lang="en-US" sz="600">
                <a:ea typeface="+mn-lt"/>
                <a:cs typeface="+mn-lt"/>
              </a:rPr>
              <a:t>Kohan, S. (2021, April 9th). </a:t>
            </a:r>
            <a:r>
              <a:rPr lang="en-US" sz="600" i="1">
                <a:ea typeface="+mn-lt"/>
                <a:cs typeface="+mn-lt"/>
              </a:rPr>
              <a:t>Forbes.</a:t>
            </a:r>
            <a:r>
              <a:rPr lang="en-US" sz="600">
                <a:ea typeface="+mn-lt"/>
                <a:cs typeface="+mn-lt"/>
              </a:rPr>
              <a:t> Retrieved May 10th, 2021, from ASOS Delivers 24% Sales And 275% Profit Increases-Beyond The Numbers: </a:t>
            </a:r>
            <a:r>
              <a:rPr lang="en-US" sz="600">
                <a:ea typeface="+mn-lt"/>
                <a:cs typeface="+mn-lt"/>
                <a:hlinkClick r:id="rId17"/>
              </a:rPr>
              <a:t>https://www.forbes.com/sites/shelleykohan/2021/04/09/asos-delivers-24-sales-and-275-profit-increases-beyond-the-numbers/?sh=1a2695584582</a:t>
            </a:r>
            <a:r>
              <a:rPr lang="en-US" sz="600">
                <a:ea typeface="+mn-lt"/>
                <a:cs typeface="+mn-lt"/>
              </a:rPr>
              <a:t> </a:t>
            </a:r>
            <a:endParaRPr lang="en-GB" sz="600">
              <a:cs typeface="Calibri"/>
            </a:endParaRPr>
          </a:p>
          <a:p>
            <a:r>
              <a:rPr lang="en-US" sz="600">
                <a:ea typeface="+mn-lt"/>
                <a:cs typeface="+mn-lt"/>
              </a:rPr>
              <a:t>Mckinsey &amp; Company. (2009, June 1st). </a:t>
            </a:r>
            <a:r>
              <a:rPr lang="en-US" sz="600" i="1">
                <a:ea typeface="+mn-lt"/>
                <a:cs typeface="+mn-lt"/>
              </a:rPr>
              <a:t>Mckinsey &amp; Company.</a:t>
            </a:r>
            <a:r>
              <a:rPr lang="en-US" sz="600">
                <a:ea typeface="+mn-lt"/>
                <a:cs typeface="+mn-lt"/>
              </a:rPr>
              <a:t> (D. Court, D. Elzinga, S. Mulder, &amp; O. J. </a:t>
            </a:r>
            <a:r>
              <a:rPr lang="en-US" sz="600" err="1">
                <a:ea typeface="+mn-lt"/>
                <a:cs typeface="+mn-lt"/>
              </a:rPr>
              <a:t>Vetvik</a:t>
            </a:r>
            <a:r>
              <a:rPr lang="en-US" sz="600">
                <a:ea typeface="+mn-lt"/>
                <a:cs typeface="+mn-lt"/>
              </a:rPr>
              <a:t>, Eds.) Retrieved May 10th, 2021, from Mckinsey Quarterly: The Consumer Decision Journey: </a:t>
            </a:r>
            <a:r>
              <a:rPr lang="en-US" sz="600">
                <a:ea typeface="+mn-lt"/>
                <a:cs typeface="+mn-lt"/>
                <a:hlinkClick r:id="rId18"/>
              </a:rPr>
              <a:t>https://www.mckinsey.com/business-functions/marketing-and-sales/our-insights/the-consumer-decision-journey</a:t>
            </a:r>
            <a:r>
              <a:rPr lang="en-US" sz="600">
                <a:ea typeface="+mn-lt"/>
                <a:cs typeface="+mn-lt"/>
              </a:rPr>
              <a:t> </a:t>
            </a:r>
            <a:endParaRPr lang="en-GB" sz="600">
              <a:cs typeface="Calibri"/>
            </a:endParaRPr>
          </a:p>
          <a:p>
            <a:pPr marL="0" indent="0">
              <a:buNone/>
            </a:pPr>
            <a:endParaRPr lang="en-US">
              <a:cs typeface="Calibri"/>
            </a:endParaRPr>
          </a:p>
        </p:txBody>
      </p:sp>
    </p:spTree>
    <p:extLst>
      <p:ext uri="{BB962C8B-B14F-4D97-AF65-F5344CB8AC3E}">
        <p14:creationId xmlns:p14="http://schemas.microsoft.com/office/powerpoint/2010/main" val="10679189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B5D87-0076-4269-806A-D1D79EF093F3}"/>
              </a:ext>
            </a:extLst>
          </p:cNvPr>
          <p:cNvSpPr>
            <a:spLocks noGrp="1"/>
          </p:cNvSpPr>
          <p:nvPr>
            <p:ph type="title"/>
          </p:nvPr>
        </p:nvSpPr>
        <p:spPr>
          <a:xfrm>
            <a:off x="838200" y="131330"/>
            <a:ext cx="10515600" cy="1325563"/>
          </a:xfrm>
        </p:spPr>
        <p:txBody>
          <a:bodyPr>
            <a:normAutofit/>
          </a:bodyPr>
          <a:lstStyle/>
          <a:p>
            <a:pPr algn="ctr"/>
            <a:r>
              <a:rPr lang="en-GB" sz="3600" b="1" u="sng">
                <a:cs typeface="Calibri Light"/>
              </a:rPr>
              <a:t>Continued Reference List</a:t>
            </a:r>
          </a:p>
        </p:txBody>
      </p:sp>
      <p:sp>
        <p:nvSpPr>
          <p:cNvPr id="3" name="Content Placeholder 2">
            <a:extLst>
              <a:ext uri="{FF2B5EF4-FFF2-40B4-BE49-F238E27FC236}">
                <a16:creationId xmlns:a16="http://schemas.microsoft.com/office/drawing/2014/main" id="{7D87731C-2493-4DA5-8AFB-AF77A71ED1AB}"/>
              </a:ext>
            </a:extLst>
          </p:cNvPr>
          <p:cNvSpPr>
            <a:spLocks noGrp="1"/>
          </p:cNvSpPr>
          <p:nvPr>
            <p:ph idx="1"/>
          </p:nvPr>
        </p:nvSpPr>
        <p:spPr>
          <a:xfrm>
            <a:off x="474518" y="1453284"/>
            <a:ext cx="11355531" cy="4905519"/>
          </a:xfrm>
        </p:spPr>
        <p:txBody>
          <a:bodyPr vert="horz" lIns="91440" tIns="45720" rIns="91440" bIns="45720" rtlCol="0" anchor="t">
            <a:normAutofit fontScale="32500" lnSpcReduction="20000"/>
          </a:bodyPr>
          <a:lstStyle/>
          <a:p>
            <a:r>
              <a:rPr lang="en-US">
                <a:cs typeface="Calibri"/>
              </a:rPr>
              <a:t>McKinsey &amp; Company. (2020, December 14th). </a:t>
            </a:r>
            <a:r>
              <a:rPr lang="en-US" i="1">
                <a:cs typeface="Calibri"/>
              </a:rPr>
              <a:t>McKinsey &amp; Company.</a:t>
            </a:r>
            <a:r>
              <a:rPr lang="en-US">
                <a:cs typeface="Calibri"/>
              </a:rPr>
              <a:t> Retrieved May 6th, 2021, from Interview: For H&amp;M, the future of fashion is both 'circular' and digital: </a:t>
            </a:r>
            <a:r>
              <a:rPr lang="en-US">
                <a:cs typeface="Calibri"/>
                <a:hlinkClick r:id="rId3"/>
              </a:rPr>
              <a:t>https://www.mckinsey.com/industries/retail/our-insights/for-h-and-m-the-future-of-fashion-is-both-circular-and-digital</a:t>
            </a:r>
            <a:r>
              <a:rPr lang="en-US">
                <a:cs typeface="Calibri"/>
              </a:rPr>
              <a:t># </a:t>
            </a:r>
            <a:endParaRPr lang="en-GB">
              <a:ea typeface="+mn-lt"/>
              <a:cs typeface="+mn-lt"/>
            </a:endParaRPr>
          </a:p>
          <a:p>
            <a:r>
              <a:rPr lang="en-US">
                <a:cs typeface="Calibri"/>
              </a:rPr>
              <a:t>Microsoft Customer Story, Asos. (2020, August 13th). </a:t>
            </a:r>
            <a:r>
              <a:rPr lang="en-US" i="1">
                <a:cs typeface="Calibri"/>
              </a:rPr>
              <a:t>ASOS now uses the cloud-based security information and event management (SIEM) capabilities in Microsoft Azure Sentinel .</a:t>
            </a:r>
            <a:r>
              <a:rPr lang="en-US">
                <a:cs typeface="Calibri"/>
              </a:rPr>
              <a:t> Retrieved May 7th, 2021, from Microsoft : </a:t>
            </a:r>
            <a:r>
              <a:rPr lang="en-US">
                <a:cs typeface="Calibri"/>
                <a:hlinkClick r:id="rId4"/>
              </a:rPr>
              <a:t>https://customers.microsoft.com/en-us/story/838028-asos-retailer-azure-sentinel</a:t>
            </a:r>
            <a:r>
              <a:rPr lang="en-US">
                <a:cs typeface="Calibri"/>
              </a:rPr>
              <a:t> </a:t>
            </a:r>
            <a:endParaRPr lang="en-GB">
              <a:ea typeface="+mn-lt"/>
              <a:cs typeface="+mn-lt"/>
            </a:endParaRPr>
          </a:p>
          <a:p>
            <a:r>
              <a:rPr lang="en-US">
                <a:cs typeface="Calibri"/>
              </a:rPr>
              <a:t>Mohammed, R. (2017, October 20th). </a:t>
            </a:r>
            <a:r>
              <a:rPr lang="en-US" i="1">
                <a:cs typeface="Calibri"/>
              </a:rPr>
              <a:t>Harvard Business Review.</a:t>
            </a:r>
            <a:r>
              <a:rPr lang="en-US">
                <a:cs typeface="Calibri"/>
              </a:rPr>
              <a:t> Retrieved May 10th, 2021, from Pricing: How retailers use personalised prices to test what you're willing to pay: </a:t>
            </a:r>
            <a:r>
              <a:rPr lang="en-US">
                <a:cs typeface="Calibri"/>
                <a:hlinkClick r:id="rId5"/>
              </a:rPr>
              <a:t>https://hbr.org/2017/10/how-retailers-use-personalized-prices-to-test-what-youre-willing-to-pay</a:t>
            </a:r>
            <a:r>
              <a:rPr lang="en-US">
                <a:cs typeface="Calibri"/>
              </a:rPr>
              <a:t> </a:t>
            </a:r>
            <a:endParaRPr lang="en-GB">
              <a:ea typeface="+mn-lt"/>
              <a:cs typeface="+mn-lt"/>
            </a:endParaRPr>
          </a:p>
          <a:p>
            <a:r>
              <a:rPr lang="en-US">
                <a:cs typeface="Calibri"/>
              </a:rPr>
              <a:t>Mostaghel, R., &amp; Chirumalla, K. (2021, April). Journal of Business Research. </a:t>
            </a:r>
            <a:r>
              <a:rPr lang="en-US" i="1">
                <a:cs typeface="Calibri"/>
              </a:rPr>
              <a:t>Role of Customers in Circular Business Models, 127</a:t>
            </a:r>
            <a:r>
              <a:rPr lang="en-US">
                <a:cs typeface="Calibri"/>
              </a:rPr>
              <a:t>, 39. </a:t>
            </a:r>
            <a:endParaRPr lang="en-GB">
              <a:ea typeface="+mn-lt"/>
              <a:cs typeface="+mn-lt"/>
            </a:endParaRPr>
          </a:p>
          <a:p>
            <a:r>
              <a:rPr lang="en-US">
                <a:cs typeface="Calibri"/>
              </a:rPr>
              <a:t>Nazir, S. (2021, February 2nd). </a:t>
            </a:r>
            <a:r>
              <a:rPr lang="en-US" i="1">
                <a:cs typeface="Calibri"/>
              </a:rPr>
              <a:t>Can Asos help Topshop win back its place in fashion?</a:t>
            </a:r>
            <a:r>
              <a:rPr lang="en-US">
                <a:cs typeface="Calibri"/>
              </a:rPr>
              <a:t> Retrieved May 10th, 2021, from Retail Gazette: </a:t>
            </a:r>
            <a:r>
              <a:rPr lang="en-US">
                <a:cs typeface="Calibri"/>
                <a:hlinkClick r:id="rId6"/>
              </a:rPr>
              <a:t>https://www.retailgazette.co.uk/blog/2021/02/can-asos-help-Topshop-win-back-its-place-in-fashion/</a:t>
            </a:r>
            <a:r>
              <a:rPr lang="en-US">
                <a:cs typeface="Calibri"/>
              </a:rPr>
              <a:t> </a:t>
            </a:r>
            <a:endParaRPr lang="en-GB">
              <a:ea typeface="+mn-lt"/>
              <a:cs typeface="+mn-lt"/>
            </a:endParaRPr>
          </a:p>
          <a:p>
            <a:r>
              <a:rPr lang="en-US">
                <a:cs typeface="Calibri"/>
              </a:rPr>
              <a:t>Office for National Statistics. (2018, October 3rd). </a:t>
            </a:r>
            <a:r>
              <a:rPr lang="en-US" i="1">
                <a:cs typeface="Calibri"/>
              </a:rPr>
              <a:t>Retail Industry: Comparing "bricks and mortar" store sales with online retail sales.</a:t>
            </a:r>
            <a:r>
              <a:rPr lang="en-US">
                <a:cs typeface="Calibri"/>
              </a:rPr>
              <a:t> (R. Murphy, Ed.) Retrieved May 6th, 2021, from Office for National Statistics: </a:t>
            </a:r>
            <a:r>
              <a:rPr lang="en-US">
                <a:cs typeface="Calibri"/>
                <a:hlinkClick r:id="rId7"/>
              </a:rPr>
              <a:t>https://www.ons.gov.uk/businessindustryandtrade/retailindustry/articles/comparingbricksandmortarstoresalestoonlineretailsales/august2018</a:t>
            </a:r>
            <a:r>
              <a:rPr lang="en-US">
                <a:cs typeface="Calibri"/>
              </a:rPr>
              <a:t> </a:t>
            </a:r>
            <a:endParaRPr lang="en-GB">
              <a:ea typeface="+mn-lt"/>
              <a:cs typeface="+mn-lt"/>
            </a:endParaRPr>
          </a:p>
          <a:p>
            <a:r>
              <a:rPr lang="en-US">
                <a:cs typeface="Calibri"/>
              </a:rPr>
              <a:t>Office for National Statistics. (2021, April 20th). </a:t>
            </a:r>
            <a:r>
              <a:rPr lang="en-US" i="1">
                <a:cs typeface="Calibri"/>
              </a:rPr>
              <a:t>Office for National Statistics.</a:t>
            </a:r>
            <a:r>
              <a:rPr lang="en-US">
                <a:cs typeface="Calibri"/>
              </a:rPr>
              <a:t> Retrieved May 6th, 2021, from Labour market overview, UK: April 2021.: </a:t>
            </a:r>
            <a:r>
              <a:rPr lang="en-US">
                <a:cs typeface="Calibri"/>
                <a:hlinkClick r:id="rId8"/>
              </a:rPr>
              <a:t>https://www.ons.gov.uk/employmentandlabourmarket/peopleinwork/employmentandemployeetypes/bulletins/uklabourmarket/april2021#main-points</a:t>
            </a:r>
            <a:r>
              <a:rPr lang="en-US">
                <a:cs typeface="Calibri"/>
              </a:rPr>
              <a:t> </a:t>
            </a:r>
            <a:endParaRPr lang="en-GB">
              <a:ea typeface="+mn-lt"/>
              <a:cs typeface="+mn-lt"/>
            </a:endParaRPr>
          </a:p>
          <a:p>
            <a:r>
              <a:rPr lang="en-US">
                <a:cs typeface="Calibri"/>
              </a:rPr>
              <a:t>Office for National Statistics. (2021, April 23rd). </a:t>
            </a:r>
            <a:r>
              <a:rPr lang="en-US" i="1">
                <a:cs typeface="Calibri"/>
              </a:rPr>
              <a:t>Statistical Bulletin: Retail Sales, Great Britain: March 2021.</a:t>
            </a:r>
            <a:r>
              <a:rPr lang="en-US">
                <a:cs typeface="Calibri"/>
              </a:rPr>
              <a:t> Retrieved May 7th, 2021, from A first estimate of retail sales in volume and value terms, seasonally and non-seasonally adjusted.: </a:t>
            </a:r>
            <a:r>
              <a:rPr lang="en-US">
                <a:cs typeface="Calibri"/>
                <a:hlinkClick r:id="rId9"/>
              </a:rPr>
              <a:t>https://www.ons.gov.uk/businessindustryandtrade/retailindustry/bulletins/retailsales/march</a:t>
            </a:r>
            <a:r>
              <a:rPr lang="en-US">
                <a:cs typeface="Calibri"/>
              </a:rPr>
              <a:t> 2021 </a:t>
            </a:r>
            <a:endParaRPr lang="en-GB">
              <a:ea typeface="+mn-lt"/>
              <a:cs typeface="+mn-lt"/>
            </a:endParaRPr>
          </a:p>
          <a:p>
            <a:r>
              <a:rPr lang="en-US">
                <a:cs typeface="Calibri"/>
              </a:rPr>
              <a:t>Office for National Statistics. (2021, April 23rd). </a:t>
            </a:r>
            <a:r>
              <a:rPr lang="en-US" i="1">
                <a:cs typeface="Calibri"/>
              </a:rPr>
              <a:t>Statistical Bulletin; Retail Sales, Great Britain: March 2021.</a:t>
            </a:r>
            <a:r>
              <a:rPr lang="en-US">
                <a:cs typeface="Calibri"/>
              </a:rPr>
              <a:t> (R. Dalgleish, Ed.) Retrieved May 6th, 2021, from Office for National Statistics: </a:t>
            </a:r>
            <a:r>
              <a:rPr lang="en-US">
                <a:cs typeface="Calibri"/>
                <a:hlinkClick r:id="rId10"/>
              </a:rPr>
              <a:t>https://www.ons.gov.uk/businessindustryandtrade/retailindustry/bulletins/retailsales/march2021</a:t>
            </a:r>
            <a:r>
              <a:rPr lang="en-US">
                <a:cs typeface="Calibri"/>
              </a:rPr>
              <a:t> </a:t>
            </a:r>
            <a:endParaRPr lang="en-GB">
              <a:ea typeface="+mn-lt"/>
              <a:cs typeface="+mn-lt"/>
            </a:endParaRPr>
          </a:p>
          <a:p>
            <a:r>
              <a:rPr lang="en-US">
                <a:cs typeface="Calibri"/>
              </a:rPr>
              <a:t>Petermans, A., &amp; Kent, A. (2017). </a:t>
            </a:r>
            <a:r>
              <a:rPr lang="en-US" i="1">
                <a:cs typeface="Calibri"/>
              </a:rPr>
              <a:t>Retail Design: Theoretical Perspectives</a:t>
            </a:r>
            <a:r>
              <a:rPr lang="en-US">
                <a:cs typeface="Calibri"/>
              </a:rPr>
              <a:t> (1st Edition ed.). Abingdon, England, United Kingdom: Routledge. Retrieved May 7th, 2021 </a:t>
            </a:r>
            <a:endParaRPr lang="en-GB">
              <a:ea typeface="+mn-lt"/>
              <a:cs typeface="+mn-lt"/>
            </a:endParaRPr>
          </a:p>
          <a:p>
            <a:r>
              <a:rPr lang="en-US">
                <a:cs typeface="Calibri"/>
              </a:rPr>
              <a:t>Renewcell. (2020, November 19th). </a:t>
            </a:r>
            <a:r>
              <a:rPr lang="en-US" i="1">
                <a:cs typeface="Calibri"/>
              </a:rPr>
              <a:t>Renewcell and H&amp;M Group in large scale fashion recycling cooperation.</a:t>
            </a:r>
            <a:r>
              <a:rPr lang="en-US">
                <a:cs typeface="Calibri"/>
              </a:rPr>
              <a:t> Retrieved May 7th, 2021, from Renewcell and H&amp;M: </a:t>
            </a:r>
            <a:r>
              <a:rPr lang="en-US">
                <a:cs typeface="Calibri"/>
                <a:hlinkClick r:id="rId11"/>
              </a:rPr>
              <a:t>https://www.renewcell.com/en/renewcell-and-hm-group-in-large-scale-fashion-recycling-cooperation/</a:t>
            </a:r>
            <a:r>
              <a:rPr lang="en-US">
                <a:cs typeface="Calibri"/>
              </a:rPr>
              <a:t> </a:t>
            </a:r>
            <a:endParaRPr lang="en-GB">
              <a:ea typeface="+mn-lt"/>
              <a:cs typeface="+mn-lt"/>
            </a:endParaRPr>
          </a:p>
          <a:p>
            <a:r>
              <a:rPr lang="en-US">
                <a:cs typeface="Calibri"/>
              </a:rPr>
              <a:t>Reuters. (2021, May 8th). </a:t>
            </a:r>
            <a:r>
              <a:rPr lang="en-US" i="1">
                <a:cs typeface="Calibri"/>
              </a:rPr>
              <a:t>ASOS plc</a:t>
            </a:r>
            <a:r>
              <a:rPr lang="en-US">
                <a:cs typeface="Calibri"/>
              </a:rPr>
              <a:t>. Retrieved May 8th, 2021, from Customer Profile Statistics: </a:t>
            </a:r>
            <a:r>
              <a:rPr lang="en-US">
                <a:cs typeface="Calibri"/>
                <a:hlinkClick r:id="rId12"/>
              </a:rPr>
              <a:t>https://www.reuters.com/companies/ASOS.L</a:t>
            </a:r>
            <a:r>
              <a:rPr lang="en-US">
                <a:cs typeface="Calibri"/>
              </a:rPr>
              <a:t> </a:t>
            </a:r>
            <a:endParaRPr lang="en-GB">
              <a:ea typeface="+mn-lt"/>
              <a:cs typeface="+mn-lt"/>
            </a:endParaRPr>
          </a:p>
          <a:p>
            <a:r>
              <a:rPr lang="en-US">
                <a:cs typeface="Calibri"/>
              </a:rPr>
              <a:t>Statista. (2020, October 16th). </a:t>
            </a:r>
            <a:r>
              <a:rPr lang="en-US" i="1">
                <a:cs typeface="Calibri"/>
              </a:rPr>
              <a:t>Statista.</a:t>
            </a:r>
            <a:r>
              <a:rPr lang="en-US">
                <a:cs typeface="Calibri"/>
              </a:rPr>
              <a:t> (T. Sabanoglu, Ed.) Retrieved May 7th, 2021, from E-Commerce: B2C E-Commerce. Online clothing market in the UK- Statistics and Facts: </a:t>
            </a:r>
            <a:r>
              <a:rPr lang="en-US">
                <a:cs typeface="Calibri"/>
                <a:hlinkClick r:id="rId13"/>
              </a:rPr>
              <a:t>https://www.statista.com/topics/5499/online-clothing-market-in-the-uk/#dossierSummary</a:t>
            </a:r>
            <a:r>
              <a:rPr lang="en-US">
                <a:cs typeface="Calibri"/>
              </a:rPr>
              <a:t> </a:t>
            </a:r>
            <a:endParaRPr lang="en-GB">
              <a:ea typeface="+mn-lt"/>
              <a:cs typeface="+mn-lt"/>
            </a:endParaRPr>
          </a:p>
          <a:p>
            <a:r>
              <a:rPr lang="en-US">
                <a:cs typeface="Calibri"/>
              </a:rPr>
              <a:t>Telling , O. (2021, February 1st). </a:t>
            </a:r>
            <a:r>
              <a:rPr lang="en-US" i="1">
                <a:cs typeface="Calibri"/>
              </a:rPr>
              <a:t>Asos and Boohoo: barbarians at the gate.</a:t>
            </a:r>
            <a:r>
              <a:rPr lang="en-US">
                <a:cs typeface="Calibri"/>
              </a:rPr>
              <a:t> Retrieved from Investor's Chronicle: </a:t>
            </a:r>
            <a:r>
              <a:rPr lang="en-US">
                <a:cs typeface="Calibri"/>
                <a:hlinkClick r:id="rId14"/>
              </a:rPr>
              <a:t>https://www.investorschronicle.co.uk/news/2021/01/26/asos-and-boohoo-barbarians-at-the-gate/</a:t>
            </a:r>
            <a:r>
              <a:rPr lang="en-US">
                <a:cs typeface="Calibri"/>
              </a:rPr>
              <a:t> </a:t>
            </a:r>
            <a:endParaRPr lang="en-GB">
              <a:ea typeface="+mn-lt"/>
              <a:cs typeface="+mn-lt"/>
            </a:endParaRPr>
          </a:p>
          <a:p>
            <a:r>
              <a:rPr lang="en-US">
                <a:cs typeface="Calibri"/>
              </a:rPr>
              <a:t>The Guardian. (2021, February 1st). </a:t>
            </a:r>
            <a:r>
              <a:rPr lang="en-US" i="1">
                <a:cs typeface="Calibri"/>
              </a:rPr>
              <a:t>Asos buys Topshop and Miss Selfridge brands for £330m.</a:t>
            </a:r>
            <a:r>
              <a:rPr lang="en-US">
                <a:cs typeface="Calibri"/>
              </a:rPr>
              <a:t> (K. Makortoff, Ed.) Retrieved May 10th, 2021, from The Guardian: Business Economics: </a:t>
            </a:r>
            <a:r>
              <a:rPr lang="en-US">
                <a:cs typeface="Calibri"/>
                <a:hlinkClick r:id="rId15"/>
              </a:rPr>
              <a:t>https://www.theguardian.com/business/2021/feb/01/asos-buys-topshop-topman-miss-selfridge-arcadia</a:t>
            </a:r>
            <a:r>
              <a:rPr lang="en-US">
                <a:cs typeface="Calibri"/>
              </a:rPr>
              <a:t> </a:t>
            </a:r>
            <a:endParaRPr lang="en-GB">
              <a:ea typeface="+mn-lt"/>
              <a:cs typeface="+mn-lt"/>
            </a:endParaRPr>
          </a:p>
          <a:p>
            <a:r>
              <a:rPr lang="en-US">
                <a:cs typeface="Calibri"/>
              </a:rPr>
              <a:t>Vuzix. (2021, April 3rd). </a:t>
            </a:r>
            <a:r>
              <a:rPr lang="en-US" i="1">
                <a:cs typeface="Calibri"/>
              </a:rPr>
              <a:t>Vuzix Augmented Reality Glasses</a:t>
            </a:r>
            <a:r>
              <a:rPr lang="en-US">
                <a:cs typeface="Calibri"/>
              </a:rPr>
              <a:t>. Retrieved from Vuzix: </a:t>
            </a:r>
            <a:r>
              <a:rPr lang="en-US">
                <a:cs typeface="Calibri"/>
                <a:hlinkClick r:id="rId16"/>
              </a:rPr>
              <a:t>https://www.vuzix.com/products/blade-smart-glasses-upgraded</a:t>
            </a:r>
            <a:r>
              <a:rPr lang="en-US">
                <a:cs typeface="Calibri"/>
              </a:rPr>
              <a:t> </a:t>
            </a:r>
            <a:endParaRPr lang="en-GB">
              <a:ea typeface="+mn-lt"/>
              <a:cs typeface="+mn-lt"/>
            </a:endParaRPr>
          </a:p>
          <a:p>
            <a:r>
              <a:rPr lang="en-US">
                <a:cs typeface="Calibri"/>
              </a:rPr>
              <a:t>Walton, C. (2021, July 15th). </a:t>
            </a:r>
            <a:r>
              <a:rPr lang="en-US" i="1">
                <a:cs typeface="Calibri"/>
              </a:rPr>
              <a:t>ASOS sales rise despite warehousing capacity restrictions.</a:t>
            </a:r>
            <a:r>
              <a:rPr lang="en-US">
                <a:cs typeface="Calibri"/>
              </a:rPr>
              <a:t> Retrieved May 10th, 2021, from Logistics Manager with ASOS: </a:t>
            </a:r>
            <a:r>
              <a:rPr lang="en-US">
                <a:cs typeface="Calibri"/>
                <a:hlinkClick r:id="rId17"/>
              </a:rPr>
              <a:t>https://www.logisticsmanager.com/asos-sales-rise-despite-warehousing-capacity-restrictions/</a:t>
            </a:r>
            <a:r>
              <a:rPr lang="en-US">
                <a:cs typeface="Calibri"/>
              </a:rPr>
              <a:t> </a:t>
            </a:r>
            <a:endParaRPr lang="en-GB">
              <a:ea typeface="+mn-lt"/>
              <a:cs typeface="+mn-lt"/>
            </a:endParaRPr>
          </a:p>
          <a:p>
            <a:endParaRPr lang="en-GB">
              <a:cs typeface="Calibri"/>
            </a:endParaRPr>
          </a:p>
        </p:txBody>
      </p:sp>
    </p:spTree>
    <p:extLst>
      <p:ext uri="{BB962C8B-B14F-4D97-AF65-F5344CB8AC3E}">
        <p14:creationId xmlns:p14="http://schemas.microsoft.com/office/powerpoint/2010/main" val="6144655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7014A-F05D-4FD4-840B-F8F83FFDD450}"/>
              </a:ext>
            </a:extLst>
          </p:cNvPr>
          <p:cNvSpPr>
            <a:spLocks noGrp="1"/>
          </p:cNvSpPr>
          <p:nvPr>
            <p:ph type="title"/>
          </p:nvPr>
        </p:nvSpPr>
        <p:spPr/>
        <p:txBody>
          <a:bodyPr>
            <a:normAutofit/>
          </a:bodyPr>
          <a:lstStyle/>
          <a:p>
            <a:pPr algn="ctr"/>
            <a:r>
              <a:rPr lang="en-GB" sz="3600" b="1" u="sng">
                <a:cs typeface="Calibri Light"/>
              </a:rPr>
              <a:t>Contribution of Slides</a:t>
            </a:r>
          </a:p>
        </p:txBody>
      </p:sp>
      <p:sp>
        <p:nvSpPr>
          <p:cNvPr id="3" name="Content Placeholder 2">
            <a:extLst>
              <a:ext uri="{FF2B5EF4-FFF2-40B4-BE49-F238E27FC236}">
                <a16:creationId xmlns:a16="http://schemas.microsoft.com/office/drawing/2014/main" id="{B4CED56F-DBC7-40B5-B0B3-9F404E5620A4}"/>
              </a:ext>
            </a:extLst>
          </p:cNvPr>
          <p:cNvSpPr>
            <a:spLocks noGrp="1"/>
          </p:cNvSpPr>
          <p:nvPr>
            <p:ph idx="1"/>
          </p:nvPr>
        </p:nvSpPr>
        <p:spPr/>
        <p:txBody>
          <a:bodyPr vert="horz" lIns="91440" tIns="45720" rIns="91440" bIns="45720" rtlCol="0" anchor="t">
            <a:normAutofit fontScale="85000" lnSpcReduction="20000"/>
          </a:bodyPr>
          <a:lstStyle/>
          <a:p>
            <a:r>
              <a:rPr lang="en-GB">
                <a:cs typeface="Calibri"/>
              </a:rPr>
              <a:t>Slides 1-4: Julie Spokes and Rhian Kennedy</a:t>
            </a:r>
          </a:p>
          <a:p>
            <a:r>
              <a:rPr lang="en-GB">
                <a:cs typeface="Calibri"/>
              </a:rPr>
              <a:t>Slides 5: Rhian Kennedy</a:t>
            </a:r>
          </a:p>
          <a:p>
            <a:r>
              <a:rPr lang="en-GB">
                <a:cs typeface="Calibri"/>
              </a:rPr>
              <a:t>Slide 6: Julie Spokes</a:t>
            </a:r>
          </a:p>
          <a:p>
            <a:r>
              <a:rPr lang="en-GB">
                <a:cs typeface="Calibri"/>
              </a:rPr>
              <a:t>Slide 7: Rhian Kennedy</a:t>
            </a:r>
          </a:p>
          <a:p>
            <a:r>
              <a:rPr lang="en-GB">
                <a:cs typeface="Calibri"/>
              </a:rPr>
              <a:t>Slide 8: Julie Spokes</a:t>
            </a:r>
          </a:p>
          <a:p>
            <a:r>
              <a:rPr lang="en-GB">
                <a:cs typeface="Calibri"/>
              </a:rPr>
              <a:t>Slide 9-14: Rhian Kennedy</a:t>
            </a:r>
          </a:p>
          <a:p>
            <a:r>
              <a:rPr lang="en-GB">
                <a:cs typeface="Calibri"/>
              </a:rPr>
              <a:t>Slide 15-16: Julie Spokes</a:t>
            </a:r>
          </a:p>
          <a:p>
            <a:r>
              <a:rPr lang="en-GB">
                <a:cs typeface="Calibri"/>
              </a:rPr>
              <a:t>Slide 17-18: Rhian Kennedy</a:t>
            </a:r>
          </a:p>
          <a:p>
            <a:r>
              <a:rPr lang="en-GB">
                <a:cs typeface="Calibri"/>
              </a:rPr>
              <a:t>Slide 19-20: Julie Spokes </a:t>
            </a:r>
          </a:p>
          <a:p>
            <a:r>
              <a:rPr lang="en-GB">
                <a:cs typeface="Calibri"/>
              </a:rPr>
              <a:t>Slide 21: Julie Spokes and Rhian Kennedy.</a:t>
            </a:r>
          </a:p>
          <a:p>
            <a:r>
              <a:rPr lang="en-GB">
                <a:cs typeface="Calibri"/>
              </a:rPr>
              <a:t>Slide 22-25: Rhian Kennedy and Julie Spokes</a:t>
            </a:r>
          </a:p>
          <a:p>
            <a:pPr marL="0" indent="0">
              <a:buNone/>
            </a:pPr>
            <a:endParaRPr lang="en-GB">
              <a:cs typeface="Calibri"/>
            </a:endParaRPr>
          </a:p>
        </p:txBody>
      </p:sp>
    </p:spTree>
    <p:extLst>
      <p:ext uri="{BB962C8B-B14F-4D97-AF65-F5344CB8AC3E}">
        <p14:creationId xmlns:p14="http://schemas.microsoft.com/office/powerpoint/2010/main" val="23927138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079D98277A2AC4BB2D62F096E9F337E" ma:contentTypeVersion="7" ma:contentTypeDescription="Create a new document." ma:contentTypeScope="" ma:versionID="6b4948057b495f13bd3de7fce9a55896">
  <xsd:schema xmlns:xsd="http://www.w3.org/2001/XMLSchema" xmlns:xs="http://www.w3.org/2001/XMLSchema" xmlns:p="http://schemas.microsoft.com/office/2006/metadata/properties" xmlns:ns3="cf37589e-79a4-4ad7-84b7-60b6d0c56612" xmlns:ns4="25ae1f4b-5282-41d4-b625-a24acda62aec" targetNamespace="http://schemas.microsoft.com/office/2006/metadata/properties" ma:root="true" ma:fieldsID="61dfbf54911820a61ccfa7cd844a0b73" ns3:_="" ns4:_="">
    <xsd:import namespace="cf37589e-79a4-4ad7-84b7-60b6d0c56612"/>
    <xsd:import namespace="25ae1f4b-5282-41d4-b625-a24acda62aec"/>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f37589e-79a4-4ad7-84b7-60b6d0c5661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5ae1f4b-5282-41d4-b625-a24acda62ae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F3F3130-E834-4E7F-838F-03254395A568}">
  <ds:schemaRefs>
    <ds:schemaRef ds:uri="25ae1f4b-5282-41d4-b625-a24acda62aec"/>
    <ds:schemaRef ds:uri="cf37589e-79a4-4ad7-84b7-60b6d0c5661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4592F0A6-ADB8-4D16-A19F-B2BC6CE69AE6}">
  <ds:schemaRefs>
    <ds:schemaRef ds:uri="http://schemas.microsoft.com/sharepoint/v3/contenttype/forms"/>
  </ds:schemaRefs>
</ds:datastoreItem>
</file>

<file path=customXml/itemProps3.xml><?xml version="1.0" encoding="utf-8"?>
<ds:datastoreItem xmlns:ds="http://schemas.openxmlformats.org/officeDocument/2006/customXml" ds:itemID="{757BB206-38BA-48AD-9CD0-7AE90D95AFBC}">
  <ds:schemaRefs>
    <ds:schemaRef ds:uri="http://schemas.microsoft.com/office/2006/documentManagement/types"/>
    <ds:schemaRef ds:uri="http://purl.org/dc/elements/1.1/"/>
    <ds:schemaRef ds:uri="http://schemas.microsoft.com/office/2006/metadata/properties"/>
    <ds:schemaRef ds:uri="25ae1f4b-5282-41d4-b625-a24acda62aec"/>
    <ds:schemaRef ds:uri="http://purl.org/dc/terms/"/>
    <ds:schemaRef ds:uri="http://schemas.openxmlformats.org/package/2006/metadata/core-properties"/>
    <ds:schemaRef ds:uri="http://purl.org/dc/dcmitype/"/>
    <ds:schemaRef ds:uri="http://schemas.microsoft.com/office/infopath/2007/PartnerControls"/>
    <ds:schemaRef ds:uri="cf37589e-79a4-4ad7-84b7-60b6d0c56612"/>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4773</Words>
  <Application>Microsoft Office PowerPoint</Application>
  <PresentationFormat>Widescreen</PresentationFormat>
  <Paragraphs>328</Paragraphs>
  <Slides>25</Slides>
  <Notes>22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Wingdings</vt:lpstr>
      <vt:lpstr>Office Theme</vt:lpstr>
      <vt:lpstr>ASOS MARKETING AUDIT</vt:lpstr>
      <vt:lpstr>Introduction </vt:lpstr>
      <vt:lpstr>The Merger of Arcadia by ASOS.</vt:lpstr>
      <vt:lpstr>Evaluating the Market </vt:lpstr>
      <vt:lpstr>Preferred Method of Customer Purchasing Experience to Reach End Goal  </vt:lpstr>
      <vt:lpstr>Value Chain: Where ASOS Creates Value</vt:lpstr>
      <vt:lpstr>SWOT of ASOS: Strengths and Weaknesses</vt:lpstr>
      <vt:lpstr>SWOT of ASOS: Opportunities and Threats   </vt:lpstr>
      <vt:lpstr>STEEPLE  External Macro- Environmental Analysis</vt:lpstr>
      <vt:lpstr>Applied STEEPLE Analysis Focusing on Social for ASOS</vt:lpstr>
      <vt:lpstr>Applied STEEPLE Analysis for  Technology and Environmental for ASOS</vt:lpstr>
      <vt:lpstr>Applied STEEPLE  Analysis  Economic Factors in the United Kingdom</vt:lpstr>
      <vt:lpstr>Applied STEEPLE ASOS Analysis Ethical</vt:lpstr>
      <vt:lpstr>Applied STEEPLE  Analysis  Political and Legal for ASOS</vt:lpstr>
      <vt:lpstr>Gathering Competitive Intelligence (Porter's Model)</vt:lpstr>
      <vt:lpstr>Perceptual Map </vt:lpstr>
      <vt:lpstr>Review of the Marketing Mix Product</vt:lpstr>
      <vt:lpstr>Continued Review of the Marketing Mix Price</vt:lpstr>
      <vt:lpstr>Continued Review of the Marketing Mix Place</vt:lpstr>
      <vt:lpstr>Continued Review of the Marketing Mix: Promotion</vt:lpstr>
      <vt:lpstr>Create an Actionable list and Prioritise Our Recommendations  for the New Customer Care Plan</vt:lpstr>
      <vt:lpstr>PowerPoint Presentation</vt:lpstr>
      <vt:lpstr>Reference List</vt:lpstr>
      <vt:lpstr>Continued Reference List</vt:lpstr>
      <vt:lpstr>Contribution of Slides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 Eleri Kennedy</dc:creator>
  <cp:lastModifiedBy>Jayne Williams</cp:lastModifiedBy>
  <cp:revision>2</cp:revision>
  <dcterms:created xsi:type="dcterms:W3CDTF">2021-04-28T12:09:10Z</dcterms:created>
  <dcterms:modified xsi:type="dcterms:W3CDTF">2021-06-10T14:32:01Z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0x0101008079D98277A2AC4BB2D62F096E9F337E</vt:lpwstr>
  </property>
</Properties>
</file>