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3" r:id="rId4"/>
    <p:sldId id="258" r:id="rId5"/>
    <p:sldId id="259" r:id="rId6"/>
    <p:sldId id="260" r:id="rId7"/>
    <p:sldId id="261" r:id="rId8"/>
    <p:sldId id="277" r:id="rId9"/>
    <p:sldId id="270" r:id="rId10"/>
    <p:sldId id="279" r:id="rId11"/>
    <p:sldId id="280" r:id="rId12"/>
    <p:sldId id="265" r:id="rId13"/>
    <p:sldId id="262" r:id="rId14"/>
    <p:sldId id="263" r:id="rId15"/>
    <p:sldId id="275" r:id="rId16"/>
    <p:sldId id="281" r:id="rId17"/>
    <p:sldId id="268" r:id="rId18"/>
    <p:sldId id="269" r:id="rId19"/>
    <p:sldId id="282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-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447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467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994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637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386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211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056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230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68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366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00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09996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662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50199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6736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84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946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6ED1BB1-BC2C-4BDC-A6BD-FE6B382BA219}" type="datetimeFigureOut">
              <a:rPr lang="en-US" smtClean="0"/>
              <a:pPr/>
              <a:t>12/20/2019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CB42E05-AE03-461C-9C5F-AC7B1B71D6A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1503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2CE031E-EE35-4AA7-9784-80509332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18D62D3-5800-4F4A-95BE-C1A2BB8B2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C9E4F52-5D94-4242-AC69-EE6A23FAB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22CC7C0-D1D6-4FF0-A60C-1AEB9C873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9B43E48-8275-4871-8745-F5CB75CFD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87ED701-F942-4771-8F92-6EFCC2E8E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A173B7A-8AF8-4907-A357-CCAA40E340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3300" dirty="0"/>
            </a:br>
            <a:r>
              <a:rPr lang="en-US" sz="3300" dirty="0"/>
              <a:t> </a:t>
            </a:r>
            <a:r>
              <a:rPr lang="en-US" sz="3300" b="1" dirty="0"/>
              <a:t>Approaches To Research And Academic Communication (LCDB7000).</a:t>
            </a:r>
            <a:br>
              <a:rPr lang="en-US" sz="3300" b="1" dirty="0"/>
            </a:br>
            <a:r>
              <a:rPr lang="en-US" sz="3300" b="1" dirty="0"/>
              <a:t>Leadership vs management </a:t>
            </a:r>
            <a:br>
              <a:rPr lang="en-US" sz="3300" b="1" dirty="0"/>
            </a:br>
            <a:endParaRPr lang="en-US" sz="3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9C426D-FC61-430E-9054-13B06BC790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239" y="1599887"/>
            <a:ext cx="5304759" cy="1843403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6AA3FDE-26E5-421E-83C7-EE61D1835D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9654" y="733647"/>
            <a:ext cx="4419171" cy="3575884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/>
              <a:t>Assessment 2- PRESENTATION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sz="1700" dirty="0"/>
              <a:t>Lecturer: Gladius David </a:t>
            </a:r>
            <a:r>
              <a:rPr lang="en-US" sz="1700" dirty="0" err="1"/>
              <a:t>Kulothungan</a:t>
            </a:r>
            <a:r>
              <a:rPr lang="en-US" sz="1700" dirty="0"/>
              <a:t>.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/>
              <a:t> </a:t>
            </a:r>
            <a:r>
              <a:rPr lang="en-US" dirty="0" err="1"/>
              <a:t>Sabrine</a:t>
            </a:r>
            <a:r>
              <a:rPr lang="en-US" dirty="0"/>
              <a:t> Allam 1714127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/>
              <a:t>Fatima </a:t>
            </a:r>
            <a:r>
              <a:rPr lang="en-US" dirty="0" err="1"/>
              <a:t>Elabgari</a:t>
            </a:r>
            <a:r>
              <a:rPr lang="en-US" dirty="0"/>
              <a:t> 1708382.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/>
              <a:t>Mohamed Ali 1818385.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dirty="0"/>
              <a:t>OUSSAMA HAJJAJI 1815877.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973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755" y="2560320"/>
            <a:ext cx="12191999" cy="37279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2800" b="1" u="sng" dirty="0">
                <a:solidFill>
                  <a:schemeClr val="bg1"/>
                </a:solidFill>
                <a:latin typeface="Times New Roman" panose="02020603050405020304" pitchFamily="18" charset="0"/>
              </a:rPr>
              <a:t>Introduction</a:t>
            </a:r>
          </a:p>
          <a:p>
            <a:pPr marL="0" indent="0">
              <a:buNone/>
            </a:pPr>
            <a:endParaRPr lang="en-US" sz="28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Clr>
                <a:prstClr val="white"/>
              </a:buClr>
              <a:buNone/>
            </a:pPr>
            <a:r>
              <a:rPr lang="en-US" sz="2800" dirty="0">
                <a:solidFill>
                  <a:prstClr val="black"/>
                </a:solidFill>
                <a:latin typeface="Times New Roman" panose="02020603050405020304" pitchFamily="18" charset="0"/>
              </a:rPr>
              <a:t>The debate on comparison of leadership and management</a:t>
            </a:r>
          </a:p>
          <a:p>
            <a:pPr marL="0" lvl="0" indent="0">
              <a:buClr>
                <a:prstClr val="white"/>
              </a:buClr>
              <a:buNone/>
            </a:pPr>
            <a:r>
              <a:rPr lang="en-US" sz="2800" dirty="0">
                <a:solidFill>
                  <a:prstClr val="black"/>
                </a:solidFill>
                <a:latin typeface="Times New Roman" panose="02020603050405020304" pitchFamily="18" charset="0"/>
              </a:rPr>
              <a:t> is ongoing and continuous, however,</a:t>
            </a:r>
          </a:p>
          <a:p>
            <a:pPr marL="0" lvl="0" indent="0">
              <a:buClr>
                <a:prstClr val="white"/>
              </a:buClr>
              <a:buNone/>
            </a:pPr>
            <a:r>
              <a:rPr lang="en-US" sz="2800" dirty="0">
                <a:solidFill>
                  <a:prstClr val="black"/>
                </a:solidFill>
                <a:latin typeface="Times New Roman" panose="02020603050405020304" pitchFamily="18" charset="0"/>
              </a:rPr>
              <a:t>both styles are used in order to achieve </a:t>
            </a:r>
          </a:p>
          <a:p>
            <a:pPr marL="0" lvl="0" indent="0">
              <a:buClr>
                <a:prstClr val="white"/>
              </a:buClr>
              <a:buNone/>
            </a:pPr>
            <a:r>
              <a:rPr lang="en-US" sz="2800" dirty="0">
                <a:solidFill>
                  <a:prstClr val="black"/>
                </a:solidFill>
                <a:latin typeface="Times New Roman" panose="02020603050405020304" pitchFamily="18" charset="0"/>
              </a:rPr>
              <a:t>success and overall organizational goals and objectives.</a:t>
            </a:r>
          </a:p>
          <a:p>
            <a:pPr marL="0" lvl="0" indent="0">
              <a:buClr>
                <a:prstClr val="white"/>
              </a:buClr>
              <a:buNone/>
            </a:pPr>
            <a:endParaRPr lang="en-US" sz="2800" dirty="0">
              <a:solidFill>
                <a:prstClr val="black"/>
              </a:solidFill>
              <a:latin typeface="Times New Roman" panose="02020603050405020304" pitchFamily="18" charset="0"/>
            </a:endParaRPr>
          </a:p>
          <a:p>
            <a:pPr marL="0" lvl="0" indent="0">
              <a:buClr>
                <a:prstClr val="white"/>
              </a:buClr>
              <a:buNone/>
            </a:pPr>
            <a:r>
              <a:rPr lang="en-US" sz="2800" dirty="0">
                <a:solidFill>
                  <a:prstClr val="black"/>
                </a:solidFill>
                <a:latin typeface="Times New Roman" panose="02020603050405020304" pitchFamily="18" charset="0"/>
              </a:rPr>
              <a:t>In this presentation, we will explore and compare the two styles in the lights of Definition, Traits,  theories and current business examples.</a:t>
            </a: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8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vs management </a:t>
            </a:r>
            <a:endParaRPr lang="en-US" sz="4800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</a:endParaRP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95AFBA4C-70E7-42F2-BC8E-C4A65D2644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2983" y="1884218"/>
            <a:ext cx="4413751" cy="248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04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755" y="2560320"/>
            <a:ext cx="12191999" cy="3727938"/>
          </a:xfrm>
        </p:spPr>
        <p:txBody>
          <a:bodyPr/>
          <a:lstStyle/>
          <a:p>
            <a:pPr marL="0" indent="0">
              <a:buNone/>
            </a:pPr>
            <a:r>
              <a:rPr lang="en-US" sz="28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It is important ?</a:t>
            </a:r>
          </a:p>
          <a:p>
            <a:pPr marL="0" indent="0">
              <a:buNone/>
            </a:pPr>
            <a:endParaRPr lang="en-US" sz="28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Explains why some Teams , Companies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succeed and why some failed.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Provides options for different scenarios.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Helps you to setup yourself , Team , Companies for success.</a:t>
            </a: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8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vs management </a:t>
            </a:r>
            <a:endParaRPr lang="en-US" sz="4800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</a:endParaRPr>
          </a:p>
        </p:txBody>
      </p:sp>
      <p:pic>
        <p:nvPicPr>
          <p:cNvPr id="5" name="Picture 4" descr="A picture containing drawing, computer&#10;&#10;Description automatically generated">
            <a:extLst>
              <a:ext uri="{FF2B5EF4-FFF2-40B4-BE49-F238E27FC236}">
                <a16:creationId xmlns:a16="http://schemas.microsoft.com/office/drawing/2014/main" id="{70F215AC-BD5F-466D-BB53-D242136578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5014" y="1845425"/>
            <a:ext cx="4989058" cy="444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141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leadership">
            <a:extLst>
              <a:ext uri="{FF2B5EF4-FFF2-40B4-BE49-F238E27FC236}">
                <a16:creationId xmlns:a16="http://schemas.microsoft.com/office/drawing/2014/main" id="{8AA0D0EC-025D-4E76-A971-6ABFD7437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945" y="3429000"/>
            <a:ext cx="4722055" cy="3377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755" y="2335237"/>
            <a:ext cx="12191999" cy="39530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u="sng" dirty="0">
                <a:solidFill>
                  <a:schemeClr val="bg1"/>
                </a:solidFill>
                <a:latin typeface="Times New Roman" panose="02020603050405020304" pitchFamily="18" charset="0"/>
              </a:rPr>
              <a:t>Definition</a:t>
            </a: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Prior research defines leadership as a process that motivates other people or subordinates to perform particular tasks to achieve specific goals and objectives (Carnes, Houghton and Ellison, 2015) </a:t>
            </a: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is said to be willingness to accept the responsibility</a:t>
            </a: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competency to learn major skills and traits </a:t>
            </a: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are gained by experience over a period of time.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Nederveen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Pieterse </a:t>
            </a:r>
            <a:r>
              <a:rPr lang="en-US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2019).</a:t>
            </a: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leadership</a:t>
            </a:r>
          </a:p>
        </p:txBody>
      </p:sp>
    </p:spTree>
    <p:extLst>
      <p:ext uri="{BB962C8B-B14F-4D97-AF65-F5344CB8AC3E}">
        <p14:creationId xmlns:p14="http://schemas.microsoft.com/office/powerpoint/2010/main" val="612515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755" y="2560320"/>
            <a:ext cx="12191999" cy="3727938"/>
          </a:xfrm>
        </p:spPr>
        <p:txBody>
          <a:bodyPr/>
          <a:lstStyle/>
          <a:p>
            <a:pPr marL="0" indent="0">
              <a:buNone/>
            </a:pPr>
            <a:r>
              <a:rPr lang="en-US" sz="28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 Traits of a Leader</a:t>
            </a:r>
          </a:p>
          <a:p>
            <a:pPr marL="0" indent="0">
              <a:buNone/>
            </a:pPr>
            <a:endParaRPr lang="en-US" sz="28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 is a motivator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Acts as role model and inspiration for others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Visionary persons who can think out of the box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 has dynamic and charismatic personality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Also other Skills such as Communication , Delegation , Responsibility , Commitment , Trustworthiness , Feedback, Flexibility.</a:t>
            </a:r>
          </a:p>
          <a:p>
            <a:pPr marL="0" indent="0">
              <a:buNone/>
            </a:pPr>
            <a:endParaRPr lang="en-US" sz="28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Leadership (cont.)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64CA40E9-A1FE-4A04-9ADE-5F82A535B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085" y="1357919"/>
            <a:ext cx="5769398" cy="267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243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22" y="1876717"/>
            <a:ext cx="8182475" cy="41922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Prior research explores management as art in which managers get the thing done with and through the people in formally organized groups (</a:t>
            </a:r>
            <a:r>
              <a:rPr lang="en-US" dirty="0" err="1">
                <a:solidFill>
                  <a:srgbClr val="052F6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Zwikael</a:t>
            </a:r>
            <a:r>
              <a:rPr lang="en-US" dirty="0">
                <a:solidFill>
                  <a:srgbClr val="052F6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2008;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Edwards </a:t>
            </a:r>
            <a:r>
              <a:rPr lang="en-US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2015).</a:t>
            </a: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 is the act of organizing resources in such a way that can achieve goals efficiently and effectively.</a:t>
            </a:r>
            <a:endParaRPr lang="fr-FR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Image result for management">
            <a:extLst>
              <a:ext uri="{FF2B5EF4-FFF2-40B4-BE49-F238E27FC236}">
                <a16:creationId xmlns:a16="http://schemas.microsoft.com/office/drawing/2014/main" id="{D4E85580-196B-4A7E-BC68-17F5864774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4006" y="2566166"/>
            <a:ext cx="3877994" cy="35661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Management</a:t>
            </a:r>
          </a:p>
        </p:txBody>
      </p:sp>
    </p:spTree>
    <p:extLst>
      <p:ext uri="{BB962C8B-B14F-4D97-AF65-F5344CB8AC3E}">
        <p14:creationId xmlns:p14="http://schemas.microsoft.com/office/powerpoint/2010/main" val="1354495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22" y="2230364"/>
            <a:ext cx="12164578" cy="41922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8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8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8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 Traits of Manager</a:t>
            </a: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Focuses on present and encourage stability and discipline.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Focuses on procedures and follows traditional processes.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Prefers to control.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Uses the rational mind.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Operates within the context of business and organization.</a:t>
            </a:r>
          </a:p>
          <a:p>
            <a:pPr>
              <a:buFont typeface="Wingdings" panose="05000000000000000000" pitchFamily="2" charset="2"/>
              <a:buChar char="v"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800" b="1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5122" name="Picture 2" descr="Image result for best manager">
            <a:extLst>
              <a:ext uri="{FF2B5EF4-FFF2-40B4-BE49-F238E27FC236}">
                <a16:creationId xmlns:a16="http://schemas.microsoft.com/office/drawing/2014/main" id="{77E462A5-F5D4-41EC-AE9A-D65D4ED65A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883" y="2741057"/>
            <a:ext cx="5566117" cy="34416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Management (cont.)</a:t>
            </a:r>
          </a:p>
        </p:txBody>
      </p:sp>
    </p:spTree>
    <p:extLst>
      <p:ext uri="{BB962C8B-B14F-4D97-AF65-F5344CB8AC3E}">
        <p14:creationId xmlns:p14="http://schemas.microsoft.com/office/powerpoint/2010/main" val="2575927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Examples of leaders AND MANAGERS</a:t>
            </a:r>
          </a:p>
        </p:txBody>
      </p:sp>
      <p:sp>
        <p:nvSpPr>
          <p:cNvPr id="8" name="AutoShape 4" descr="Image result for leaders">
            <a:extLst>
              <a:ext uri="{FF2B5EF4-FFF2-40B4-BE49-F238E27FC236}">
                <a16:creationId xmlns:a16="http://schemas.microsoft.com/office/drawing/2014/main" id="{00CECEA8-A324-44CC-B81E-09B45949BE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AutoShape 16" descr="Image result for leaders">
            <a:extLst>
              <a:ext uri="{FF2B5EF4-FFF2-40B4-BE49-F238E27FC236}">
                <a16:creationId xmlns:a16="http://schemas.microsoft.com/office/drawing/2014/main" id="{4674D211-A124-42E9-A231-5D6B21A8A0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010486"/>
            <a:ext cx="4131212" cy="45497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Image 3" descr="Martin_Luther_King,_Jr.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174" y="1676449"/>
            <a:ext cx="2369576" cy="3554362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502957" y="5457477"/>
            <a:ext cx="3545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dirty="0"/>
              <a:t>Martin Luther KING</a:t>
            </a:r>
          </a:p>
          <a:p>
            <a:pPr algn="ctr"/>
            <a:r>
              <a:rPr lang="fr-FR" dirty="0"/>
              <a:t>American </a:t>
            </a:r>
            <a:r>
              <a:rPr lang="fr-FR" dirty="0" err="1"/>
              <a:t>Minister</a:t>
            </a:r>
            <a:r>
              <a:rPr lang="fr-FR" dirty="0"/>
              <a:t> and </a:t>
            </a:r>
            <a:r>
              <a:rPr lang="fr-FR" dirty="0" err="1"/>
              <a:t>Activist</a:t>
            </a:r>
            <a:endParaRPr lang="fr-FR" dirty="0"/>
          </a:p>
        </p:txBody>
      </p:sp>
      <p:sp>
        <p:nvSpPr>
          <p:cNvPr id="9" name="ZoneTexte 8"/>
          <p:cNvSpPr txBox="1"/>
          <p:nvPr/>
        </p:nvSpPr>
        <p:spPr>
          <a:xfrm>
            <a:off x="4053605" y="2700913"/>
            <a:ext cx="7899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err="1"/>
              <a:t>Dr.</a:t>
            </a:r>
            <a:r>
              <a:rPr lang="en-GB" dirty="0"/>
              <a:t> Martin Luther King is the successful leader of the United States African American Civil Rights Movement.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It seems that having strong verbal ability, cognitive ability, and reasoning makes one a better leader (Northouse, 2016).</a:t>
            </a:r>
          </a:p>
          <a:p>
            <a:pPr algn="just"/>
            <a:endParaRPr lang="en-GB" dirty="0"/>
          </a:p>
          <a:p>
            <a:pPr algn="just"/>
            <a:r>
              <a:rPr lang="en-GB"/>
              <a:t>His famous speech, "I Have a Dream," in which he called for an end to racism, the powerful speech lives on more than 40 years later.</a:t>
            </a:r>
            <a:endParaRPr lang="fr-FR" dirty="0"/>
          </a:p>
        </p:txBody>
      </p:sp>
      <p:sp>
        <p:nvSpPr>
          <p:cNvPr id="10" name="Rectangle 9"/>
          <p:cNvSpPr/>
          <p:nvPr/>
        </p:nvSpPr>
        <p:spPr>
          <a:xfrm>
            <a:off x="6428098" y="1658619"/>
            <a:ext cx="3058530" cy="712687"/>
          </a:xfrm>
          <a:prstGeom prst="rect">
            <a:avLst/>
          </a:prstGeom>
          <a:solidFill>
            <a:schemeClr val="tx2">
              <a:lumMod val="20000"/>
              <a:lumOff val="80000"/>
              <a:alpha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>
                <a:solidFill>
                  <a:schemeClr val="accent1"/>
                </a:solidFill>
              </a:rPr>
              <a:t>LEADER</a:t>
            </a:r>
          </a:p>
        </p:txBody>
      </p:sp>
    </p:spTree>
    <p:extLst>
      <p:ext uri="{BB962C8B-B14F-4D97-AF65-F5344CB8AC3E}">
        <p14:creationId xmlns:p14="http://schemas.microsoft.com/office/powerpoint/2010/main" val="2393442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Examples of leaders AND MANAGERS</a:t>
            </a:r>
          </a:p>
        </p:txBody>
      </p:sp>
      <p:sp>
        <p:nvSpPr>
          <p:cNvPr id="8" name="AutoShape 4" descr="Image result for leaders">
            <a:extLst>
              <a:ext uri="{FF2B5EF4-FFF2-40B4-BE49-F238E27FC236}">
                <a16:creationId xmlns:a16="http://schemas.microsoft.com/office/drawing/2014/main" id="{00CECEA8-A324-44CC-B81E-09B45949BE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AutoShape 16" descr="Image result for leaders">
            <a:extLst>
              <a:ext uri="{FF2B5EF4-FFF2-40B4-BE49-F238E27FC236}">
                <a16:creationId xmlns:a16="http://schemas.microsoft.com/office/drawing/2014/main" id="{4674D211-A124-42E9-A231-5D6B21A8A0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010486"/>
            <a:ext cx="4131212" cy="45497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Image 4" descr="downloa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498" y="2364373"/>
            <a:ext cx="4025900" cy="2611785"/>
          </a:xfrm>
          <a:prstGeom prst="rect">
            <a:avLst/>
          </a:prstGeom>
        </p:spPr>
      </p:pic>
      <p:sp>
        <p:nvSpPr>
          <p:cNvPr id="9" name="ZoneTexte 8"/>
          <p:cNvSpPr txBox="1"/>
          <p:nvPr/>
        </p:nvSpPr>
        <p:spPr>
          <a:xfrm>
            <a:off x="502957" y="5457477"/>
            <a:ext cx="3545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dirty="0"/>
              <a:t>Tim COOK</a:t>
            </a:r>
          </a:p>
          <a:p>
            <a:pPr algn="ctr"/>
            <a:r>
              <a:rPr lang="fr-FR" dirty="0"/>
              <a:t>CEO of APPLE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428098" y="1658619"/>
            <a:ext cx="3058530" cy="712687"/>
          </a:xfrm>
          <a:prstGeom prst="rect">
            <a:avLst/>
          </a:prstGeom>
          <a:solidFill>
            <a:schemeClr val="tx2">
              <a:lumMod val="20000"/>
              <a:lumOff val="80000"/>
              <a:alpha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>
                <a:solidFill>
                  <a:schemeClr val="accent1"/>
                </a:solidFill>
              </a:rPr>
              <a:t>MANAGER</a:t>
            </a:r>
          </a:p>
        </p:txBody>
      </p:sp>
      <p:sp>
        <p:nvSpPr>
          <p:cNvPr id="11" name="ZoneTexte 10"/>
          <p:cNvSpPr txBox="1"/>
          <p:nvPr/>
        </p:nvSpPr>
        <p:spPr>
          <a:xfrm>
            <a:off x="4711699" y="2700913"/>
            <a:ext cx="72413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Apple CEO Tim COOK has a democratic managerial style.</a:t>
            </a:r>
          </a:p>
          <a:p>
            <a:pPr algn="just"/>
            <a:r>
              <a:rPr lang="en-US" dirty="0"/>
              <a:t> </a:t>
            </a:r>
          </a:p>
          <a:p>
            <a:pPr algn="just"/>
            <a:r>
              <a:rPr lang="en-US" dirty="0"/>
              <a:t>He have adopted some of the Former CEO of Apple Steve JOBS’s existing practices.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He has a big focus on existing products, and encourage the development of the business.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341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Examples of leaders AND MANAGERS</a:t>
            </a:r>
          </a:p>
        </p:txBody>
      </p:sp>
      <p:sp>
        <p:nvSpPr>
          <p:cNvPr id="8" name="AutoShape 4" descr="Image result for leaders">
            <a:extLst>
              <a:ext uri="{FF2B5EF4-FFF2-40B4-BE49-F238E27FC236}">
                <a16:creationId xmlns:a16="http://schemas.microsoft.com/office/drawing/2014/main" id="{00CECEA8-A324-44CC-B81E-09B45949BE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AutoShape 16" descr="Image result for leaders">
            <a:extLst>
              <a:ext uri="{FF2B5EF4-FFF2-40B4-BE49-F238E27FC236}">
                <a16:creationId xmlns:a16="http://schemas.microsoft.com/office/drawing/2014/main" id="{4674D211-A124-42E9-A231-5D6B21A8A0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010486"/>
            <a:ext cx="4131212" cy="45497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Image 3" descr="download-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49" y="2473324"/>
            <a:ext cx="4460875" cy="2345557"/>
          </a:xfrm>
          <a:prstGeom prst="rect">
            <a:avLst/>
          </a:prstGeom>
        </p:spPr>
      </p:pic>
      <p:sp>
        <p:nvSpPr>
          <p:cNvPr id="9" name="ZoneTexte 8"/>
          <p:cNvSpPr txBox="1"/>
          <p:nvPr/>
        </p:nvSpPr>
        <p:spPr>
          <a:xfrm>
            <a:off x="502957" y="5457477"/>
            <a:ext cx="3545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dirty="0"/>
              <a:t>Jeff </a:t>
            </a:r>
            <a:r>
              <a:rPr lang="fr-FR" b="1" dirty="0" err="1"/>
              <a:t>Weiner</a:t>
            </a:r>
            <a:endParaRPr lang="fr-FR" b="1" dirty="0"/>
          </a:p>
          <a:p>
            <a:pPr algn="ctr"/>
            <a:r>
              <a:rPr lang="fr-FR" dirty="0"/>
              <a:t>CEO of </a:t>
            </a:r>
            <a:r>
              <a:rPr lang="fr-FR" dirty="0" err="1"/>
              <a:t>LinkedIN</a:t>
            </a:r>
            <a:endParaRPr lang="fr-FR" dirty="0"/>
          </a:p>
        </p:txBody>
      </p:sp>
      <p:sp>
        <p:nvSpPr>
          <p:cNvPr id="10" name="Rectangle 9"/>
          <p:cNvSpPr/>
          <p:nvPr/>
        </p:nvSpPr>
        <p:spPr>
          <a:xfrm>
            <a:off x="6428098" y="1658619"/>
            <a:ext cx="3058530" cy="712687"/>
          </a:xfrm>
          <a:prstGeom prst="rect">
            <a:avLst/>
          </a:prstGeom>
          <a:solidFill>
            <a:schemeClr val="tx2">
              <a:lumMod val="20000"/>
              <a:lumOff val="80000"/>
              <a:alpha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>
                <a:solidFill>
                  <a:schemeClr val="accent1"/>
                </a:solidFill>
              </a:rPr>
              <a:t>MANAGER</a:t>
            </a:r>
          </a:p>
        </p:txBody>
      </p:sp>
      <p:sp>
        <p:nvSpPr>
          <p:cNvPr id="11" name="ZoneTexte 10"/>
          <p:cNvSpPr txBox="1"/>
          <p:nvPr/>
        </p:nvSpPr>
        <p:spPr>
          <a:xfrm>
            <a:off x="4711699" y="2700913"/>
            <a:ext cx="72413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Weiner calls his management style “compassionate management.”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 </a:t>
            </a:r>
            <a:r>
              <a:rPr lang="en-GB" dirty="0"/>
              <a:t>Compassionate management is about putting yourself in the position of another person and seeing the world through their eyes or viewpoint, says Weiner.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53255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Examples of leaders AND MANAGERS</a:t>
            </a:r>
          </a:p>
        </p:txBody>
      </p:sp>
      <p:sp>
        <p:nvSpPr>
          <p:cNvPr id="8" name="AutoShape 4" descr="Image result for leaders">
            <a:extLst>
              <a:ext uri="{FF2B5EF4-FFF2-40B4-BE49-F238E27FC236}">
                <a16:creationId xmlns:a16="http://schemas.microsoft.com/office/drawing/2014/main" id="{00CECEA8-A324-44CC-B81E-09B45949BE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AutoShape 16" descr="Image result for leaders">
            <a:extLst>
              <a:ext uri="{FF2B5EF4-FFF2-40B4-BE49-F238E27FC236}">
                <a16:creationId xmlns:a16="http://schemas.microsoft.com/office/drawing/2014/main" id="{4674D211-A124-42E9-A231-5D6B21A8A0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010486"/>
            <a:ext cx="4131212" cy="45497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Image 3" descr="download-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25" y="1841500"/>
            <a:ext cx="3460750" cy="3460750"/>
          </a:xfrm>
          <a:prstGeom prst="rect">
            <a:avLst/>
          </a:prstGeom>
        </p:spPr>
      </p:pic>
      <p:sp>
        <p:nvSpPr>
          <p:cNvPr id="9" name="ZoneTexte 8"/>
          <p:cNvSpPr txBox="1"/>
          <p:nvPr/>
        </p:nvSpPr>
        <p:spPr>
          <a:xfrm>
            <a:off x="502957" y="5457477"/>
            <a:ext cx="3545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b="1" dirty="0"/>
              <a:t>Jeff </a:t>
            </a:r>
            <a:r>
              <a:rPr lang="fr-FR" b="1" dirty="0" err="1"/>
              <a:t>Bezos</a:t>
            </a:r>
            <a:endParaRPr lang="fr-FR" b="1" dirty="0"/>
          </a:p>
          <a:p>
            <a:pPr algn="ctr"/>
            <a:r>
              <a:rPr lang="fr-FR" dirty="0"/>
              <a:t>Fonder of AMAZON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6428098" y="1658619"/>
            <a:ext cx="3058530" cy="712687"/>
          </a:xfrm>
          <a:prstGeom prst="rect">
            <a:avLst/>
          </a:prstGeom>
          <a:solidFill>
            <a:schemeClr val="tx2">
              <a:lumMod val="20000"/>
              <a:lumOff val="80000"/>
              <a:alpha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>
                <a:solidFill>
                  <a:schemeClr val="accent1"/>
                </a:solidFill>
              </a:rPr>
              <a:t>LEADER AND MANAGER</a:t>
            </a:r>
          </a:p>
        </p:txBody>
      </p:sp>
      <p:sp>
        <p:nvSpPr>
          <p:cNvPr id="7" name="ZoneTexte 6"/>
          <p:cNvSpPr txBox="1"/>
          <p:nvPr/>
        </p:nvSpPr>
        <p:spPr>
          <a:xfrm>
            <a:off x="4460260" y="2781751"/>
            <a:ext cx="74690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Jeff Bezos is both leader and manager, but facts say that he is more leader than manager. </a:t>
            </a:r>
          </a:p>
          <a:p>
            <a:endParaRPr lang="en-US" dirty="0"/>
          </a:p>
          <a:p>
            <a:r>
              <a:rPr lang="en-GB" dirty="0"/>
              <a:t>Jeff Bezos has a special thinking and style of leadership that makes his customers his primary concern.</a:t>
            </a:r>
          </a:p>
          <a:p>
            <a:r>
              <a:rPr lang="en-GB" dirty="0"/>
              <a:t>Leading a huge business is no longer management; the reason Bezos set certain rules and regulations to motivate his workers to achieve better results and efficiency.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19849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333" y="2781751"/>
            <a:ext cx="5318956" cy="29482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Sheryl Sandberg CEO of Facebook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Bob Iger CEO of Disney Corporation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Reed Hastings CEO of Netflix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Mary Barra CEO of General Motors Company</a:t>
            </a:r>
          </a:p>
          <a:p>
            <a:pPr>
              <a:buFont typeface="Wingdings" panose="05000000000000000000" pitchFamily="2" charset="2"/>
              <a:buChar char="v"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07" y="151183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OTHER Examples</a:t>
            </a:r>
          </a:p>
        </p:txBody>
      </p:sp>
      <p:sp>
        <p:nvSpPr>
          <p:cNvPr id="8" name="AutoShape 4" descr="Image result for leaders">
            <a:extLst>
              <a:ext uri="{FF2B5EF4-FFF2-40B4-BE49-F238E27FC236}">
                <a16:creationId xmlns:a16="http://schemas.microsoft.com/office/drawing/2014/main" id="{00CECEA8-A324-44CC-B81E-09B45949BE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 txBox="1">
            <a:spLocks/>
          </p:cNvSpPr>
          <p:nvPr/>
        </p:nvSpPr>
        <p:spPr>
          <a:xfrm>
            <a:off x="7161892" y="2866228"/>
            <a:ext cx="4433811" cy="2712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Abraham Lincoln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Bill Gates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Nelson Mandela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Steve Jobs</a:t>
            </a:r>
          </a:p>
          <a:p>
            <a:pPr marL="0" indent="0">
              <a:buFont typeface="Wingdings 3" panose="05040102010807070707" pitchFamily="18" charset="2"/>
              <a:buNone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36268" y="2006338"/>
            <a:ext cx="3058530" cy="712687"/>
          </a:xfrm>
          <a:prstGeom prst="rect">
            <a:avLst/>
          </a:prstGeom>
          <a:solidFill>
            <a:schemeClr val="tx2">
              <a:lumMod val="20000"/>
              <a:lumOff val="80000"/>
              <a:alpha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>
                <a:solidFill>
                  <a:schemeClr val="accent1"/>
                </a:solidFill>
              </a:rPr>
              <a:t>MANAGERS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7788854" y="1991220"/>
            <a:ext cx="3058530" cy="712687"/>
          </a:xfrm>
          <a:prstGeom prst="rect">
            <a:avLst/>
          </a:prstGeom>
          <a:solidFill>
            <a:schemeClr val="tx2">
              <a:lumMod val="20000"/>
              <a:lumOff val="80000"/>
              <a:alpha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sz="2400" b="1" dirty="0">
                <a:solidFill>
                  <a:schemeClr val="accent1"/>
                </a:solidFill>
              </a:rPr>
              <a:t>LEADERS</a:t>
            </a:r>
          </a:p>
        </p:txBody>
      </p:sp>
    </p:spTree>
    <p:extLst>
      <p:ext uri="{BB962C8B-B14F-4D97-AF65-F5344CB8AC3E}">
        <p14:creationId xmlns:p14="http://schemas.microsoft.com/office/powerpoint/2010/main" val="3159367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41673"/>
            <a:ext cx="12192000" cy="401632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US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Great Man Theory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suggests that leaders are born and the capacity and qualities of a successful leaders are inherited and are not made.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Trait Theory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explores that leaders have certain traits that make them different from others and such traits include self-confidence, courage, risk taking, and intelligence.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Contingency Theory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suggests that leaders are flexible and uses leadership styles according to the situation and environment that is best suited for them and for business. </a:t>
            </a:r>
            <a:endParaRPr lang="en-US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Key Leadership theories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A85207-E48C-4B58-AB6C-7D33599B958C}"/>
              </a:ext>
            </a:extLst>
          </p:cNvPr>
          <p:cNvSpPr/>
          <p:nvPr/>
        </p:nvSpPr>
        <p:spPr>
          <a:xfrm>
            <a:off x="1087544" y="2230364"/>
            <a:ext cx="2785403" cy="7983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Great</a:t>
            </a:r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 Theory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BE31EE-0774-49C9-9970-CDEFFFB4A064}"/>
              </a:ext>
            </a:extLst>
          </p:cNvPr>
          <p:cNvSpPr/>
          <p:nvPr/>
        </p:nvSpPr>
        <p:spPr>
          <a:xfrm>
            <a:off x="4637647" y="2230364"/>
            <a:ext cx="2785403" cy="7983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Trait Theory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A5975D-B58E-4572-9E2B-6A11EFD57FEC}"/>
              </a:ext>
            </a:extLst>
          </p:cNvPr>
          <p:cNvSpPr/>
          <p:nvPr/>
        </p:nvSpPr>
        <p:spPr>
          <a:xfrm>
            <a:off x="8187750" y="2230364"/>
            <a:ext cx="2916706" cy="7983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Contingency Theory</a:t>
            </a:r>
          </a:p>
        </p:txBody>
      </p:sp>
    </p:spTree>
    <p:extLst>
      <p:ext uri="{BB962C8B-B14F-4D97-AF65-F5344CB8AC3E}">
        <p14:creationId xmlns:p14="http://schemas.microsoft.com/office/powerpoint/2010/main" val="367832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7DB98-CE77-4680-B312-CCED4374A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47778"/>
            <a:ext cx="12192000" cy="476894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US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Scientific Management Theory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emphasis that simplifying tasks can be helpful for the organizations in order to increase productivity rather than forcing people to work hard.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Systems Management Theory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suggests that success of an organization depends on various factors and elements that works collectively to achieve goals such as synergy, interdependence, and interrelations between subsystems.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 X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holds pessimistic approach that suggests that employees cannot perform and work without incentives.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 Y </a:t>
            </a: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holds optimistic opinion that suggests that employees and managers can have collaborative and trust-based relationships. </a:t>
            </a:r>
            <a:endParaRPr lang="en-US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Key management theories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A85207-E48C-4B58-AB6C-7D33599B958C}"/>
              </a:ext>
            </a:extLst>
          </p:cNvPr>
          <p:cNvSpPr/>
          <p:nvPr/>
        </p:nvSpPr>
        <p:spPr>
          <a:xfrm>
            <a:off x="872198" y="2230364"/>
            <a:ext cx="3000750" cy="7983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Scientific Management Theory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BE31EE-0774-49C9-9970-CDEFFFB4A064}"/>
              </a:ext>
            </a:extLst>
          </p:cNvPr>
          <p:cNvSpPr/>
          <p:nvPr/>
        </p:nvSpPr>
        <p:spPr>
          <a:xfrm>
            <a:off x="4571996" y="2230364"/>
            <a:ext cx="2916706" cy="7983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Systems Management Theory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A5975D-B58E-4572-9E2B-6A11EFD57FEC}"/>
              </a:ext>
            </a:extLst>
          </p:cNvPr>
          <p:cNvSpPr/>
          <p:nvPr/>
        </p:nvSpPr>
        <p:spPr>
          <a:xfrm>
            <a:off x="8187750" y="2230364"/>
            <a:ext cx="2916706" cy="7983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 X Theory Y</a:t>
            </a:r>
          </a:p>
        </p:txBody>
      </p:sp>
    </p:spTree>
    <p:extLst>
      <p:ext uri="{BB962C8B-B14F-4D97-AF65-F5344CB8AC3E}">
        <p14:creationId xmlns:p14="http://schemas.microsoft.com/office/powerpoint/2010/main" val="1227653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Safia\AppData\Local\Microsoft\Windows\INetCache\Content.Word\Capture 1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808" y="1547447"/>
            <a:ext cx="10199076" cy="531055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1092175" y="210753"/>
            <a:ext cx="8534400" cy="1507067"/>
          </a:xfrm>
        </p:spPr>
        <p:txBody>
          <a:bodyPr/>
          <a:lstStyle/>
          <a:p>
            <a:r>
              <a:rPr lang="en-US" dirty="0"/>
              <a:t>Comparison between leaders and managers traits</a:t>
            </a:r>
            <a:endParaRPr lang="fr-FR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1AC2B-64FB-4647-9433-71E4A134E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935" y="2494145"/>
            <a:ext cx="8534400" cy="1507067"/>
          </a:xfrm>
        </p:spPr>
        <p:txBody>
          <a:bodyPr/>
          <a:lstStyle/>
          <a:p>
            <a:r>
              <a:rPr lang="en-US" dirty="0"/>
              <a:t>Which is better Leadership or management?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686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conclusion</a:t>
            </a:r>
          </a:p>
        </p:txBody>
      </p:sp>
      <p:sp>
        <p:nvSpPr>
          <p:cNvPr id="8" name="AutoShape 4" descr="Image result for leaders">
            <a:extLst>
              <a:ext uri="{FF2B5EF4-FFF2-40B4-BE49-F238E27FC236}">
                <a16:creationId xmlns:a16="http://schemas.microsoft.com/office/drawing/2014/main" id="{00CECEA8-A324-44CC-B81E-09B45949BE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827EC-9261-42AC-A346-4148499F3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786597"/>
            <a:ext cx="12191999" cy="43609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VS Management</a:t>
            </a:r>
          </a:p>
          <a:p>
            <a:pPr marL="0" indent="0">
              <a:buNone/>
            </a:pPr>
            <a:endParaRPr lang="en-US" sz="28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people possesses different traits and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is no rule of thumb of what is better leadership or management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people uses different styles of leadership and management according to the situation and environment.</a:t>
            </a:r>
          </a:p>
          <a:p>
            <a:pPr marL="0" indent="0">
              <a:buNone/>
            </a:pPr>
            <a:endParaRPr lang="en-US" sz="28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7505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5E6C-4DA1-41F8-96F2-2F30607A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786596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</a:rPr>
              <a:t>References</a:t>
            </a:r>
          </a:p>
        </p:txBody>
      </p:sp>
      <p:sp>
        <p:nvSpPr>
          <p:cNvPr id="8" name="AutoShape 4" descr="Image result for leaders">
            <a:extLst>
              <a:ext uri="{FF2B5EF4-FFF2-40B4-BE49-F238E27FC236}">
                <a16:creationId xmlns:a16="http://schemas.microsoft.com/office/drawing/2014/main" id="{00CECEA8-A324-44CC-B81E-09B45949BE0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827EC-9261-42AC-A346-4148499F3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3981157"/>
            <a:ext cx="12191999" cy="1828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Carnes, A., Houghton, J. D. and Ellison, C. N. (2015) ‘What matters most in leader selection? The role of personality and implicit leadership theories’,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Organization Development Journal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36(4), pp. 360–379. </a:t>
            </a: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10.1108/LODJ-06-2013-0087.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Edwards, G.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(2015) ‘Exploring power assumptions in the leadership and management debate’,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Organization Development Journal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36(3), pp. 328–343. </a:t>
            </a: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10.1108/LODJ-02-2013-0015.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Li, X. and Qin, Y. (2018) ‘Research on criminal jurisdiction of computer cybercrime’,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Procedia Computer Science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Elsevier B.V., 131, pp. 793–799. </a:t>
            </a: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10.1016/j.procs.2018.04.263.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Martens, M., De Wolf, R. and De </a:t>
            </a: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Marez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(2019) ‘Investigating and comparing the predictors of the intention towards taking security measures against malware, scams and cybercrime in general’,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Computers in Human Behavior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Elsevier, 92(May 2018), pp. 139–150. </a:t>
            </a: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10.1016/j.chb.2018.11.002.</a:t>
            </a:r>
          </a:p>
          <a:p>
            <a:pPr marL="0" indent="0">
              <a:buNone/>
            </a:pP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Nederveen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Pieterse, A.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(2019) ‘Hierarchical leadership versus self-management in teams: Goal orientation diversity as moderator of their relative effectiveness’,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Leadership Quarterly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Elsevier, 30(6), p. 101343. </a:t>
            </a: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10.1016/J.LEAQUA.2019.101343.</a:t>
            </a:r>
          </a:p>
          <a:p>
            <a:pPr marL="0" indent="0">
              <a:buNone/>
            </a:pP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Zwikael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 (2008) ‘Top management involvement in project management: Exclusive support practices for different project scenarios’, </a:t>
            </a:r>
            <a:r>
              <a:rPr lang="en-US" sz="1800" i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Managing Projects in Business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1(3), pp. 387–403. </a:t>
            </a:r>
            <a:r>
              <a:rPr lang="en-US" sz="1800" dirty="0" err="1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1800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10.1108/17538370810883837.</a:t>
            </a:r>
            <a:endParaRPr lang="en-US" sz="1800" b="1" u="sng" dirty="0">
              <a:solidFill>
                <a:schemeClr val="bg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38337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153551" y="2489720"/>
            <a:ext cx="9889588" cy="1507067"/>
          </a:xfrm>
        </p:spPr>
        <p:txBody>
          <a:bodyPr>
            <a:noAutofit/>
          </a:bodyPr>
          <a:lstStyle/>
          <a:p>
            <a:pPr algn="ctr"/>
            <a:r>
              <a:rPr lang="en-US" sz="4400" dirty="0"/>
              <a:t>Thank you for your attention !</a:t>
            </a:r>
            <a:endParaRPr lang="fr-FR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1132</Words>
  <Application>Microsoft Office PowerPoint</Application>
  <PresentationFormat>Widescreen</PresentationFormat>
  <Paragraphs>146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Century Gothic</vt:lpstr>
      <vt:lpstr>Times New Roman</vt:lpstr>
      <vt:lpstr>Wingdings</vt:lpstr>
      <vt:lpstr>Wingdings 3</vt:lpstr>
      <vt:lpstr>Slice</vt:lpstr>
      <vt:lpstr>  Approaches To Research And Academic Communication (LCDB7000). Leadership vs management  </vt:lpstr>
      <vt:lpstr>Leadership vs management </vt:lpstr>
      <vt:lpstr>Leadership vs management </vt:lpstr>
      <vt:lpstr>leadership</vt:lpstr>
      <vt:lpstr>Leadership (cont.)</vt:lpstr>
      <vt:lpstr>Management</vt:lpstr>
      <vt:lpstr>Management (cont.)</vt:lpstr>
      <vt:lpstr>Examples of leaders AND MANAGERS</vt:lpstr>
      <vt:lpstr>Examples of leaders AND MANAGERS</vt:lpstr>
      <vt:lpstr>Examples of leaders AND MANAGERS</vt:lpstr>
      <vt:lpstr>Examples of leaders AND MANAGERS</vt:lpstr>
      <vt:lpstr>OTHER Examples</vt:lpstr>
      <vt:lpstr>Key Leadership theories</vt:lpstr>
      <vt:lpstr>Key management theories</vt:lpstr>
      <vt:lpstr>Comparison between leaders and managers traits</vt:lpstr>
      <vt:lpstr>Which is better Leadership or management?</vt:lpstr>
      <vt:lpstr>conclusion</vt:lpstr>
      <vt:lpstr>References</vt:lpstr>
      <vt:lpstr>Thank you for your attention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Approaches To Research And Academic Communication</dc:title>
  <dc:creator>mohamed said</dc:creator>
  <cp:lastModifiedBy>Mohamed Ali (1818385)</cp:lastModifiedBy>
  <cp:revision>34</cp:revision>
  <dcterms:created xsi:type="dcterms:W3CDTF">2019-12-18T14:59:15Z</dcterms:created>
  <dcterms:modified xsi:type="dcterms:W3CDTF">2019-12-20T13:10:17Z</dcterms:modified>
</cp:coreProperties>
</file>