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52876" autoAdjust="0"/>
  </p:normalViewPr>
  <p:slideViewPr>
    <p:cSldViewPr snapToGrid="0">
      <p:cViewPr varScale="1">
        <p:scale>
          <a:sx n="38" d="100"/>
          <a:sy n="38" d="100"/>
        </p:scale>
        <p:origin x="198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A5D38D-6E09-4845-9195-409A9F31F8CA}" type="datetimeFigureOut">
              <a:rPr lang="en-GB" smtClean="0"/>
              <a:t>11/12/2019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CBC8A2-4ACE-42EE-8635-03100D376841}" type="slidenum">
              <a:rPr lang="en-GB" smtClean="0"/>
              <a:t>‹#›</a:t>
            </a:fld>
            <a:endParaRPr lang="en-GB"/>
          </a:p>
        </p:txBody>
      </p:sp>
    </p:spTree>
    <p:extLst>
      <p:ext uri="{BB962C8B-B14F-4D97-AF65-F5344CB8AC3E}">
        <p14:creationId xmlns:p14="http://schemas.microsoft.com/office/powerpoint/2010/main" val="6727484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Introduction</a:t>
            </a:r>
          </a:p>
          <a:p>
            <a:endParaRPr lang="en-GB" u="sng" dirty="0"/>
          </a:p>
          <a:p>
            <a:r>
              <a:rPr lang="en-GB" u="none" dirty="0"/>
              <a:t>In this presentation I am going to be critically reflecting upon what I have studied throughout this module and I am going to provide a summary of the key points of project management for sustainability. </a:t>
            </a:r>
          </a:p>
          <a:p>
            <a:endParaRPr lang="en-GB" u="none" dirty="0"/>
          </a:p>
          <a:p>
            <a:r>
              <a:rPr lang="en-GB" u="none" dirty="0"/>
              <a:t>First of all, I am going this by discussing what project management is by discussing three definitions and comparing the three.  Secondly, I am going to discuss three different approaches towards project management and compare them.  Thirdly I am going to discuss the main principles towards planning a project within project management, then I am going to discuss the three differences between a leader and a manger, then I am going to discuss what the forcefield analysis is about, then discuss about risk management and last but not least I am going to be discussing what stakeholders means and who they are.</a:t>
            </a:r>
          </a:p>
        </p:txBody>
      </p:sp>
      <p:sp>
        <p:nvSpPr>
          <p:cNvPr id="4" name="Slide Number Placeholder 3"/>
          <p:cNvSpPr>
            <a:spLocks noGrp="1"/>
          </p:cNvSpPr>
          <p:nvPr>
            <p:ph type="sldNum" sz="quarter" idx="5"/>
          </p:nvPr>
        </p:nvSpPr>
        <p:spPr/>
        <p:txBody>
          <a:bodyPr/>
          <a:lstStyle/>
          <a:p>
            <a:fld id="{2ECBC8A2-4ACE-42EE-8635-03100D376841}" type="slidenum">
              <a:rPr lang="en-GB" smtClean="0"/>
              <a:t>2</a:t>
            </a:fld>
            <a:endParaRPr lang="en-GB"/>
          </a:p>
        </p:txBody>
      </p:sp>
    </p:spTree>
    <p:extLst>
      <p:ext uri="{BB962C8B-B14F-4D97-AF65-F5344CB8AC3E}">
        <p14:creationId xmlns:p14="http://schemas.microsoft.com/office/powerpoint/2010/main" val="3886628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Project Management Definitions</a:t>
            </a:r>
          </a:p>
          <a:p>
            <a:endParaRPr lang="en-GB" u="sng"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Peter Drucker was born in Vienna, Austria on November 19, 1909.  His findings interjected to the theoretical and practical fundamentals of the modern business corporation.  He was also a frontrunner for the development of management and education, he created the notion of management by objectives and self-control and he has been known as the creator of modern management (Drucker Institute, 2019).  This can be put into action by doing these five basic steps which are that managers and team members should set their organisational targets together, the team members to make the organisational targets into individual targets, managers and team members to observe the progress of the individual and shared targets that need to be achieved, manager and team members to calculate their performance based on what they have achieved so far and for the team member to receive feedback and be rewarded for the progress that has been done (Alderton, 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Henri Fayol was a French coal mine engineer, director of mines and modern management theoretician. He is the creator of the fourteen principles of management and the five functions of management (Vliet, 2010).  Henri Fayol’s theory suggests that to manage is to forecast and to plan, organise, to command, to coordinate and to control which then creates the five functions of management which is planning, organising, commanding, coordinating and controlling. </a:t>
            </a:r>
          </a:p>
          <a:p>
            <a:endParaRPr lang="en-GB" u="sng" dirty="0"/>
          </a:p>
          <a:p>
            <a:r>
              <a:rPr lang="en-GB" sz="1200" kern="1200" dirty="0">
                <a:solidFill>
                  <a:schemeClr val="tx1"/>
                </a:solidFill>
                <a:effectLst/>
                <a:latin typeface="+mn-lt"/>
                <a:ea typeface="+mn-ea"/>
                <a:cs typeface="+mn-cs"/>
              </a:rPr>
              <a:t>Michael Porter is a professor and a management expert in the field of competitive strategy, and he is also the Department Head of Harvard business School (</a:t>
            </a:r>
            <a:r>
              <a:rPr lang="en-GB" sz="1200" kern="1200" dirty="0" err="1">
                <a:solidFill>
                  <a:schemeClr val="tx1"/>
                </a:solidFill>
                <a:effectLst/>
                <a:latin typeface="+mn-lt"/>
                <a:ea typeface="+mn-ea"/>
                <a:cs typeface="+mn-cs"/>
              </a:rPr>
              <a:t>Vilet</a:t>
            </a:r>
            <a:r>
              <a:rPr lang="en-GB" sz="1200" kern="1200" dirty="0">
                <a:solidFill>
                  <a:schemeClr val="tx1"/>
                </a:solidFill>
                <a:effectLst/>
                <a:latin typeface="+mn-lt"/>
                <a:ea typeface="+mn-ea"/>
                <a:cs typeface="+mn-cs"/>
              </a:rPr>
              <a:t>, 2019).   Michael Porters theory could possibly help develop a more competitive management strategy. Michael Porter’s theory is that it suggests techniques for analysing industries and competitors.  This is done by the five forces model and they are industry competitors, pressure from substitute products, bargaining power of suppliers, bargaining power of buyers and potential entrants.  The five forces can act with each other to include the competitive environment in which the company must operate within (UK Essays, 2018).</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my opinion, I think that these three theory's are different to each other because they are aimed at different sectors within an organisation.  However, I do prefer Peter Drucker’s theory as this is used in present time.</a:t>
            </a:r>
          </a:p>
        </p:txBody>
      </p:sp>
      <p:sp>
        <p:nvSpPr>
          <p:cNvPr id="4" name="Slide Number Placeholder 3"/>
          <p:cNvSpPr>
            <a:spLocks noGrp="1"/>
          </p:cNvSpPr>
          <p:nvPr>
            <p:ph type="sldNum" sz="quarter" idx="5"/>
          </p:nvPr>
        </p:nvSpPr>
        <p:spPr/>
        <p:txBody>
          <a:bodyPr/>
          <a:lstStyle/>
          <a:p>
            <a:fld id="{2ECBC8A2-4ACE-42EE-8635-03100D376841}" type="slidenum">
              <a:rPr lang="en-GB" smtClean="0"/>
              <a:t>3</a:t>
            </a:fld>
            <a:endParaRPr lang="en-GB"/>
          </a:p>
        </p:txBody>
      </p:sp>
    </p:spTree>
    <p:extLst>
      <p:ext uri="{BB962C8B-B14F-4D97-AF65-F5344CB8AC3E}">
        <p14:creationId xmlns:p14="http://schemas.microsoft.com/office/powerpoint/2010/main" val="39089951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Project Management Approaches</a:t>
            </a:r>
          </a:p>
          <a:p>
            <a:endParaRPr lang="en-GB" u="sng" dirty="0"/>
          </a:p>
          <a:p>
            <a:r>
              <a:rPr lang="en-GB" sz="1200" kern="1200" dirty="0">
                <a:solidFill>
                  <a:schemeClr val="tx1"/>
                </a:solidFill>
                <a:effectLst/>
                <a:latin typeface="+mn-lt"/>
                <a:ea typeface="+mn-ea"/>
                <a:cs typeface="+mn-cs"/>
              </a:rPr>
              <a:t>PRINCE2 which means </a:t>
            </a:r>
            <a:r>
              <a:rPr lang="en-GB" sz="1200" b="1" kern="1200" dirty="0">
                <a:solidFill>
                  <a:schemeClr val="tx1"/>
                </a:solidFill>
                <a:effectLst/>
                <a:latin typeface="+mn-lt"/>
                <a:ea typeface="+mn-ea"/>
                <a:cs typeface="+mn-cs"/>
              </a:rPr>
              <a:t>PR</a:t>
            </a:r>
            <a:r>
              <a:rPr lang="en-GB" sz="1200" kern="1200" dirty="0">
                <a:solidFill>
                  <a:schemeClr val="tx1"/>
                </a:solidFill>
                <a:effectLst/>
                <a:latin typeface="+mn-lt"/>
                <a:ea typeface="+mn-ea"/>
                <a:cs typeface="+mn-cs"/>
              </a:rPr>
              <a:t>ojects </a:t>
            </a:r>
            <a:r>
              <a:rPr lang="en-GB" sz="1200" b="1" kern="1200" dirty="0">
                <a:solidFill>
                  <a:schemeClr val="tx1"/>
                </a:solidFill>
                <a:effectLst/>
                <a:latin typeface="+mn-lt"/>
                <a:ea typeface="+mn-ea"/>
                <a:cs typeface="+mn-cs"/>
              </a:rPr>
              <a:t>IN C</a:t>
            </a:r>
            <a:r>
              <a:rPr lang="en-GB" sz="1200" kern="1200" dirty="0">
                <a:solidFill>
                  <a:schemeClr val="tx1"/>
                </a:solidFill>
                <a:effectLst/>
                <a:latin typeface="+mn-lt"/>
                <a:ea typeface="+mn-ea"/>
                <a:cs typeface="+mn-cs"/>
              </a:rPr>
              <a:t>ontrolled </a:t>
            </a:r>
            <a:r>
              <a:rPr lang="en-GB" sz="1200" b="1" kern="1200" dirty="0">
                <a:solidFill>
                  <a:schemeClr val="tx1"/>
                </a:solidFill>
                <a:effectLst/>
                <a:latin typeface="+mn-lt"/>
                <a:ea typeface="+mn-ea"/>
                <a:cs typeface="+mn-cs"/>
              </a:rPr>
              <a:t>E</a:t>
            </a:r>
            <a:r>
              <a:rPr lang="en-GB" sz="1200" kern="1200" dirty="0">
                <a:solidFill>
                  <a:schemeClr val="tx1"/>
                </a:solidFill>
                <a:effectLst/>
                <a:latin typeface="+mn-lt"/>
                <a:ea typeface="+mn-ea"/>
                <a:cs typeface="+mn-cs"/>
              </a:rPr>
              <a:t>nvironments. This type of approach towards project management is the world’s most broad type of project management approach used by people and organisations from extensive industries and sectors.  The PRINCE2 approach can include four stages which are principles, themes, processes and project environment. The principle stage includes seven PRINCE2 principles and they are continued business justification, learn from experience, defined roles and responsibilities, manage by stages, manage by exception, focus on products and tailor to suit the project environment. The themes stage consists of seven themes and they are the purpose of the project, roles and responsibilities, quality, planning, risk, amendments and progress. The seven PRINCE2 processes is commencing the project, directing a project, beginning the project, controlling a stage, managing product delivery, managing stage boundaries and closing the project for the final process (AXELOS, 2017).</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Waterfall approach was first introduced by Winston Royce in 1970. The waterfall approach is a direct approach to software development.  In this approach consists of five stages and they are idea engineering, system design, implementation, testing and valuation and maintenance (Web Applications &amp; Data Integration Company, 2019).</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Agile approach is a value-driven approach that lets project managers to deliver a high priority and a high quality work (</a:t>
            </a:r>
            <a:r>
              <a:rPr lang="en-GB" sz="1200" kern="1200" dirty="0" err="1">
                <a:solidFill>
                  <a:schemeClr val="tx1"/>
                </a:solidFill>
                <a:effectLst/>
                <a:latin typeface="+mn-lt"/>
                <a:ea typeface="+mn-ea"/>
                <a:cs typeface="+mn-cs"/>
              </a:rPr>
              <a:t>Collabnet</a:t>
            </a:r>
            <a:r>
              <a:rPr lang="en-GB" sz="1200" kern="1200" dirty="0">
                <a:solidFill>
                  <a:schemeClr val="tx1"/>
                </a:solidFill>
                <a:effectLst/>
                <a:latin typeface="+mn-lt"/>
                <a:ea typeface="+mn-ea"/>
                <a:cs typeface="+mn-cs"/>
              </a:rPr>
              <a:t> Version One, 2019).  The Agile approach can be broken into four principles to make it easier to understand and those four principles are to split the requirements into smaller pieces which then get put as main priority by the team in terms of importance, this approach endorses collaborative working with employees and customers, this type of approach reflects, learns and adjusts to make sure that the customer is always satisfied and this approach also lets the organisation to create a working mindset that helps the team respond to any changes within the requirements (Association for Project Management, 2019).</a:t>
            </a:r>
          </a:p>
          <a:p>
            <a:endParaRPr lang="en-GB" u="sng" dirty="0"/>
          </a:p>
        </p:txBody>
      </p:sp>
      <p:sp>
        <p:nvSpPr>
          <p:cNvPr id="4" name="Slide Number Placeholder 3"/>
          <p:cNvSpPr>
            <a:spLocks noGrp="1"/>
          </p:cNvSpPr>
          <p:nvPr>
            <p:ph type="sldNum" sz="quarter" idx="5"/>
          </p:nvPr>
        </p:nvSpPr>
        <p:spPr/>
        <p:txBody>
          <a:bodyPr/>
          <a:lstStyle/>
          <a:p>
            <a:fld id="{2ECBC8A2-4ACE-42EE-8635-03100D376841}" type="slidenum">
              <a:rPr lang="en-GB" smtClean="0"/>
              <a:t>4</a:t>
            </a:fld>
            <a:endParaRPr lang="en-GB"/>
          </a:p>
        </p:txBody>
      </p:sp>
    </p:spTree>
    <p:extLst>
      <p:ext uri="{BB962C8B-B14F-4D97-AF65-F5344CB8AC3E}">
        <p14:creationId xmlns:p14="http://schemas.microsoft.com/office/powerpoint/2010/main" val="1620288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Project Management Principles </a:t>
            </a:r>
          </a:p>
          <a:p>
            <a:endParaRPr lang="en-GB" u="sng" dirty="0"/>
          </a:p>
          <a:p>
            <a:r>
              <a:rPr lang="en-GB" u="none" dirty="0"/>
              <a:t>Within project management there are principles to help make the planning of the project and to help the project start up and they are cost, quality, time, good relationships, communication, planning and control. The main principles for successful project management is to have clearly defined objectives, enough time and resources, good communication, good project organisation and structure, commitment by all, good planning and control method, a good quality of a project manager, good management support, high user involvement and knowing when to stop a project.</a:t>
            </a:r>
          </a:p>
        </p:txBody>
      </p:sp>
      <p:sp>
        <p:nvSpPr>
          <p:cNvPr id="4" name="Slide Number Placeholder 3"/>
          <p:cNvSpPr>
            <a:spLocks noGrp="1"/>
          </p:cNvSpPr>
          <p:nvPr>
            <p:ph type="sldNum" sz="quarter" idx="5"/>
          </p:nvPr>
        </p:nvSpPr>
        <p:spPr/>
        <p:txBody>
          <a:bodyPr/>
          <a:lstStyle/>
          <a:p>
            <a:fld id="{2ECBC8A2-4ACE-42EE-8635-03100D376841}" type="slidenum">
              <a:rPr lang="en-GB" smtClean="0"/>
              <a:t>5</a:t>
            </a:fld>
            <a:endParaRPr lang="en-GB"/>
          </a:p>
        </p:txBody>
      </p:sp>
    </p:spTree>
    <p:extLst>
      <p:ext uri="{BB962C8B-B14F-4D97-AF65-F5344CB8AC3E}">
        <p14:creationId xmlns:p14="http://schemas.microsoft.com/office/powerpoint/2010/main" val="4203607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Leadership and Management</a:t>
            </a:r>
          </a:p>
          <a:p>
            <a:endParaRPr lang="en-GB" u="none" dirty="0"/>
          </a:p>
          <a:p>
            <a:r>
              <a:rPr lang="en-GB" sz="1200" kern="1200" dirty="0">
                <a:solidFill>
                  <a:schemeClr val="tx1"/>
                </a:solidFill>
                <a:effectLst/>
                <a:latin typeface="+mn-lt"/>
                <a:ea typeface="+mn-ea"/>
                <a:cs typeface="+mn-cs"/>
              </a:rPr>
              <a:t>A leader is a person who leads or commands a group.  A leader creates, motivates and inspires people to engage with the vision of the future, leaders are also more upbeat and social (Mind Tools, 2019).</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Whereas, a manager is a person who is responsible for controlling or administering and organisation or a group of staff.  A manager often has staff that report the feedback to him or her. A manager also focuses more on the technical and factual side of things (Mind Tools, 2019).</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differences between leaders and managers is shown in the table above.</a:t>
            </a:r>
          </a:p>
          <a:p>
            <a:r>
              <a:rPr lang="en-GB" sz="1200" kern="1200" dirty="0">
                <a:solidFill>
                  <a:schemeClr val="tx1"/>
                </a:solidFill>
                <a:effectLst/>
                <a:latin typeface="+mn-lt"/>
                <a:ea typeface="+mn-ea"/>
                <a:cs typeface="+mn-cs"/>
              </a:rPr>
              <a:t> </a:t>
            </a:r>
          </a:p>
          <a:p>
            <a:endParaRPr lang="en-GB" u="sng" dirty="0"/>
          </a:p>
          <a:p>
            <a:endParaRPr lang="en-GB" u="sng" dirty="0"/>
          </a:p>
        </p:txBody>
      </p:sp>
      <p:sp>
        <p:nvSpPr>
          <p:cNvPr id="4" name="Slide Number Placeholder 3"/>
          <p:cNvSpPr>
            <a:spLocks noGrp="1"/>
          </p:cNvSpPr>
          <p:nvPr>
            <p:ph type="sldNum" sz="quarter" idx="5"/>
          </p:nvPr>
        </p:nvSpPr>
        <p:spPr/>
        <p:txBody>
          <a:bodyPr/>
          <a:lstStyle/>
          <a:p>
            <a:fld id="{2ECBC8A2-4ACE-42EE-8635-03100D376841}" type="slidenum">
              <a:rPr lang="en-GB" smtClean="0"/>
              <a:t>6</a:t>
            </a:fld>
            <a:endParaRPr lang="en-GB"/>
          </a:p>
        </p:txBody>
      </p:sp>
    </p:spTree>
    <p:extLst>
      <p:ext uri="{BB962C8B-B14F-4D97-AF65-F5344CB8AC3E}">
        <p14:creationId xmlns:p14="http://schemas.microsoft.com/office/powerpoint/2010/main" val="38849561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The Forcefield Analysis</a:t>
            </a:r>
          </a:p>
          <a:p>
            <a:endParaRPr lang="en-GB" u="sng"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Kurt Lewin, a social scientist came up with a change management model which identifies that it is possible for individuals to be flexible and that they can change the way they behave in an organisation.  This change management model is done by using an analysis called the forcefield analysis which measures the way that people act in organisations because of the effects of opposing forces. These opposing forces is the driving forces and the restraining forces. Some of these forces drive us in one direction while the others drive us in the opposite direction.  The result becomes a state of equilibrium, in which both of driving forces become exactly balanced (Mulder, 2019).</a:t>
            </a:r>
          </a:p>
          <a:p>
            <a:endParaRPr lang="en-GB" u="sng" dirty="0"/>
          </a:p>
        </p:txBody>
      </p:sp>
      <p:sp>
        <p:nvSpPr>
          <p:cNvPr id="4" name="Slide Number Placeholder 3"/>
          <p:cNvSpPr>
            <a:spLocks noGrp="1"/>
          </p:cNvSpPr>
          <p:nvPr>
            <p:ph type="sldNum" sz="quarter" idx="5"/>
          </p:nvPr>
        </p:nvSpPr>
        <p:spPr/>
        <p:txBody>
          <a:bodyPr/>
          <a:lstStyle/>
          <a:p>
            <a:fld id="{2ECBC8A2-4ACE-42EE-8635-03100D376841}" type="slidenum">
              <a:rPr lang="en-GB" smtClean="0"/>
              <a:t>7</a:t>
            </a:fld>
            <a:endParaRPr lang="en-GB"/>
          </a:p>
        </p:txBody>
      </p:sp>
    </p:spTree>
    <p:extLst>
      <p:ext uri="{BB962C8B-B14F-4D97-AF65-F5344CB8AC3E}">
        <p14:creationId xmlns:p14="http://schemas.microsoft.com/office/powerpoint/2010/main" val="33479174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Risk Management</a:t>
            </a:r>
          </a:p>
          <a:p>
            <a:endParaRPr lang="en-GB" u="sng" dirty="0"/>
          </a:p>
          <a:p>
            <a:r>
              <a:rPr lang="en-GB" u="none" dirty="0"/>
              <a:t>Risk management can be analysed by using a risk analysis which measures how high or low the impact and the probability of the risk is.</a:t>
            </a:r>
          </a:p>
          <a:p>
            <a:endParaRPr lang="en-GB" u="none" dirty="0"/>
          </a:p>
          <a:p>
            <a:r>
              <a:rPr lang="en-GB" u="none" dirty="0"/>
              <a:t>Probability is the possibility of the risk happening</a:t>
            </a:r>
          </a:p>
          <a:p>
            <a:endParaRPr lang="en-GB" u="none" dirty="0"/>
          </a:p>
          <a:p>
            <a:r>
              <a:rPr lang="en-GB" u="none" dirty="0"/>
              <a:t>Impact is the effect of the risk happening , and it may be expressed in financial terms.</a:t>
            </a:r>
          </a:p>
          <a:p>
            <a:endParaRPr lang="en-GB" u="none" dirty="0"/>
          </a:p>
          <a:p>
            <a:r>
              <a:rPr lang="en-GB" u="none" dirty="0"/>
              <a:t>The way that you would measure the probability and the impact is by ranking from low to high on a scale of one to ten which then provides a useful measure of the severity of the risk.</a:t>
            </a:r>
          </a:p>
        </p:txBody>
      </p:sp>
      <p:sp>
        <p:nvSpPr>
          <p:cNvPr id="4" name="Slide Number Placeholder 3"/>
          <p:cNvSpPr>
            <a:spLocks noGrp="1"/>
          </p:cNvSpPr>
          <p:nvPr>
            <p:ph type="sldNum" sz="quarter" idx="5"/>
          </p:nvPr>
        </p:nvSpPr>
        <p:spPr/>
        <p:txBody>
          <a:bodyPr/>
          <a:lstStyle/>
          <a:p>
            <a:fld id="{2ECBC8A2-4ACE-42EE-8635-03100D376841}" type="slidenum">
              <a:rPr lang="en-GB" smtClean="0"/>
              <a:t>8</a:t>
            </a:fld>
            <a:endParaRPr lang="en-GB"/>
          </a:p>
        </p:txBody>
      </p:sp>
    </p:spTree>
    <p:extLst>
      <p:ext uri="{BB962C8B-B14F-4D97-AF65-F5344CB8AC3E}">
        <p14:creationId xmlns:p14="http://schemas.microsoft.com/office/powerpoint/2010/main" val="9793875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Stakeholders</a:t>
            </a:r>
          </a:p>
          <a:p>
            <a:endParaRPr lang="en-GB" u="sng" dirty="0"/>
          </a:p>
          <a:p>
            <a:r>
              <a:rPr lang="en-GB" u="none" dirty="0"/>
              <a:t>A stakeholder is anyone who is interested in the project and are positively and negatively affected by the different variables within the project.</a:t>
            </a:r>
          </a:p>
          <a:p>
            <a:endParaRPr lang="en-GB" u="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two sectors of a stakeholder and they are internal and external stakeholders.  An internal stakeholder is someone who makes decision for the projects on behalf of the company who are already within the organisation. For example, internal stakeholders include of employees, managers, board members, company owners and volunteers (</a:t>
            </a:r>
            <a:r>
              <a:rPr lang="en-GB" sz="1200" kern="1200" dirty="0" err="1">
                <a:solidFill>
                  <a:schemeClr val="tx1"/>
                </a:solidFill>
                <a:effectLst/>
                <a:latin typeface="+mn-lt"/>
                <a:ea typeface="+mn-ea"/>
                <a:cs typeface="+mn-cs"/>
              </a:rPr>
              <a:t>Habas</a:t>
            </a:r>
            <a:r>
              <a:rPr lang="en-GB" sz="1200" kern="1200" dirty="0">
                <a:solidFill>
                  <a:schemeClr val="tx1"/>
                </a:solidFill>
                <a:effectLst/>
                <a:latin typeface="+mn-lt"/>
                <a:ea typeface="+mn-ea"/>
                <a:cs typeface="+mn-cs"/>
              </a:rPr>
              <a:t>, 2018).  An external stakeholder is someone where the financial wellbeing of the company can have an effect on, who are not directly appointed within the business.  For example, an external stakeholder includes of suppliers, shareholders, customers, government, members of the communities and other organisations (Spacey, 2017).</a:t>
            </a:r>
          </a:p>
          <a:p>
            <a:endParaRPr lang="en-GB" u="none"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You can prioritise your stakeholders by using a technique used to identify the main people that have to be won over by identifying the stakeholders, prioritising the stakeholders and understanding the key stakeholders and this can be done by measuring if they have high power or low interest or vice versa, by doing a power and interest chart where you split the stakeholder into four sections and they are keep satisfied, mange closely, monitor and to keep informed (Bright Hub Project Management, 2019).</a:t>
            </a:r>
          </a:p>
          <a:p>
            <a:endParaRPr lang="en-GB" u="none" dirty="0"/>
          </a:p>
        </p:txBody>
      </p:sp>
      <p:sp>
        <p:nvSpPr>
          <p:cNvPr id="4" name="Slide Number Placeholder 3"/>
          <p:cNvSpPr>
            <a:spLocks noGrp="1"/>
          </p:cNvSpPr>
          <p:nvPr>
            <p:ph type="sldNum" sz="quarter" idx="5"/>
          </p:nvPr>
        </p:nvSpPr>
        <p:spPr/>
        <p:txBody>
          <a:bodyPr/>
          <a:lstStyle/>
          <a:p>
            <a:fld id="{2ECBC8A2-4ACE-42EE-8635-03100D376841}" type="slidenum">
              <a:rPr lang="en-GB" smtClean="0"/>
              <a:t>9</a:t>
            </a:fld>
            <a:endParaRPr lang="en-GB"/>
          </a:p>
        </p:txBody>
      </p:sp>
    </p:spTree>
    <p:extLst>
      <p:ext uri="{BB962C8B-B14F-4D97-AF65-F5344CB8AC3E}">
        <p14:creationId xmlns:p14="http://schemas.microsoft.com/office/powerpoint/2010/main" val="35373689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Conclusion</a:t>
            </a:r>
          </a:p>
          <a:p>
            <a:endParaRPr lang="en-GB" u="sng" dirty="0"/>
          </a:p>
          <a:p>
            <a:r>
              <a:rPr lang="en-GB" u="none" dirty="0"/>
              <a:t>I have met the needs for this assignment as I have shown my knowledge and understanding by explaining and comparing three different definitions towards project management, explained three different approaches towards project management and I have clearly defined the project management principles. I have also met the needs for this assignment as I have shown what the differences are between a leader and a manager, explained how to measure peoples change of behaviour within an organisation, explained how to measure and analyse risk management and I have explained what a stakeholder is and how to measure and analyse a stakeholder.</a:t>
            </a:r>
          </a:p>
          <a:p>
            <a:endParaRPr lang="en-GB" u="none" dirty="0"/>
          </a:p>
        </p:txBody>
      </p:sp>
      <p:sp>
        <p:nvSpPr>
          <p:cNvPr id="4" name="Slide Number Placeholder 3"/>
          <p:cNvSpPr>
            <a:spLocks noGrp="1"/>
          </p:cNvSpPr>
          <p:nvPr>
            <p:ph type="sldNum" sz="quarter" idx="5"/>
          </p:nvPr>
        </p:nvSpPr>
        <p:spPr/>
        <p:txBody>
          <a:bodyPr/>
          <a:lstStyle/>
          <a:p>
            <a:fld id="{2ECBC8A2-4ACE-42EE-8635-03100D376841}" type="slidenum">
              <a:rPr lang="en-GB" smtClean="0"/>
              <a:t>10</a:t>
            </a:fld>
            <a:endParaRPr lang="en-GB"/>
          </a:p>
        </p:txBody>
      </p:sp>
    </p:spTree>
    <p:extLst>
      <p:ext uri="{BB962C8B-B14F-4D97-AF65-F5344CB8AC3E}">
        <p14:creationId xmlns:p14="http://schemas.microsoft.com/office/powerpoint/2010/main" val="8940832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References</a:t>
            </a:r>
          </a:p>
          <a:p>
            <a:endParaRPr lang="en-GB" u="sng" dirty="0"/>
          </a:p>
          <a:p>
            <a:r>
              <a:rPr lang="en-US" sz="1200" kern="1200" dirty="0">
                <a:solidFill>
                  <a:schemeClr val="tx1"/>
                </a:solidFill>
                <a:effectLst/>
                <a:latin typeface="+mn-lt"/>
                <a:ea typeface="+mn-ea"/>
                <a:cs typeface="+mn-cs"/>
              </a:rPr>
              <a:t>Alderton, M. (2019). </a:t>
            </a:r>
            <a:r>
              <a:rPr lang="en-US" sz="1200" i="1" kern="1200" dirty="0">
                <a:solidFill>
                  <a:schemeClr val="tx1"/>
                </a:solidFill>
                <a:effectLst/>
                <a:latin typeface="+mn-lt"/>
                <a:ea typeface="+mn-ea"/>
                <a:cs typeface="+mn-cs"/>
              </a:rPr>
              <a:t>How to apply Peter Drucker's management theory</a:t>
            </a:r>
            <a:r>
              <a:rPr lang="en-US" sz="1200" kern="1200" dirty="0">
                <a:solidFill>
                  <a:schemeClr val="tx1"/>
                </a:solidFill>
                <a:effectLst/>
                <a:latin typeface="+mn-lt"/>
                <a:ea typeface="+mn-ea"/>
                <a:cs typeface="+mn-cs"/>
              </a:rPr>
              <a:t>. Retrieved from https://www.business.com: https://www.business.com/articles/management-theory-of-peter-drucker/</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Association for Project Management. (2019). </a:t>
            </a:r>
            <a:r>
              <a:rPr lang="en-US" sz="1200" i="1" kern="1200" dirty="0">
                <a:solidFill>
                  <a:schemeClr val="tx1"/>
                </a:solidFill>
                <a:effectLst/>
                <a:latin typeface="+mn-lt"/>
                <a:ea typeface="+mn-ea"/>
                <a:cs typeface="+mn-cs"/>
              </a:rPr>
              <a:t>What is agile project management</a:t>
            </a:r>
            <a:r>
              <a:rPr lang="en-US" sz="1200" kern="1200" dirty="0">
                <a:solidFill>
                  <a:schemeClr val="tx1"/>
                </a:solidFill>
                <a:effectLst/>
                <a:latin typeface="+mn-lt"/>
                <a:ea typeface="+mn-ea"/>
                <a:cs typeface="+mn-cs"/>
              </a:rPr>
              <a:t>. Retrieved from https://www.apm.org.uk: https://www.apm.org.uk/resources/find-a-resource/agile-project-management/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AXELOS. (2017). </a:t>
            </a:r>
            <a:r>
              <a:rPr lang="en-US" sz="1200" i="1" kern="1200" dirty="0">
                <a:solidFill>
                  <a:schemeClr val="tx1"/>
                </a:solidFill>
                <a:effectLst/>
                <a:latin typeface="+mn-lt"/>
                <a:ea typeface="+mn-ea"/>
                <a:cs typeface="+mn-cs"/>
              </a:rPr>
              <a:t>What is PRINCE2</a:t>
            </a:r>
            <a:r>
              <a:rPr lang="en-US" sz="1200" kern="1200" dirty="0">
                <a:solidFill>
                  <a:schemeClr val="tx1"/>
                </a:solidFill>
                <a:effectLst/>
                <a:latin typeface="+mn-lt"/>
                <a:ea typeface="+mn-ea"/>
                <a:cs typeface="+mn-cs"/>
              </a:rPr>
              <a:t>. Retrieved from https://www.axelos.com: https://www.axelos.com/best-practice-solutions/prince2/what-is-prince2</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Bright Hub Project Management. (2019). </a:t>
            </a:r>
            <a:r>
              <a:rPr lang="en-US" sz="1200" i="1" kern="1200" dirty="0">
                <a:solidFill>
                  <a:schemeClr val="tx1"/>
                </a:solidFill>
                <a:effectLst/>
                <a:latin typeface="+mn-lt"/>
                <a:ea typeface="+mn-ea"/>
                <a:cs typeface="+mn-cs"/>
              </a:rPr>
              <a:t>Power/Interest Grid</a:t>
            </a:r>
            <a:r>
              <a:rPr lang="en-US" sz="1200" kern="1200" dirty="0">
                <a:solidFill>
                  <a:schemeClr val="tx1"/>
                </a:solidFill>
                <a:effectLst/>
                <a:latin typeface="+mn-lt"/>
                <a:ea typeface="+mn-ea"/>
                <a:cs typeface="+mn-cs"/>
              </a:rPr>
              <a:t>. Retrieved from https://www.brighthubpm.com: https://www.brighthubpm.com/resource-management/80523-what-is-the-powerinterest-grid/</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Collabnet</a:t>
            </a:r>
            <a:r>
              <a:rPr lang="en-US" sz="1200" kern="1200" dirty="0">
                <a:solidFill>
                  <a:schemeClr val="tx1"/>
                </a:solidFill>
                <a:effectLst/>
                <a:latin typeface="+mn-lt"/>
                <a:ea typeface="+mn-ea"/>
                <a:cs typeface="+mn-cs"/>
              </a:rPr>
              <a:t> Version One. (2019). </a:t>
            </a:r>
            <a:r>
              <a:rPr lang="en-US" sz="1200" i="1" kern="1200" dirty="0">
                <a:solidFill>
                  <a:schemeClr val="tx1"/>
                </a:solidFill>
                <a:effectLst/>
                <a:latin typeface="+mn-lt"/>
                <a:ea typeface="+mn-ea"/>
                <a:cs typeface="+mn-cs"/>
              </a:rPr>
              <a:t>What is Agile Project Management</a:t>
            </a:r>
            <a:r>
              <a:rPr lang="en-US" sz="1200" kern="1200" dirty="0">
                <a:solidFill>
                  <a:schemeClr val="tx1"/>
                </a:solidFill>
                <a:effectLst/>
                <a:latin typeface="+mn-lt"/>
                <a:ea typeface="+mn-ea"/>
                <a:cs typeface="+mn-cs"/>
              </a:rPr>
              <a:t>. Retrieved from https://resources.collab.net: https://resources.collab.net/agile-101/agile-project-management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Drucker Institute. (2019). </a:t>
            </a:r>
            <a:r>
              <a:rPr lang="en-US" sz="1200" i="1" kern="1200" dirty="0">
                <a:solidFill>
                  <a:schemeClr val="tx1"/>
                </a:solidFill>
                <a:effectLst/>
                <a:latin typeface="+mn-lt"/>
                <a:ea typeface="+mn-ea"/>
                <a:cs typeface="+mn-cs"/>
              </a:rPr>
              <a:t>About Peter Drucker</a:t>
            </a:r>
            <a:r>
              <a:rPr lang="en-US" sz="1200" kern="1200" dirty="0">
                <a:solidFill>
                  <a:schemeClr val="tx1"/>
                </a:solidFill>
                <a:effectLst/>
                <a:latin typeface="+mn-lt"/>
                <a:ea typeface="+mn-ea"/>
                <a:cs typeface="+mn-cs"/>
              </a:rPr>
              <a:t>. Retrieved from https://www.drucker.institute: https://www.drucker.institute/perspective/about-peter-drucker/</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Habas</a:t>
            </a:r>
            <a:r>
              <a:rPr lang="en-US" sz="1200" kern="1200" dirty="0">
                <a:solidFill>
                  <a:schemeClr val="tx1"/>
                </a:solidFill>
                <a:effectLst/>
                <a:latin typeface="+mn-lt"/>
                <a:ea typeface="+mn-ea"/>
                <a:cs typeface="+mn-cs"/>
              </a:rPr>
              <a:t>, C. (2018, October 25). </a:t>
            </a:r>
            <a:r>
              <a:rPr lang="en-US" sz="1200" i="1" kern="1200" dirty="0">
                <a:solidFill>
                  <a:schemeClr val="tx1"/>
                </a:solidFill>
                <a:effectLst/>
                <a:latin typeface="+mn-lt"/>
                <a:ea typeface="+mn-ea"/>
                <a:cs typeface="+mn-cs"/>
              </a:rPr>
              <a:t>What is an internal stakeholder</a:t>
            </a:r>
            <a:r>
              <a:rPr lang="en-US" sz="1200" kern="1200" dirty="0">
                <a:solidFill>
                  <a:schemeClr val="tx1"/>
                </a:solidFill>
                <a:effectLst/>
                <a:latin typeface="+mn-lt"/>
                <a:ea typeface="+mn-ea"/>
                <a:cs typeface="+mn-cs"/>
              </a:rPr>
              <a:t>. Retrieved from https://bizfluent.com: https://bizfluent.com/info-12073429-internal-stakeholder.html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Mind Tools. (2019). </a:t>
            </a:r>
            <a:r>
              <a:rPr lang="en-US" sz="1200" i="1" kern="1200" dirty="0">
                <a:solidFill>
                  <a:schemeClr val="tx1"/>
                </a:solidFill>
                <a:effectLst/>
                <a:latin typeface="+mn-lt"/>
                <a:ea typeface="+mn-ea"/>
                <a:cs typeface="+mn-cs"/>
              </a:rPr>
              <a:t>What is management</a:t>
            </a:r>
            <a:r>
              <a:rPr lang="en-US" sz="1200" kern="1200" dirty="0">
                <a:solidFill>
                  <a:schemeClr val="tx1"/>
                </a:solidFill>
                <a:effectLst/>
                <a:latin typeface="+mn-lt"/>
                <a:ea typeface="+mn-ea"/>
                <a:cs typeface="+mn-cs"/>
              </a:rPr>
              <a:t>. Retrieved from https://www.mindtools.com: https://www.mindtools.com/pages/article/newLDR_41.htm</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Mulder, P. (2019). </a:t>
            </a:r>
            <a:r>
              <a:rPr lang="en-US" sz="1200" i="1" kern="1200" dirty="0">
                <a:solidFill>
                  <a:schemeClr val="tx1"/>
                </a:solidFill>
                <a:effectLst/>
                <a:latin typeface="+mn-lt"/>
                <a:ea typeface="+mn-ea"/>
                <a:cs typeface="+mn-cs"/>
              </a:rPr>
              <a:t>Forcefield Analysis by Kurt Lewin</a:t>
            </a:r>
            <a:r>
              <a:rPr lang="en-US" sz="1200" kern="1200" dirty="0">
                <a:solidFill>
                  <a:schemeClr val="tx1"/>
                </a:solidFill>
                <a:effectLst/>
                <a:latin typeface="+mn-lt"/>
                <a:ea typeface="+mn-ea"/>
                <a:cs typeface="+mn-cs"/>
              </a:rPr>
              <a:t>. Retrieved from https://www.toolshero.com: https://www.toolshero.com/decision-making/force-field-analysis/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Spacey, J. (2017, August 21). </a:t>
            </a:r>
            <a:r>
              <a:rPr lang="en-US" sz="1200" i="1" kern="1200" dirty="0">
                <a:solidFill>
                  <a:schemeClr val="tx1"/>
                </a:solidFill>
                <a:effectLst/>
                <a:latin typeface="+mn-lt"/>
                <a:ea typeface="+mn-ea"/>
                <a:cs typeface="+mn-cs"/>
              </a:rPr>
              <a:t>7 examples of External Stakeholders</a:t>
            </a:r>
            <a:r>
              <a:rPr lang="en-US" sz="1200" kern="1200" dirty="0">
                <a:solidFill>
                  <a:schemeClr val="tx1"/>
                </a:solidFill>
                <a:effectLst/>
                <a:latin typeface="+mn-lt"/>
                <a:ea typeface="+mn-ea"/>
                <a:cs typeface="+mn-cs"/>
              </a:rPr>
              <a:t>. Retrieved from https://simplicable.com: https://simplicable.com/new/external-stakeholders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UK Essays. (2018, August 9). </a:t>
            </a:r>
            <a:r>
              <a:rPr lang="en-US" sz="1200" i="1" kern="1200" dirty="0">
                <a:solidFill>
                  <a:schemeClr val="tx1"/>
                </a:solidFill>
                <a:effectLst/>
                <a:latin typeface="+mn-lt"/>
                <a:ea typeface="+mn-ea"/>
                <a:cs typeface="+mn-cs"/>
              </a:rPr>
              <a:t>Michael Porter: Impact on Strategic Management Theory</a:t>
            </a:r>
            <a:r>
              <a:rPr lang="en-US" sz="1200" kern="1200" dirty="0">
                <a:solidFill>
                  <a:schemeClr val="tx1"/>
                </a:solidFill>
                <a:effectLst/>
                <a:latin typeface="+mn-lt"/>
                <a:ea typeface="+mn-ea"/>
                <a:cs typeface="+mn-cs"/>
              </a:rPr>
              <a:t>. Retrieved from https://www.ukessays.com: https://www.ukessays.com/essays/management/the-influence-of-michael-porter-management-essay.php</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Vilet</a:t>
            </a:r>
            <a:r>
              <a:rPr lang="en-US" sz="1200" kern="1200" dirty="0">
                <a:solidFill>
                  <a:schemeClr val="tx1"/>
                </a:solidFill>
                <a:effectLst/>
                <a:latin typeface="+mn-lt"/>
                <a:ea typeface="+mn-ea"/>
                <a:cs typeface="+mn-cs"/>
              </a:rPr>
              <a:t>, V. V. (2019). </a:t>
            </a:r>
            <a:r>
              <a:rPr lang="en-US" sz="1200" i="1" kern="1200" dirty="0">
                <a:solidFill>
                  <a:schemeClr val="tx1"/>
                </a:solidFill>
                <a:effectLst/>
                <a:latin typeface="+mn-lt"/>
                <a:ea typeface="+mn-ea"/>
                <a:cs typeface="+mn-cs"/>
              </a:rPr>
              <a:t>Michael Porter Biography and Quotes</a:t>
            </a:r>
            <a:r>
              <a:rPr lang="en-US" sz="1200" kern="1200" dirty="0">
                <a:solidFill>
                  <a:schemeClr val="tx1"/>
                </a:solidFill>
                <a:effectLst/>
                <a:latin typeface="+mn-lt"/>
                <a:ea typeface="+mn-ea"/>
                <a:cs typeface="+mn-cs"/>
              </a:rPr>
              <a:t>. Retrieved from https://www.toolshero.com: https://www.toolshero.com/toolsheroes/michael-porter/</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Vliet, V. V. (2010). </a:t>
            </a:r>
            <a:r>
              <a:rPr lang="en-US" sz="1200" i="1" kern="1200" dirty="0">
                <a:solidFill>
                  <a:schemeClr val="tx1"/>
                </a:solidFill>
                <a:effectLst/>
                <a:latin typeface="+mn-lt"/>
                <a:ea typeface="+mn-ea"/>
                <a:cs typeface="+mn-cs"/>
              </a:rPr>
              <a:t>Henri Fayol Biography</a:t>
            </a:r>
            <a:r>
              <a:rPr lang="en-US" sz="1200" kern="1200" dirty="0">
                <a:solidFill>
                  <a:schemeClr val="tx1"/>
                </a:solidFill>
                <a:effectLst/>
                <a:latin typeface="+mn-lt"/>
                <a:ea typeface="+mn-ea"/>
                <a:cs typeface="+mn-cs"/>
              </a:rPr>
              <a:t>. Retrieved from https://www.toolshero.com: https://www.toolshero.com/toolsheroes/henri-fayol/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Web Applications &amp; Data Integration Company. (2019). </a:t>
            </a:r>
            <a:r>
              <a:rPr lang="en-US" sz="1200" i="1" kern="1200" dirty="0">
                <a:solidFill>
                  <a:schemeClr val="tx1"/>
                </a:solidFill>
                <a:effectLst/>
                <a:latin typeface="+mn-lt"/>
                <a:ea typeface="+mn-ea"/>
                <a:cs typeface="+mn-cs"/>
              </a:rPr>
              <a:t>6 Advantages and Disadvantages of the Waterfall Model</a:t>
            </a:r>
            <a:r>
              <a:rPr lang="en-US" sz="1200" kern="1200" dirty="0">
                <a:solidFill>
                  <a:schemeClr val="tx1"/>
                </a:solidFill>
                <a:effectLst/>
                <a:latin typeface="+mn-lt"/>
                <a:ea typeface="+mn-ea"/>
                <a:cs typeface="+mn-cs"/>
              </a:rPr>
              <a:t>. Retrieved from https://wadic.net: https://wadic.net/waterfall-model-advantages-disadvantages/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u="sng" dirty="0"/>
          </a:p>
        </p:txBody>
      </p:sp>
      <p:sp>
        <p:nvSpPr>
          <p:cNvPr id="4" name="Slide Number Placeholder 3"/>
          <p:cNvSpPr>
            <a:spLocks noGrp="1"/>
          </p:cNvSpPr>
          <p:nvPr>
            <p:ph type="sldNum" sz="quarter" idx="5"/>
          </p:nvPr>
        </p:nvSpPr>
        <p:spPr/>
        <p:txBody>
          <a:bodyPr/>
          <a:lstStyle/>
          <a:p>
            <a:fld id="{2ECBC8A2-4ACE-42EE-8635-03100D376841}" type="slidenum">
              <a:rPr lang="en-GB" smtClean="0"/>
              <a:t>11</a:t>
            </a:fld>
            <a:endParaRPr lang="en-GB"/>
          </a:p>
        </p:txBody>
      </p:sp>
    </p:spTree>
    <p:extLst>
      <p:ext uri="{BB962C8B-B14F-4D97-AF65-F5344CB8AC3E}">
        <p14:creationId xmlns:p14="http://schemas.microsoft.com/office/powerpoint/2010/main" val="11027916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63C53124-21F7-41F4-835E-7B8148576D81}" type="datetimeFigureOut">
              <a:rPr lang="en-GB" smtClean="0"/>
              <a:t>11/12/2019</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A6E46B32-11B4-4DDC-995C-127BD250525A}" type="slidenum">
              <a:rPr lang="en-GB" smtClean="0"/>
              <a:t>‹#›</a:t>
            </a:fld>
            <a:endParaRPr lang="en-GB"/>
          </a:p>
        </p:txBody>
      </p:sp>
    </p:spTree>
    <p:extLst>
      <p:ext uri="{BB962C8B-B14F-4D97-AF65-F5344CB8AC3E}">
        <p14:creationId xmlns:p14="http://schemas.microsoft.com/office/powerpoint/2010/main" val="325843208"/>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1" name="CHIMES.WAV"/>
          </p:stSnd>
        </p:sndAc>
      </p:transition>
    </mc:Choice>
    <mc:Fallback>
      <p:transition spd="slow">
        <p:fade/>
        <p:sndAc>
          <p:stSnd>
            <p:snd r:embed="rId1" name="CHIMES.WAV"/>
          </p:stSnd>
        </p:sndAc>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C53124-21F7-41F4-835E-7B8148576D81}"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46B32-11B4-4DDC-995C-127BD250525A}" type="slidenum">
              <a:rPr lang="en-GB" smtClean="0"/>
              <a:t>‹#›</a:t>
            </a:fld>
            <a:endParaRPr lang="en-GB"/>
          </a:p>
        </p:txBody>
      </p:sp>
    </p:spTree>
    <p:extLst>
      <p:ext uri="{BB962C8B-B14F-4D97-AF65-F5344CB8AC3E}">
        <p14:creationId xmlns:p14="http://schemas.microsoft.com/office/powerpoint/2010/main" val="3300971406"/>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1" name="CHIMES.WAV"/>
          </p:stSnd>
        </p:sndAc>
      </p:transition>
    </mc:Choice>
    <mc:Fallback>
      <p:transition spd="slow">
        <p:fade/>
        <p:sndAc>
          <p:stSnd>
            <p:snd r:embed="rId1" name="CHIMES.WAV"/>
          </p:stSnd>
        </p:sndAc>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63C53124-21F7-41F4-835E-7B8148576D81}" type="datetimeFigureOut">
              <a:rPr lang="en-GB" smtClean="0"/>
              <a:t>11/12/2019</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A6E46B32-11B4-4DDC-995C-127BD250525A}" type="slidenum">
              <a:rPr lang="en-GB" smtClean="0"/>
              <a:t>‹#›</a:t>
            </a:fld>
            <a:endParaRPr lang="en-GB"/>
          </a:p>
        </p:txBody>
      </p:sp>
    </p:spTree>
    <p:extLst>
      <p:ext uri="{BB962C8B-B14F-4D97-AF65-F5344CB8AC3E}">
        <p14:creationId xmlns:p14="http://schemas.microsoft.com/office/powerpoint/2010/main" val="3163603233"/>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1" name="CHIMES.WAV"/>
          </p:stSnd>
        </p:sndAc>
      </p:transition>
    </mc:Choice>
    <mc:Fallback>
      <p:transition spd="slow">
        <p:fade/>
        <p:sndAc>
          <p:stSnd>
            <p:snd r:embed="rId1" name="CHIMES.WAV"/>
          </p:stSnd>
        </p:sndAc>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C53124-21F7-41F4-835E-7B8148576D81}" type="datetimeFigureOut">
              <a:rPr lang="en-GB" smtClean="0"/>
              <a:t>11/12/2019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E46B32-11B4-4DDC-995C-127BD250525A}" type="slidenum">
              <a:rPr lang="en-GB" smtClean="0"/>
              <a:t>‹#›</a:t>
            </a:fld>
            <a:endParaRPr lang="en-GB"/>
          </a:p>
        </p:txBody>
      </p:sp>
    </p:spTree>
    <p:extLst>
      <p:ext uri="{BB962C8B-B14F-4D97-AF65-F5344CB8AC3E}">
        <p14:creationId xmlns:p14="http://schemas.microsoft.com/office/powerpoint/2010/main" val="2488319178"/>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1" name="CHIMES.WAV"/>
          </p:stSnd>
        </p:sndAc>
      </p:transition>
    </mc:Choice>
    <mc:Fallback>
      <p:transition spd="slow">
        <p:fade/>
        <p:sndAc>
          <p:stSnd>
            <p:snd r:embed="rId1" name="CHIMES.WAV"/>
          </p:stSnd>
        </p:sndAc>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C53124-21F7-41F4-835E-7B8148576D81}" type="datetimeFigureOut">
              <a:rPr lang="en-GB" smtClean="0"/>
              <a:t>11/12/2019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E46B32-11B4-4DDC-995C-127BD250525A}" type="slidenum">
              <a:rPr lang="en-GB" smtClean="0"/>
              <a:t>‹#›</a:t>
            </a:fld>
            <a:endParaRPr lang="en-GB"/>
          </a:p>
        </p:txBody>
      </p:sp>
    </p:spTree>
    <p:extLst>
      <p:ext uri="{BB962C8B-B14F-4D97-AF65-F5344CB8AC3E}">
        <p14:creationId xmlns:p14="http://schemas.microsoft.com/office/powerpoint/2010/main" val="3964652161"/>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1" name="CHIMES.WAV"/>
          </p:stSnd>
        </p:sndAc>
      </p:transition>
    </mc:Choice>
    <mc:Fallback>
      <p:transition spd="slow">
        <p:fade/>
        <p:sndAc>
          <p:stSnd>
            <p:snd r:embed="rId1" name="CHIMES.WAV"/>
          </p:stSnd>
        </p:sndAc>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3C53124-21F7-41F4-835E-7B8148576D81}" type="datetimeFigureOut">
              <a:rPr lang="en-GB" smtClean="0"/>
              <a:t>11/12/2019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E46B32-11B4-4DDC-995C-127BD250525A}" type="slidenum">
              <a:rPr lang="en-GB" smtClean="0"/>
              <a:t>‹#›</a:t>
            </a:fld>
            <a:endParaRPr lang="en-GB"/>
          </a:p>
        </p:txBody>
      </p:sp>
    </p:spTree>
    <p:extLst>
      <p:ext uri="{BB962C8B-B14F-4D97-AF65-F5344CB8AC3E}">
        <p14:creationId xmlns:p14="http://schemas.microsoft.com/office/powerpoint/2010/main" val="3619321531"/>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1" name="CHIMES.WAV"/>
          </p:stSnd>
        </p:sndAc>
      </p:transition>
    </mc:Choice>
    <mc:Fallback>
      <p:transition spd="slow">
        <p:fade/>
        <p:sndAc>
          <p:stSnd>
            <p:snd r:embed="rId1" name="CHIMES.WAV"/>
          </p:stSnd>
        </p:sndAc>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C53124-21F7-41F4-835E-7B8148576D81}" type="datetimeFigureOut">
              <a:rPr lang="en-GB" smtClean="0"/>
              <a:t>11/12/2019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6E46B32-11B4-4DDC-995C-127BD250525A}" type="slidenum">
              <a:rPr lang="en-GB" smtClean="0"/>
              <a:t>‹#›</a:t>
            </a:fld>
            <a:endParaRPr lang="en-GB"/>
          </a:p>
        </p:txBody>
      </p:sp>
    </p:spTree>
    <p:extLst>
      <p:ext uri="{BB962C8B-B14F-4D97-AF65-F5344CB8AC3E}">
        <p14:creationId xmlns:p14="http://schemas.microsoft.com/office/powerpoint/2010/main" val="2629745053"/>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1" name="CHIMES.WAV"/>
          </p:stSnd>
        </p:sndAc>
      </p:transition>
    </mc:Choice>
    <mc:Fallback>
      <p:transition spd="slow">
        <p:fade/>
        <p:sndAc>
          <p:stSnd>
            <p:snd r:embed="rId1" name="CHIMES.WAV"/>
          </p:stSnd>
        </p:sndAc>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C53124-21F7-41F4-835E-7B8148576D81}" type="datetimeFigureOut">
              <a:rPr lang="en-GB" smtClean="0"/>
              <a:t>11/12/2019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E46B32-11B4-4DDC-995C-127BD250525A}" type="slidenum">
              <a:rPr lang="en-GB" smtClean="0"/>
              <a:t>‹#›</a:t>
            </a:fld>
            <a:endParaRPr lang="en-GB"/>
          </a:p>
        </p:txBody>
      </p:sp>
    </p:spTree>
    <p:extLst>
      <p:ext uri="{BB962C8B-B14F-4D97-AF65-F5344CB8AC3E}">
        <p14:creationId xmlns:p14="http://schemas.microsoft.com/office/powerpoint/2010/main" val="1996321280"/>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1" name="CHIMES.WAV"/>
          </p:stSnd>
        </p:sndAc>
      </p:transition>
    </mc:Choice>
    <mc:Fallback>
      <p:transition spd="slow">
        <p:fade/>
        <p:sndAc>
          <p:stSnd>
            <p:snd r:embed="rId1" name="CHIMES.WAV"/>
          </p:stSnd>
        </p:sndAc>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C53124-21F7-41F4-835E-7B8148576D81}" type="datetimeFigureOut">
              <a:rPr lang="en-GB" smtClean="0"/>
              <a:t>11/12/2019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E46B32-11B4-4DDC-995C-127BD250525A}" type="slidenum">
              <a:rPr lang="en-GB" smtClean="0"/>
              <a:t>‹#›</a:t>
            </a:fld>
            <a:endParaRPr lang="en-GB"/>
          </a:p>
        </p:txBody>
      </p:sp>
    </p:spTree>
    <p:extLst>
      <p:ext uri="{BB962C8B-B14F-4D97-AF65-F5344CB8AC3E}">
        <p14:creationId xmlns:p14="http://schemas.microsoft.com/office/powerpoint/2010/main" val="1630784638"/>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1" name="CHIMES.WAV"/>
          </p:stSnd>
        </p:sndAc>
      </p:transition>
    </mc:Choice>
    <mc:Fallback>
      <p:transition spd="slow">
        <p:fade/>
        <p:sndAc>
          <p:stSnd>
            <p:snd r:embed="rId1" name="CHIMES.WAV"/>
          </p:stSnd>
        </p:sndAc>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C53124-21F7-41F4-835E-7B8148576D81}" type="datetimeFigureOut">
              <a:rPr lang="en-GB" smtClean="0"/>
              <a:t>11/12/2019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E46B32-11B4-4DDC-995C-127BD250525A}" type="slidenum">
              <a:rPr lang="en-GB" smtClean="0"/>
              <a:t>‹#›</a:t>
            </a:fld>
            <a:endParaRPr lang="en-GB"/>
          </a:p>
        </p:txBody>
      </p:sp>
    </p:spTree>
    <p:extLst>
      <p:ext uri="{BB962C8B-B14F-4D97-AF65-F5344CB8AC3E}">
        <p14:creationId xmlns:p14="http://schemas.microsoft.com/office/powerpoint/2010/main" val="4087345729"/>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1" name="CHIMES.WAV"/>
          </p:stSnd>
        </p:sndAc>
      </p:transition>
    </mc:Choice>
    <mc:Fallback>
      <p:transition spd="slow">
        <p:fade/>
        <p:sndAc>
          <p:stSnd>
            <p:snd r:embed="rId1" name="CHIMES.WAV"/>
          </p:stSnd>
        </p:sndAc>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3C53124-21F7-41F4-835E-7B8148576D81}" type="datetimeFigureOut">
              <a:rPr lang="en-GB" smtClean="0"/>
              <a:t>11/12/2019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A6E46B32-11B4-4DDC-995C-127BD250525A}" type="slidenum">
              <a:rPr lang="en-GB" smtClean="0"/>
              <a:t>‹#›</a:t>
            </a:fld>
            <a:endParaRPr lang="en-GB"/>
          </a:p>
        </p:txBody>
      </p:sp>
    </p:spTree>
    <p:extLst>
      <p:ext uri="{BB962C8B-B14F-4D97-AF65-F5344CB8AC3E}">
        <p14:creationId xmlns:p14="http://schemas.microsoft.com/office/powerpoint/2010/main" val="3208006304"/>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1" name="CHIMES.WAV"/>
          </p:stSnd>
        </p:sndAc>
      </p:transition>
    </mc:Choice>
    <mc:Fallback>
      <p:transition spd="slow">
        <p:fade/>
        <p:sndAc>
          <p:stSnd>
            <p:snd r:embed="rId1" name="CHIMES.WAV"/>
          </p:stSnd>
        </p:sndAc>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3C53124-21F7-41F4-835E-7B8148576D81}" type="datetimeFigureOut">
              <a:rPr lang="en-GB" smtClean="0"/>
              <a:t>11/12/2019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A6E46B32-11B4-4DDC-995C-127BD250525A}"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17395212"/>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1" name="CHIMES.WAV"/>
          </p:stSnd>
        </p:sndAc>
      </p:transition>
    </mc:Choice>
    <mc:Fallback>
      <p:transition spd="slow">
        <p:fade/>
        <p:sndAc>
          <p:stSnd>
            <p:snd r:embed="rId1" name="CHIMES.WAV"/>
          </p:stSnd>
        </p:sndAc>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63C53124-21F7-41F4-835E-7B8148576D81}" type="datetimeFigureOut">
              <a:rPr lang="en-GB" smtClean="0"/>
              <a:t>11/12/2019</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A6E46B32-11B4-4DDC-995C-127BD250525A}" type="slidenum">
              <a:rPr lang="en-GB" smtClean="0"/>
              <a:t>‹#›</a:t>
            </a:fld>
            <a:endParaRPr lang="en-GB"/>
          </a:p>
        </p:txBody>
      </p:sp>
    </p:spTree>
    <p:extLst>
      <p:ext uri="{BB962C8B-B14F-4D97-AF65-F5344CB8AC3E}">
        <p14:creationId xmlns:p14="http://schemas.microsoft.com/office/powerpoint/2010/main" val="2918650640"/>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1" name="CHIMES.WAV"/>
          </p:stSnd>
        </p:sndAc>
      </p:transition>
    </mc:Choice>
    <mc:Fallback>
      <p:transition spd="slow">
        <p:fade/>
        <p:sndAc>
          <p:stSnd>
            <p:snd r:embed="rId1" name="CHIMES.WAV"/>
          </p:stSnd>
        </p:sndAc>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3C53124-21F7-41F4-835E-7B8148576D81}" type="datetimeFigureOut">
              <a:rPr lang="en-GB" smtClean="0"/>
              <a:t>11/12/2019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E46B32-11B4-4DDC-995C-127BD250525A}" type="slidenum">
              <a:rPr lang="en-GB" smtClean="0"/>
              <a:t>‹#›</a:t>
            </a:fld>
            <a:endParaRPr lang="en-GB"/>
          </a:p>
        </p:txBody>
      </p:sp>
    </p:spTree>
    <p:extLst>
      <p:ext uri="{BB962C8B-B14F-4D97-AF65-F5344CB8AC3E}">
        <p14:creationId xmlns:p14="http://schemas.microsoft.com/office/powerpoint/2010/main" val="3866955752"/>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1" name="CHIMES.WAV"/>
          </p:stSnd>
        </p:sndAc>
      </p:transition>
    </mc:Choice>
    <mc:Fallback>
      <p:transition spd="slow">
        <p:fade/>
        <p:sndAc>
          <p:stSnd>
            <p:snd r:embed="rId1" name="CHIMES.WAV"/>
          </p:stSnd>
        </p:sndAc>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3C53124-21F7-41F4-835E-7B8148576D81}" type="datetimeFigureOut">
              <a:rPr lang="en-GB" smtClean="0"/>
              <a:t>11/12/2019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E46B32-11B4-4DDC-995C-127BD250525A}" type="slidenum">
              <a:rPr lang="en-GB" smtClean="0"/>
              <a:t>‹#›</a:t>
            </a:fld>
            <a:endParaRPr lang="en-GB"/>
          </a:p>
        </p:txBody>
      </p:sp>
    </p:spTree>
    <p:extLst>
      <p:ext uri="{BB962C8B-B14F-4D97-AF65-F5344CB8AC3E}">
        <p14:creationId xmlns:p14="http://schemas.microsoft.com/office/powerpoint/2010/main" val="1934180136"/>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1" name="CHIMES.WAV"/>
          </p:stSnd>
        </p:sndAc>
      </p:transition>
    </mc:Choice>
    <mc:Fallback>
      <p:transition spd="slow">
        <p:fade/>
        <p:sndAc>
          <p:stSnd>
            <p:snd r:embed="rId1" name="CHIMES.WAV"/>
          </p:stSnd>
        </p:sndAc>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C53124-21F7-41F4-835E-7B8148576D81}"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46B32-11B4-4DDC-995C-127BD250525A}" type="slidenum">
              <a:rPr lang="en-GB" smtClean="0"/>
              <a:t>‹#›</a:t>
            </a:fld>
            <a:endParaRPr lang="en-GB"/>
          </a:p>
        </p:txBody>
      </p:sp>
    </p:spTree>
    <p:extLst>
      <p:ext uri="{BB962C8B-B14F-4D97-AF65-F5344CB8AC3E}">
        <p14:creationId xmlns:p14="http://schemas.microsoft.com/office/powerpoint/2010/main" val="379574160"/>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1" name="CHIMES.WAV"/>
          </p:stSnd>
        </p:sndAc>
      </p:transition>
    </mc:Choice>
    <mc:Fallback>
      <p:transition spd="slow">
        <p:fade/>
        <p:sndAc>
          <p:stSnd>
            <p:snd r:embed="rId1" name="CHIMES.WAV"/>
          </p:stSnd>
        </p:sndAc>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63C53124-21F7-41F4-835E-7B8148576D81}" type="datetimeFigureOut">
              <a:rPr lang="en-GB" smtClean="0"/>
              <a:t>11/12/2019</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A6E46B32-11B4-4DDC-995C-127BD250525A}" type="slidenum">
              <a:rPr lang="en-GB" smtClean="0"/>
              <a:t>‹#›</a:t>
            </a:fld>
            <a:endParaRPr lang="en-GB"/>
          </a:p>
        </p:txBody>
      </p:sp>
    </p:spTree>
    <p:extLst>
      <p:ext uri="{BB962C8B-B14F-4D97-AF65-F5344CB8AC3E}">
        <p14:creationId xmlns:p14="http://schemas.microsoft.com/office/powerpoint/2010/main" val="267297170"/>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1" name="CHIMES.WAV"/>
          </p:stSnd>
        </p:sndAc>
      </p:transition>
    </mc:Choice>
    <mc:Fallback>
      <p:transition spd="slow">
        <p:fade/>
        <p:sndAc>
          <p:stSnd>
            <p:snd r:embed="rId1" name="CHIMES.WAV"/>
          </p:stSnd>
        </p:sndAc>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audio" Target="../media/audio1.wav"/><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3C53124-21F7-41F4-835E-7B8148576D81}" type="datetimeFigureOut">
              <a:rPr lang="en-GB" smtClean="0"/>
              <a:t>11/12/2019</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6E46B32-11B4-4DDC-995C-127BD250525A}" type="slidenum">
              <a:rPr lang="en-GB" smtClean="0"/>
              <a:t>‹#›</a:t>
            </a:fld>
            <a:endParaRPr lang="en-GB"/>
          </a:p>
        </p:txBody>
      </p:sp>
    </p:spTree>
    <p:extLst>
      <p:ext uri="{BB962C8B-B14F-4D97-AF65-F5344CB8AC3E}">
        <p14:creationId xmlns:p14="http://schemas.microsoft.com/office/powerpoint/2010/main" val="231392698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mc:AlternateContent xmlns:mc="http://schemas.openxmlformats.org/markup-compatibility/2006">
    <mc:Choice xmlns:p14="http://schemas.microsoft.com/office/powerpoint/2010/main" Requires="p14">
      <p:transition spd="slow" p14:dur="2000">
        <p14:prism isContent="1"/>
        <p:sndAc>
          <p:stSnd>
            <p:snd r:embed="rId19" name="CHIMES.WAV"/>
          </p:stSnd>
        </p:sndAc>
      </p:transition>
    </mc:Choice>
    <mc:Fallback>
      <p:transition spd="slow">
        <p:fade/>
        <p:sndAc>
          <p:stSnd>
            <p:snd r:embed="rId19" name="CHIMES.WAV"/>
          </p:stSnd>
        </p:sndAc>
      </p:transition>
    </mc:Fallback>
  </mc:AlternateConten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4.png"/><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0.jpg"/><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3BABE-4E90-4C3B-B6BD-1FA0BF5E0538}"/>
              </a:ext>
            </a:extLst>
          </p:cNvPr>
          <p:cNvSpPr>
            <a:spLocks noGrp="1"/>
          </p:cNvSpPr>
          <p:nvPr>
            <p:ph type="ctrTitle"/>
          </p:nvPr>
        </p:nvSpPr>
        <p:spPr/>
        <p:txBody>
          <a:bodyPr>
            <a:normAutofit/>
          </a:bodyPr>
          <a:lstStyle/>
          <a:p>
            <a:pPr algn="ctr"/>
            <a:r>
              <a:rPr lang="en-GB" sz="2200" b="1" cap="none" dirty="0">
                <a:latin typeface="Times New Roman" panose="02020603050405020304" pitchFamily="18" charset="0"/>
                <a:cs typeface="Times New Roman" panose="02020603050405020304" pitchFamily="18" charset="0"/>
              </a:rPr>
              <a:t>Project Management for Sustainability (BMSP5008)</a:t>
            </a:r>
            <a:br>
              <a:rPr lang="en-GB" sz="2200" b="1" cap="none" dirty="0">
                <a:latin typeface="Times New Roman" panose="02020603050405020304" pitchFamily="18" charset="0"/>
                <a:cs typeface="Times New Roman" panose="02020603050405020304" pitchFamily="18" charset="0"/>
              </a:rPr>
            </a:br>
            <a:r>
              <a:rPr lang="en-GB" sz="2200" b="1" cap="none" dirty="0">
                <a:latin typeface="Times New Roman" panose="02020603050405020304" pitchFamily="18" charset="0"/>
                <a:cs typeface="Times New Roman" panose="02020603050405020304" pitchFamily="18" charset="0"/>
              </a:rPr>
              <a:t>Glenn Behenna</a:t>
            </a:r>
            <a:br>
              <a:rPr lang="en-GB" sz="2200" b="1" cap="none" dirty="0">
                <a:latin typeface="Times New Roman" panose="02020603050405020304" pitchFamily="18" charset="0"/>
                <a:cs typeface="Times New Roman" panose="02020603050405020304" pitchFamily="18" charset="0"/>
              </a:rPr>
            </a:br>
            <a:r>
              <a:rPr lang="en-GB" sz="2200" b="1" cap="none" dirty="0">
                <a:latin typeface="Times New Roman" panose="02020603050405020304" pitchFamily="18" charset="0"/>
                <a:cs typeface="Times New Roman" panose="02020603050405020304" pitchFamily="18" charset="0"/>
              </a:rPr>
              <a:t>Presentation</a:t>
            </a:r>
            <a:br>
              <a:rPr lang="en-GB" sz="2200" b="1" cap="none" dirty="0">
                <a:latin typeface="Times New Roman" panose="02020603050405020304" pitchFamily="18" charset="0"/>
                <a:cs typeface="Times New Roman" panose="02020603050405020304" pitchFamily="18" charset="0"/>
              </a:rPr>
            </a:br>
            <a:r>
              <a:rPr lang="en-GB" sz="2200" b="1" cap="none" dirty="0">
                <a:latin typeface="Times New Roman" panose="02020603050405020304" pitchFamily="18" charset="0"/>
                <a:cs typeface="Times New Roman" panose="02020603050405020304" pitchFamily="18" charset="0"/>
              </a:rPr>
              <a:t>Joaquim Anthony Fernandes</a:t>
            </a:r>
            <a:br>
              <a:rPr lang="en-GB" dirty="0"/>
            </a:b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68551469"/>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2" name="CHIMES.WAV"/>
          </p:stSnd>
        </p:sndAc>
      </p:transition>
    </mc:Choice>
    <mc:Fallback>
      <p:transition spd="slow">
        <p:fade/>
        <p:sndAc>
          <p:stSnd>
            <p:snd r:embed="rId2" name="CHIMES.WAV"/>
          </p:stSnd>
        </p:sndAc>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6595F-7D0B-4758-913E-C8EE87165A24}"/>
              </a:ext>
            </a:extLst>
          </p:cNvPr>
          <p:cNvSpPr>
            <a:spLocks noGrp="1"/>
          </p:cNvSpPr>
          <p:nvPr>
            <p:ph type="title"/>
          </p:nvPr>
        </p:nvSpPr>
        <p:spPr/>
        <p:txBody>
          <a:bodyPr/>
          <a:lstStyle/>
          <a:p>
            <a:pPr algn="ctr"/>
            <a:r>
              <a:rPr lang="en-GB" b="1" dirty="0"/>
              <a:t>INTRODUCTION</a:t>
            </a:r>
          </a:p>
        </p:txBody>
      </p:sp>
      <p:sp>
        <p:nvSpPr>
          <p:cNvPr id="3" name="Content Placeholder 2">
            <a:extLst>
              <a:ext uri="{FF2B5EF4-FFF2-40B4-BE49-F238E27FC236}">
                <a16:creationId xmlns:a16="http://schemas.microsoft.com/office/drawing/2014/main" id="{5604F59E-F799-4C54-9971-6FB1D81C1F4C}"/>
              </a:ext>
            </a:extLst>
          </p:cNvPr>
          <p:cNvSpPr>
            <a:spLocks noGrp="1"/>
          </p:cNvSpPr>
          <p:nvPr>
            <p:ph idx="1"/>
          </p:nvPr>
        </p:nvSpPr>
        <p:spPr>
          <a:xfrm>
            <a:off x="685800" y="2194560"/>
            <a:ext cx="5672797" cy="3235569"/>
          </a:xfrm>
        </p:spPr>
        <p:txBody>
          <a:bodyPr>
            <a:normAutofit/>
          </a:bodyPr>
          <a:lstStyle/>
          <a:p>
            <a:pPr>
              <a:buClr>
                <a:schemeClr val="tx1"/>
              </a:buClr>
            </a:pPr>
            <a:r>
              <a:rPr lang="en-GB" sz="2400" dirty="0"/>
              <a:t>Project Management Definitions</a:t>
            </a:r>
          </a:p>
          <a:p>
            <a:pPr>
              <a:buClr>
                <a:schemeClr val="tx1"/>
              </a:buClr>
            </a:pPr>
            <a:r>
              <a:rPr lang="en-GB" sz="2400" dirty="0"/>
              <a:t>Project Management Approaches</a:t>
            </a:r>
          </a:p>
          <a:p>
            <a:pPr>
              <a:buClr>
                <a:schemeClr val="tx1"/>
              </a:buClr>
            </a:pPr>
            <a:r>
              <a:rPr lang="en-GB" sz="2400" dirty="0"/>
              <a:t>Project Management Principles</a:t>
            </a:r>
          </a:p>
          <a:p>
            <a:pPr>
              <a:buClr>
                <a:schemeClr val="tx1"/>
              </a:buClr>
            </a:pPr>
            <a:r>
              <a:rPr lang="en-GB" sz="2400" dirty="0"/>
              <a:t>Leadership and Management </a:t>
            </a:r>
          </a:p>
          <a:p>
            <a:pPr>
              <a:buClr>
                <a:schemeClr val="tx1"/>
              </a:buClr>
            </a:pPr>
            <a:r>
              <a:rPr lang="en-GB" sz="2400" dirty="0"/>
              <a:t>The Forcefield Analysis</a:t>
            </a:r>
          </a:p>
          <a:p>
            <a:pPr>
              <a:buClr>
                <a:schemeClr val="tx1"/>
              </a:buClr>
            </a:pPr>
            <a:r>
              <a:rPr lang="en-GB" sz="2400" dirty="0"/>
              <a:t>Risk Management</a:t>
            </a:r>
          </a:p>
          <a:p>
            <a:pPr>
              <a:buClr>
                <a:schemeClr val="tx1"/>
              </a:buClr>
            </a:pPr>
            <a:r>
              <a:rPr lang="en-GB" sz="2400" dirty="0"/>
              <a:t>Stakeholders</a:t>
            </a:r>
          </a:p>
        </p:txBody>
      </p:sp>
    </p:spTree>
    <p:extLst>
      <p:ext uri="{BB962C8B-B14F-4D97-AF65-F5344CB8AC3E}">
        <p14:creationId xmlns:p14="http://schemas.microsoft.com/office/powerpoint/2010/main" val="1219366753"/>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3" name="CHIMES.WAV"/>
          </p:stSnd>
        </p:sndAc>
      </p:transition>
    </mc:Choice>
    <mc:Fallback>
      <p:transition spd="slow">
        <p:fade/>
        <p:sndAc>
          <p:stSnd>
            <p:snd r:embed="rId3" name="CHIMES.WAV"/>
          </p:stSnd>
        </p:sndAc>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E7220-A367-4002-93CF-9C620693B9AA}"/>
              </a:ext>
            </a:extLst>
          </p:cNvPr>
          <p:cNvSpPr>
            <a:spLocks noGrp="1"/>
          </p:cNvSpPr>
          <p:nvPr>
            <p:ph type="title"/>
          </p:nvPr>
        </p:nvSpPr>
        <p:spPr/>
        <p:txBody>
          <a:bodyPr/>
          <a:lstStyle/>
          <a:p>
            <a:pPr algn="ctr"/>
            <a:r>
              <a:rPr lang="en-GB" b="1" dirty="0"/>
              <a:t>PROJECT MANAGEMENT DEFINITIONS</a:t>
            </a:r>
          </a:p>
        </p:txBody>
      </p:sp>
      <p:sp>
        <p:nvSpPr>
          <p:cNvPr id="3" name="Content Placeholder 2">
            <a:extLst>
              <a:ext uri="{FF2B5EF4-FFF2-40B4-BE49-F238E27FC236}">
                <a16:creationId xmlns:a16="http://schemas.microsoft.com/office/drawing/2014/main" id="{7BBF2523-081F-44C7-8B11-CBA17CEC92E9}"/>
              </a:ext>
            </a:extLst>
          </p:cNvPr>
          <p:cNvSpPr>
            <a:spLocks noGrp="1"/>
          </p:cNvSpPr>
          <p:nvPr>
            <p:ph idx="1"/>
          </p:nvPr>
        </p:nvSpPr>
        <p:spPr>
          <a:xfrm>
            <a:off x="685800" y="2194561"/>
            <a:ext cx="3773658" cy="1234440"/>
          </a:xfrm>
        </p:spPr>
        <p:txBody>
          <a:bodyPr>
            <a:normAutofit lnSpcReduction="10000"/>
          </a:bodyPr>
          <a:lstStyle/>
          <a:p>
            <a:r>
              <a:rPr lang="en-GB" dirty="0"/>
              <a:t>Peter Drucker’s theory</a:t>
            </a:r>
          </a:p>
          <a:p>
            <a:r>
              <a:rPr lang="en-GB" dirty="0"/>
              <a:t>Henri Fayol’s theory</a:t>
            </a:r>
          </a:p>
          <a:p>
            <a:r>
              <a:rPr lang="en-GB" dirty="0"/>
              <a:t>Michael Porter</a:t>
            </a:r>
          </a:p>
        </p:txBody>
      </p:sp>
      <p:pic>
        <p:nvPicPr>
          <p:cNvPr id="5" name="Picture 4" descr="A person wearing glasses&#10;&#10;Description automatically generated">
            <a:extLst>
              <a:ext uri="{FF2B5EF4-FFF2-40B4-BE49-F238E27FC236}">
                <a16:creationId xmlns:a16="http://schemas.microsoft.com/office/drawing/2014/main" id="{66BA8031-2309-4160-9E55-0BB323EE8A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5800" y="3573196"/>
            <a:ext cx="3239577" cy="2750234"/>
          </a:xfrm>
          <a:prstGeom prst="rect">
            <a:avLst/>
          </a:prstGeom>
        </p:spPr>
      </p:pic>
      <p:pic>
        <p:nvPicPr>
          <p:cNvPr id="8" name="Picture 7">
            <a:extLst>
              <a:ext uri="{FF2B5EF4-FFF2-40B4-BE49-F238E27FC236}">
                <a16:creationId xmlns:a16="http://schemas.microsoft.com/office/drawing/2014/main" id="{78A47590-4B46-44B2-A60C-D3D7C7883CD9}"/>
              </a:ext>
            </a:extLst>
          </p:cNvPr>
          <p:cNvPicPr>
            <a:picLocks noChangeAspect="1"/>
          </p:cNvPicPr>
          <p:nvPr/>
        </p:nvPicPr>
        <p:blipFill>
          <a:blip r:embed="rId5"/>
          <a:stretch>
            <a:fillRect/>
          </a:stretch>
        </p:blipFill>
        <p:spPr>
          <a:xfrm>
            <a:off x="4459458" y="3573196"/>
            <a:ext cx="3239576" cy="2750234"/>
          </a:xfrm>
          <a:prstGeom prst="rect">
            <a:avLst/>
          </a:prstGeom>
        </p:spPr>
      </p:pic>
      <p:pic>
        <p:nvPicPr>
          <p:cNvPr id="10" name="Picture 9" descr="A person wearing a suit and tie smiling at the camera&#10;&#10;Description automatically generated">
            <a:extLst>
              <a:ext uri="{FF2B5EF4-FFF2-40B4-BE49-F238E27FC236}">
                <a16:creationId xmlns:a16="http://schemas.microsoft.com/office/drawing/2014/main" id="{33CC4A8E-E315-426B-8E3E-CB1EF58F6B8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858683" y="3573196"/>
            <a:ext cx="3647517" cy="2750234"/>
          </a:xfrm>
          <a:prstGeom prst="rect">
            <a:avLst/>
          </a:prstGeom>
        </p:spPr>
      </p:pic>
    </p:spTree>
    <p:extLst>
      <p:ext uri="{BB962C8B-B14F-4D97-AF65-F5344CB8AC3E}">
        <p14:creationId xmlns:p14="http://schemas.microsoft.com/office/powerpoint/2010/main" val="2449852715"/>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3" name="CHIMES.WAV"/>
          </p:stSnd>
        </p:sndAc>
      </p:transition>
    </mc:Choice>
    <mc:Fallback>
      <p:transition spd="slow">
        <p:fade/>
        <p:sndAc>
          <p:stSnd>
            <p:snd r:embed="rId3" name="CHIMES.WAV"/>
          </p:stSnd>
        </p:sndAc>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AD763-74CA-432F-B7A8-8736C4EB28CE}"/>
              </a:ext>
            </a:extLst>
          </p:cNvPr>
          <p:cNvSpPr>
            <a:spLocks noGrp="1"/>
          </p:cNvSpPr>
          <p:nvPr>
            <p:ph type="title"/>
          </p:nvPr>
        </p:nvSpPr>
        <p:spPr>
          <a:xfrm>
            <a:off x="2954214" y="764373"/>
            <a:ext cx="8551985" cy="1293028"/>
          </a:xfrm>
        </p:spPr>
        <p:txBody>
          <a:bodyPr/>
          <a:lstStyle/>
          <a:p>
            <a:pPr algn="ctr"/>
            <a:r>
              <a:rPr lang="en-GB" b="1" dirty="0"/>
              <a:t>PROJECT MANAGEMENT APPROACHES </a:t>
            </a:r>
          </a:p>
        </p:txBody>
      </p:sp>
      <p:sp>
        <p:nvSpPr>
          <p:cNvPr id="3" name="Content Placeholder 2">
            <a:extLst>
              <a:ext uri="{FF2B5EF4-FFF2-40B4-BE49-F238E27FC236}">
                <a16:creationId xmlns:a16="http://schemas.microsoft.com/office/drawing/2014/main" id="{92976C5E-8431-4823-BCE7-B3169C219AD7}"/>
              </a:ext>
            </a:extLst>
          </p:cNvPr>
          <p:cNvSpPr>
            <a:spLocks noGrp="1"/>
          </p:cNvSpPr>
          <p:nvPr>
            <p:ph idx="1"/>
          </p:nvPr>
        </p:nvSpPr>
        <p:spPr>
          <a:xfrm>
            <a:off x="685800" y="2194561"/>
            <a:ext cx="10820400" cy="1463040"/>
          </a:xfrm>
        </p:spPr>
        <p:txBody>
          <a:bodyPr/>
          <a:lstStyle/>
          <a:p>
            <a:r>
              <a:rPr lang="en-GB" dirty="0"/>
              <a:t>PRINCE2</a:t>
            </a:r>
          </a:p>
          <a:p>
            <a:r>
              <a:rPr lang="en-GB" dirty="0"/>
              <a:t>Waterfall</a:t>
            </a:r>
          </a:p>
          <a:p>
            <a:r>
              <a:rPr lang="en-GB" dirty="0"/>
              <a:t>Agile</a:t>
            </a:r>
          </a:p>
        </p:txBody>
      </p:sp>
      <p:pic>
        <p:nvPicPr>
          <p:cNvPr id="4" name="Picture 3" descr="The structure of PRINCE2">
            <a:extLst>
              <a:ext uri="{FF2B5EF4-FFF2-40B4-BE49-F238E27FC236}">
                <a16:creationId xmlns:a16="http://schemas.microsoft.com/office/drawing/2014/main" id="{8CE71D19-5521-49E1-B2AD-F68EA1D383C7}"/>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685801" y="3765044"/>
            <a:ext cx="3886200" cy="2590800"/>
          </a:xfrm>
          <a:prstGeom prst="rect">
            <a:avLst/>
          </a:prstGeom>
          <a:noFill/>
          <a:ln>
            <a:noFill/>
          </a:ln>
        </p:spPr>
      </p:pic>
      <p:pic>
        <p:nvPicPr>
          <p:cNvPr id="6" name="Picture 5" descr="A close up of a piece of paper&#10;&#10;Description automatically generated">
            <a:extLst>
              <a:ext uri="{FF2B5EF4-FFF2-40B4-BE49-F238E27FC236}">
                <a16:creationId xmlns:a16="http://schemas.microsoft.com/office/drawing/2014/main" id="{C9055AFF-5970-45AA-AD85-26F3C944C82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48212" y="3765044"/>
            <a:ext cx="3326643" cy="2590800"/>
          </a:xfrm>
          <a:prstGeom prst="rect">
            <a:avLst/>
          </a:prstGeom>
        </p:spPr>
      </p:pic>
      <p:pic>
        <p:nvPicPr>
          <p:cNvPr id="8" name="Picture 7">
            <a:extLst>
              <a:ext uri="{FF2B5EF4-FFF2-40B4-BE49-F238E27FC236}">
                <a16:creationId xmlns:a16="http://schemas.microsoft.com/office/drawing/2014/main" id="{7CF0CCE2-36D4-4038-83D2-630A93E3700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79224" y="3765044"/>
            <a:ext cx="3607976" cy="2590800"/>
          </a:xfrm>
          <a:prstGeom prst="rect">
            <a:avLst/>
          </a:prstGeom>
        </p:spPr>
      </p:pic>
    </p:spTree>
    <p:extLst>
      <p:ext uri="{BB962C8B-B14F-4D97-AF65-F5344CB8AC3E}">
        <p14:creationId xmlns:p14="http://schemas.microsoft.com/office/powerpoint/2010/main" val="3169871847"/>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3" name="CHIMES.WAV"/>
          </p:stSnd>
        </p:sndAc>
      </p:transition>
    </mc:Choice>
    <mc:Fallback>
      <p:transition spd="slow">
        <p:fade/>
        <p:sndAc>
          <p:stSnd>
            <p:snd r:embed="rId3" name="CHIMES.WAV"/>
          </p:stSnd>
        </p:sndAc>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7B41C-D044-46A3-9562-F9CD2371852B}"/>
              </a:ext>
            </a:extLst>
          </p:cNvPr>
          <p:cNvSpPr>
            <a:spLocks noGrp="1"/>
          </p:cNvSpPr>
          <p:nvPr>
            <p:ph type="title"/>
          </p:nvPr>
        </p:nvSpPr>
        <p:spPr/>
        <p:txBody>
          <a:bodyPr/>
          <a:lstStyle/>
          <a:p>
            <a:pPr algn="ctr"/>
            <a:r>
              <a:rPr lang="en-GB" b="1" dirty="0"/>
              <a:t>PROJECT MANAGEMENT PRINCIPLES</a:t>
            </a:r>
          </a:p>
        </p:txBody>
      </p:sp>
      <p:sp>
        <p:nvSpPr>
          <p:cNvPr id="3" name="Content Placeholder 2">
            <a:extLst>
              <a:ext uri="{FF2B5EF4-FFF2-40B4-BE49-F238E27FC236}">
                <a16:creationId xmlns:a16="http://schemas.microsoft.com/office/drawing/2014/main" id="{CCEC6FC1-8105-48B8-B99E-65E991F768E7}"/>
              </a:ext>
            </a:extLst>
          </p:cNvPr>
          <p:cNvSpPr>
            <a:spLocks noGrp="1"/>
          </p:cNvSpPr>
          <p:nvPr>
            <p:ph idx="1"/>
          </p:nvPr>
        </p:nvSpPr>
        <p:spPr>
          <a:xfrm>
            <a:off x="685800" y="2194560"/>
            <a:ext cx="6094828" cy="4024125"/>
          </a:xfrm>
        </p:spPr>
        <p:txBody>
          <a:bodyPr>
            <a:normAutofit lnSpcReduction="10000"/>
          </a:bodyPr>
          <a:lstStyle/>
          <a:p>
            <a:r>
              <a:rPr lang="en-GB" dirty="0"/>
              <a:t>Clear defined objectives</a:t>
            </a:r>
          </a:p>
          <a:p>
            <a:r>
              <a:rPr lang="en-GB" dirty="0"/>
              <a:t>Enough time and resources</a:t>
            </a:r>
          </a:p>
          <a:p>
            <a:r>
              <a:rPr lang="en-GB" dirty="0"/>
              <a:t>Good communication</a:t>
            </a:r>
          </a:p>
          <a:p>
            <a:r>
              <a:rPr lang="en-GB" dirty="0"/>
              <a:t>Good project organisation and structure</a:t>
            </a:r>
          </a:p>
          <a:p>
            <a:r>
              <a:rPr lang="en-GB" dirty="0"/>
              <a:t>Commitment by all</a:t>
            </a:r>
          </a:p>
          <a:p>
            <a:r>
              <a:rPr lang="en-GB" dirty="0"/>
              <a:t>Good planning and control method</a:t>
            </a:r>
          </a:p>
          <a:p>
            <a:r>
              <a:rPr lang="en-GB" dirty="0"/>
              <a:t>A good quality of a project manager</a:t>
            </a:r>
          </a:p>
          <a:p>
            <a:r>
              <a:rPr lang="en-GB" dirty="0"/>
              <a:t>Good management support</a:t>
            </a:r>
          </a:p>
          <a:p>
            <a:r>
              <a:rPr lang="en-GB" dirty="0"/>
              <a:t>High user involvement </a:t>
            </a:r>
          </a:p>
          <a:p>
            <a:r>
              <a:rPr lang="en-GB" dirty="0"/>
              <a:t>Knowing when to stop a project</a:t>
            </a:r>
          </a:p>
        </p:txBody>
      </p:sp>
    </p:spTree>
    <p:extLst>
      <p:ext uri="{BB962C8B-B14F-4D97-AF65-F5344CB8AC3E}">
        <p14:creationId xmlns:p14="http://schemas.microsoft.com/office/powerpoint/2010/main" val="274627399"/>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3" name="CHIMES.WAV"/>
          </p:stSnd>
        </p:sndAc>
      </p:transition>
    </mc:Choice>
    <mc:Fallback>
      <p:transition spd="slow">
        <p:fade/>
        <p:sndAc>
          <p:stSnd>
            <p:snd r:embed="rId3" name="CHIMES.WAV"/>
          </p:stSnd>
        </p:sndAc>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1AB09-8E84-41E7-BF93-81EA081B7364}"/>
              </a:ext>
            </a:extLst>
          </p:cNvPr>
          <p:cNvSpPr>
            <a:spLocks noGrp="1"/>
          </p:cNvSpPr>
          <p:nvPr>
            <p:ph type="title"/>
          </p:nvPr>
        </p:nvSpPr>
        <p:spPr/>
        <p:txBody>
          <a:bodyPr/>
          <a:lstStyle/>
          <a:p>
            <a:pPr algn="ctr"/>
            <a:r>
              <a:rPr lang="en-GB" b="1" dirty="0"/>
              <a:t>LEADERSHIP AND MANAGEMENT</a:t>
            </a:r>
          </a:p>
        </p:txBody>
      </p:sp>
      <p:graphicFrame>
        <p:nvGraphicFramePr>
          <p:cNvPr id="4" name="Table 4">
            <a:extLst>
              <a:ext uri="{FF2B5EF4-FFF2-40B4-BE49-F238E27FC236}">
                <a16:creationId xmlns:a16="http://schemas.microsoft.com/office/drawing/2014/main" id="{ADCDB4B7-9C48-43C3-9861-70C592C2763F}"/>
              </a:ext>
            </a:extLst>
          </p:cNvPr>
          <p:cNvGraphicFramePr>
            <a:graphicFrameLocks noGrp="1"/>
          </p:cNvGraphicFramePr>
          <p:nvPr>
            <p:ph idx="1"/>
            <p:extLst>
              <p:ext uri="{D42A27DB-BD31-4B8C-83A1-F6EECF244321}">
                <p14:modId xmlns:p14="http://schemas.microsoft.com/office/powerpoint/2010/main" val="3345197133"/>
              </p:ext>
            </p:extLst>
          </p:nvPr>
        </p:nvGraphicFramePr>
        <p:xfrm>
          <a:off x="685800" y="2193925"/>
          <a:ext cx="10820400" cy="2595880"/>
        </p:xfrm>
        <a:graphic>
          <a:graphicData uri="http://schemas.openxmlformats.org/drawingml/2006/table">
            <a:tbl>
              <a:tblPr firstRow="1" bandRow="1">
                <a:tableStyleId>{073A0DAA-6AF3-43AB-8588-CEC1D06C72B9}</a:tableStyleId>
              </a:tblPr>
              <a:tblGrid>
                <a:gridCol w="5410200">
                  <a:extLst>
                    <a:ext uri="{9D8B030D-6E8A-4147-A177-3AD203B41FA5}">
                      <a16:colId xmlns:a16="http://schemas.microsoft.com/office/drawing/2014/main" val="3456677616"/>
                    </a:ext>
                  </a:extLst>
                </a:gridCol>
                <a:gridCol w="5410200">
                  <a:extLst>
                    <a:ext uri="{9D8B030D-6E8A-4147-A177-3AD203B41FA5}">
                      <a16:colId xmlns:a16="http://schemas.microsoft.com/office/drawing/2014/main" val="2973397871"/>
                    </a:ext>
                  </a:extLst>
                </a:gridCol>
              </a:tblGrid>
              <a:tr h="370840">
                <a:tc>
                  <a:txBody>
                    <a:bodyPr/>
                    <a:lstStyle/>
                    <a:p>
                      <a:pPr algn="ctr"/>
                      <a:r>
                        <a:rPr lang="en-GB" dirty="0"/>
                        <a:t>Leadership</a:t>
                      </a:r>
                    </a:p>
                  </a:txBody>
                  <a:tcPr/>
                </a:tc>
                <a:tc>
                  <a:txBody>
                    <a:bodyPr/>
                    <a:lstStyle/>
                    <a:p>
                      <a:pPr algn="ctr"/>
                      <a:r>
                        <a:rPr lang="en-GB" dirty="0"/>
                        <a:t>Management</a:t>
                      </a:r>
                    </a:p>
                  </a:txBody>
                  <a:tcPr/>
                </a:tc>
                <a:extLst>
                  <a:ext uri="{0D108BD9-81ED-4DB2-BD59-A6C34878D82A}">
                    <a16:rowId xmlns:a16="http://schemas.microsoft.com/office/drawing/2014/main" val="12968686"/>
                  </a:ext>
                </a:extLst>
              </a:tr>
              <a:tr h="370840">
                <a:tc>
                  <a:txBody>
                    <a:bodyPr/>
                    <a:lstStyle/>
                    <a:p>
                      <a:r>
                        <a:rPr lang="en-GB" dirty="0"/>
                        <a:t>Create visions</a:t>
                      </a:r>
                    </a:p>
                  </a:txBody>
                  <a:tcPr/>
                </a:tc>
                <a:tc>
                  <a:txBody>
                    <a:bodyPr/>
                    <a:lstStyle/>
                    <a:p>
                      <a:r>
                        <a:rPr lang="en-GB" dirty="0"/>
                        <a:t>Create goals</a:t>
                      </a:r>
                    </a:p>
                  </a:txBody>
                  <a:tcPr/>
                </a:tc>
                <a:extLst>
                  <a:ext uri="{0D108BD9-81ED-4DB2-BD59-A6C34878D82A}">
                    <a16:rowId xmlns:a16="http://schemas.microsoft.com/office/drawing/2014/main" val="1647354931"/>
                  </a:ext>
                </a:extLst>
              </a:tr>
              <a:tr h="370840">
                <a:tc>
                  <a:txBody>
                    <a:bodyPr/>
                    <a:lstStyle/>
                    <a:p>
                      <a:r>
                        <a:rPr lang="en-GB" dirty="0"/>
                        <a:t>Unique</a:t>
                      </a:r>
                    </a:p>
                  </a:txBody>
                  <a:tcPr/>
                </a:tc>
                <a:tc>
                  <a:txBody>
                    <a:bodyPr/>
                    <a:lstStyle/>
                    <a:p>
                      <a:r>
                        <a:rPr lang="en-GB" dirty="0"/>
                        <a:t>Copy other peoples ideas</a:t>
                      </a:r>
                    </a:p>
                  </a:txBody>
                  <a:tcPr/>
                </a:tc>
                <a:extLst>
                  <a:ext uri="{0D108BD9-81ED-4DB2-BD59-A6C34878D82A}">
                    <a16:rowId xmlns:a16="http://schemas.microsoft.com/office/drawing/2014/main" val="4264046625"/>
                  </a:ext>
                </a:extLst>
              </a:tr>
              <a:tr h="370840">
                <a:tc>
                  <a:txBody>
                    <a:bodyPr/>
                    <a:lstStyle/>
                    <a:p>
                      <a:r>
                        <a:rPr lang="en-GB" dirty="0"/>
                        <a:t>Take risks</a:t>
                      </a:r>
                    </a:p>
                  </a:txBody>
                  <a:tcPr/>
                </a:tc>
                <a:tc>
                  <a:txBody>
                    <a:bodyPr/>
                    <a:lstStyle/>
                    <a:p>
                      <a:r>
                        <a:rPr lang="en-GB" dirty="0"/>
                        <a:t>Control risks</a:t>
                      </a:r>
                    </a:p>
                  </a:txBody>
                  <a:tcPr/>
                </a:tc>
                <a:extLst>
                  <a:ext uri="{0D108BD9-81ED-4DB2-BD59-A6C34878D82A}">
                    <a16:rowId xmlns:a16="http://schemas.microsoft.com/office/drawing/2014/main" val="2318807998"/>
                  </a:ext>
                </a:extLst>
              </a:tr>
              <a:tr h="370840">
                <a:tc>
                  <a:txBody>
                    <a:bodyPr/>
                    <a:lstStyle/>
                    <a:p>
                      <a:r>
                        <a:rPr lang="en-GB" dirty="0"/>
                        <a:t>Long term</a:t>
                      </a:r>
                    </a:p>
                  </a:txBody>
                  <a:tcPr/>
                </a:tc>
                <a:tc>
                  <a:txBody>
                    <a:bodyPr/>
                    <a:lstStyle/>
                    <a:p>
                      <a:r>
                        <a:rPr lang="en-GB" dirty="0"/>
                        <a:t>Short term</a:t>
                      </a:r>
                    </a:p>
                  </a:txBody>
                  <a:tcPr/>
                </a:tc>
                <a:extLst>
                  <a:ext uri="{0D108BD9-81ED-4DB2-BD59-A6C34878D82A}">
                    <a16:rowId xmlns:a16="http://schemas.microsoft.com/office/drawing/2014/main" val="3537097516"/>
                  </a:ext>
                </a:extLst>
              </a:tr>
              <a:tr h="370840">
                <a:tc>
                  <a:txBody>
                    <a:bodyPr/>
                    <a:lstStyle/>
                    <a:p>
                      <a:r>
                        <a:rPr lang="en-GB" dirty="0"/>
                        <a:t>Personal growth</a:t>
                      </a:r>
                    </a:p>
                  </a:txBody>
                  <a:tcPr/>
                </a:tc>
                <a:tc>
                  <a:txBody>
                    <a:bodyPr/>
                    <a:lstStyle/>
                    <a:p>
                      <a:r>
                        <a:rPr lang="en-GB" dirty="0"/>
                        <a:t>Relies on existing proven skills</a:t>
                      </a:r>
                    </a:p>
                  </a:txBody>
                  <a:tcPr/>
                </a:tc>
                <a:extLst>
                  <a:ext uri="{0D108BD9-81ED-4DB2-BD59-A6C34878D82A}">
                    <a16:rowId xmlns:a16="http://schemas.microsoft.com/office/drawing/2014/main" val="1245961601"/>
                  </a:ext>
                </a:extLst>
              </a:tr>
              <a:tr h="370840">
                <a:tc>
                  <a:txBody>
                    <a:bodyPr/>
                    <a:lstStyle/>
                    <a:p>
                      <a:r>
                        <a:rPr lang="en-GB" dirty="0"/>
                        <a:t>Builds relationships</a:t>
                      </a:r>
                    </a:p>
                  </a:txBody>
                  <a:tcPr/>
                </a:tc>
                <a:tc>
                  <a:txBody>
                    <a:bodyPr/>
                    <a:lstStyle/>
                    <a:p>
                      <a:r>
                        <a:rPr lang="en-GB" dirty="0"/>
                        <a:t>Builds systems and processes</a:t>
                      </a:r>
                    </a:p>
                  </a:txBody>
                  <a:tcPr/>
                </a:tc>
                <a:extLst>
                  <a:ext uri="{0D108BD9-81ED-4DB2-BD59-A6C34878D82A}">
                    <a16:rowId xmlns:a16="http://schemas.microsoft.com/office/drawing/2014/main" val="3729886166"/>
                  </a:ext>
                </a:extLst>
              </a:tr>
            </a:tbl>
          </a:graphicData>
        </a:graphic>
      </p:graphicFrame>
    </p:spTree>
    <p:extLst>
      <p:ext uri="{BB962C8B-B14F-4D97-AF65-F5344CB8AC3E}">
        <p14:creationId xmlns:p14="http://schemas.microsoft.com/office/powerpoint/2010/main" val="2719886370"/>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3" name="CHIMES.WAV"/>
          </p:stSnd>
        </p:sndAc>
      </p:transition>
    </mc:Choice>
    <mc:Fallback>
      <p:transition spd="slow">
        <p:fade/>
        <p:sndAc>
          <p:stSnd>
            <p:snd r:embed="rId3" name="CHIMES.WAV"/>
          </p:stSnd>
        </p:sndAc>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B1024-8011-49F6-80F6-61BFD9B10277}"/>
              </a:ext>
            </a:extLst>
          </p:cNvPr>
          <p:cNvSpPr>
            <a:spLocks noGrp="1"/>
          </p:cNvSpPr>
          <p:nvPr>
            <p:ph type="title"/>
          </p:nvPr>
        </p:nvSpPr>
        <p:spPr/>
        <p:txBody>
          <a:bodyPr/>
          <a:lstStyle/>
          <a:p>
            <a:pPr algn="ctr"/>
            <a:r>
              <a:rPr lang="en-GB" b="1" dirty="0"/>
              <a:t>THE FORCEFIELD ANALYSIS</a:t>
            </a:r>
          </a:p>
        </p:txBody>
      </p:sp>
      <p:pic>
        <p:nvPicPr>
          <p:cNvPr id="5" name="Picture 4" descr="A picture containing drawing&#10;&#10;Description automatically generated">
            <a:extLst>
              <a:ext uri="{FF2B5EF4-FFF2-40B4-BE49-F238E27FC236}">
                <a16:creationId xmlns:a16="http://schemas.microsoft.com/office/drawing/2014/main" id="{D6718DB4-E4F5-4770-A259-BA15C1356EF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5800" y="1888589"/>
            <a:ext cx="10820400" cy="4718536"/>
          </a:xfrm>
          <a:prstGeom prst="rect">
            <a:avLst/>
          </a:prstGeom>
        </p:spPr>
      </p:pic>
    </p:spTree>
    <p:extLst>
      <p:ext uri="{BB962C8B-B14F-4D97-AF65-F5344CB8AC3E}">
        <p14:creationId xmlns:p14="http://schemas.microsoft.com/office/powerpoint/2010/main" val="692328482"/>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3" name="CHIMES.WAV"/>
          </p:stSnd>
        </p:sndAc>
      </p:transition>
    </mc:Choice>
    <mc:Fallback>
      <p:transition spd="slow">
        <p:fade/>
        <p:sndAc>
          <p:stSnd>
            <p:snd r:embed="rId3" name="CHIMES.WAV"/>
          </p:stSnd>
        </p:sndAc>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94F7C0-1344-4B3C-AFCB-E7F006BB5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4EC584A2-4215-4DB8-AE1F-E3768D77E8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C36FE580-5D06-493B-9C9F-9896AC61AB8E}"/>
              </a:ext>
            </a:extLst>
          </p:cNvPr>
          <p:cNvSpPr>
            <a:spLocks noGrp="1"/>
          </p:cNvSpPr>
          <p:nvPr>
            <p:ph type="title"/>
          </p:nvPr>
        </p:nvSpPr>
        <p:spPr>
          <a:xfrm>
            <a:off x="6096000" y="400488"/>
            <a:ext cx="3977639" cy="1600200"/>
          </a:xfrm>
        </p:spPr>
        <p:txBody>
          <a:bodyPr anchor="b">
            <a:normAutofit/>
          </a:bodyPr>
          <a:lstStyle/>
          <a:p>
            <a:pPr algn="ctr"/>
            <a:r>
              <a:rPr lang="en-GB" sz="3200" b="1" dirty="0"/>
              <a:t>RISK MANAGEMENT</a:t>
            </a:r>
          </a:p>
        </p:txBody>
      </p:sp>
      <p:sp>
        <p:nvSpPr>
          <p:cNvPr id="3" name="Content Placeholder 2">
            <a:extLst>
              <a:ext uri="{FF2B5EF4-FFF2-40B4-BE49-F238E27FC236}">
                <a16:creationId xmlns:a16="http://schemas.microsoft.com/office/drawing/2014/main" id="{C9D3B262-CBA2-4A8C-A3BA-2AE8E8E96811}"/>
              </a:ext>
            </a:extLst>
          </p:cNvPr>
          <p:cNvSpPr>
            <a:spLocks noGrp="1"/>
          </p:cNvSpPr>
          <p:nvPr>
            <p:ph idx="1"/>
          </p:nvPr>
        </p:nvSpPr>
        <p:spPr>
          <a:xfrm>
            <a:off x="404446" y="2364573"/>
            <a:ext cx="2535701" cy="1630652"/>
          </a:xfrm>
        </p:spPr>
        <p:txBody>
          <a:bodyPr>
            <a:noAutofit/>
          </a:bodyPr>
          <a:lstStyle/>
          <a:p>
            <a:r>
              <a:rPr lang="en-GB" sz="2000" dirty="0"/>
              <a:t>Risk analysis</a:t>
            </a:r>
          </a:p>
          <a:p>
            <a:r>
              <a:rPr lang="en-GB" sz="2000" dirty="0"/>
              <a:t>Probability</a:t>
            </a:r>
          </a:p>
          <a:p>
            <a:r>
              <a:rPr lang="en-GB" sz="2000" dirty="0"/>
              <a:t>Impact</a:t>
            </a:r>
          </a:p>
        </p:txBody>
      </p:sp>
      <p:pic>
        <p:nvPicPr>
          <p:cNvPr id="5" name="Picture 4" descr="A picture containing drawing&#10;&#10;Description automatically generated">
            <a:extLst>
              <a:ext uri="{FF2B5EF4-FFF2-40B4-BE49-F238E27FC236}">
                <a16:creationId xmlns:a16="http://schemas.microsoft.com/office/drawing/2014/main" id="{14810404-1CC2-4E79-A890-E24CB7F5688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50669" y="2559925"/>
            <a:ext cx="6533501" cy="3658760"/>
          </a:xfrm>
          <a:prstGeom prst="rect">
            <a:avLst/>
          </a:prstGeom>
        </p:spPr>
      </p:pic>
    </p:spTree>
    <p:extLst>
      <p:ext uri="{BB962C8B-B14F-4D97-AF65-F5344CB8AC3E}">
        <p14:creationId xmlns:p14="http://schemas.microsoft.com/office/powerpoint/2010/main" val="1974200600"/>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3" name="CHIMES.WAV"/>
          </p:stSnd>
        </p:sndAc>
      </p:transition>
    </mc:Choice>
    <mc:Fallback>
      <p:transition spd="slow">
        <p:fade/>
        <p:sndAc>
          <p:stSnd>
            <p:snd r:embed="rId3" name="CHIMES.WAV"/>
          </p:stSnd>
        </p:sndAc>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3117C-D4D5-47EA-A1CD-39BD49FC71B6}"/>
              </a:ext>
            </a:extLst>
          </p:cNvPr>
          <p:cNvSpPr>
            <a:spLocks noGrp="1"/>
          </p:cNvSpPr>
          <p:nvPr>
            <p:ph type="title"/>
          </p:nvPr>
        </p:nvSpPr>
        <p:spPr/>
        <p:txBody>
          <a:bodyPr/>
          <a:lstStyle/>
          <a:p>
            <a:pPr algn="ctr"/>
            <a:r>
              <a:rPr lang="en-GB" b="1" dirty="0"/>
              <a:t>STAKEHOLDERS</a:t>
            </a:r>
          </a:p>
        </p:txBody>
      </p:sp>
      <p:sp>
        <p:nvSpPr>
          <p:cNvPr id="3" name="Content Placeholder 2">
            <a:extLst>
              <a:ext uri="{FF2B5EF4-FFF2-40B4-BE49-F238E27FC236}">
                <a16:creationId xmlns:a16="http://schemas.microsoft.com/office/drawing/2014/main" id="{94E0BB4E-747C-4B73-AB88-4D31BA41AB71}"/>
              </a:ext>
            </a:extLst>
          </p:cNvPr>
          <p:cNvSpPr>
            <a:spLocks noGrp="1"/>
          </p:cNvSpPr>
          <p:nvPr>
            <p:ph idx="1"/>
          </p:nvPr>
        </p:nvSpPr>
        <p:spPr>
          <a:xfrm>
            <a:off x="685800" y="2194560"/>
            <a:ext cx="4026877" cy="1293029"/>
          </a:xfrm>
        </p:spPr>
        <p:txBody>
          <a:bodyPr/>
          <a:lstStyle/>
          <a:p>
            <a:r>
              <a:rPr lang="en-GB" dirty="0"/>
              <a:t>Internal Stakeholder</a:t>
            </a:r>
          </a:p>
          <a:p>
            <a:r>
              <a:rPr lang="en-GB" dirty="0"/>
              <a:t>External Stakeholder</a:t>
            </a:r>
          </a:p>
          <a:p>
            <a:r>
              <a:rPr lang="en-GB" dirty="0"/>
              <a:t>Power and Interest Chart</a:t>
            </a:r>
          </a:p>
        </p:txBody>
      </p:sp>
      <p:pic>
        <p:nvPicPr>
          <p:cNvPr id="5" name="Picture 4" descr="A close up of a logo&#10;&#10;Description automatically generated">
            <a:extLst>
              <a:ext uri="{FF2B5EF4-FFF2-40B4-BE49-F238E27FC236}">
                <a16:creationId xmlns:a16="http://schemas.microsoft.com/office/drawing/2014/main" id="{0B8E54F7-68B7-419D-B2CD-99282D7AB00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5800" y="3586060"/>
            <a:ext cx="4927209" cy="2769783"/>
          </a:xfrm>
          <a:prstGeom prst="rect">
            <a:avLst/>
          </a:prstGeom>
        </p:spPr>
      </p:pic>
      <p:pic>
        <p:nvPicPr>
          <p:cNvPr id="6" name="Picture 5" descr="Stakeholder Power-Interest Grid Diagram">
            <a:extLst>
              <a:ext uri="{FF2B5EF4-FFF2-40B4-BE49-F238E27FC236}">
                <a16:creationId xmlns:a16="http://schemas.microsoft.com/office/drawing/2014/main" id="{B21F274C-7652-45BB-BCB7-C06060C38546}"/>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6217920" y="3586060"/>
            <a:ext cx="5288280" cy="2769783"/>
          </a:xfrm>
          <a:prstGeom prst="rect">
            <a:avLst/>
          </a:prstGeom>
          <a:noFill/>
          <a:ln>
            <a:noFill/>
          </a:ln>
        </p:spPr>
      </p:pic>
    </p:spTree>
    <p:extLst>
      <p:ext uri="{BB962C8B-B14F-4D97-AF65-F5344CB8AC3E}">
        <p14:creationId xmlns:p14="http://schemas.microsoft.com/office/powerpoint/2010/main" val="2851370143"/>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3" name="CHIMES.WAV"/>
          </p:stSnd>
        </p:sndAc>
      </p:transition>
    </mc:Choice>
    <mc:Fallback>
      <p:transition spd="slow">
        <p:fade/>
        <p:sndAc>
          <p:stSnd>
            <p:snd r:embed="rId3" name="CHIMES.WAV"/>
          </p:stSnd>
        </p:sndAc>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A22DDE2-FB2D-421B-B377-F9AD495CE9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9" name="Picture 8">
            <a:extLst>
              <a:ext uri="{FF2B5EF4-FFF2-40B4-BE49-F238E27FC236}">
                <a16:creationId xmlns:a16="http://schemas.microsoft.com/office/drawing/2014/main" id="{A995140B-9736-47E4-9A7D-ABB32F3AAA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11" name="Rectangle 10">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3C51B9DA-B0CC-480A-8EA5-4D5C3E0515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F530CB8E-DE90-4AAC-A65C-23B91D90539D}"/>
              </a:ext>
            </a:extLst>
          </p:cNvPr>
          <p:cNvSpPr>
            <a:spLocks noGrp="1"/>
          </p:cNvSpPr>
          <p:nvPr>
            <p:ph type="title"/>
          </p:nvPr>
        </p:nvSpPr>
        <p:spPr>
          <a:xfrm>
            <a:off x="4976028" y="965200"/>
            <a:ext cx="6170943" cy="4329641"/>
          </a:xfrm>
        </p:spPr>
        <p:txBody>
          <a:bodyPr vert="horz" lIns="91440" tIns="45720" rIns="91440" bIns="45720" rtlCol="0" anchor="ctr">
            <a:normAutofit/>
          </a:bodyPr>
          <a:lstStyle/>
          <a:p>
            <a:pPr algn="l"/>
            <a:r>
              <a:rPr lang="en-US" sz="5400" b="1"/>
              <a:t>CONCLUSION</a:t>
            </a:r>
          </a:p>
        </p:txBody>
      </p:sp>
      <p:cxnSp>
        <p:nvCxnSpPr>
          <p:cNvPr id="15" name="Straight Connector 14">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4660672"/>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3" name="APPLAUSE.WAV"/>
          </p:stSnd>
        </p:sndAc>
      </p:transition>
    </mc:Choice>
    <mc:Fallback>
      <p:transition spd="slow">
        <p:fade/>
        <p:sndAc>
          <p:stSnd>
            <p:snd r:embed="rId3" name="APPLAUSE.WAV"/>
          </p:stSnd>
        </p:sndAc>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0E264-3B1F-4A0E-90D9-92074000A23E}"/>
              </a:ext>
            </a:extLst>
          </p:cNvPr>
          <p:cNvSpPr>
            <a:spLocks noGrp="1"/>
          </p:cNvSpPr>
          <p:nvPr>
            <p:ph type="title"/>
          </p:nvPr>
        </p:nvSpPr>
        <p:spPr/>
        <p:txBody>
          <a:bodyPr/>
          <a:lstStyle/>
          <a:p>
            <a:pPr algn="ctr"/>
            <a:r>
              <a:rPr lang="en-GB" b="1" dirty="0"/>
              <a:t>REFERENCES</a:t>
            </a:r>
          </a:p>
        </p:txBody>
      </p:sp>
      <p:sp>
        <p:nvSpPr>
          <p:cNvPr id="3" name="Content Placeholder 2">
            <a:extLst>
              <a:ext uri="{FF2B5EF4-FFF2-40B4-BE49-F238E27FC236}">
                <a16:creationId xmlns:a16="http://schemas.microsoft.com/office/drawing/2014/main" id="{80860EBB-DB93-4CD3-9AEF-68DC57672AC0}"/>
              </a:ext>
            </a:extLst>
          </p:cNvPr>
          <p:cNvSpPr>
            <a:spLocks noGrp="1"/>
          </p:cNvSpPr>
          <p:nvPr>
            <p:ph idx="1"/>
          </p:nvPr>
        </p:nvSpPr>
        <p:spPr/>
        <p:txBody>
          <a:bodyPr/>
          <a:lstStyle/>
          <a:p>
            <a:pPr algn="ctr"/>
            <a:endParaRPr lang="en-GB" dirty="0"/>
          </a:p>
          <a:p>
            <a:pPr algn="ctr"/>
            <a:endParaRPr lang="en-GB" dirty="0"/>
          </a:p>
          <a:p>
            <a:pPr algn="ctr"/>
            <a:endParaRPr lang="en-GB" dirty="0"/>
          </a:p>
          <a:p>
            <a:pPr algn="ctr"/>
            <a:endParaRPr lang="en-GB" dirty="0"/>
          </a:p>
          <a:p>
            <a:pPr marL="0" indent="0" algn="ctr">
              <a:buNone/>
            </a:pPr>
            <a:r>
              <a:rPr lang="en-GB" b="1" dirty="0"/>
              <a:t>Please see references in the notes below</a:t>
            </a:r>
          </a:p>
        </p:txBody>
      </p:sp>
    </p:spTree>
    <p:extLst>
      <p:ext uri="{BB962C8B-B14F-4D97-AF65-F5344CB8AC3E}">
        <p14:creationId xmlns:p14="http://schemas.microsoft.com/office/powerpoint/2010/main" val="2330676649"/>
      </p:ext>
    </p:extLst>
  </p:cSld>
  <p:clrMapOvr>
    <a:masterClrMapping/>
  </p:clrMapOvr>
  <mc:AlternateContent xmlns:mc="http://schemas.openxmlformats.org/markup-compatibility/2006">
    <mc:Choice xmlns:p14="http://schemas.microsoft.com/office/powerpoint/2010/main" Requires="p14">
      <p:transition spd="slow" p14:dur="2000">
        <p14:prism isContent="1"/>
        <p:sndAc>
          <p:stSnd>
            <p:snd r:embed="rId3" name="CHIMES.WAV"/>
          </p:stSnd>
        </p:sndAc>
      </p:transition>
    </mc:Choice>
    <mc:Fallback>
      <p:transition spd="slow">
        <p:fade/>
        <p:sndAc>
          <p:stSnd>
            <p:snd r:embed="rId3" name="CHIMES.WAV"/>
          </p:stSnd>
        </p:sndAc>
      </p:transition>
    </mc:Fallback>
  </mc:AlternateContent>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TotalTime>
  <Words>2356</Words>
  <Application>Microsoft Office PowerPoint</Application>
  <PresentationFormat>Widescreen</PresentationFormat>
  <Paragraphs>140</Paragraphs>
  <Slides>11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Times New Roman</vt:lpstr>
      <vt:lpstr>Vapor Trail</vt:lpstr>
      <vt:lpstr>Project Management for Sustainability (BMSP5008) Glenn Behenna Presentation Joaquim Anthony Fernandes </vt:lpstr>
      <vt:lpstr>INTRODUCTION</vt:lpstr>
      <vt:lpstr>PROJECT MANAGEMENT DEFINITIONS</vt:lpstr>
      <vt:lpstr>PROJECT MANAGEMENT APPROACHES </vt:lpstr>
      <vt:lpstr>PROJECT MANAGEMENT PRINCIPLES</vt:lpstr>
      <vt:lpstr>LEADERSHIP AND MANAGEMENT</vt:lpstr>
      <vt:lpstr>THE FORCEFIELD ANALYSIS</vt:lpstr>
      <vt:lpstr>RISK MANAGEMENT</vt:lpstr>
      <vt:lpstr>STAKEHOLDERS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for Sustainability (BMSP5008) Glenn Behenna Presentation Joaquim Anthony Fernandes </dc:title>
  <dc:creator>Joaquim Fernandes (1805865)</dc:creator>
  <cp:lastModifiedBy>Joaquim Fernandes (1805865)</cp:lastModifiedBy>
  <cp:revision>3</cp:revision>
  <dcterms:created xsi:type="dcterms:W3CDTF">2019-12-11T19:52:29Z</dcterms:created>
  <dcterms:modified xsi:type="dcterms:W3CDTF">2019-12-11T20:09:20Z</dcterms:modified>
</cp:coreProperties>
</file>