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3" r:id="rId4"/>
    <p:sldMasterId id="2147483660" r:id="rId5"/>
    <p:sldMasterId id="2147483669" r:id="rId6"/>
    <p:sldMasterId id="2147483648" r:id="rId7"/>
    <p:sldMasterId id="2147483677" r:id="rId8"/>
  </p:sldMasterIdLst>
  <p:notesMasterIdLst>
    <p:notesMasterId r:id="rId49"/>
  </p:notesMasterIdLst>
  <p:handoutMasterIdLst>
    <p:handoutMasterId r:id="rId50"/>
  </p:handoutMasterIdLst>
  <p:sldIdLst>
    <p:sldId id="256" r:id="rId9"/>
    <p:sldId id="453" r:id="rId10"/>
    <p:sldId id="435" r:id="rId11"/>
    <p:sldId id="380" r:id="rId12"/>
    <p:sldId id="381" r:id="rId13"/>
    <p:sldId id="382" r:id="rId14"/>
    <p:sldId id="261" r:id="rId15"/>
    <p:sldId id="436" r:id="rId16"/>
    <p:sldId id="437" r:id="rId17"/>
    <p:sldId id="438" r:id="rId18"/>
    <p:sldId id="439" r:id="rId19"/>
    <p:sldId id="451" r:id="rId20"/>
    <p:sldId id="309" r:id="rId21"/>
    <p:sldId id="440" r:id="rId22"/>
    <p:sldId id="441" r:id="rId23"/>
    <p:sldId id="296" r:id="rId24"/>
    <p:sldId id="297" r:id="rId25"/>
    <p:sldId id="298" r:id="rId26"/>
    <p:sldId id="452" r:id="rId27"/>
    <p:sldId id="300" r:id="rId28"/>
    <p:sldId id="301" r:id="rId29"/>
    <p:sldId id="303" r:id="rId30"/>
    <p:sldId id="456" r:id="rId31"/>
    <p:sldId id="455" r:id="rId32"/>
    <p:sldId id="304" r:id="rId33"/>
    <p:sldId id="457" r:id="rId34"/>
    <p:sldId id="458" r:id="rId35"/>
    <p:sldId id="305" r:id="rId36"/>
    <p:sldId id="310" r:id="rId37"/>
    <p:sldId id="306" r:id="rId38"/>
    <p:sldId id="307" r:id="rId39"/>
    <p:sldId id="442" r:id="rId40"/>
    <p:sldId id="443" r:id="rId41"/>
    <p:sldId id="444" r:id="rId42"/>
    <p:sldId id="445" r:id="rId43"/>
    <p:sldId id="447" r:id="rId44"/>
    <p:sldId id="448" r:id="rId45"/>
    <p:sldId id="449" r:id="rId46"/>
    <p:sldId id="450" r:id="rId47"/>
    <p:sldId id="308" r:id="rId4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C69A6-DF1D-145D-31EE-A9C71B02C184}" v="5" dt="2025-09-29T13:53:57.4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handoutMaster" Target="handoutMasters/handoutMaster1.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29/09/2025</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29/09/2025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165386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28106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07188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14</a:t>
            </a:fld>
            <a:endParaRPr lang="en-GB"/>
          </a:p>
        </p:txBody>
      </p:sp>
    </p:spTree>
    <p:extLst>
      <p:ext uri="{BB962C8B-B14F-4D97-AF65-F5344CB8AC3E}">
        <p14:creationId xmlns:p14="http://schemas.microsoft.com/office/powerpoint/2010/main" val="3274773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17</a:t>
            </a:fld>
            <a:endParaRPr lang="en-GB"/>
          </a:p>
        </p:txBody>
      </p:sp>
    </p:spTree>
    <p:extLst>
      <p:ext uri="{BB962C8B-B14F-4D97-AF65-F5344CB8AC3E}">
        <p14:creationId xmlns:p14="http://schemas.microsoft.com/office/powerpoint/2010/main" val="764939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21</a:t>
            </a:fld>
            <a:endParaRPr lang="en-GB"/>
          </a:p>
        </p:txBody>
      </p:sp>
    </p:spTree>
    <p:extLst>
      <p:ext uri="{BB962C8B-B14F-4D97-AF65-F5344CB8AC3E}">
        <p14:creationId xmlns:p14="http://schemas.microsoft.com/office/powerpoint/2010/main" val="3581057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22</a:t>
            </a:fld>
            <a:endParaRPr lang="en-GB"/>
          </a:p>
        </p:txBody>
      </p:sp>
    </p:spTree>
    <p:extLst>
      <p:ext uri="{BB962C8B-B14F-4D97-AF65-F5344CB8AC3E}">
        <p14:creationId xmlns:p14="http://schemas.microsoft.com/office/powerpoint/2010/main" val="3819529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23</a:t>
            </a:fld>
            <a:endParaRPr lang="en-GB"/>
          </a:p>
        </p:txBody>
      </p:sp>
    </p:spTree>
    <p:extLst>
      <p:ext uri="{BB962C8B-B14F-4D97-AF65-F5344CB8AC3E}">
        <p14:creationId xmlns:p14="http://schemas.microsoft.com/office/powerpoint/2010/main" val="1977012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24</a:t>
            </a:fld>
            <a:endParaRPr lang="en-GB"/>
          </a:p>
        </p:txBody>
      </p:sp>
    </p:spTree>
    <p:extLst>
      <p:ext uri="{BB962C8B-B14F-4D97-AF65-F5344CB8AC3E}">
        <p14:creationId xmlns:p14="http://schemas.microsoft.com/office/powerpoint/2010/main" val="4185370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25</a:t>
            </a:fld>
            <a:endParaRPr lang="en-GB"/>
          </a:p>
        </p:txBody>
      </p:sp>
    </p:spTree>
    <p:extLst>
      <p:ext uri="{BB962C8B-B14F-4D97-AF65-F5344CB8AC3E}">
        <p14:creationId xmlns:p14="http://schemas.microsoft.com/office/powerpoint/2010/main" val="2669230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26</a:t>
            </a:fld>
            <a:endParaRPr lang="en-GB"/>
          </a:p>
        </p:txBody>
      </p:sp>
    </p:spTree>
    <p:extLst>
      <p:ext uri="{BB962C8B-B14F-4D97-AF65-F5344CB8AC3E}">
        <p14:creationId xmlns:p14="http://schemas.microsoft.com/office/powerpoint/2010/main" val="2669230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27</a:t>
            </a:fld>
            <a:endParaRPr lang="en-GB"/>
          </a:p>
        </p:txBody>
      </p:sp>
    </p:spTree>
    <p:extLst>
      <p:ext uri="{BB962C8B-B14F-4D97-AF65-F5344CB8AC3E}">
        <p14:creationId xmlns:p14="http://schemas.microsoft.com/office/powerpoint/2010/main" val="2727894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826684" y="1827213"/>
            <a:ext cx="47730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802967" y="1827213"/>
            <a:ext cx="4775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826684" y="3960813"/>
            <a:ext cx="97514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8400"/>
            <a:ext cx="2844800" cy="457200"/>
          </a:xfrm>
        </p:spPr>
        <p:txBody>
          <a:bodyPr/>
          <a:lstStyle>
            <a:lvl1pPr>
              <a:defRPr/>
            </a:lvl1pPr>
          </a:lstStyle>
          <a:p>
            <a:endParaRPr lang="en-GB"/>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8737600" y="6248400"/>
            <a:ext cx="2844800" cy="457200"/>
          </a:xfrm>
        </p:spPr>
        <p:txBody>
          <a:bodyPr/>
          <a:lstStyle>
            <a:lvl1pPr>
              <a:defRPr/>
            </a:lvl1pPr>
          </a:lstStyle>
          <a:p>
            <a:fld id="{4D95DD99-09FC-4C80-ADE1-B2AEEF17B27A}" type="slidenum">
              <a:rPr lang="en-GB"/>
              <a:pPr/>
              <a:t>‹#›</a:t>
            </a:fld>
            <a:endParaRPr lang="en-GB"/>
          </a:p>
        </p:txBody>
      </p:sp>
    </p:spTree>
    <p:extLst>
      <p:ext uri="{BB962C8B-B14F-4D97-AF65-F5344CB8AC3E}">
        <p14:creationId xmlns:p14="http://schemas.microsoft.com/office/powerpoint/2010/main" val="678844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1C946658-1383-4DBF-B1E6-E3DAE4E91B43}" type="slidenum">
              <a:rPr lang="en-GB"/>
              <a:pPr/>
              <a:t>‹#›</a:t>
            </a:fld>
            <a:endParaRPr lang="en-GB"/>
          </a:p>
        </p:txBody>
      </p:sp>
    </p:spTree>
    <p:extLst>
      <p:ext uri="{BB962C8B-B14F-4D97-AF65-F5344CB8AC3E}">
        <p14:creationId xmlns:p14="http://schemas.microsoft.com/office/powerpoint/2010/main" val="2614119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6144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29/09/2025</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3825077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83172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4595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3771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1543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952525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94548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62804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76703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2802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0.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29/09/2025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84" r:id="rId1"/>
    <p:sldLayoutId id="2147483663" r:id="rId2"/>
    <p:sldLayoutId id="2147483664" r:id="rId3"/>
    <p:sldLayoutId id="2147483665" r:id="rId4"/>
    <p:sldLayoutId id="2147483666" r:id="rId5"/>
    <p:sldLayoutId id="2147483667" r:id="rId6"/>
    <p:sldLayoutId id="2147483668" r:id="rId7"/>
    <p:sldLayoutId id="2147483685" r:id="rId8"/>
    <p:sldLayoutId id="2147483686" r:id="rId9"/>
    <p:sldLayoutId id="2147483687" r:id="rId10"/>
    <p:sldLayoutId id="2147483680" r:id="rId11"/>
    <p:sldLayoutId id="2147483681" r:id="rId12"/>
    <p:sldLayoutId id="214748368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F2051D-C22D-4143-A15D-2930F96F52F6}" type="datetimeFigureOut">
              <a:rPr lang="en-GB" smtClean="0"/>
              <a:t>29/09/2025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88E393-9B3F-4F1A-A4E0-E1EDE905557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6494513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321801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29/09/2025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4096710"/>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284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ctrTitle"/>
          </p:nvPr>
        </p:nvSpPr>
        <p:spPr/>
        <p:txBody>
          <a:bodyPr/>
          <a:lstStyle/>
          <a:p>
            <a:r>
              <a:rPr lang="en-GB" sz="3200" b="1"/>
              <a:t>ECGE4007Adolygu </a:t>
            </a:r>
            <a:r>
              <a:rPr lang="en-GB" sz="3200" b="1" err="1"/>
              <a:t>Cofnodolion</a:t>
            </a:r>
            <a:r>
              <a:rPr lang="en-GB" sz="3200" b="1"/>
              <a:t>, </a:t>
            </a:r>
            <a:r>
              <a:rPr lang="en-GB" sz="3200" b="1" err="1"/>
              <a:t>Meddwl</a:t>
            </a:r>
            <a:r>
              <a:rPr lang="en-GB" sz="3200" b="1"/>
              <a:t> </a:t>
            </a:r>
            <a:r>
              <a:rPr lang="en-GB" sz="3200" b="1" err="1"/>
              <a:t>Beirniadol</a:t>
            </a:r>
            <a:r>
              <a:rPr lang="en-GB" sz="3200" b="1"/>
              <a:t>, ac </a:t>
            </a:r>
            <a:r>
              <a:rPr lang="en-GB" sz="3200" b="1" err="1"/>
              <a:t>Ymateb</a:t>
            </a:r>
            <a:r>
              <a:rPr lang="en-GB" sz="3200" b="1"/>
              <a:t> </a:t>
            </a:r>
            <a:r>
              <a:rPr lang="en-GB" sz="3200" b="1" err="1"/>
              <a:t>yn</a:t>
            </a:r>
            <a:r>
              <a:rPr lang="en-GB" sz="3200" b="1"/>
              <a:t> </a:t>
            </a:r>
            <a:r>
              <a:rPr lang="en-GB" sz="3200" b="1" err="1"/>
              <a:t>Feirniadol</a:t>
            </a:r>
            <a:br>
              <a:rPr lang="en-GB" sz="3200" b="1"/>
            </a:br>
            <a:br>
              <a:rPr lang="en-GB" sz="3200" b="1"/>
            </a:br>
            <a:r>
              <a:rPr lang="en-GB" sz="3200" b="1">
                <a:solidFill>
                  <a:schemeClr val="accent6">
                    <a:lumMod val="75000"/>
                  </a:schemeClr>
                </a:solidFill>
              </a:rPr>
              <a:t>ECGE4007 Journal Reviews, Critical Thinking, and Responding Critically</a:t>
            </a:r>
            <a:endParaRPr lang="cy-GB" sz="3200" b="1">
              <a:solidFill>
                <a:schemeClr val="accent6">
                  <a:lumMod val="7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007" y="365125"/>
            <a:ext cx="11031793" cy="1098193"/>
          </a:xfrm>
        </p:spPr>
        <p:txBody>
          <a:bodyPr>
            <a:noAutofit/>
          </a:bodyPr>
          <a:lstStyle/>
          <a:p>
            <a:pPr>
              <a:defRPr/>
            </a:pPr>
            <a:r>
              <a:rPr lang="cy-GB" altLang="cy-GB" sz="4800" kern="0" dirty="0">
                <a:solidFill>
                  <a:srgbClr val="000000"/>
                </a:solidFill>
                <a:latin typeface="Arial"/>
                <a:cs typeface="Arial"/>
              </a:rPr>
              <a:t>Cynnwys</a:t>
            </a:r>
            <a:r>
              <a:rPr lang="en-GB" altLang="cy-GB" sz="4800" kern="0" dirty="0">
                <a:solidFill>
                  <a:srgbClr val="000000"/>
                </a:solidFill>
                <a:latin typeface="Arial"/>
                <a:cs typeface="Arial"/>
              </a:rPr>
              <a:t>         </a:t>
            </a:r>
            <a:br>
              <a:rPr lang="en-GB" altLang="cy-GB" sz="4800" kern="0" dirty="0">
                <a:latin typeface="Arial"/>
                <a:cs typeface="Arial"/>
              </a:rPr>
            </a:br>
            <a:r>
              <a:rPr lang="en-GB" altLang="cy-GB" sz="4800" kern="0" dirty="0">
                <a:solidFill>
                  <a:srgbClr val="2F5597"/>
                </a:solidFill>
                <a:latin typeface="Arial"/>
                <a:cs typeface="Arial"/>
              </a:rPr>
              <a:t>Contents</a:t>
            </a:r>
            <a:br>
              <a:rPr lang="en-GB" altLang="cy-GB" sz="4800" b="1" kern="0" dirty="0">
                <a:latin typeface="Arial"/>
                <a:cs typeface="Arial"/>
              </a:rPr>
            </a:br>
            <a:endParaRPr lang="cy-GB" sz="4800">
              <a:latin typeface="Arial"/>
              <a:cs typeface="Arial"/>
            </a:endParaRPr>
          </a:p>
        </p:txBody>
      </p:sp>
      <p:sp>
        <p:nvSpPr>
          <p:cNvPr id="3" name="Content Placeholder 2"/>
          <p:cNvSpPr txBox="1">
            <a:spLocks/>
          </p:cNvSpPr>
          <p:nvPr/>
        </p:nvSpPr>
        <p:spPr>
          <a:xfrm>
            <a:off x="308404" y="1450162"/>
            <a:ext cx="5987927" cy="4239696"/>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Adnoddau</a:t>
            </a:r>
            <a:endParaRPr lang="en-US"/>
          </a:p>
          <a:p>
            <a:pPr>
              <a:buFontTx/>
              <a:buChar char="•"/>
              <a:defRPr/>
            </a:pPr>
            <a:r>
              <a:rPr lang="cy-GB" sz="2400" kern="0">
                <a:solidFill>
                  <a:srgbClr val="000000"/>
                </a:solidFill>
                <a:latin typeface="Arial"/>
                <a:cs typeface="Arial"/>
              </a:rPr>
              <a:t>Sgiliau</a:t>
            </a:r>
            <a:endParaRPr lang="cy-GB">
              <a:solidFill>
                <a:srgbClr val="000000"/>
              </a:solidFill>
              <a:latin typeface="Arial"/>
              <a:cs typeface="Arial"/>
            </a:endParaRPr>
          </a:p>
          <a:p>
            <a:pPr>
              <a:buFontTx/>
              <a:buChar char="•"/>
              <a:defRPr/>
            </a:pPr>
            <a:r>
              <a:rPr lang="cy-GB" sz="2400" kern="0">
                <a:solidFill>
                  <a:srgbClr val="000000"/>
                </a:solidFill>
                <a:latin typeface="Arial"/>
                <a:cs typeface="Arial"/>
              </a:rPr>
              <a:t>Amcanion</a:t>
            </a:r>
            <a:endParaRPr lang="cy-GB">
              <a:cs typeface="Arial"/>
            </a:endParaRPr>
          </a:p>
          <a:p>
            <a:pPr>
              <a:buFontTx/>
              <a:buChar char="•"/>
              <a:defRPr/>
            </a:pPr>
            <a:r>
              <a:rPr lang="cy-GB" sz="2400" kern="0">
                <a:solidFill>
                  <a:srgbClr val="000000"/>
                </a:solidFill>
                <a:latin typeface="Arial"/>
                <a:cs typeface="Arial"/>
              </a:rPr>
              <a:t>Cyflwyno Cyfnodolyn</a:t>
            </a:r>
          </a:p>
          <a:p>
            <a:pPr>
              <a:buFontTx/>
              <a:buChar char="•"/>
              <a:defRPr/>
            </a:pPr>
            <a:r>
              <a:rPr lang="cy-GB" sz="2400" kern="0">
                <a:solidFill>
                  <a:srgbClr val="000000"/>
                </a:solidFill>
                <a:latin typeface="Arial"/>
                <a:cs typeface="Arial"/>
              </a:rPr>
              <a:t>Meddwl beirniadol</a:t>
            </a:r>
          </a:p>
          <a:p>
            <a:pPr>
              <a:buFontTx/>
              <a:buChar char="•"/>
              <a:defRPr/>
            </a:pPr>
            <a:r>
              <a:rPr lang="cy-GB" sz="2400" kern="0">
                <a:cs typeface="Arial"/>
              </a:rPr>
              <a:t>Meddwl dadansoddol</a:t>
            </a:r>
          </a:p>
          <a:p>
            <a:pPr>
              <a:buFontTx/>
              <a:buChar char="•"/>
              <a:defRPr/>
            </a:pPr>
            <a:r>
              <a:rPr lang="cy-GB" sz="2400" kern="0">
                <a:cs typeface="Arial"/>
              </a:rPr>
              <a:t>Gwerthuso tystiolaeth</a:t>
            </a:r>
          </a:p>
          <a:p>
            <a:pPr>
              <a:buFontTx/>
              <a:buChar char="•"/>
              <a:defRPr/>
            </a:pPr>
            <a:r>
              <a:rPr lang="cy-GB" sz="2400" kern="0">
                <a:cs typeface="Arial"/>
              </a:rPr>
              <a:t>Adolygu Cyfnodolyn</a:t>
            </a:r>
          </a:p>
          <a:p>
            <a:pPr>
              <a:buFontTx/>
              <a:buChar char="•"/>
              <a:defRPr/>
            </a:pPr>
            <a:endParaRPr lang="cy-GB" sz="2400" kern="0">
              <a:cs typeface="Arial"/>
            </a:endParaRPr>
          </a:p>
          <a:p>
            <a:pPr>
              <a:buFontTx/>
              <a:buChar char="•"/>
              <a:defRPr/>
            </a:pPr>
            <a:endParaRPr lang="cy-GB" sz="2400" kern="0">
              <a:cs typeface="Arial"/>
            </a:endParaRPr>
          </a:p>
          <a:p>
            <a:pPr>
              <a:buFontTx/>
              <a:buChar char="•"/>
              <a:defRPr/>
            </a:pPr>
            <a:endParaRPr lang="cy-GB" sz="2400" kern="0">
              <a:cs typeface="Arial"/>
            </a:endParaRPr>
          </a:p>
          <a:p>
            <a:pPr marL="0" indent="0">
              <a:buNone/>
              <a:defRPr/>
            </a:pPr>
            <a:endParaRPr lang="cy-GB" sz="2400" kern="0">
              <a:cs typeface="Arial"/>
            </a:endParaRPr>
          </a:p>
          <a:p>
            <a:pPr>
              <a:buFontTx/>
              <a:buChar char="•"/>
              <a:defRPr/>
            </a:pPr>
            <a:endParaRPr lang="en-GB" sz="2400" kern="0">
              <a:cs typeface="Arial" panose="020B0604020202020204"/>
            </a:endParaRPr>
          </a:p>
          <a:p>
            <a:pPr marL="0" indent="0">
              <a:buNone/>
              <a:defRPr/>
            </a:pPr>
            <a:endParaRPr lang="cy-GB" sz="2400">
              <a:cs typeface="Arial" panose="020B0604020202020204"/>
            </a:endParaRPr>
          </a:p>
        </p:txBody>
      </p:sp>
      <p:sp>
        <p:nvSpPr>
          <p:cNvPr id="4" name="Content Placeholder 3"/>
          <p:cNvSpPr txBox="1">
            <a:spLocks/>
          </p:cNvSpPr>
          <p:nvPr/>
        </p:nvSpPr>
        <p:spPr>
          <a:xfrm>
            <a:off x="6694539" y="1460934"/>
            <a:ext cx="5485128" cy="4228924"/>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Resources</a:t>
            </a:r>
            <a:endParaRPr lang="en-US">
              <a:solidFill>
                <a:srgbClr val="2F5597"/>
              </a:solidFill>
              <a:cs typeface="Arial"/>
            </a:endParaRPr>
          </a:p>
          <a:p>
            <a:pPr>
              <a:buFontTx/>
              <a:buChar char="•"/>
              <a:defRPr/>
            </a:pPr>
            <a:r>
              <a:rPr lang="en-GB" altLang="cy-GB" sz="2400" kern="0">
                <a:solidFill>
                  <a:srgbClr val="2F5597"/>
                </a:solidFill>
                <a:latin typeface="Arial"/>
                <a:cs typeface="Arial"/>
              </a:rPr>
              <a:t>Skills</a:t>
            </a:r>
          </a:p>
          <a:p>
            <a:pPr>
              <a:buFontTx/>
              <a:buChar char="•"/>
              <a:defRPr/>
            </a:pPr>
            <a:r>
              <a:rPr lang="en-GB" altLang="cy-GB" sz="2400" kern="0">
                <a:solidFill>
                  <a:srgbClr val="2F5597"/>
                </a:solidFill>
                <a:latin typeface="Arial"/>
                <a:cs typeface="Arial"/>
              </a:rPr>
              <a:t>Objectives</a:t>
            </a:r>
          </a:p>
          <a:p>
            <a:pPr>
              <a:buFontTx/>
              <a:buChar char="•"/>
              <a:defRPr/>
            </a:pPr>
            <a:r>
              <a:rPr lang="en-GB" altLang="cy-GB" sz="2400" kern="0">
                <a:solidFill>
                  <a:srgbClr val="2F5597"/>
                </a:solidFill>
                <a:latin typeface="Arial"/>
                <a:cs typeface="Arial"/>
              </a:rPr>
              <a:t>Introducing a Journal</a:t>
            </a:r>
          </a:p>
          <a:p>
            <a:pPr>
              <a:buFontTx/>
              <a:defRPr/>
            </a:pPr>
            <a:r>
              <a:rPr lang="en-GB" altLang="cy-GB" sz="2400" kern="0">
                <a:solidFill>
                  <a:srgbClr val="2F5597"/>
                </a:solidFill>
                <a:cs typeface="Arial"/>
              </a:rPr>
              <a:t>Critical thinking</a:t>
            </a:r>
          </a:p>
          <a:p>
            <a:pPr>
              <a:buFontTx/>
              <a:defRPr/>
            </a:pPr>
            <a:r>
              <a:rPr lang="en-GB" altLang="cy-GB" sz="2400" kern="0">
                <a:solidFill>
                  <a:srgbClr val="2F5597"/>
                </a:solidFill>
                <a:cs typeface="Arial"/>
              </a:rPr>
              <a:t>Analytical thinking </a:t>
            </a:r>
          </a:p>
          <a:p>
            <a:pPr>
              <a:buFontTx/>
              <a:defRPr/>
            </a:pPr>
            <a:r>
              <a:rPr lang="en-GB" altLang="cy-GB" sz="2400" kern="0">
                <a:solidFill>
                  <a:srgbClr val="2F5597"/>
                </a:solidFill>
                <a:cs typeface="Arial"/>
              </a:rPr>
              <a:t>Evaluate evidence</a:t>
            </a:r>
          </a:p>
          <a:p>
            <a:pPr>
              <a:buFontTx/>
              <a:defRPr/>
            </a:pPr>
            <a:r>
              <a:rPr lang="en-GB" altLang="cy-GB" sz="2400" kern="0">
                <a:solidFill>
                  <a:srgbClr val="2F5597"/>
                </a:solidFill>
                <a:cs typeface="Arial"/>
              </a:rPr>
              <a:t>Journal review</a:t>
            </a:r>
          </a:p>
          <a:p>
            <a:pPr>
              <a:buFont typeface="Arial"/>
              <a:defRPr/>
            </a:pPr>
            <a:endParaRPr lang="en-GB" altLang="cy-GB" sz="2400" kern="0">
              <a:solidFill>
                <a:srgbClr val="B3C5DA"/>
              </a:solidFill>
              <a:cs typeface="Arial" panose="020B0604020202020204"/>
            </a:endParaRPr>
          </a:p>
          <a:p>
            <a:pPr>
              <a:buFontTx/>
              <a:defRPr/>
            </a:pPr>
            <a:endParaRPr lang="en-GB" altLang="cy-GB" sz="2400" kern="0">
              <a:solidFill>
                <a:srgbClr val="B3C5DA"/>
              </a:solidFill>
              <a:cs typeface="Arial" panose="020B0604020202020204"/>
            </a:endParaRPr>
          </a:p>
          <a:p>
            <a:pPr>
              <a:defRPr/>
            </a:pPr>
            <a:endParaRPr lang="cy-GB" sz="2400">
              <a:solidFill>
                <a:srgbClr val="000000"/>
              </a:solidFill>
              <a:cs typeface="Arial" panose="020B0604020202020204"/>
            </a:endParaRPr>
          </a:p>
        </p:txBody>
      </p:sp>
    </p:spTree>
    <p:extLst>
      <p:ext uri="{BB962C8B-B14F-4D97-AF65-F5344CB8AC3E}">
        <p14:creationId xmlns:p14="http://schemas.microsoft.com/office/powerpoint/2010/main" val="3778455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kern="0" dirty="0">
                <a:solidFill>
                  <a:srgbClr val="000000"/>
                </a:solidFill>
                <a:latin typeface="Arial"/>
                <a:cs typeface="Arial"/>
              </a:rPr>
              <a:t>Adnoddau</a:t>
            </a:r>
            <a:br>
              <a:rPr lang="en-GB" altLang="cy-GB" sz="4800" kern="0" dirty="0">
                <a:latin typeface="Arial" panose="020B0604020202020204" pitchFamily="34" charset="0"/>
              </a:rPr>
            </a:br>
            <a:r>
              <a:rPr lang="en-GB" altLang="cy-GB" sz="4800" kern="0" dirty="0">
                <a:solidFill>
                  <a:srgbClr val="2F5597"/>
                </a:solidFill>
                <a:latin typeface="Arial"/>
                <a:cs typeface="Arial"/>
              </a:rPr>
              <a:t>Resources</a:t>
            </a:r>
            <a:endParaRPr lang="cy-GB" sz="4800" dirty="0">
              <a:solidFill>
                <a:srgbClr val="2F5597"/>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Cyflwyniad PP</a:t>
            </a:r>
          </a:p>
          <a:p>
            <a:pPr>
              <a:buFontTx/>
              <a:buChar char="•"/>
              <a:defRPr/>
            </a:pPr>
            <a:r>
              <a:rPr lang="cy-GB" sz="2400" kern="0">
                <a:solidFill>
                  <a:srgbClr val="000000"/>
                </a:solidFill>
                <a:latin typeface="Arial"/>
                <a:cs typeface="Arial"/>
              </a:rPr>
              <a:t>Enghreifftiau ar sleidiau </a:t>
            </a:r>
          </a:p>
          <a:p>
            <a:pPr>
              <a:buFontTx/>
              <a:buChar char="•"/>
              <a:defRPr/>
            </a:pPr>
            <a:r>
              <a:rPr lang="cy-GB" sz="2400" kern="0">
                <a:solidFill>
                  <a:srgbClr val="000000"/>
                </a:solidFill>
                <a:latin typeface="Arial"/>
                <a:cs typeface="Arial"/>
              </a:rPr>
              <a:t>Delweddau</a:t>
            </a:r>
          </a:p>
          <a:p>
            <a:pPr>
              <a:buFontTx/>
              <a:buChar char="•"/>
              <a:defRPr/>
            </a:pPr>
            <a:r>
              <a:rPr lang="cy-GB" sz="2400" kern="0">
                <a:solidFill>
                  <a:srgbClr val="000000"/>
                </a:solidFill>
                <a:latin typeface="Arial"/>
                <a:cs typeface="Arial"/>
              </a:rPr>
              <a:t>Cyfeiriadau</a:t>
            </a:r>
          </a:p>
          <a:p>
            <a:pPr>
              <a:buFontTx/>
              <a:buChar char="•"/>
              <a:defRPr/>
            </a:pPr>
            <a:r>
              <a:rPr lang="cy-GB" sz="2400" kern="0">
                <a:cs typeface="Arial"/>
              </a:rPr>
              <a:t>Gweithgareddau dosbarth</a:t>
            </a:r>
          </a:p>
          <a:p>
            <a:pPr>
              <a:buFontTx/>
              <a:buChar char="•"/>
              <a:defRPr/>
            </a:pPr>
            <a:endParaRPr lang="cy-GB" sz="2400">
              <a:cs typeface="Arial" panose="020B0604020202020204"/>
            </a:endParaRPr>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PP Presentation</a:t>
            </a:r>
          </a:p>
          <a:p>
            <a:pPr>
              <a:buFontTx/>
              <a:buChar char="•"/>
              <a:defRPr/>
            </a:pPr>
            <a:r>
              <a:rPr lang="en-GB" altLang="cy-GB" sz="2400" kern="0">
                <a:solidFill>
                  <a:srgbClr val="2F5597"/>
                </a:solidFill>
                <a:latin typeface="Arial"/>
                <a:cs typeface="Arial"/>
              </a:rPr>
              <a:t>Examples on slides</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Images</a:t>
            </a:r>
          </a:p>
          <a:p>
            <a:pPr>
              <a:buFontTx/>
              <a:buChar char="•"/>
              <a:defRPr/>
            </a:pPr>
            <a:r>
              <a:rPr lang="en-GB" altLang="cy-GB" sz="2400" kern="0">
                <a:solidFill>
                  <a:srgbClr val="2F5597"/>
                </a:solidFill>
                <a:latin typeface="Arial"/>
                <a:cs typeface="Arial"/>
              </a:rPr>
              <a:t>References</a:t>
            </a:r>
          </a:p>
          <a:p>
            <a:pPr>
              <a:buFont typeface="Arial"/>
              <a:buChar char="•"/>
              <a:defRPr/>
            </a:pPr>
            <a:r>
              <a:rPr lang="en-GB" altLang="cy-GB" sz="2400" kern="0">
                <a:solidFill>
                  <a:srgbClr val="2F5597"/>
                </a:solidFill>
                <a:latin typeface="Arial"/>
                <a:cs typeface="Arial"/>
              </a:rPr>
              <a:t>Class activities</a:t>
            </a:r>
            <a:endParaRPr lang="en-GB">
              <a:solidFill>
                <a:srgbClr val="2F5597"/>
              </a:solidFill>
              <a:cs typeface="Arial"/>
            </a:endParaRPr>
          </a:p>
        </p:txBody>
      </p:sp>
    </p:spTree>
    <p:extLst>
      <p:ext uri="{BB962C8B-B14F-4D97-AF65-F5344CB8AC3E}">
        <p14:creationId xmlns:p14="http://schemas.microsoft.com/office/powerpoint/2010/main" val="381426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804" y="55016"/>
            <a:ext cx="9205546" cy="1726101"/>
          </a:xfrm>
        </p:spPr>
        <p:txBody>
          <a:bodyPr>
            <a:noAutofit/>
          </a:bodyPr>
          <a:lstStyle/>
          <a:p>
            <a:r>
              <a:rPr lang="en-GB" sz="4800" err="1">
                <a:latin typeface="Arial"/>
                <a:cs typeface="Arial"/>
              </a:rPr>
              <a:t>Sgiliau</a:t>
            </a:r>
            <a:br>
              <a:rPr lang="en-GB" sz="4800" dirty="0">
                <a:latin typeface="Arial"/>
                <a:cs typeface="Arial"/>
              </a:rPr>
            </a:br>
            <a:r>
              <a:rPr lang="en-GB" sz="4800" dirty="0">
                <a:solidFill>
                  <a:schemeClr val="accent6">
                    <a:lumMod val="76000"/>
                  </a:schemeClr>
                </a:solidFill>
                <a:latin typeface="Arial"/>
                <a:cs typeface="Arial"/>
              </a:rPr>
              <a:t>Skills</a:t>
            </a:r>
            <a:endParaRPr lang="en-US" sz="4800" dirty="0">
              <a:solidFill>
                <a:schemeClr val="accent6">
                  <a:lumMod val="76000"/>
                </a:schemeClr>
              </a:solidFill>
              <a:latin typeface="Arial"/>
              <a:cs typeface="Arial"/>
            </a:endParaRPr>
          </a:p>
        </p:txBody>
      </p:sp>
      <p:sp>
        <p:nvSpPr>
          <p:cNvPr id="3" name="Content Placeholder 2"/>
          <p:cNvSpPr>
            <a:spLocks noGrp="1"/>
          </p:cNvSpPr>
          <p:nvPr>
            <p:ph sz="half" idx="1"/>
          </p:nvPr>
        </p:nvSpPr>
        <p:spPr>
          <a:xfrm>
            <a:off x="315862" y="1764174"/>
            <a:ext cx="5740808" cy="4412789"/>
          </a:xfrm>
        </p:spPr>
        <p:txBody>
          <a:bodyPr vert="horz" lIns="91440" tIns="45720" rIns="91440" bIns="45720" rtlCol="0" anchor="t">
            <a:normAutofit/>
          </a:bodyPr>
          <a:lstStyle/>
          <a:p>
            <a:r>
              <a:rPr lang="en-GB" err="1">
                <a:latin typeface="Arial"/>
                <a:cs typeface="Arial"/>
              </a:rPr>
              <a:t>Sgiliau</a:t>
            </a:r>
            <a:r>
              <a:rPr lang="en-GB">
                <a:latin typeface="Arial"/>
                <a:cs typeface="Arial"/>
              </a:rPr>
              <a:t> </a:t>
            </a:r>
            <a:r>
              <a:rPr lang="en-GB" err="1">
                <a:latin typeface="Arial"/>
                <a:cs typeface="Arial"/>
              </a:rPr>
              <a:t>Cyflogadwyedd</a:t>
            </a:r>
            <a:r>
              <a:rPr lang="en-GB">
                <a:latin typeface="Arial"/>
                <a:cs typeface="Arial"/>
              </a:rPr>
              <a:t>/</a:t>
            </a:r>
            <a:r>
              <a:rPr lang="en-GB" err="1">
                <a:latin typeface="Arial"/>
                <a:cs typeface="Arial"/>
              </a:rPr>
              <a:t>Trosglwyddadwy</a:t>
            </a:r>
            <a:r>
              <a:rPr lang="en-GB">
                <a:latin typeface="Arial"/>
                <a:cs typeface="Arial"/>
              </a:rPr>
              <a:t> </a:t>
            </a:r>
            <a:endParaRPr lang="en-US"/>
          </a:p>
          <a:p>
            <a:r>
              <a:rPr lang="en-GB" err="1">
                <a:cs typeface="Arial"/>
              </a:rPr>
              <a:t>Trefniadaeth</a:t>
            </a:r>
          </a:p>
          <a:p>
            <a:r>
              <a:rPr lang="en-GB" err="1">
                <a:cs typeface="Arial"/>
              </a:rPr>
              <a:t>Cynllunio</a:t>
            </a:r>
            <a:endParaRPr lang="en-US" err="1">
              <a:cs typeface="Arial"/>
            </a:endParaRPr>
          </a:p>
          <a:p>
            <a:r>
              <a:rPr lang="en-GB" err="1">
                <a:cs typeface="Arial"/>
              </a:rPr>
              <a:t>Meddwl</a:t>
            </a:r>
            <a:r>
              <a:rPr lang="en-GB">
                <a:cs typeface="Arial"/>
              </a:rPr>
              <a:t> </a:t>
            </a:r>
            <a:r>
              <a:rPr lang="en-GB" err="1">
                <a:cs typeface="Arial"/>
              </a:rPr>
              <a:t>beirniadol</a:t>
            </a:r>
            <a:r>
              <a:rPr lang="en-GB">
                <a:cs typeface="Arial"/>
              </a:rPr>
              <a:t> a </a:t>
            </a:r>
            <a:r>
              <a:rPr lang="en-GB" err="1">
                <a:cs typeface="Arial"/>
              </a:rPr>
              <a:t>dadansoddol</a:t>
            </a:r>
            <a:endParaRPr lang="en-GB">
              <a:cs typeface="Arial"/>
            </a:endParaRPr>
          </a:p>
          <a:p>
            <a:r>
              <a:rPr lang="en-GB" err="1">
                <a:latin typeface="Arial"/>
                <a:cs typeface="Arial"/>
              </a:rPr>
              <a:t>Datblygu</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proffesiynol</a:t>
            </a:r>
            <a:r>
              <a:rPr lang="en-GB">
                <a:latin typeface="Arial"/>
                <a:cs typeface="Arial"/>
              </a:rPr>
              <a:t> ac </a:t>
            </a:r>
            <a:r>
              <a:rPr lang="en-GB" err="1">
                <a:latin typeface="Arial"/>
                <a:cs typeface="Arial"/>
              </a:rPr>
              <a:t>academaidd</a:t>
            </a:r>
          </a:p>
        </p:txBody>
      </p:sp>
      <p:sp>
        <p:nvSpPr>
          <p:cNvPr id="4" name="Content Placeholder 3"/>
          <p:cNvSpPr>
            <a:spLocks noGrp="1"/>
          </p:cNvSpPr>
          <p:nvPr>
            <p:ph sz="half" idx="2"/>
          </p:nvPr>
        </p:nvSpPr>
        <p:spPr/>
        <p:txBody>
          <a:bodyPr vert="horz" lIns="91440" tIns="45720" rIns="91440" bIns="45720" rtlCol="0" anchor="t">
            <a:normAutofit/>
          </a:bodyPr>
          <a:lstStyle/>
          <a:p>
            <a:r>
              <a:rPr lang="en-GB">
                <a:solidFill>
                  <a:srgbClr val="2F5597"/>
                </a:solidFill>
                <a:latin typeface="Arial"/>
                <a:cs typeface="Arial"/>
              </a:rPr>
              <a:t>Employability/Transferable Skills </a:t>
            </a:r>
            <a:endParaRPr lang="en-US">
              <a:solidFill>
                <a:srgbClr val="2F5597"/>
              </a:solidFill>
              <a:latin typeface="Arial"/>
              <a:cs typeface="Arial"/>
            </a:endParaRPr>
          </a:p>
          <a:p>
            <a:r>
              <a:rPr lang="en-GB">
                <a:solidFill>
                  <a:srgbClr val="2F5597"/>
                </a:solidFill>
                <a:latin typeface="Arial"/>
                <a:cs typeface="Arial"/>
              </a:rPr>
              <a:t>Organisation</a:t>
            </a:r>
            <a:endParaRPr lang="en-US">
              <a:solidFill>
                <a:srgbClr val="000000"/>
              </a:solidFill>
              <a:latin typeface="Arial"/>
              <a:cs typeface="Arial"/>
            </a:endParaRPr>
          </a:p>
          <a:p>
            <a:r>
              <a:rPr lang="en-GB">
                <a:solidFill>
                  <a:srgbClr val="2F5597"/>
                </a:solidFill>
                <a:latin typeface="Arial"/>
                <a:cs typeface="Arial"/>
              </a:rPr>
              <a:t>Planning</a:t>
            </a:r>
            <a:endParaRPr lang="en-US">
              <a:solidFill>
                <a:srgbClr val="000000"/>
              </a:solidFill>
              <a:latin typeface="Arial"/>
              <a:cs typeface="Arial"/>
            </a:endParaRPr>
          </a:p>
          <a:p>
            <a:r>
              <a:rPr lang="en-GB">
                <a:solidFill>
                  <a:srgbClr val="2F5597"/>
                </a:solidFill>
                <a:latin typeface="Arial"/>
                <a:cs typeface="Arial"/>
              </a:rPr>
              <a:t>Critical and analytical thinking</a:t>
            </a:r>
            <a:endParaRPr lang="en-GB">
              <a:cs typeface="Arial"/>
            </a:endParaRPr>
          </a:p>
          <a:p>
            <a:r>
              <a:rPr lang="en-GB">
                <a:solidFill>
                  <a:srgbClr val="2F5597"/>
                </a:solidFill>
                <a:latin typeface="Arial"/>
                <a:cs typeface="Arial"/>
              </a:rPr>
              <a:t>Developing professional and academic work</a:t>
            </a:r>
          </a:p>
        </p:txBody>
      </p:sp>
    </p:spTree>
    <p:extLst>
      <p:ext uri="{BB962C8B-B14F-4D97-AF65-F5344CB8AC3E}">
        <p14:creationId xmlns:p14="http://schemas.microsoft.com/office/powerpoint/2010/main" val="205123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r>
              <a:rPr lang="en-GB" sz="4800" dirty="0" err="1">
                <a:latin typeface="Arial"/>
                <a:cs typeface="Arial"/>
              </a:rPr>
              <a:t>Amcanion</a:t>
            </a:r>
            <a:r>
              <a:rPr lang="en-GB" sz="4800" dirty="0">
                <a:latin typeface="Arial"/>
                <a:cs typeface="Arial"/>
              </a:rPr>
              <a:t> </a:t>
            </a:r>
            <a:br>
              <a:rPr lang="en-GB" sz="4800" dirty="0">
                <a:latin typeface="Arial" panose="020B0604020202020204" pitchFamily="34" charset="0"/>
                <a:cs typeface="Arial" panose="020B0604020202020204" pitchFamily="34" charset="0"/>
              </a:rPr>
            </a:br>
            <a:r>
              <a:rPr lang="en-GB" sz="4800" dirty="0">
                <a:solidFill>
                  <a:schemeClr val="accent1">
                    <a:lumMod val="75000"/>
                  </a:schemeClr>
                </a:solidFill>
                <a:latin typeface="Arial"/>
                <a:cs typeface="Arial"/>
              </a:rPr>
              <a:t>Objectives </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vert="horz" lIns="91440" tIns="45720" rIns="91440" bIns="45720" rtlCol="0" anchor="t">
            <a:normAutofit/>
          </a:bodyPr>
          <a:lstStyle/>
          <a:p>
            <a:r>
              <a:rPr lang="en-GB" dirty="0">
                <a:solidFill>
                  <a:schemeClr val="accent1">
                    <a:lumMod val="75000"/>
                  </a:schemeClr>
                </a:solidFill>
                <a:latin typeface="Arial"/>
                <a:cs typeface="Arial"/>
              </a:rPr>
              <a:t>Understand what is meant by  journal and journal article</a:t>
            </a:r>
            <a:endParaRPr lang="en-US" dirty="0" err="1">
              <a:solidFill>
                <a:schemeClr val="accent1">
                  <a:lumMod val="75000"/>
                </a:schemeClr>
              </a:solidFill>
            </a:endParaRPr>
          </a:p>
          <a:p>
            <a:r>
              <a:rPr lang="en-GB" dirty="0">
                <a:solidFill>
                  <a:schemeClr val="accent1">
                    <a:lumMod val="75000"/>
                  </a:schemeClr>
                </a:solidFill>
                <a:latin typeface="Arial"/>
                <a:cs typeface="Arial"/>
              </a:rPr>
              <a:t>To use critical thinking skills to review a journal article</a:t>
            </a:r>
          </a:p>
          <a:p>
            <a:r>
              <a:rPr lang="en-GB" dirty="0">
                <a:solidFill>
                  <a:schemeClr val="accent1">
                    <a:lumMod val="75000"/>
                  </a:schemeClr>
                </a:solidFill>
                <a:latin typeface="Arial"/>
                <a:cs typeface="Arial"/>
              </a:rPr>
              <a:t>To develop the academic skills to complete a journal article review</a:t>
            </a:r>
            <a:endParaRPr lang="en-US" dirty="0">
              <a:solidFill>
                <a:schemeClr val="accent1">
                  <a:lumMod val="75000"/>
                </a:schemeClr>
              </a:solidFill>
              <a:latin typeface="Arial"/>
              <a:cs typeface="Arial"/>
            </a:endParaRPr>
          </a:p>
          <a:p>
            <a:endParaRPr lang="en-GB" dirty="0">
              <a:solidFill>
                <a:schemeClr val="accent1">
                  <a:lumMod val="75000"/>
                </a:schemeClr>
              </a:solidFill>
              <a:latin typeface="Arial"/>
              <a:cs typeface="Arial"/>
            </a:endParaRPr>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265916" y="1781681"/>
            <a:ext cx="5787075"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a:cs typeface="Arial"/>
              </a:rPr>
              <a:t>I </a:t>
            </a:r>
            <a:r>
              <a:rPr lang="en-GB" dirty="0" err="1">
                <a:latin typeface="Arial"/>
                <a:cs typeface="Arial"/>
              </a:rPr>
              <a:t>ddeall</a:t>
            </a:r>
            <a:r>
              <a:rPr lang="en-GB" dirty="0">
                <a:latin typeface="Arial"/>
                <a:cs typeface="Arial"/>
              </a:rPr>
              <a:t> </a:t>
            </a:r>
            <a:r>
              <a:rPr lang="en-GB" dirty="0" err="1">
                <a:latin typeface="Arial"/>
                <a:cs typeface="Arial"/>
              </a:rPr>
              <a:t>beth</a:t>
            </a:r>
            <a:r>
              <a:rPr lang="en-GB" dirty="0">
                <a:latin typeface="Arial"/>
                <a:cs typeface="Arial"/>
              </a:rPr>
              <a:t> </a:t>
            </a:r>
            <a:r>
              <a:rPr lang="en-GB" dirty="0" err="1">
                <a:latin typeface="Arial"/>
                <a:cs typeface="Arial"/>
              </a:rPr>
              <a:t>yw</a:t>
            </a:r>
            <a:r>
              <a:rPr lang="en-GB" dirty="0">
                <a:latin typeface="Arial"/>
                <a:cs typeface="Arial"/>
              </a:rPr>
              <a:t> </a:t>
            </a:r>
            <a:r>
              <a:rPr lang="en-GB" dirty="0" err="1">
                <a:latin typeface="Arial"/>
                <a:cs typeface="Arial"/>
              </a:rPr>
              <a:t>ystyr</a:t>
            </a:r>
            <a:r>
              <a:rPr lang="en-GB" dirty="0">
                <a:latin typeface="Arial"/>
                <a:cs typeface="Arial"/>
              </a:rPr>
              <a:t> </a:t>
            </a:r>
            <a:r>
              <a:rPr lang="en-GB" dirty="0" err="1">
                <a:latin typeface="Arial"/>
                <a:cs typeface="Arial"/>
              </a:rPr>
              <a:t>cofnodolyn</a:t>
            </a:r>
            <a:r>
              <a:rPr lang="en-GB" dirty="0">
                <a:latin typeface="Arial"/>
                <a:cs typeface="Arial"/>
              </a:rPr>
              <a:t> ac </a:t>
            </a:r>
            <a:r>
              <a:rPr lang="en-GB" dirty="0" err="1">
                <a:latin typeface="Arial"/>
                <a:cs typeface="Arial"/>
              </a:rPr>
              <a:t>erthygl</a:t>
            </a:r>
            <a:r>
              <a:rPr lang="en-GB" dirty="0">
                <a:latin typeface="Arial"/>
                <a:cs typeface="Arial"/>
              </a:rPr>
              <a:t> </a:t>
            </a:r>
            <a:r>
              <a:rPr lang="en-GB" dirty="0" err="1">
                <a:latin typeface="Arial"/>
                <a:cs typeface="Arial"/>
              </a:rPr>
              <a:t>cofnodolyn</a:t>
            </a:r>
            <a:r>
              <a:rPr lang="en-GB" dirty="0">
                <a:latin typeface="Arial"/>
                <a:cs typeface="Arial"/>
              </a:rPr>
              <a:t>.</a:t>
            </a:r>
          </a:p>
          <a:p>
            <a:r>
              <a:rPr lang="en-GB" dirty="0">
                <a:latin typeface="Arial"/>
                <a:cs typeface="Arial"/>
              </a:rPr>
              <a:t>I </a:t>
            </a:r>
            <a:r>
              <a:rPr lang="en-GB" dirty="0" err="1">
                <a:latin typeface="Arial"/>
                <a:cs typeface="Arial"/>
              </a:rPr>
              <a:t>ddefnyddio</a:t>
            </a:r>
            <a:r>
              <a:rPr lang="en-GB" dirty="0">
                <a:latin typeface="Arial"/>
                <a:cs typeface="Arial"/>
              </a:rPr>
              <a:t> </a:t>
            </a:r>
            <a:r>
              <a:rPr lang="en-GB" dirty="0" err="1">
                <a:latin typeface="Arial"/>
                <a:cs typeface="Arial"/>
              </a:rPr>
              <a:t>sgiliau</a:t>
            </a:r>
            <a:r>
              <a:rPr lang="en-GB" dirty="0">
                <a:latin typeface="Arial"/>
                <a:cs typeface="Arial"/>
              </a:rPr>
              <a:t> </a:t>
            </a:r>
            <a:r>
              <a:rPr lang="en-GB" dirty="0" err="1">
                <a:latin typeface="Arial"/>
                <a:cs typeface="Arial"/>
              </a:rPr>
              <a:t>meddwl</a:t>
            </a:r>
            <a:r>
              <a:rPr lang="en-GB" dirty="0">
                <a:latin typeface="Arial"/>
                <a:cs typeface="Arial"/>
              </a:rPr>
              <a:t> </a:t>
            </a:r>
            <a:r>
              <a:rPr lang="en-GB" dirty="0" err="1">
                <a:latin typeface="Arial"/>
                <a:cs typeface="Arial"/>
              </a:rPr>
              <a:t>beirniadol</a:t>
            </a:r>
            <a:r>
              <a:rPr lang="en-GB" dirty="0">
                <a:latin typeface="Arial"/>
                <a:cs typeface="Arial"/>
              </a:rPr>
              <a:t> </a:t>
            </a:r>
            <a:r>
              <a:rPr lang="en-GB" dirty="0" err="1">
                <a:latin typeface="Arial"/>
                <a:cs typeface="Arial"/>
              </a:rPr>
              <a:t>i</a:t>
            </a:r>
            <a:r>
              <a:rPr lang="en-GB" dirty="0">
                <a:latin typeface="Arial"/>
                <a:cs typeface="Arial"/>
              </a:rPr>
              <a:t> </a:t>
            </a:r>
            <a:r>
              <a:rPr lang="en-GB" dirty="0" err="1">
                <a:latin typeface="Arial"/>
                <a:cs typeface="Arial"/>
              </a:rPr>
              <a:t>adolygu</a:t>
            </a:r>
            <a:r>
              <a:rPr lang="en-GB" dirty="0">
                <a:latin typeface="Arial"/>
                <a:cs typeface="Arial"/>
              </a:rPr>
              <a:t> </a:t>
            </a:r>
            <a:r>
              <a:rPr lang="en-GB" dirty="0" err="1">
                <a:latin typeface="Arial"/>
                <a:cs typeface="Arial"/>
              </a:rPr>
              <a:t>erthygl</a:t>
            </a:r>
            <a:r>
              <a:rPr lang="en-GB" dirty="0">
                <a:latin typeface="Arial"/>
                <a:cs typeface="Arial"/>
              </a:rPr>
              <a:t> </a:t>
            </a:r>
            <a:r>
              <a:rPr lang="en-GB" dirty="0" err="1">
                <a:latin typeface="Arial"/>
                <a:cs typeface="Arial"/>
              </a:rPr>
              <a:t>cofnodolyn</a:t>
            </a:r>
            <a:endParaRPr lang="en-GB" dirty="0">
              <a:latin typeface="Arial"/>
              <a:cs typeface="Arial"/>
            </a:endParaRPr>
          </a:p>
          <a:p>
            <a:r>
              <a:rPr lang="en-GB" dirty="0">
                <a:latin typeface="Arial"/>
                <a:cs typeface="Arial"/>
              </a:rPr>
              <a:t>I </a:t>
            </a:r>
            <a:r>
              <a:rPr lang="en-GB" dirty="0" err="1">
                <a:latin typeface="Arial"/>
                <a:cs typeface="Arial"/>
              </a:rPr>
              <a:t>ddatblygu'r</a:t>
            </a:r>
            <a:r>
              <a:rPr lang="en-GB" dirty="0">
                <a:latin typeface="Arial"/>
                <a:cs typeface="Arial"/>
              </a:rPr>
              <a:t> </a:t>
            </a:r>
            <a:r>
              <a:rPr lang="en-GB" dirty="0" err="1">
                <a:latin typeface="Arial"/>
                <a:cs typeface="Arial"/>
              </a:rPr>
              <a:t>sgiliau</a:t>
            </a:r>
            <a:r>
              <a:rPr lang="en-GB" dirty="0">
                <a:latin typeface="Arial"/>
                <a:cs typeface="Arial"/>
              </a:rPr>
              <a:t> </a:t>
            </a:r>
            <a:r>
              <a:rPr lang="en-GB" dirty="0" err="1">
                <a:latin typeface="Arial"/>
                <a:cs typeface="Arial"/>
              </a:rPr>
              <a:t>academaidd</a:t>
            </a:r>
            <a:r>
              <a:rPr lang="en-GB" dirty="0">
                <a:latin typeface="Arial"/>
                <a:cs typeface="Arial"/>
              </a:rPr>
              <a:t> </a:t>
            </a:r>
            <a:r>
              <a:rPr lang="en-GB" dirty="0" err="1">
                <a:latin typeface="Arial"/>
                <a:cs typeface="Arial"/>
              </a:rPr>
              <a:t>i</a:t>
            </a:r>
            <a:r>
              <a:rPr lang="en-GB" dirty="0">
                <a:latin typeface="Arial"/>
                <a:cs typeface="Arial"/>
              </a:rPr>
              <a:t> </a:t>
            </a:r>
            <a:r>
              <a:rPr lang="en-GB" dirty="0" err="1">
                <a:latin typeface="Arial"/>
                <a:cs typeface="Arial"/>
              </a:rPr>
              <a:t>gwblhau</a:t>
            </a:r>
            <a:r>
              <a:rPr lang="en-GB" dirty="0">
                <a:latin typeface="Arial"/>
                <a:cs typeface="Arial"/>
              </a:rPr>
              <a:t> </a:t>
            </a:r>
            <a:r>
              <a:rPr lang="en-GB" dirty="0" err="1">
                <a:latin typeface="Arial"/>
                <a:cs typeface="Arial"/>
              </a:rPr>
              <a:t>adolygiad</a:t>
            </a:r>
            <a:r>
              <a:rPr lang="en-GB" dirty="0">
                <a:latin typeface="Arial"/>
                <a:cs typeface="Arial"/>
              </a:rPr>
              <a:t> </a:t>
            </a:r>
            <a:r>
              <a:rPr lang="en-GB" dirty="0" err="1">
                <a:latin typeface="Arial"/>
                <a:cs typeface="Arial"/>
              </a:rPr>
              <a:t>erthygl</a:t>
            </a:r>
            <a:r>
              <a:rPr lang="en-GB" dirty="0">
                <a:latin typeface="Arial"/>
                <a:cs typeface="Arial"/>
              </a:rPr>
              <a:t> </a:t>
            </a:r>
            <a:r>
              <a:rPr lang="en-GB" dirty="0" err="1">
                <a:latin typeface="Arial"/>
                <a:cs typeface="Arial"/>
              </a:rPr>
              <a:t>cofnodolyn</a:t>
            </a:r>
            <a:r>
              <a:rPr lang="en-GB" dirty="0">
                <a:latin typeface="Arial"/>
                <a:cs typeface="Arial"/>
              </a:rPr>
              <a:t> </a:t>
            </a:r>
          </a:p>
          <a:p>
            <a:endParaRPr lang="en-GB" dirty="0">
              <a:latin typeface="Arial"/>
              <a:cs typeface="Arial"/>
            </a:endParaRPr>
          </a:p>
        </p:txBody>
      </p:sp>
    </p:spTree>
    <p:extLst>
      <p:ext uri="{BB962C8B-B14F-4D97-AF65-F5344CB8AC3E}">
        <p14:creationId xmlns:p14="http://schemas.microsoft.com/office/powerpoint/2010/main" val="178362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GB" sz="4000" dirty="0"/>
              <a:t>Beth </a:t>
            </a:r>
            <a:r>
              <a:rPr lang="en-GB" sz="4000" err="1"/>
              <a:t>yw</a:t>
            </a:r>
            <a:r>
              <a:rPr lang="en-GB" sz="4000" dirty="0"/>
              <a:t> </a:t>
            </a:r>
            <a:r>
              <a:rPr lang="en-GB" sz="4000" err="1"/>
              <a:t>adolygiad</a:t>
            </a:r>
            <a:r>
              <a:rPr lang="en-GB" sz="4000" dirty="0"/>
              <a:t> </a:t>
            </a:r>
            <a:r>
              <a:rPr lang="en-GB" sz="4000" err="1"/>
              <a:t>cyfnodolyn</a:t>
            </a:r>
            <a:r>
              <a:rPr lang="en-GB" sz="4000" dirty="0"/>
              <a:t>?</a:t>
            </a:r>
            <a:br>
              <a:rPr lang="en-GB" sz="4000" dirty="0"/>
            </a:br>
            <a:r>
              <a:rPr lang="en-GB" sz="4000" dirty="0">
                <a:solidFill>
                  <a:schemeClr val="accent6">
                    <a:lumMod val="75000"/>
                  </a:schemeClr>
                </a:solidFill>
              </a:rPr>
              <a:t>What is a journal review?</a:t>
            </a:r>
            <a:endParaRPr lang="cy-GB" sz="4000">
              <a:solidFill>
                <a:schemeClr val="accent6">
                  <a:lumMod val="75000"/>
                </a:schemeClr>
              </a:solidFill>
              <a:cs typeface="Arial"/>
            </a:endParaRPr>
          </a:p>
        </p:txBody>
      </p:sp>
      <p:sp>
        <p:nvSpPr>
          <p:cNvPr id="15362" name="Content Placeholder 2"/>
          <p:cNvSpPr>
            <a:spLocks noGrp="1"/>
          </p:cNvSpPr>
          <p:nvPr>
            <p:ph sz="half" idx="1"/>
          </p:nvPr>
        </p:nvSpPr>
        <p:spPr>
          <a:xfrm>
            <a:off x="791607" y="1825625"/>
            <a:ext cx="5181600" cy="4351338"/>
          </a:xfrm>
        </p:spPr>
        <p:txBody>
          <a:bodyPr/>
          <a:lstStyle/>
          <a:p>
            <a:pPr eaLnBrk="1" hangingPunct="1"/>
            <a:r>
              <a:rPr lang="en-GB" err="1"/>
              <a:t>Tasg</a:t>
            </a:r>
            <a:r>
              <a:rPr lang="en-GB"/>
              <a:t> </a:t>
            </a:r>
            <a:r>
              <a:rPr lang="en-GB" err="1"/>
              <a:t>ysgrifenedig</a:t>
            </a:r>
            <a:r>
              <a:rPr lang="en-GB"/>
              <a:t> </a:t>
            </a:r>
            <a:r>
              <a:rPr lang="en-GB" err="1"/>
              <a:t>yw</a:t>
            </a:r>
            <a:r>
              <a:rPr lang="en-GB"/>
              <a:t> </a:t>
            </a:r>
            <a:r>
              <a:rPr lang="en-GB" err="1"/>
              <a:t>adolygiad</a:t>
            </a:r>
            <a:r>
              <a:rPr lang="en-GB"/>
              <a:t> </a:t>
            </a:r>
            <a:r>
              <a:rPr lang="en-GB" err="1"/>
              <a:t>sy'n</a:t>
            </a:r>
            <a:r>
              <a:rPr lang="en-GB"/>
              <a:t> </a:t>
            </a:r>
            <a:r>
              <a:rPr lang="en-GB" err="1"/>
              <a:t>gofyn</a:t>
            </a:r>
            <a:r>
              <a:rPr lang="en-GB"/>
              <a:t> </a:t>
            </a:r>
            <a:r>
              <a:rPr lang="en-GB" err="1"/>
              <a:t>ichi</a:t>
            </a:r>
            <a:r>
              <a:rPr lang="en-GB"/>
              <a:t> </a:t>
            </a:r>
            <a:r>
              <a:rPr lang="en-GB" err="1"/>
              <a:t>grynhoi</a:t>
            </a:r>
            <a:r>
              <a:rPr lang="en-GB"/>
              <a:t> a </a:t>
            </a:r>
            <a:r>
              <a:rPr lang="en-GB" err="1"/>
              <a:t>gwerthuso</a:t>
            </a:r>
            <a:r>
              <a:rPr lang="en-GB"/>
              <a:t> </a:t>
            </a:r>
            <a:r>
              <a:rPr lang="en-GB" err="1"/>
              <a:t>testun</a:t>
            </a:r>
            <a:r>
              <a:rPr lang="en-GB"/>
              <a:t>.</a:t>
            </a:r>
          </a:p>
          <a:p>
            <a:pPr eaLnBrk="1" hangingPunct="1"/>
            <a:endParaRPr lang="en-GB"/>
          </a:p>
          <a:p>
            <a:pPr eaLnBrk="1" hangingPunct="1"/>
            <a:r>
              <a:rPr lang="en-GB" err="1"/>
              <a:t>Mae'n</a:t>
            </a:r>
            <a:r>
              <a:rPr lang="en-GB"/>
              <a:t> </a:t>
            </a:r>
            <a:r>
              <a:rPr lang="en-GB" err="1"/>
              <a:t>gofyn</a:t>
            </a:r>
            <a:r>
              <a:rPr lang="en-GB"/>
              <a:t> </a:t>
            </a:r>
            <a:r>
              <a:rPr lang="en-GB" err="1"/>
              <a:t>ichi</a:t>
            </a:r>
            <a:r>
              <a:rPr lang="en-GB"/>
              <a:t> </a:t>
            </a:r>
            <a:r>
              <a:rPr lang="en-GB" err="1"/>
              <a:t>ddarllen</a:t>
            </a:r>
            <a:r>
              <a:rPr lang="en-GB"/>
              <a:t> y </a:t>
            </a:r>
            <a:r>
              <a:rPr lang="en-GB" err="1"/>
              <a:t>testun</a:t>
            </a:r>
            <a:r>
              <a:rPr lang="en-GB"/>
              <a:t> a </a:t>
            </a:r>
            <a:r>
              <a:rPr lang="en-GB" err="1"/>
              <a:t>ddewiswyd</a:t>
            </a:r>
            <a:r>
              <a:rPr lang="en-GB"/>
              <a:t> </a:t>
            </a:r>
            <a:r>
              <a:rPr lang="en-GB" err="1"/>
              <a:t>yn</a:t>
            </a:r>
            <a:r>
              <a:rPr lang="en-GB"/>
              <a:t> </a:t>
            </a:r>
            <a:r>
              <a:rPr lang="en-GB" err="1"/>
              <a:t>fanwl</a:t>
            </a:r>
            <a:r>
              <a:rPr lang="en-GB"/>
              <a:t> </a:t>
            </a:r>
            <a:r>
              <a:rPr lang="en-GB" err="1"/>
              <a:t>fel</a:t>
            </a:r>
            <a:r>
              <a:rPr lang="en-GB"/>
              <a:t> y </a:t>
            </a:r>
            <a:r>
              <a:rPr lang="en-GB" err="1"/>
              <a:t>gallwch</a:t>
            </a:r>
            <a:r>
              <a:rPr lang="en-GB"/>
              <a:t> </a:t>
            </a:r>
            <a:r>
              <a:rPr lang="en-GB" err="1"/>
              <a:t>gyflwyno</a:t>
            </a:r>
            <a:r>
              <a:rPr lang="en-GB"/>
              <a:t> </a:t>
            </a:r>
            <a:r>
              <a:rPr lang="en-GB" err="1"/>
              <a:t>gwerthusiad</a:t>
            </a:r>
            <a:r>
              <a:rPr lang="en-GB"/>
              <a:t> teg a </a:t>
            </a:r>
            <a:r>
              <a:rPr lang="en-GB" err="1"/>
              <a:t>rhesymol</a:t>
            </a:r>
            <a:r>
              <a:rPr lang="en-GB"/>
              <a:t> </a:t>
            </a:r>
            <a:r>
              <a:rPr lang="en-GB" err="1"/>
              <a:t>o'r</a:t>
            </a:r>
            <a:r>
              <a:rPr lang="en-GB"/>
              <a:t> </a:t>
            </a:r>
            <a:r>
              <a:rPr lang="en-GB" err="1"/>
              <a:t>testun</a:t>
            </a:r>
            <a:r>
              <a:rPr lang="en-GB"/>
              <a:t> a </a:t>
            </a:r>
            <a:r>
              <a:rPr lang="en-GB" err="1"/>
              <a:t>ddewiswyd</a:t>
            </a:r>
            <a:r>
              <a:rPr lang="en-GB"/>
              <a:t>.</a:t>
            </a:r>
          </a:p>
        </p:txBody>
      </p:sp>
      <p:sp>
        <p:nvSpPr>
          <p:cNvPr id="2" name="Content Placeholder 1">
            <a:extLst>
              <a:ext uri="{FF2B5EF4-FFF2-40B4-BE49-F238E27FC236}">
                <a16:creationId xmlns:a16="http://schemas.microsoft.com/office/drawing/2014/main" id="{AC61DCC6-DC2E-05C1-CD02-9A63AE0352C4}"/>
              </a:ext>
            </a:extLst>
          </p:cNvPr>
          <p:cNvSpPr>
            <a:spLocks noGrp="1"/>
          </p:cNvSpPr>
          <p:nvPr>
            <p:ph sz="half" idx="2"/>
          </p:nvPr>
        </p:nvSpPr>
        <p:spPr/>
        <p:txBody>
          <a:bodyPr/>
          <a:lstStyle/>
          <a:p>
            <a:pPr eaLnBrk="1" hangingPunct="1"/>
            <a:r>
              <a:rPr lang="en-GB" sz="2800">
                <a:solidFill>
                  <a:schemeClr val="accent6">
                    <a:lumMod val="75000"/>
                  </a:schemeClr>
                </a:solidFill>
              </a:rPr>
              <a:t>A review is a written task that asks you to summarise and evaluate a text.</a:t>
            </a:r>
          </a:p>
          <a:p>
            <a:pPr eaLnBrk="1" hangingPunct="1"/>
            <a:endParaRPr lang="en-GB" sz="2800">
              <a:solidFill>
                <a:schemeClr val="accent6">
                  <a:lumMod val="75000"/>
                </a:schemeClr>
              </a:solidFill>
            </a:endParaRPr>
          </a:p>
          <a:p>
            <a:pPr eaLnBrk="1" hangingPunct="1"/>
            <a:r>
              <a:rPr lang="en-GB" sz="2800">
                <a:solidFill>
                  <a:schemeClr val="accent6">
                    <a:lumMod val="75000"/>
                  </a:schemeClr>
                </a:solidFill>
              </a:rPr>
              <a:t>It requires you to read the selected text in detail so that you can present a fair and reasonable evaluation of the selected text.</a:t>
            </a:r>
          </a:p>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a:xfrm>
            <a:off x="307369" y="-3032"/>
            <a:ext cx="11046431" cy="1325563"/>
          </a:xfrm>
        </p:spPr>
        <p:txBody>
          <a:bodyPr/>
          <a:lstStyle/>
          <a:p>
            <a:pPr eaLnBrk="1" hangingPunct="1"/>
            <a:r>
              <a:rPr lang="en-GB" sz="4000" dirty="0" err="1"/>
              <a:t>Adolygu</a:t>
            </a:r>
            <a:r>
              <a:rPr lang="en-GB" sz="4000" dirty="0"/>
              <a:t> </a:t>
            </a:r>
            <a:r>
              <a:rPr lang="en-GB" sz="4000" dirty="0" err="1"/>
              <a:t>Cyfnodolion</a:t>
            </a:r>
            <a:br>
              <a:rPr lang="en-GB" sz="4000" dirty="0"/>
            </a:br>
            <a:r>
              <a:rPr lang="en-GB" sz="4000" dirty="0">
                <a:solidFill>
                  <a:schemeClr val="accent6">
                    <a:lumMod val="75000"/>
                  </a:schemeClr>
                </a:solidFill>
              </a:rPr>
              <a:t>Reviewing Journals</a:t>
            </a:r>
            <a:endParaRPr lang="cy-GB" sz="4000">
              <a:solidFill>
                <a:schemeClr val="accent6">
                  <a:lumMod val="75000"/>
                </a:schemeClr>
              </a:solidFill>
              <a:cs typeface="Arial"/>
            </a:endParaRPr>
          </a:p>
        </p:txBody>
      </p:sp>
      <p:sp>
        <p:nvSpPr>
          <p:cNvPr id="16386" name="Content Placeholder 2"/>
          <p:cNvSpPr>
            <a:spLocks noGrp="1"/>
          </p:cNvSpPr>
          <p:nvPr>
            <p:ph sz="half" idx="1"/>
          </p:nvPr>
        </p:nvSpPr>
        <p:spPr>
          <a:xfrm>
            <a:off x="119009" y="1431784"/>
            <a:ext cx="5960722" cy="4745179"/>
          </a:xfrm>
        </p:spPr>
        <p:txBody>
          <a:bodyPr vert="horz" lIns="91440" tIns="45720" rIns="91440" bIns="45720" rtlCol="0" anchor="t">
            <a:noAutofit/>
          </a:bodyPr>
          <a:lstStyle/>
          <a:p>
            <a:pPr eaLnBrk="1" hangingPunct="1"/>
            <a:r>
              <a:rPr lang="en-GB" sz="2000" err="1"/>
              <a:t>Mae'n</a:t>
            </a:r>
            <a:r>
              <a:rPr lang="en-GB" sz="2000" dirty="0"/>
              <a:t> </a:t>
            </a:r>
            <a:r>
              <a:rPr lang="en-GB" sz="2000" err="1"/>
              <a:t>golygu</a:t>
            </a:r>
            <a:r>
              <a:rPr lang="en-GB" sz="2000" dirty="0"/>
              <a:t> </a:t>
            </a:r>
            <a:r>
              <a:rPr lang="en-GB" sz="2000" err="1"/>
              <a:t>meddwl</a:t>
            </a:r>
            <a:r>
              <a:rPr lang="en-GB" sz="2000" dirty="0"/>
              <a:t> ac </a:t>
            </a:r>
            <a:r>
              <a:rPr lang="en-GB" sz="2000" err="1"/>
              <a:t>ysgrifennu'n</a:t>
            </a:r>
            <a:r>
              <a:rPr lang="en-GB" sz="2000" dirty="0"/>
              <a:t> </a:t>
            </a:r>
            <a:r>
              <a:rPr lang="en-GB" sz="2000" err="1"/>
              <a:t>feirniadol</a:t>
            </a:r>
            <a:r>
              <a:rPr lang="en-GB" sz="2000" dirty="0"/>
              <a:t>.</a:t>
            </a:r>
            <a:endParaRPr lang="en-GB" sz="2000" dirty="0">
              <a:cs typeface="Arial"/>
            </a:endParaRPr>
          </a:p>
          <a:p>
            <a:pPr eaLnBrk="1" hangingPunct="1"/>
            <a:r>
              <a:rPr lang="en-GB" sz="2000" err="1"/>
              <a:t>Nid</a:t>
            </a:r>
            <a:r>
              <a:rPr lang="en-GB" sz="2000" dirty="0"/>
              <a:t> </a:t>
            </a:r>
            <a:r>
              <a:rPr lang="en-GB" sz="2000" err="1"/>
              <a:t>yw</a:t>
            </a:r>
            <a:r>
              <a:rPr lang="en-GB" sz="2000" dirty="0"/>
              <a:t> bod </a:t>
            </a:r>
            <a:r>
              <a:rPr lang="en-GB" sz="2000" err="1"/>
              <a:t>yn</a:t>
            </a:r>
            <a:r>
              <a:rPr lang="en-GB" sz="2000" dirty="0"/>
              <a:t> </a:t>
            </a:r>
            <a:r>
              <a:rPr lang="en-GB" sz="2000" err="1"/>
              <a:t>feirniadol</a:t>
            </a:r>
            <a:r>
              <a:rPr lang="en-GB" sz="2000" dirty="0"/>
              <a:t> </a:t>
            </a:r>
            <a:r>
              <a:rPr lang="en-GB" sz="2000" err="1"/>
              <a:t>yn</a:t>
            </a:r>
            <a:r>
              <a:rPr lang="en-GB" sz="2000" dirty="0"/>
              <a:t> </a:t>
            </a:r>
            <a:r>
              <a:rPr lang="en-GB" sz="2000" err="1"/>
              <a:t>golygu</a:t>
            </a:r>
            <a:r>
              <a:rPr lang="en-GB" sz="2000" dirty="0"/>
              <a:t> </a:t>
            </a:r>
            <a:r>
              <a:rPr lang="en-GB" sz="2000" err="1"/>
              <a:t>beirniadu</a:t>
            </a:r>
            <a:r>
              <a:rPr lang="en-GB" sz="2000" dirty="0"/>
              <a:t> </a:t>
            </a:r>
            <a:r>
              <a:rPr lang="en-GB" sz="2000" err="1"/>
              <a:t>mewn</a:t>
            </a:r>
            <a:r>
              <a:rPr lang="en-GB" sz="2000" dirty="0"/>
              <a:t> </a:t>
            </a:r>
            <a:r>
              <a:rPr lang="en-GB" sz="2000" err="1"/>
              <a:t>modd</a:t>
            </a:r>
            <a:r>
              <a:rPr lang="en-GB" sz="2000" dirty="0"/>
              <a:t> </a:t>
            </a:r>
            <a:r>
              <a:rPr lang="en-GB" sz="2000" err="1"/>
              <a:t>negyddol</a:t>
            </a:r>
            <a:r>
              <a:rPr lang="en-GB" sz="2000" dirty="0"/>
              <a:t>.</a:t>
            </a:r>
            <a:endParaRPr lang="en-GB" sz="2000" dirty="0">
              <a:cs typeface="Arial"/>
            </a:endParaRPr>
          </a:p>
          <a:p>
            <a:pPr eaLnBrk="1" hangingPunct="1"/>
            <a:r>
              <a:rPr lang="en-GB" sz="2000" dirty="0"/>
              <a:t>Yn </a:t>
            </a:r>
            <a:r>
              <a:rPr lang="en-GB" sz="2000" err="1"/>
              <a:t>hytrach</a:t>
            </a:r>
            <a:r>
              <a:rPr lang="en-GB" sz="2000" dirty="0"/>
              <a:t> </a:t>
            </a:r>
            <a:r>
              <a:rPr lang="en-GB" sz="2000" err="1"/>
              <a:t>mae'n</a:t>
            </a:r>
            <a:r>
              <a:rPr lang="en-GB" sz="2000" dirty="0"/>
              <a:t> </a:t>
            </a:r>
            <a:r>
              <a:rPr lang="en-GB" sz="2000" err="1"/>
              <a:t>gofyn</a:t>
            </a:r>
            <a:r>
              <a:rPr lang="en-GB" sz="2000" dirty="0"/>
              <a:t> </a:t>
            </a:r>
            <a:r>
              <a:rPr lang="en-GB" sz="2000" err="1"/>
              <a:t>i</a:t>
            </a:r>
            <a:r>
              <a:rPr lang="en-GB" sz="2000" dirty="0"/>
              <a:t> chi </a:t>
            </a:r>
            <a:r>
              <a:rPr lang="en-GB" sz="2000" err="1"/>
              <a:t>gwestiynu'r</a:t>
            </a:r>
            <a:r>
              <a:rPr lang="en-GB" sz="2000" dirty="0"/>
              <a:t> </a:t>
            </a:r>
            <a:r>
              <a:rPr lang="en-GB" sz="2000" err="1"/>
              <a:t>wybodaeth</a:t>
            </a:r>
            <a:r>
              <a:rPr lang="en-GB" sz="2000" dirty="0"/>
              <a:t> </a:t>
            </a:r>
            <a:r>
              <a:rPr lang="en-GB" sz="2000" err="1"/>
              <a:t>a'r</a:t>
            </a:r>
            <a:r>
              <a:rPr lang="en-GB" sz="2000" dirty="0"/>
              <a:t> </a:t>
            </a:r>
            <a:r>
              <a:rPr lang="en-GB" sz="2000" err="1"/>
              <a:t>farn</a:t>
            </a:r>
            <a:r>
              <a:rPr lang="en-GB" sz="2000" dirty="0"/>
              <a:t> </a:t>
            </a:r>
            <a:r>
              <a:rPr lang="en-GB" sz="2000" err="1"/>
              <a:t>mewn</a:t>
            </a:r>
            <a:r>
              <a:rPr lang="en-GB" sz="2000" dirty="0"/>
              <a:t> </a:t>
            </a:r>
            <a:r>
              <a:rPr lang="en-GB" sz="2000" err="1"/>
              <a:t>testun</a:t>
            </a:r>
            <a:r>
              <a:rPr lang="en-GB" sz="2000" dirty="0"/>
              <a:t> a </a:t>
            </a:r>
            <a:r>
              <a:rPr lang="en-GB" sz="2000" err="1"/>
              <a:t>chyflwyno</a:t>
            </a:r>
            <a:r>
              <a:rPr lang="en-GB" sz="2000" dirty="0"/>
              <a:t> </a:t>
            </a:r>
            <a:r>
              <a:rPr lang="en-GB" sz="2000" err="1"/>
              <a:t>eich</a:t>
            </a:r>
            <a:r>
              <a:rPr lang="en-GB" sz="2000" dirty="0"/>
              <a:t> </a:t>
            </a:r>
            <a:r>
              <a:rPr lang="en-GB" sz="2000" err="1"/>
              <a:t>gwerthusiad</a:t>
            </a:r>
            <a:r>
              <a:rPr lang="en-GB" sz="2000" dirty="0"/>
              <a:t> neu </a:t>
            </a:r>
            <a:r>
              <a:rPr lang="en-GB" sz="2000" err="1"/>
              <a:t>farn</a:t>
            </a:r>
            <a:r>
              <a:rPr lang="en-GB" sz="2000" dirty="0"/>
              <a:t> </a:t>
            </a:r>
            <a:r>
              <a:rPr lang="en-GB" sz="2000" err="1"/>
              <a:t>o'r</a:t>
            </a:r>
            <a:r>
              <a:rPr lang="en-GB" sz="2000" dirty="0"/>
              <a:t> </a:t>
            </a:r>
            <a:r>
              <a:rPr lang="en-GB" sz="2000" err="1"/>
              <a:t>testun</a:t>
            </a:r>
            <a:r>
              <a:rPr lang="en-GB" sz="2000" dirty="0"/>
              <a:t>.</a:t>
            </a:r>
            <a:endParaRPr lang="en-GB" sz="2000" dirty="0">
              <a:cs typeface="Arial"/>
            </a:endParaRPr>
          </a:p>
          <a:p>
            <a:pPr eaLnBrk="1" hangingPunct="1"/>
            <a:r>
              <a:rPr lang="en-GB" sz="2000" dirty="0"/>
              <a:t>I </a:t>
            </a:r>
            <a:r>
              <a:rPr lang="en-GB" sz="2000" err="1"/>
              <a:t>wneud</a:t>
            </a:r>
            <a:r>
              <a:rPr lang="en-GB" sz="2000" dirty="0"/>
              <a:t> </a:t>
            </a:r>
            <a:r>
              <a:rPr lang="en-GB" sz="2000" err="1"/>
              <a:t>hyn</a:t>
            </a:r>
            <a:r>
              <a:rPr lang="en-GB" sz="2000" dirty="0"/>
              <a:t> </a:t>
            </a:r>
            <a:r>
              <a:rPr lang="en-GB" sz="2000" err="1"/>
              <a:t>yn</a:t>
            </a:r>
            <a:r>
              <a:rPr lang="en-GB" sz="2000" dirty="0"/>
              <a:t> </a:t>
            </a:r>
            <a:r>
              <a:rPr lang="en-GB" sz="2000" err="1"/>
              <a:t>dda</a:t>
            </a:r>
            <a:r>
              <a:rPr lang="en-GB" sz="2000" dirty="0"/>
              <a:t>, </a:t>
            </a:r>
            <a:r>
              <a:rPr lang="en-GB" sz="2000" err="1"/>
              <a:t>dylech</a:t>
            </a:r>
            <a:r>
              <a:rPr lang="en-GB" sz="2000" dirty="0"/>
              <a:t> </a:t>
            </a:r>
            <a:r>
              <a:rPr lang="en-GB" sz="2000" err="1"/>
              <a:t>geisio</a:t>
            </a:r>
            <a:r>
              <a:rPr lang="en-GB" sz="2000" dirty="0"/>
              <a:t> </a:t>
            </a:r>
            <a:r>
              <a:rPr lang="en-GB" sz="2000" err="1"/>
              <a:t>deall</a:t>
            </a:r>
            <a:r>
              <a:rPr lang="en-GB" sz="2000" dirty="0"/>
              <a:t> y </a:t>
            </a:r>
            <a:r>
              <a:rPr lang="en-GB" sz="2000" err="1"/>
              <a:t>pwnc</a:t>
            </a:r>
            <a:r>
              <a:rPr lang="en-GB" sz="2000" dirty="0"/>
              <a:t> o </a:t>
            </a:r>
            <a:r>
              <a:rPr lang="en-GB" sz="2000" err="1"/>
              <a:t>wahanol</a:t>
            </a:r>
            <a:r>
              <a:rPr lang="en-GB" sz="2000" dirty="0"/>
              <a:t> </a:t>
            </a:r>
            <a:r>
              <a:rPr lang="en-GB" sz="2000" err="1"/>
              <a:t>safbwyntiau</a:t>
            </a:r>
            <a:r>
              <a:rPr lang="en-GB" sz="2000" dirty="0"/>
              <a:t>, </a:t>
            </a:r>
            <a:r>
              <a:rPr lang="en-GB" sz="2000" err="1"/>
              <a:t>damcaniaethau</a:t>
            </a:r>
            <a:r>
              <a:rPr lang="en-GB" sz="2000" dirty="0"/>
              <a:t>, </a:t>
            </a:r>
            <a:r>
              <a:rPr lang="en-GB" sz="2000" err="1"/>
              <a:t>ymagweddau</a:t>
            </a:r>
            <a:r>
              <a:rPr lang="en-GB" sz="2000" dirty="0"/>
              <a:t> a </a:t>
            </a:r>
            <a:r>
              <a:rPr lang="en-GB" sz="2000" err="1"/>
              <a:t>fframweithiau</a:t>
            </a:r>
            <a:r>
              <a:rPr lang="en-GB" sz="2000" dirty="0"/>
              <a:t>.</a:t>
            </a:r>
            <a:endParaRPr lang="en-GB" sz="2000" dirty="0">
              <a:cs typeface="Arial"/>
            </a:endParaRPr>
          </a:p>
          <a:p>
            <a:pPr eaLnBrk="1" hangingPunct="1"/>
            <a:r>
              <a:rPr lang="en-GB" sz="2000" err="1"/>
              <a:t>Efallai</a:t>
            </a:r>
            <a:r>
              <a:rPr lang="en-GB" sz="2000" dirty="0"/>
              <a:t> y </a:t>
            </a:r>
            <a:r>
              <a:rPr lang="en-GB" sz="2000" err="1"/>
              <a:t>bydd</a:t>
            </a:r>
            <a:r>
              <a:rPr lang="en-GB" sz="2000" dirty="0"/>
              <a:t> </a:t>
            </a:r>
            <a:r>
              <a:rPr lang="en-GB" sz="2000" err="1"/>
              <a:t>eich</a:t>
            </a:r>
            <a:r>
              <a:rPr lang="en-GB" sz="2000" dirty="0"/>
              <a:t> </a:t>
            </a:r>
            <a:r>
              <a:rPr lang="en-GB" sz="2000" err="1"/>
              <a:t>profiadau</a:t>
            </a:r>
            <a:r>
              <a:rPr lang="en-GB" sz="2000" dirty="0"/>
              <a:t> </a:t>
            </a:r>
            <a:r>
              <a:rPr lang="en-GB" sz="2000" err="1"/>
              <a:t>a'ch</a:t>
            </a:r>
            <a:r>
              <a:rPr lang="en-GB" sz="2000" dirty="0"/>
              <a:t> </a:t>
            </a:r>
            <a:r>
              <a:rPr lang="en-GB" sz="2000" err="1"/>
              <a:t>ymarfer</a:t>
            </a:r>
            <a:r>
              <a:rPr lang="en-GB" sz="2000" dirty="0"/>
              <a:t> </a:t>
            </a:r>
            <a:r>
              <a:rPr lang="en-GB" sz="2000" err="1"/>
              <a:t>yn</a:t>
            </a:r>
            <a:r>
              <a:rPr lang="en-GB" sz="2000" dirty="0"/>
              <a:t> </a:t>
            </a:r>
            <a:r>
              <a:rPr lang="en-GB" sz="2000" err="1"/>
              <a:t>llywio</a:t>
            </a:r>
            <a:r>
              <a:rPr lang="en-GB" sz="2000" dirty="0"/>
              <a:t> </a:t>
            </a:r>
            <a:r>
              <a:rPr lang="en-GB" sz="2000" err="1"/>
              <a:t>eich</a:t>
            </a:r>
            <a:r>
              <a:rPr lang="en-GB" sz="2000" dirty="0"/>
              <a:t> barn </a:t>
            </a:r>
            <a:r>
              <a:rPr lang="en-GB" sz="2000" err="1"/>
              <a:t>a'ch</a:t>
            </a:r>
            <a:r>
              <a:rPr lang="en-GB" sz="2000" dirty="0"/>
              <a:t> </a:t>
            </a:r>
            <a:r>
              <a:rPr lang="en-GB" sz="2000" err="1"/>
              <a:t>safbwyntiau</a:t>
            </a:r>
            <a:r>
              <a:rPr lang="en-GB" sz="2000" dirty="0"/>
              <a:t>.</a:t>
            </a:r>
            <a:endParaRPr lang="en-GB" sz="2000" dirty="0">
              <a:cs typeface="Arial"/>
            </a:endParaRPr>
          </a:p>
          <a:p>
            <a:pPr eaLnBrk="1" hangingPunct="1"/>
            <a:r>
              <a:rPr lang="en-GB" sz="2000" dirty="0"/>
              <a:t>2 </a:t>
            </a:r>
            <a:r>
              <a:rPr lang="en-GB" sz="2000" err="1"/>
              <a:t>Adolygiad</a:t>
            </a:r>
            <a:r>
              <a:rPr lang="en-GB" sz="2000" dirty="0"/>
              <a:t> = 2 </a:t>
            </a:r>
            <a:r>
              <a:rPr lang="en-GB" sz="2000" err="1"/>
              <a:t>safbwynt</a:t>
            </a:r>
            <a:r>
              <a:rPr lang="en-GB" sz="2000" dirty="0"/>
              <a:t> </a:t>
            </a:r>
            <a:r>
              <a:rPr lang="en-GB" sz="2000" err="1"/>
              <a:t>gwahanol</a:t>
            </a:r>
            <a:r>
              <a:rPr lang="en-GB" sz="2000" dirty="0"/>
              <a:t>.</a:t>
            </a:r>
            <a:endParaRPr lang="en-GB" sz="2000" dirty="0">
              <a:cs typeface="Arial"/>
            </a:endParaRPr>
          </a:p>
        </p:txBody>
      </p:sp>
      <p:sp>
        <p:nvSpPr>
          <p:cNvPr id="2" name="Content Placeholder 1">
            <a:extLst>
              <a:ext uri="{FF2B5EF4-FFF2-40B4-BE49-F238E27FC236}">
                <a16:creationId xmlns:a16="http://schemas.microsoft.com/office/drawing/2014/main" id="{28AB3E3B-94D0-AB05-A0EE-8C8ABD765E5D}"/>
              </a:ext>
            </a:extLst>
          </p:cNvPr>
          <p:cNvSpPr>
            <a:spLocks noGrp="1"/>
          </p:cNvSpPr>
          <p:nvPr>
            <p:ph sz="half" idx="2"/>
          </p:nvPr>
        </p:nvSpPr>
        <p:spPr>
          <a:xfrm>
            <a:off x="6078020" y="1431783"/>
            <a:ext cx="5926476" cy="4377023"/>
          </a:xfrm>
        </p:spPr>
        <p:txBody>
          <a:bodyPr vert="horz" lIns="91440" tIns="45720" rIns="91440" bIns="45720" rtlCol="0" anchor="t">
            <a:noAutofit/>
          </a:bodyPr>
          <a:lstStyle/>
          <a:p>
            <a:pPr eaLnBrk="1" hangingPunct="1"/>
            <a:r>
              <a:rPr lang="en-GB" sz="2000" dirty="0">
                <a:solidFill>
                  <a:schemeClr val="accent6">
                    <a:lumMod val="75000"/>
                  </a:schemeClr>
                </a:solidFill>
              </a:rPr>
              <a:t>It means thinking and writing critically.</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Being critical does not mean to criticise in a negative manner.</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Rather it requires you to </a:t>
            </a:r>
            <a:r>
              <a:rPr lang="en-GB" sz="2000" u="sng" dirty="0">
                <a:solidFill>
                  <a:schemeClr val="accent6">
                    <a:lumMod val="75000"/>
                  </a:schemeClr>
                </a:solidFill>
              </a:rPr>
              <a:t>question</a:t>
            </a:r>
            <a:r>
              <a:rPr lang="en-GB" sz="2000" dirty="0">
                <a:solidFill>
                  <a:schemeClr val="accent6">
                    <a:lumMod val="75000"/>
                  </a:schemeClr>
                </a:solidFill>
              </a:rPr>
              <a:t> the information and opinions in a text and present your </a:t>
            </a:r>
            <a:r>
              <a:rPr lang="en-GB" sz="2000" u="sng" dirty="0">
                <a:solidFill>
                  <a:schemeClr val="accent6">
                    <a:lumMod val="75000"/>
                  </a:schemeClr>
                </a:solidFill>
              </a:rPr>
              <a:t>evaluation or judgement </a:t>
            </a:r>
            <a:r>
              <a:rPr lang="en-GB" sz="2000" dirty="0">
                <a:solidFill>
                  <a:schemeClr val="accent6">
                    <a:lumMod val="75000"/>
                  </a:schemeClr>
                </a:solidFill>
              </a:rPr>
              <a:t>of the text.</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To do this well, you should attempt to understand the topic from different perspectives, theories, approaches and frameworks.</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Your experiences and practice may inform your opinions and perspectives.</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2 Reviews = 2 different perspectives.</a:t>
            </a:r>
            <a:endParaRPr lang="en-GB" sz="2000" dirty="0">
              <a:solidFill>
                <a:schemeClr val="accent6">
                  <a:lumMod val="75000"/>
                </a:schemeClr>
              </a:solidFill>
              <a:cs typeface="Arial"/>
            </a:endParaRPr>
          </a:p>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GB" sz="4400" dirty="0"/>
              <a:t>Beth </a:t>
            </a:r>
            <a:r>
              <a:rPr lang="en-GB" sz="4400" err="1"/>
              <a:t>yw</a:t>
            </a:r>
            <a:r>
              <a:rPr lang="en-GB" sz="4400" dirty="0"/>
              <a:t> </a:t>
            </a:r>
            <a:r>
              <a:rPr lang="en-GB" sz="4400" err="1"/>
              <a:t>Cyfnodolyn</a:t>
            </a:r>
            <a:r>
              <a:rPr lang="en-GB" dirty="0"/>
              <a:t>?</a:t>
            </a:r>
            <a:br>
              <a:rPr lang="en-GB" dirty="0"/>
            </a:br>
            <a:r>
              <a:rPr lang="en-GB" dirty="0">
                <a:solidFill>
                  <a:schemeClr val="accent6">
                    <a:lumMod val="75000"/>
                  </a:schemeClr>
                </a:solidFill>
              </a:rPr>
              <a:t>What is a Journal? </a:t>
            </a:r>
            <a:r>
              <a:rPr lang="en-GB" b="1" dirty="0">
                <a:solidFill>
                  <a:schemeClr val="accent6">
                    <a:lumMod val="75000"/>
                  </a:schemeClr>
                </a:solidFill>
              </a:rPr>
              <a:t> </a:t>
            </a:r>
            <a:endParaRPr lang="cy-GB" b="1" dirty="0">
              <a:solidFill>
                <a:schemeClr val="accent6">
                  <a:lumMod val="75000"/>
                </a:schemeClr>
              </a:solidFill>
            </a:endParaRPr>
          </a:p>
        </p:txBody>
      </p:sp>
      <p:sp>
        <p:nvSpPr>
          <p:cNvPr id="18434" name="Content Placeholder 2"/>
          <p:cNvSpPr>
            <a:spLocks noGrp="1"/>
          </p:cNvSpPr>
          <p:nvPr>
            <p:ph sz="half" idx="1"/>
          </p:nvPr>
        </p:nvSpPr>
        <p:spPr>
          <a:xfrm>
            <a:off x="461481" y="1774255"/>
            <a:ext cx="5601127" cy="4402708"/>
          </a:xfrm>
        </p:spPr>
        <p:txBody>
          <a:bodyPr vert="horz" lIns="91440" tIns="45720" rIns="91440" bIns="45720" rtlCol="0" anchor="t">
            <a:normAutofit/>
          </a:bodyPr>
          <a:lstStyle/>
          <a:p>
            <a:pPr marL="0" indent="0" eaLnBrk="1" hangingPunct="1">
              <a:buNone/>
            </a:pPr>
            <a:r>
              <a:rPr lang="en-GB" sz="2000" dirty="0"/>
              <a:t>Beth </a:t>
            </a:r>
            <a:r>
              <a:rPr lang="en-GB" sz="2000" err="1"/>
              <a:t>yw</a:t>
            </a:r>
            <a:r>
              <a:rPr lang="en-GB" sz="2000" dirty="0"/>
              <a:t> </a:t>
            </a:r>
            <a:r>
              <a:rPr lang="en-GB" sz="2000" err="1"/>
              <a:t>Cyfnodolyn</a:t>
            </a:r>
            <a:r>
              <a:rPr lang="en-GB" sz="2000" dirty="0"/>
              <a:t>?</a:t>
            </a:r>
            <a:endParaRPr lang="en-GB" sz="2000" dirty="0">
              <a:cs typeface="Arial"/>
            </a:endParaRPr>
          </a:p>
          <a:p>
            <a:pPr eaLnBrk="1" hangingPunct="1"/>
            <a:r>
              <a:rPr lang="en-GB" sz="2000" err="1"/>
              <a:t>Cyfnodolion</a:t>
            </a:r>
            <a:r>
              <a:rPr lang="en-GB" sz="2000" dirty="0"/>
              <a:t> </a:t>
            </a:r>
            <a:r>
              <a:rPr lang="en-GB" sz="2000" err="1"/>
              <a:t>lle</a:t>
            </a:r>
            <a:r>
              <a:rPr lang="en-GB" sz="2000" dirty="0"/>
              <a:t> </a:t>
            </a:r>
            <a:r>
              <a:rPr lang="en-GB" sz="2000" err="1"/>
              <a:t>mae</a:t>
            </a:r>
            <a:r>
              <a:rPr lang="en-GB" sz="2000" dirty="0"/>
              <a:t> </a:t>
            </a:r>
            <a:r>
              <a:rPr lang="en-GB" sz="2000" err="1"/>
              <a:t>ymchwilwyr</a:t>
            </a:r>
            <a:r>
              <a:rPr lang="en-GB" sz="2000" dirty="0"/>
              <a:t> </a:t>
            </a:r>
            <a:r>
              <a:rPr lang="en-GB" sz="2000" err="1"/>
              <a:t>yn</a:t>
            </a:r>
            <a:r>
              <a:rPr lang="en-GB" sz="2000" dirty="0"/>
              <a:t> </a:t>
            </a:r>
            <a:r>
              <a:rPr lang="en-GB" sz="2000" err="1"/>
              <a:t>cyhoeddi</a:t>
            </a:r>
            <a:r>
              <a:rPr lang="en-GB" sz="2000" dirty="0"/>
              <a:t> </a:t>
            </a:r>
            <a:r>
              <a:rPr lang="en-GB" sz="2000" err="1"/>
              <a:t>erthyglau</a:t>
            </a:r>
            <a:r>
              <a:rPr lang="en-GB" sz="2000" dirty="0"/>
              <a:t> </a:t>
            </a:r>
            <a:r>
              <a:rPr lang="en-GB" sz="2000" err="1"/>
              <a:t>o'u</a:t>
            </a:r>
            <a:r>
              <a:rPr lang="en-GB" sz="2000" dirty="0"/>
              <a:t> </a:t>
            </a:r>
            <a:r>
              <a:rPr lang="en-GB" sz="2000" err="1"/>
              <a:t>gwaith</a:t>
            </a:r>
            <a:r>
              <a:rPr lang="en-GB" sz="2000" dirty="0"/>
              <a:t>.</a:t>
            </a:r>
            <a:endParaRPr lang="en-GB" sz="2000" dirty="0">
              <a:cs typeface="Arial"/>
            </a:endParaRPr>
          </a:p>
          <a:p>
            <a:pPr lvl="2"/>
            <a:r>
              <a:rPr lang="en-GB" err="1"/>
              <a:t>Adroddiadau</a:t>
            </a:r>
            <a:r>
              <a:rPr lang="en-GB" dirty="0"/>
              <a:t> </a:t>
            </a:r>
            <a:r>
              <a:rPr lang="en-GB" err="1"/>
              <a:t>Ymchwil</a:t>
            </a:r>
            <a:endParaRPr lang="en-GB">
              <a:cs typeface="Arial"/>
            </a:endParaRPr>
          </a:p>
          <a:p>
            <a:pPr lvl="2"/>
            <a:r>
              <a:rPr lang="en-GB" err="1"/>
              <a:t>Trafodaeth</a:t>
            </a:r>
            <a:r>
              <a:rPr lang="en-GB" dirty="0"/>
              <a:t>/</a:t>
            </a:r>
            <a:r>
              <a:rPr lang="en-GB" err="1"/>
              <a:t>Dadleuon</a:t>
            </a:r>
            <a:r>
              <a:rPr lang="en-GB" dirty="0"/>
              <a:t> </a:t>
            </a:r>
            <a:r>
              <a:rPr lang="en-GB" err="1"/>
              <a:t>Damcaniaethol</a:t>
            </a:r>
            <a:endParaRPr lang="en-GB">
              <a:cs typeface="Arial"/>
            </a:endParaRPr>
          </a:p>
          <a:p>
            <a:pPr lvl="2"/>
            <a:r>
              <a:rPr lang="en-GB" err="1"/>
              <a:t>Adolygiad</a:t>
            </a:r>
            <a:r>
              <a:rPr lang="en-GB" dirty="0"/>
              <a:t> o </a:t>
            </a:r>
            <a:r>
              <a:rPr lang="en-GB" err="1"/>
              <a:t>Lenyddiaeth</a:t>
            </a:r>
            <a:endParaRPr lang="en-GB">
              <a:cs typeface="Arial"/>
            </a:endParaRPr>
          </a:p>
          <a:p>
            <a:pPr lvl="2"/>
            <a:r>
              <a:rPr lang="en-GB" err="1"/>
              <a:t>Adolygiad</a:t>
            </a:r>
            <a:r>
              <a:rPr lang="en-GB" dirty="0"/>
              <a:t> o </a:t>
            </a:r>
            <a:r>
              <a:rPr lang="en-GB" err="1"/>
              <a:t>Astudiaeth</a:t>
            </a:r>
            <a:r>
              <a:rPr lang="en-GB" dirty="0"/>
              <a:t> </a:t>
            </a:r>
            <a:r>
              <a:rPr lang="en-GB" err="1"/>
              <a:t>arall</a:t>
            </a:r>
            <a:endParaRPr lang="en-GB">
              <a:cs typeface="Arial"/>
            </a:endParaRPr>
          </a:p>
          <a:p>
            <a:pPr eaLnBrk="1" hangingPunct="1"/>
            <a:r>
              <a:rPr lang="en-GB" sz="2000" err="1"/>
              <a:t>Adolygu</a:t>
            </a:r>
            <a:r>
              <a:rPr lang="en-GB" sz="2000" dirty="0"/>
              <a:t> </a:t>
            </a:r>
            <a:r>
              <a:rPr lang="en-GB" sz="2000" err="1"/>
              <a:t>gan</a:t>
            </a:r>
            <a:r>
              <a:rPr lang="en-GB" sz="2000" dirty="0"/>
              <a:t> </a:t>
            </a:r>
            <a:r>
              <a:rPr lang="en-GB" sz="2000" err="1"/>
              <a:t>Gymheiriaid</a:t>
            </a:r>
            <a:r>
              <a:rPr lang="en-GB" sz="2000" dirty="0"/>
              <a:t>.</a:t>
            </a:r>
            <a:endParaRPr lang="en-GB" sz="2000" dirty="0">
              <a:cs typeface="Arial"/>
            </a:endParaRPr>
          </a:p>
          <a:p>
            <a:pPr eaLnBrk="1" hangingPunct="1"/>
            <a:r>
              <a:rPr lang="en-GB" sz="2000" dirty="0"/>
              <a:t>Yn </a:t>
            </a:r>
            <a:r>
              <a:rPr lang="en-GB" sz="2000" err="1"/>
              <a:t>cael</a:t>
            </a:r>
            <a:r>
              <a:rPr lang="en-GB" sz="2000" dirty="0"/>
              <a:t> </a:t>
            </a:r>
            <a:r>
              <a:rPr lang="en-GB" sz="2000" err="1"/>
              <a:t>eu</a:t>
            </a:r>
            <a:r>
              <a:rPr lang="en-GB" sz="2000" dirty="0"/>
              <a:t> </a:t>
            </a:r>
            <a:r>
              <a:rPr lang="en-GB" sz="2000" err="1"/>
              <a:t>hystyried</a:t>
            </a:r>
            <a:r>
              <a:rPr lang="en-GB" sz="2000" dirty="0"/>
              <a:t> </a:t>
            </a:r>
            <a:r>
              <a:rPr lang="en-GB" sz="2000" err="1"/>
              <a:t>fel</a:t>
            </a:r>
            <a:r>
              <a:rPr lang="en-GB" sz="2000" dirty="0"/>
              <a:t> y </a:t>
            </a:r>
            <a:r>
              <a:rPr lang="en-GB" sz="2000" err="1"/>
              <a:t>Ffynonellau</a:t>
            </a:r>
            <a:r>
              <a:rPr lang="en-GB" sz="2000" dirty="0"/>
              <a:t> “</a:t>
            </a:r>
            <a:r>
              <a:rPr lang="en-GB" sz="2000" err="1"/>
              <a:t>Cryfaf</a:t>
            </a:r>
            <a:r>
              <a:rPr lang="en-GB" sz="2000" dirty="0"/>
              <a:t>”.</a:t>
            </a:r>
            <a:endParaRPr lang="en-GB" sz="2000" dirty="0">
              <a:cs typeface="Arial"/>
            </a:endParaRPr>
          </a:p>
          <a:p>
            <a:pPr lvl="1"/>
            <a:r>
              <a:rPr lang="en-GB" sz="2000" err="1"/>
              <a:t>Nid</a:t>
            </a:r>
            <a:r>
              <a:rPr lang="en-GB" sz="2000" dirty="0"/>
              <a:t> </a:t>
            </a:r>
            <a:r>
              <a:rPr lang="en-GB" sz="2000" err="1"/>
              <a:t>yw</a:t>
            </a:r>
            <a:r>
              <a:rPr lang="en-GB" sz="2000" dirty="0"/>
              <a:t> </a:t>
            </a:r>
            <a:r>
              <a:rPr lang="en-GB" sz="2000" err="1"/>
              <a:t>pob</a:t>
            </a:r>
            <a:r>
              <a:rPr lang="en-GB" sz="2000" dirty="0"/>
              <a:t> </a:t>
            </a:r>
            <a:r>
              <a:rPr lang="en-GB" sz="2000" err="1"/>
              <a:t>erthygl</a:t>
            </a:r>
            <a:r>
              <a:rPr lang="en-GB" sz="2000" dirty="0"/>
              <a:t> </a:t>
            </a:r>
            <a:r>
              <a:rPr lang="en-GB" sz="2000" err="1"/>
              <a:t>heb</a:t>
            </a:r>
            <a:r>
              <a:rPr lang="en-GB" sz="2000" dirty="0"/>
              <a:t> </a:t>
            </a:r>
            <a:r>
              <a:rPr lang="en-GB" sz="2000" err="1"/>
              <a:t>feirniadaeth</a:t>
            </a:r>
            <a:r>
              <a:rPr lang="en-GB" sz="2000" dirty="0"/>
              <a:t>.</a:t>
            </a:r>
            <a:endParaRPr lang="en-GB" sz="2000" dirty="0">
              <a:cs typeface="Arial"/>
            </a:endParaRPr>
          </a:p>
        </p:txBody>
      </p:sp>
      <p:sp>
        <p:nvSpPr>
          <p:cNvPr id="2" name="Content Placeholder 1">
            <a:extLst>
              <a:ext uri="{FF2B5EF4-FFF2-40B4-BE49-F238E27FC236}">
                <a16:creationId xmlns:a16="http://schemas.microsoft.com/office/drawing/2014/main" id="{C2E43690-8F7B-0BA8-A462-0FC79AB3F10D}"/>
              </a:ext>
            </a:extLst>
          </p:cNvPr>
          <p:cNvSpPr>
            <a:spLocks noGrp="1"/>
          </p:cNvSpPr>
          <p:nvPr>
            <p:ph sz="half" idx="2"/>
          </p:nvPr>
        </p:nvSpPr>
        <p:spPr>
          <a:xfrm>
            <a:off x="6137953" y="1799940"/>
            <a:ext cx="4993241" cy="4377023"/>
          </a:xfrm>
        </p:spPr>
        <p:txBody>
          <a:bodyPr vert="horz" lIns="91440" tIns="45720" rIns="91440" bIns="45720" rtlCol="0" anchor="t">
            <a:normAutofit/>
          </a:bodyPr>
          <a:lstStyle/>
          <a:p>
            <a:pPr marL="0" indent="0" eaLnBrk="1" hangingPunct="1">
              <a:lnSpc>
                <a:spcPct val="90000"/>
              </a:lnSpc>
              <a:buNone/>
            </a:pPr>
            <a:r>
              <a:rPr lang="en-GB" sz="2000" dirty="0">
                <a:solidFill>
                  <a:schemeClr val="accent6">
                    <a:lumMod val="75000"/>
                  </a:schemeClr>
                </a:solidFill>
              </a:rPr>
              <a:t>What is a Journal?</a:t>
            </a:r>
            <a:endParaRPr lang="en-GB" sz="2000" dirty="0">
              <a:solidFill>
                <a:schemeClr val="accent6">
                  <a:lumMod val="75000"/>
                </a:schemeClr>
              </a:solidFill>
              <a:cs typeface="Arial"/>
            </a:endParaRPr>
          </a:p>
          <a:p>
            <a:pPr eaLnBrk="1" hangingPunct="1">
              <a:lnSpc>
                <a:spcPct val="90000"/>
              </a:lnSpc>
            </a:pPr>
            <a:r>
              <a:rPr lang="en-GB" sz="2000" dirty="0">
                <a:solidFill>
                  <a:schemeClr val="accent6">
                    <a:lumMod val="75000"/>
                  </a:schemeClr>
                </a:solidFill>
              </a:rPr>
              <a:t>Periodicals in which researchers publish articles of their work.</a:t>
            </a:r>
            <a:endParaRPr lang="en-GB" sz="2000"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Reports of Research</a:t>
            </a:r>
            <a:endParaRPr lang="en-GB"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Theoretical Discussion/Arguments</a:t>
            </a:r>
            <a:endParaRPr lang="en-GB"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Review of Literature </a:t>
            </a:r>
            <a:endParaRPr lang="en-GB"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Review of another Study  </a:t>
            </a:r>
            <a:endParaRPr lang="en-GB" dirty="0">
              <a:solidFill>
                <a:schemeClr val="accent6">
                  <a:lumMod val="75000"/>
                </a:schemeClr>
              </a:solidFill>
              <a:cs typeface="Arial"/>
            </a:endParaRPr>
          </a:p>
          <a:p>
            <a:pPr lvl="1" eaLnBrk="1" hangingPunct="1">
              <a:lnSpc>
                <a:spcPct val="90000"/>
              </a:lnSpc>
            </a:pPr>
            <a:r>
              <a:rPr lang="en-GB" sz="2000" dirty="0">
                <a:solidFill>
                  <a:schemeClr val="accent6">
                    <a:lumMod val="75000"/>
                  </a:schemeClr>
                </a:solidFill>
              </a:rPr>
              <a:t>Peer Reviewed.</a:t>
            </a:r>
            <a:endParaRPr lang="en-GB" sz="2000" dirty="0">
              <a:solidFill>
                <a:schemeClr val="accent6">
                  <a:lumMod val="75000"/>
                </a:schemeClr>
              </a:solidFill>
              <a:cs typeface="Arial"/>
            </a:endParaRPr>
          </a:p>
          <a:p>
            <a:pPr lvl="1" eaLnBrk="1" hangingPunct="1">
              <a:lnSpc>
                <a:spcPct val="90000"/>
              </a:lnSpc>
            </a:pPr>
            <a:r>
              <a:rPr lang="en-GB" sz="2000" dirty="0">
                <a:solidFill>
                  <a:schemeClr val="accent6">
                    <a:lumMod val="75000"/>
                  </a:schemeClr>
                </a:solidFill>
              </a:rPr>
              <a:t>Considered the “Strongest” Sources. </a:t>
            </a:r>
            <a:endParaRPr lang="en-GB" sz="2000"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Not all articles without criticism. </a:t>
            </a:r>
            <a:endParaRPr lang="en-GB" dirty="0">
              <a:solidFill>
                <a:schemeClr val="accent6">
                  <a:lumMod val="75000"/>
                </a:schemeClr>
              </a:solidFill>
              <a:cs typeface="Arial"/>
            </a:endParaRPr>
          </a:p>
          <a:p>
            <a:pPr marL="0" indent="0">
              <a:buNone/>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normAutofit/>
          </a:bodyPr>
          <a:lstStyle/>
          <a:p>
            <a:pPr eaLnBrk="1" hangingPunct="1"/>
            <a:r>
              <a:rPr lang="en-GB" dirty="0"/>
              <a:t>Beth </a:t>
            </a:r>
            <a:r>
              <a:rPr lang="en-GB" dirty="0" err="1"/>
              <a:t>sydd</a:t>
            </a:r>
            <a:r>
              <a:rPr lang="en-GB" dirty="0"/>
              <a:t> </a:t>
            </a:r>
            <a:r>
              <a:rPr lang="en-GB" dirty="0" err="1"/>
              <a:t>mewn</a:t>
            </a:r>
            <a:r>
              <a:rPr lang="en-GB" dirty="0"/>
              <a:t> </a:t>
            </a:r>
            <a:r>
              <a:rPr lang="en-GB" dirty="0" err="1"/>
              <a:t>Cyfnodolyn</a:t>
            </a:r>
            <a:r>
              <a:rPr lang="en-GB" dirty="0"/>
              <a:t>?</a:t>
            </a:r>
            <a:br>
              <a:rPr lang="en-GB" dirty="0"/>
            </a:br>
            <a:r>
              <a:rPr lang="en-GB" dirty="0">
                <a:solidFill>
                  <a:schemeClr val="accent6">
                    <a:lumMod val="75000"/>
                  </a:schemeClr>
                </a:solidFill>
              </a:rPr>
              <a:t>What is in a Journal?</a:t>
            </a:r>
            <a:endParaRPr lang="cy-GB">
              <a:solidFill>
                <a:schemeClr val="accent6">
                  <a:lumMod val="75000"/>
                </a:schemeClr>
              </a:solidFill>
              <a:cs typeface="Arial"/>
            </a:endParaRPr>
          </a:p>
        </p:txBody>
      </p:sp>
      <p:sp>
        <p:nvSpPr>
          <p:cNvPr id="19458" name="Content Placeholder 2"/>
          <p:cNvSpPr>
            <a:spLocks noGrp="1"/>
          </p:cNvSpPr>
          <p:nvPr>
            <p:ph sz="half" idx="1"/>
          </p:nvPr>
        </p:nvSpPr>
        <p:spPr>
          <a:xfrm>
            <a:off x="290246" y="1799940"/>
            <a:ext cx="5789485" cy="4377023"/>
          </a:xfrm>
        </p:spPr>
        <p:txBody>
          <a:bodyPr vert="horz" lIns="91440" tIns="45720" rIns="91440" bIns="45720" rtlCol="0" anchor="t">
            <a:normAutofit/>
          </a:bodyPr>
          <a:lstStyle/>
          <a:p>
            <a:pPr eaLnBrk="1" hangingPunct="1"/>
            <a:r>
              <a:rPr lang="en-GB" sz="2000" err="1"/>
              <a:t>Teitl</a:t>
            </a:r>
            <a:endParaRPr lang="en-GB" sz="2000"/>
          </a:p>
          <a:p>
            <a:pPr lvl="1"/>
            <a:r>
              <a:rPr lang="en-GB" sz="2000" dirty="0"/>
              <a:t>Am </a:t>
            </a:r>
            <a:r>
              <a:rPr lang="en-GB" sz="2000" err="1"/>
              <a:t>beth</a:t>
            </a:r>
            <a:r>
              <a:rPr lang="en-GB" sz="2000" dirty="0"/>
              <a:t> </a:t>
            </a:r>
            <a:r>
              <a:rPr lang="en-GB" sz="2000" err="1"/>
              <a:t>mae'r</a:t>
            </a:r>
            <a:r>
              <a:rPr lang="en-GB" sz="2000" dirty="0"/>
              <a:t> </a:t>
            </a:r>
            <a:r>
              <a:rPr lang="en-GB" sz="2000" err="1"/>
              <a:t>erthygl</a:t>
            </a:r>
            <a:r>
              <a:rPr lang="en-GB" sz="2000" dirty="0"/>
              <a:t> / Beth </a:t>
            </a:r>
            <a:r>
              <a:rPr lang="en-GB" sz="2000" err="1"/>
              <a:t>roedd</a:t>
            </a:r>
            <a:r>
              <a:rPr lang="en-GB" sz="2000" dirty="0"/>
              <a:t> </a:t>
            </a:r>
            <a:r>
              <a:rPr lang="en-GB" sz="2000" err="1"/>
              <a:t>yr</a:t>
            </a:r>
            <a:r>
              <a:rPr lang="en-GB" sz="2000" dirty="0"/>
              <a:t> </a:t>
            </a:r>
            <a:r>
              <a:rPr lang="en-GB" sz="2000" err="1"/>
              <a:t>erthygl</a:t>
            </a:r>
            <a:r>
              <a:rPr lang="en-GB" sz="2000" dirty="0"/>
              <a:t> </a:t>
            </a:r>
            <a:r>
              <a:rPr lang="en-GB" sz="2000" err="1"/>
              <a:t>yn</a:t>
            </a:r>
            <a:r>
              <a:rPr lang="en-GB" sz="2000" dirty="0"/>
              <a:t> </a:t>
            </a:r>
            <a:r>
              <a:rPr lang="en-GB" sz="2000" err="1"/>
              <a:t>anelu</a:t>
            </a:r>
            <a:r>
              <a:rPr lang="en-GB" sz="2000" dirty="0"/>
              <a:t> at </a:t>
            </a:r>
            <a:r>
              <a:rPr lang="en-GB" sz="2000" err="1"/>
              <a:t>ei</a:t>
            </a:r>
            <a:r>
              <a:rPr lang="en-GB" sz="2000" dirty="0"/>
              <a:t> </a:t>
            </a:r>
            <a:r>
              <a:rPr lang="en-GB" sz="2000" err="1"/>
              <a:t>gyflawni</a:t>
            </a:r>
            <a:r>
              <a:rPr lang="en-GB" sz="2000" dirty="0"/>
              <a:t>.</a:t>
            </a:r>
            <a:endParaRPr lang="en-GB" sz="2000" dirty="0">
              <a:cs typeface="Arial"/>
            </a:endParaRPr>
          </a:p>
          <a:p>
            <a:pPr eaLnBrk="1" hangingPunct="1"/>
            <a:r>
              <a:rPr lang="en-GB" sz="2000" err="1"/>
              <a:t>Awdur</a:t>
            </a:r>
            <a:r>
              <a:rPr lang="en-GB" sz="2000" dirty="0"/>
              <a:t>/on</a:t>
            </a:r>
            <a:endParaRPr lang="en-GB" sz="2000" dirty="0">
              <a:cs typeface="Arial"/>
            </a:endParaRPr>
          </a:p>
          <a:p>
            <a:pPr lvl="1"/>
            <a:r>
              <a:rPr lang="en-GB" sz="2000" err="1"/>
              <a:t>Pwy</a:t>
            </a:r>
            <a:r>
              <a:rPr lang="en-GB" sz="2000" dirty="0"/>
              <a:t> </a:t>
            </a:r>
            <a:r>
              <a:rPr lang="en-GB" sz="2000" err="1"/>
              <a:t>ysgrifennodd</a:t>
            </a:r>
            <a:r>
              <a:rPr lang="en-GB" sz="2000" dirty="0"/>
              <a:t> </a:t>
            </a:r>
            <a:r>
              <a:rPr lang="en-GB" sz="2000" err="1"/>
              <a:t>yr</a:t>
            </a:r>
            <a:r>
              <a:rPr lang="en-GB" sz="2000" dirty="0"/>
              <a:t> </a:t>
            </a:r>
            <a:r>
              <a:rPr lang="en-GB" sz="2000" err="1"/>
              <a:t>erthygl</a:t>
            </a:r>
            <a:r>
              <a:rPr lang="en-GB" sz="2000" dirty="0"/>
              <a:t>.</a:t>
            </a:r>
            <a:endParaRPr lang="en-GB" sz="2000" dirty="0">
              <a:cs typeface="Arial"/>
            </a:endParaRPr>
          </a:p>
          <a:p>
            <a:pPr eaLnBrk="1" hangingPunct="1"/>
            <a:r>
              <a:rPr lang="en-GB" sz="2000" dirty="0"/>
              <a:t>Abstract/</a:t>
            </a:r>
            <a:r>
              <a:rPr lang="en-GB" sz="2000" dirty="0" err="1"/>
              <a:t>Crynodeb</a:t>
            </a:r>
            <a:endParaRPr lang="en-GB" sz="2000" dirty="0"/>
          </a:p>
          <a:p>
            <a:pPr lvl="1"/>
            <a:r>
              <a:rPr lang="en-GB" sz="2000" dirty="0"/>
              <a:t>Yn </a:t>
            </a:r>
            <a:r>
              <a:rPr lang="en-GB" sz="2000" err="1"/>
              <a:t>crynhoi'r</a:t>
            </a:r>
            <a:r>
              <a:rPr lang="en-GB" sz="2000" dirty="0"/>
              <a:t> </a:t>
            </a:r>
            <a:r>
              <a:rPr lang="en-GB" sz="2000" err="1"/>
              <a:t>erthygl</a:t>
            </a:r>
            <a:r>
              <a:rPr lang="en-GB" sz="2000" dirty="0"/>
              <a:t> </a:t>
            </a:r>
            <a:r>
              <a:rPr lang="en-GB" sz="2000" err="1"/>
              <a:t>gyfan</a:t>
            </a:r>
            <a:r>
              <a:rPr lang="en-GB" sz="2000" dirty="0"/>
              <a:t> </a:t>
            </a:r>
            <a:r>
              <a:rPr lang="en-GB" sz="2000" err="1"/>
              <a:t>yn</a:t>
            </a:r>
            <a:r>
              <a:rPr lang="en-GB" sz="2000" dirty="0"/>
              <a:t> </a:t>
            </a:r>
            <a:r>
              <a:rPr lang="en-GB" sz="2000" err="1"/>
              <a:t>fyr</a:t>
            </a:r>
            <a:r>
              <a:rPr lang="en-GB" sz="2000" dirty="0"/>
              <a:t> </a:t>
            </a:r>
            <a:r>
              <a:rPr lang="en-GB" sz="2000" err="1"/>
              <a:t>iawn</a:t>
            </a:r>
            <a:r>
              <a:rPr lang="en-GB" sz="2000" dirty="0"/>
              <a:t>.</a:t>
            </a:r>
            <a:endParaRPr lang="en-GB" sz="2000" dirty="0">
              <a:cs typeface="Arial"/>
            </a:endParaRPr>
          </a:p>
          <a:p>
            <a:pPr eaLnBrk="1" hangingPunct="1"/>
            <a:r>
              <a:rPr lang="en-GB" sz="2000" dirty="0" err="1"/>
              <a:t>Canlyniadau</a:t>
            </a:r>
            <a:r>
              <a:rPr lang="en-GB" sz="2000" dirty="0"/>
              <a:t> a </a:t>
            </a:r>
            <a:r>
              <a:rPr lang="en-GB" sz="2000" dirty="0" err="1"/>
              <a:t>Dadansoddiad</a:t>
            </a:r>
            <a:endParaRPr lang="en-GB" sz="2000" dirty="0"/>
          </a:p>
          <a:p>
            <a:pPr lvl="1"/>
            <a:r>
              <a:rPr lang="en-GB" sz="2000" dirty="0"/>
              <a:t>Beth </a:t>
            </a:r>
            <a:r>
              <a:rPr lang="en-GB" sz="2000" err="1"/>
              <a:t>oedd</a:t>
            </a:r>
            <a:r>
              <a:rPr lang="en-GB" sz="2000" dirty="0"/>
              <a:t> y </a:t>
            </a:r>
            <a:r>
              <a:rPr lang="en-GB" sz="2000" err="1"/>
              <a:t>canfyddiadau</a:t>
            </a:r>
            <a:r>
              <a:rPr lang="en-GB" sz="2000" dirty="0"/>
              <a:t>?</a:t>
            </a:r>
            <a:endParaRPr lang="en-GB" sz="2000" dirty="0">
              <a:cs typeface="Arial"/>
            </a:endParaRPr>
          </a:p>
          <a:p>
            <a:pPr lvl="1"/>
            <a:r>
              <a:rPr lang="en-GB" sz="2000" err="1"/>
              <a:t>Tablau</a:t>
            </a:r>
            <a:r>
              <a:rPr lang="en-GB" sz="2000" dirty="0"/>
              <a:t> a </a:t>
            </a:r>
            <a:r>
              <a:rPr lang="en-GB" sz="2000" err="1"/>
              <a:t>Graffiau</a:t>
            </a:r>
            <a:endParaRPr lang="en-GB" sz="2000">
              <a:cs typeface="Arial"/>
            </a:endParaRPr>
          </a:p>
          <a:p>
            <a:pPr lvl="1"/>
            <a:r>
              <a:rPr lang="en-GB" sz="2000" dirty="0"/>
              <a:t>A </a:t>
            </a:r>
            <a:r>
              <a:rPr lang="en-GB" sz="2000" err="1"/>
              <a:t>Oedd</a:t>
            </a:r>
            <a:r>
              <a:rPr lang="en-GB" sz="2000" dirty="0"/>
              <a:t> y </a:t>
            </a:r>
            <a:r>
              <a:rPr lang="en-GB" sz="2000" err="1"/>
              <a:t>Canfyddiadau'n</a:t>
            </a:r>
            <a:r>
              <a:rPr lang="en-GB" sz="2000" dirty="0"/>
              <a:t> </a:t>
            </a:r>
            <a:r>
              <a:rPr lang="en-GB" sz="2000" err="1"/>
              <a:t>Arwyddocaol</a:t>
            </a:r>
            <a:r>
              <a:rPr lang="en-GB" sz="2000" dirty="0"/>
              <a:t>?</a:t>
            </a:r>
            <a:endParaRPr lang="en-GB" sz="2000" dirty="0">
              <a:cs typeface="Arial"/>
            </a:endParaRPr>
          </a:p>
        </p:txBody>
      </p:sp>
      <p:sp>
        <p:nvSpPr>
          <p:cNvPr id="2" name="Content Placeholder 1"/>
          <p:cNvSpPr>
            <a:spLocks noGrp="1"/>
          </p:cNvSpPr>
          <p:nvPr>
            <p:ph sz="half" idx="2"/>
          </p:nvPr>
        </p:nvSpPr>
        <p:spPr>
          <a:xfrm>
            <a:off x="6137953" y="1817064"/>
            <a:ext cx="5558318" cy="4359899"/>
          </a:xfrm>
        </p:spPr>
        <p:txBody>
          <a:bodyPr vert="horz" lIns="91440" tIns="45720" rIns="91440" bIns="45720" rtlCol="0" anchor="t">
            <a:normAutofit/>
          </a:bodyPr>
          <a:lstStyle/>
          <a:p>
            <a:r>
              <a:rPr lang="en-GB" sz="2000" dirty="0">
                <a:solidFill>
                  <a:schemeClr val="accent6">
                    <a:lumMod val="75000"/>
                  </a:schemeClr>
                </a:solidFill>
              </a:rPr>
              <a:t>Title</a:t>
            </a:r>
            <a:endParaRPr lang="en-GB" sz="2000" dirty="0">
              <a:solidFill>
                <a:schemeClr val="accent6">
                  <a:lumMod val="75000"/>
                </a:schemeClr>
              </a:solidFill>
              <a:cs typeface="Arial"/>
            </a:endParaRPr>
          </a:p>
          <a:p>
            <a:pPr lvl="1"/>
            <a:r>
              <a:rPr lang="en-GB" sz="2000" dirty="0">
                <a:solidFill>
                  <a:schemeClr val="accent6">
                    <a:lumMod val="75000"/>
                  </a:schemeClr>
                </a:solidFill>
              </a:rPr>
              <a:t>What the article is about / What the article aimed to achieved. </a:t>
            </a:r>
            <a:endParaRPr lang="en-GB" sz="2000" dirty="0">
              <a:solidFill>
                <a:schemeClr val="accent6">
                  <a:lumMod val="75000"/>
                </a:schemeClr>
              </a:solidFill>
              <a:cs typeface="Arial"/>
            </a:endParaRPr>
          </a:p>
          <a:p>
            <a:r>
              <a:rPr lang="en-GB" sz="2000" dirty="0">
                <a:solidFill>
                  <a:schemeClr val="accent6">
                    <a:lumMod val="75000"/>
                  </a:schemeClr>
                </a:solidFill>
              </a:rPr>
              <a:t>Author/s</a:t>
            </a:r>
            <a:endParaRPr lang="en-GB" sz="2000" dirty="0">
              <a:solidFill>
                <a:schemeClr val="accent6">
                  <a:lumMod val="75000"/>
                </a:schemeClr>
              </a:solidFill>
              <a:cs typeface="Arial"/>
            </a:endParaRPr>
          </a:p>
          <a:p>
            <a:pPr lvl="1"/>
            <a:r>
              <a:rPr lang="en-GB" sz="2000" dirty="0">
                <a:solidFill>
                  <a:schemeClr val="accent6">
                    <a:lumMod val="75000"/>
                  </a:schemeClr>
                </a:solidFill>
              </a:rPr>
              <a:t>Who wrote the article.  </a:t>
            </a:r>
            <a:endParaRPr lang="en-GB" sz="2000" dirty="0">
              <a:solidFill>
                <a:schemeClr val="accent6">
                  <a:lumMod val="75000"/>
                </a:schemeClr>
              </a:solidFill>
              <a:cs typeface="Arial"/>
            </a:endParaRPr>
          </a:p>
          <a:p>
            <a:r>
              <a:rPr lang="en-GB" sz="2000" dirty="0">
                <a:solidFill>
                  <a:schemeClr val="accent6">
                    <a:lumMod val="75000"/>
                  </a:schemeClr>
                </a:solidFill>
              </a:rPr>
              <a:t>Abstract / Summary</a:t>
            </a:r>
            <a:endParaRPr lang="en-GB" sz="2000" dirty="0">
              <a:solidFill>
                <a:schemeClr val="accent6">
                  <a:lumMod val="75000"/>
                </a:schemeClr>
              </a:solidFill>
              <a:cs typeface="Arial"/>
            </a:endParaRPr>
          </a:p>
          <a:p>
            <a:pPr lvl="1"/>
            <a:r>
              <a:rPr lang="en-GB" sz="2000" dirty="0">
                <a:solidFill>
                  <a:schemeClr val="accent6">
                    <a:lumMod val="75000"/>
                  </a:schemeClr>
                </a:solidFill>
              </a:rPr>
              <a:t>Very briefly summarises the whole article. </a:t>
            </a:r>
            <a:endParaRPr lang="en-GB" sz="2000" dirty="0">
              <a:solidFill>
                <a:schemeClr val="accent6">
                  <a:lumMod val="75000"/>
                </a:schemeClr>
              </a:solidFill>
              <a:cs typeface="Arial"/>
            </a:endParaRPr>
          </a:p>
          <a:p>
            <a:pPr lvl="0">
              <a:lnSpc>
                <a:spcPct val="80000"/>
              </a:lnSpc>
              <a:buClr>
                <a:srgbClr val="006666"/>
              </a:buClr>
            </a:pPr>
            <a:r>
              <a:rPr lang="en-GB" sz="2000" dirty="0">
                <a:solidFill>
                  <a:schemeClr val="accent6">
                    <a:lumMod val="75000"/>
                  </a:schemeClr>
                </a:solidFill>
              </a:rPr>
              <a:t>Results and Analysis</a:t>
            </a:r>
            <a:endParaRPr lang="en-GB" sz="2000" dirty="0">
              <a:solidFill>
                <a:schemeClr val="accent6">
                  <a:lumMod val="75000"/>
                </a:schemeClr>
              </a:solidFill>
              <a:cs typeface="Arial"/>
            </a:endParaRPr>
          </a:p>
          <a:p>
            <a:pPr lvl="1">
              <a:lnSpc>
                <a:spcPct val="80000"/>
              </a:lnSpc>
              <a:buClr>
                <a:srgbClr val="99CCCC"/>
              </a:buClr>
            </a:pPr>
            <a:r>
              <a:rPr lang="en-GB" sz="2000" dirty="0">
                <a:solidFill>
                  <a:schemeClr val="accent6">
                    <a:lumMod val="75000"/>
                  </a:schemeClr>
                </a:solidFill>
              </a:rPr>
              <a:t>What were the findings?</a:t>
            </a:r>
            <a:endParaRPr lang="en-GB" sz="2000" dirty="0">
              <a:solidFill>
                <a:schemeClr val="accent6">
                  <a:lumMod val="75000"/>
                </a:schemeClr>
              </a:solidFill>
              <a:cs typeface="Arial"/>
            </a:endParaRPr>
          </a:p>
          <a:p>
            <a:pPr lvl="1">
              <a:lnSpc>
                <a:spcPct val="80000"/>
              </a:lnSpc>
              <a:buClr>
                <a:srgbClr val="99CCCC"/>
              </a:buClr>
            </a:pPr>
            <a:r>
              <a:rPr lang="en-GB" sz="2000" dirty="0">
                <a:solidFill>
                  <a:schemeClr val="accent6">
                    <a:lumMod val="75000"/>
                  </a:schemeClr>
                </a:solidFill>
              </a:rPr>
              <a:t>Tables and Graphs</a:t>
            </a:r>
            <a:endParaRPr lang="en-GB" sz="2000" dirty="0">
              <a:solidFill>
                <a:schemeClr val="accent6">
                  <a:lumMod val="75000"/>
                </a:schemeClr>
              </a:solidFill>
              <a:cs typeface="Arial"/>
            </a:endParaRPr>
          </a:p>
          <a:p>
            <a:pPr lvl="1">
              <a:lnSpc>
                <a:spcPct val="80000"/>
              </a:lnSpc>
              <a:buClr>
                <a:srgbClr val="99CCCC"/>
              </a:buClr>
            </a:pPr>
            <a:r>
              <a:rPr lang="en-GB" sz="2000" dirty="0">
                <a:solidFill>
                  <a:schemeClr val="accent6">
                    <a:lumMod val="75000"/>
                  </a:schemeClr>
                </a:solidFill>
              </a:rPr>
              <a:t>Were Findings Significant? </a:t>
            </a:r>
            <a:endParaRPr lang="en-GB" sz="2000" dirty="0">
              <a:solidFill>
                <a:schemeClr val="accent6">
                  <a:lumMod val="75000"/>
                </a:schemeClr>
              </a:solidFill>
              <a:cs typeface="Arial"/>
            </a:endParaRPr>
          </a:p>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r>
              <a:rPr lang="en-GB" dirty="0"/>
              <a:t>Beth </a:t>
            </a:r>
            <a:r>
              <a:rPr lang="en-GB" err="1"/>
              <a:t>sydd</a:t>
            </a:r>
            <a:r>
              <a:rPr lang="en-GB" dirty="0"/>
              <a:t> </a:t>
            </a:r>
            <a:r>
              <a:rPr lang="en-GB" err="1"/>
              <a:t>mewn</a:t>
            </a:r>
            <a:r>
              <a:rPr lang="en-GB" dirty="0"/>
              <a:t> </a:t>
            </a:r>
            <a:r>
              <a:rPr lang="en-GB" err="1"/>
              <a:t>Cyfnodolyn</a:t>
            </a:r>
            <a:r>
              <a:rPr lang="en-GB" dirty="0"/>
              <a:t>?</a:t>
            </a:r>
            <a:br>
              <a:rPr lang="en-GB" dirty="0"/>
            </a:br>
            <a:r>
              <a:rPr lang="en-GB" dirty="0">
                <a:solidFill>
                  <a:schemeClr val="accent6">
                    <a:lumMod val="75000"/>
                  </a:schemeClr>
                </a:solidFill>
              </a:rPr>
              <a:t>What is in a Journal?</a:t>
            </a:r>
            <a:endParaRPr lang="cy-GB" dirty="0">
              <a:solidFill>
                <a:schemeClr val="accent6">
                  <a:lumMod val="75000"/>
                </a:schemeClr>
              </a:solidFill>
              <a:cs typeface="Arial"/>
            </a:endParaRPr>
          </a:p>
        </p:txBody>
      </p:sp>
      <p:sp>
        <p:nvSpPr>
          <p:cNvPr id="19458" name="Content Placeholder 2"/>
          <p:cNvSpPr>
            <a:spLocks noGrp="1"/>
          </p:cNvSpPr>
          <p:nvPr>
            <p:ph sz="half" idx="1"/>
          </p:nvPr>
        </p:nvSpPr>
        <p:spPr>
          <a:xfrm>
            <a:off x="598470" y="1791379"/>
            <a:ext cx="5481261" cy="3957495"/>
          </a:xfrm>
        </p:spPr>
        <p:txBody>
          <a:bodyPr>
            <a:normAutofit/>
          </a:bodyPr>
          <a:lstStyle/>
          <a:p>
            <a:pPr eaLnBrk="1" hangingPunct="1"/>
            <a:r>
              <a:rPr lang="en-GB" sz="2200" err="1"/>
              <a:t>Trafodaeth</a:t>
            </a:r>
            <a:endParaRPr lang="en-GB" sz="2200"/>
          </a:p>
          <a:p>
            <a:pPr lvl="1"/>
            <a:r>
              <a:rPr lang="en-GB" sz="2100"/>
              <a:t>Beth </a:t>
            </a:r>
            <a:r>
              <a:rPr lang="en-GB" sz="2100" err="1"/>
              <a:t>mae'r</a:t>
            </a:r>
            <a:r>
              <a:rPr lang="en-GB" sz="2100"/>
              <a:t> </a:t>
            </a:r>
            <a:r>
              <a:rPr lang="en-GB" sz="2100" err="1"/>
              <a:t>canlyniadau</a:t>
            </a:r>
            <a:r>
              <a:rPr lang="en-GB" sz="2100"/>
              <a:t> </a:t>
            </a:r>
            <a:r>
              <a:rPr lang="en-GB" sz="2100" err="1"/>
              <a:t>yn</a:t>
            </a:r>
            <a:r>
              <a:rPr lang="en-GB" sz="2100"/>
              <a:t> </a:t>
            </a:r>
            <a:r>
              <a:rPr lang="en-GB" sz="2100" err="1"/>
              <a:t>ei</a:t>
            </a:r>
            <a:r>
              <a:rPr lang="en-GB" sz="2100"/>
              <a:t> </a:t>
            </a:r>
            <a:r>
              <a:rPr lang="en-GB" sz="2100" err="1"/>
              <a:t>olygu</a:t>
            </a:r>
            <a:endParaRPr lang="en-GB" sz="2100"/>
          </a:p>
          <a:p>
            <a:pPr lvl="1"/>
            <a:r>
              <a:rPr lang="en-GB" sz="2100"/>
              <a:t>Sut </a:t>
            </a:r>
            <a:r>
              <a:rPr lang="en-GB" sz="2100" err="1"/>
              <a:t>mae'r</a:t>
            </a:r>
            <a:r>
              <a:rPr lang="en-GB" sz="2100"/>
              <a:t> </a:t>
            </a:r>
            <a:r>
              <a:rPr lang="en-GB" sz="2100" err="1"/>
              <a:t>canfyddiadau'n</a:t>
            </a:r>
            <a:r>
              <a:rPr lang="en-GB" sz="2100"/>
              <a:t> </a:t>
            </a:r>
            <a:r>
              <a:rPr lang="en-GB" sz="2100" err="1"/>
              <a:t>cyfrannu</a:t>
            </a:r>
            <a:r>
              <a:rPr lang="en-GB" sz="2100"/>
              <a:t> at </a:t>
            </a:r>
            <a:r>
              <a:rPr lang="en-GB" sz="2100" err="1"/>
              <a:t>wybodaeth</a:t>
            </a:r>
            <a:endParaRPr lang="en-GB" sz="2100"/>
          </a:p>
          <a:p>
            <a:pPr lvl="1"/>
            <a:r>
              <a:rPr lang="en-GB" sz="2100"/>
              <a:t>A </a:t>
            </a:r>
            <a:r>
              <a:rPr lang="en-GB" sz="2100" err="1"/>
              <a:t>yw</a:t>
            </a:r>
            <a:r>
              <a:rPr lang="en-GB" sz="2100"/>
              <a:t> </a:t>
            </a:r>
            <a:r>
              <a:rPr lang="en-GB" sz="2100" err="1"/>
              <a:t>damcaniaethau'n</a:t>
            </a:r>
            <a:r>
              <a:rPr lang="en-GB" sz="2100"/>
              <a:t> </a:t>
            </a:r>
            <a:r>
              <a:rPr lang="en-GB" sz="2100" err="1"/>
              <a:t>cael</a:t>
            </a:r>
            <a:r>
              <a:rPr lang="en-GB" sz="2100"/>
              <a:t> </a:t>
            </a:r>
            <a:r>
              <a:rPr lang="en-GB" sz="2100" err="1"/>
              <a:t>eu</a:t>
            </a:r>
            <a:r>
              <a:rPr lang="en-GB" sz="2100"/>
              <a:t> </a:t>
            </a:r>
            <a:r>
              <a:rPr lang="en-GB" sz="2100" err="1"/>
              <a:t>cefnogi</a:t>
            </a:r>
            <a:r>
              <a:rPr lang="en-GB" sz="2100"/>
              <a:t> neu </a:t>
            </a:r>
            <a:r>
              <a:rPr lang="en-GB" sz="2100" err="1"/>
              <a:t>eu</a:t>
            </a:r>
            <a:r>
              <a:rPr lang="en-GB" sz="2100"/>
              <a:t> </a:t>
            </a:r>
            <a:r>
              <a:rPr lang="en-GB" sz="2100" err="1"/>
              <a:t>gwrthod</a:t>
            </a:r>
            <a:r>
              <a:rPr lang="en-GB" sz="2100"/>
              <a:t>?</a:t>
            </a:r>
          </a:p>
          <a:p>
            <a:pPr lvl="1"/>
            <a:r>
              <a:rPr lang="en-GB" sz="2100" err="1"/>
              <a:t>Problemau</a:t>
            </a:r>
            <a:r>
              <a:rPr lang="en-GB" sz="2100"/>
              <a:t> </a:t>
            </a:r>
            <a:r>
              <a:rPr lang="en-GB" sz="2100" err="1"/>
              <a:t>gyda’r</a:t>
            </a:r>
            <a:r>
              <a:rPr lang="en-GB" sz="2100"/>
              <a:t> </a:t>
            </a:r>
            <a:r>
              <a:rPr lang="en-GB" sz="2100" err="1"/>
              <a:t>Astudiaeth</a:t>
            </a:r>
            <a:endParaRPr lang="en-GB" sz="2100"/>
          </a:p>
          <a:p>
            <a:pPr eaLnBrk="1" hangingPunct="1"/>
            <a:r>
              <a:rPr lang="en-GB" sz="2200" err="1"/>
              <a:t>Casgliad</a:t>
            </a:r>
            <a:endParaRPr lang="en-GB" sz="2200"/>
          </a:p>
          <a:p>
            <a:pPr lvl="1"/>
            <a:r>
              <a:rPr lang="en-GB" sz="2100" err="1"/>
              <a:t>Pwysigrwydd</a:t>
            </a:r>
            <a:r>
              <a:rPr lang="en-GB" sz="2100"/>
              <a:t> </a:t>
            </a:r>
            <a:r>
              <a:rPr lang="en-GB" sz="2100" err="1"/>
              <a:t>ymchwil</a:t>
            </a:r>
            <a:endParaRPr lang="en-GB" sz="2100"/>
          </a:p>
          <a:p>
            <a:pPr lvl="1"/>
            <a:r>
              <a:rPr lang="en-GB" sz="2100" err="1"/>
              <a:t>Ymchwil</a:t>
            </a:r>
            <a:r>
              <a:rPr lang="en-GB" sz="2100"/>
              <a:t> </a:t>
            </a:r>
            <a:r>
              <a:rPr lang="en-GB" sz="2100" err="1"/>
              <a:t>yn</a:t>
            </a:r>
            <a:r>
              <a:rPr lang="en-GB" sz="2100"/>
              <a:t> y </a:t>
            </a:r>
            <a:r>
              <a:rPr lang="en-GB" sz="2100" err="1"/>
              <a:t>dyfodol</a:t>
            </a:r>
            <a:endParaRPr lang="en-GB" sz="2100"/>
          </a:p>
          <a:p>
            <a:pPr eaLnBrk="1" hangingPunct="1"/>
            <a:r>
              <a:rPr lang="en-GB" sz="2200" err="1"/>
              <a:t>Cyfeiriadau</a:t>
            </a:r>
            <a:endParaRPr lang="en-GB" sz="2200"/>
          </a:p>
        </p:txBody>
      </p:sp>
      <p:sp>
        <p:nvSpPr>
          <p:cNvPr id="2" name="Content Placeholder 1"/>
          <p:cNvSpPr>
            <a:spLocks noGrp="1"/>
          </p:cNvSpPr>
          <p:nvPr>
            <p:ph sz="half" idx="2"/>
          </p:nvPr>
        </p:nvSpPr>
        <p:spPr>
          <a:xfrm>
            <a:off x="6703031" y="1799940"/>
            <a:ext cx="4839128" cy="4377023"/>
          </a:xfrm>
        </p:spPr>
        <p:txBody>
          <a:bodyPr>
            <a:normAutofit/>
          </a:bodyPr>
          <a:lstStyle/>
          <a:p>
            <a:pPr lvl="0" eaLnBrk="1" hangingPunct="1">
              <a:lnSpc>
                <a:spcPct val="80000"/>
              </a:lnSpc>
              <a:buClr>
                <a:srgbClr val="006666"/>
              </a:buClr>
            </a:pPr>
            <a:r>
              <a:rPr lang="en-GB" sz="2200">
                <a:solidFill>
                  <a:schemeClr val="accent6">
                    <a:lumMod val="75000"/>
                  </a:schemeClr>
                </a:solidFill>
              </a:rPr>
              <a:t>Discussion </a:t>
            </a:r>
          </a:p>
          <a:p>
            <a:pPr lvl="1" eaLnBrk="1" hangingPunct="1">
              <a:lnSpc>
                <a:spcPct val="80000"/>
              </a:lnSpc>
              <a:buClr>
                <a:srgbClr val="99CCCC"/>
              </a:buClr>
            </a:pPr>
            <a:r>
              <a:rPr lang="en-GB" sz="2100">
                <a:solidFill>
                  <a:schemeClr val="accent6">
                    <a:lumMod val="75000"/>
                  </a:schemeClr>
                </a:solidFill>
              </a:rPr>
              <a:t>What the results mean</a:t>
            </a:r>
          </a:p>
          <a:p>
            <a:pPr lvl="1" eaLnBrk="1" hangingPunct="1">
              <a:lnSpc>
                <a:spcPct val="80000"/>
              </a:lnSpc>
              <a:buClr>
                <a:srgbClr val="99CCCC"/>
              </a:buClr>
            </a:pPr>
            <a:r>
              <a:rPr lang="en-GB" sz="2100">
                <a:solidFill>
                  <a:schemeClr val="accent6">
                    <a:lumMod val="75000"/>
                  </a:schemeClr>
                </a:solidFill>
              </a:rPr>
              <a:t>How do the findings contribute to knowledge</a:t>
            </a:r>
          </a:p>
          <a:p>
            <a:pPr lvl="1" eaLnBrk="1" hangingPunct="1">
              <a:lnSpc>
                <a:spcPct val="80000"/>
              </a:lnSpc>
              <a:buClr>
                <a:srgbClr val="99CCCC"/>
              </a:buClr>
            </a:pPr>
            <a:r>
              <a:rPr lang="en-GB" sz="2100">
                <a:solidFill>
                  <a:schemeClr val="accent6">
                    <a:lumMod val="75000"/>
                  </a:schemeClr>
                </a:solidFill>
              </a:rPr>
              <a:t>Are Hypotheses supported or rejected?</a:t>
            </a:r>
          </a:p>
          <a:p>
            <a:pPr lvl="1" eaLnBrk="1" hangingPunct="1">
              <a:lnSpc>
                <a:spcPct val="80000"/>
              </a:lnSpc>
              <a:buClr>
                <a:srgbClr val="99CCCC"/>
              </a:buClr>
            </a:pPr>
            <a:r>
              <a:rPr lang="en-GB" sz="2100">
                <a:solidFill>
                  <a:schemeClr val="accent6">
                    <a:lumMod val="75000"/>
                  </a:schemeClr>
                </a:solidFill>
              </a:rPr>
              <a:t>Problems with Study</a:t>
            </a:r>
          </a:p>
          <a:p>
            <a:pPr lvl="0" eaLnBrk="1" hangingPunct="1">
              <a:lnSpc>
                <a:spcPct val="80000"/>
              </a:lnSpc>
              <a:buClr>
                <a:srgbClr val="006666"/>
              </a:buClr>
            </a:pPr>
            <a:r>
              <a:rPr lang="en-GB" sz="2200">
                <a:solidFill>
                  <a:schemeClr val="accent6">
                    <a:lumMod val="75000"/>
                  </a:schemeClr>
                </a:solidFill>
              </a:rPr>
              <a:t>Conclusion</a:t>
            </a:r>
          </a:p>
          <a:p>
            <a:pPr lvl="1" eaLnBrk="1" hangingPunct="1">
              <a:lnSpc>
                <a:spcPct val="80000"/>
              </a:lnSpc>
              <a:buClr>
                <a:srgbClr val="99CCCC"/>
              </a:buClr>
            </a:pPr>
            <a:r>
              <a:rPr lang="en-GB" sz="2100">
                <a:solidFill>
                  <a:schemeClr val="accent6">
                    <a:lumMod val="75000"/>
                  </a:schemeClr>
                </a:solidFill>
              </a:rPr>
              <a:t>Importance of research</a:t>
            </a:r>
          </a:p>
          <a:p>
            <a:pPr lvl="1" eaLnBrk="1" hangingPunct="1">
              <a:lnSpc>
                <a:spcPct val="80000"/>
              </a:lnSpc>
              <a:buClr>
                <a:srgbClr val="99CCCC"/>
              </a:buClr>
            </a:pPr>
            <a:r>
              <a:rPr lang="en-GB" sz="2100">
                <a:solidFill>
                  <a:schemeClr val="accent6">
                    <a:lumMod val="75000"/>
                  </a:schemeClr>
                </a:solidFill>
              </a:rPr>
              <a:t>Future research</a:t>
            </a:r>
          </a:p>
          <a:p>
            <a:pPr lvl="0" eaLnBrk="1" hangingPunct="1">
              <a:lnSpc>
                <a:spcPct val="80000"/>
              </a:lnSpc>
              <a:buClr>
                <a:srgbClr val="006666"/>
              </a:buClr>
            </a:pPr>
            <a:r>
              <a:rPr lang="en-GB" sz="2200">
                <a:solidFill>
                  <a:schemeClr val="accent6">
                    <a:lumMod val="75000"/>
                  </a:schemeClr>
                </a:solidFill>
              </a:rPr>
              <a:t>References</a:t>
            </a:r>
          </a:p>
          <a:p>
            <a:endParaRPr lang="en-GB"/>
          </a:p>
        </p:txBody>
      </p:sp>
    </p:spTree>
    <p:extLst>
      <p:ext uri="{BB962C8B-B14F-4D97-AF65-F5344CB8AC3E}">
        <p14:creationId xmlns:p14="http://schemas.microsoft.com/office/powerpoint/2010/main" val="3739272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ED339A-A8B1-4EFB-A086-66A8759277DA}"/>
              </a:ext>
            </a:extLst>
          </p:cNvPr>
          <p:cNvSpPr>
            <a:spLocks noGrp="1"/>
          </p:cNvSpPr>
          <p:nvPr>
            <p:ph type="title"/>
          </p:nvPr>
        </p:nvSpPr>
        <p:spPr/>
        <p:txBody>
          <a:bodyPr>
            <a:normAutofit/>
          </a:bodyPr>
          <a:lstStyle/>
          <a:p>
            <a:r>
              <a:rPr lang="cy-GB" sz="4000" dirty="0"/>
              <a:t>Gweithgaredd Gr</a:t>
            </a:r>
            <a:r>
              <a:rPr lang="cy-GB" sz="4000" dirty="0">
                <a:cs typeface="Arial"/>
              </a:rPr>
              <a:t>ŵ</a:t>
            </a:r>
            <a:r>
              <a:rPr lang="cy-GB" sz="4000" dirty="0"/>
              <a:t>p</a:t>
            </a:r>
            <a:r>
              <a:rPr lang="cy-GB" sz="4000" dirty="0">
                <a:solidFill>
                  <a:schemeClr val="tx2"/>
                </a:solidFill>
              </a:rPr>
              <a:t>	</a:t>
            </a:r>
            <a:br>
              <a:rPr lang="cy-GB" sz="4000" dirty="0">
                <a:solidFill>
                  <a:schemeClr val="tx2"/>
                </a:solidFill>
              </a:rPr>
            </a:br>
            <a:r>
              <a:rPr lang="en-GB" sz="4000" dirty="0">
                <a:solidFill>
                  <a:schemeClr val="accent6">
                    <a:lumMod val="75000"/>
                  </a:schemeClr>
                </a:solidFill>
              </a:rPr>
              <a:t>Group Activity</a:t>
            </a:r>
            <a:endParaRPr lang="en-GB" sz="4000" dirty="0">
              <a:solidFill>
                <a:schemeClr val="accent6">
                  <a:lumMod val="75000"/>
                </a:schemeClr>
              </a:solidFill>
              <a:cs typeface="Arial"/>
            </a:endParaRPr>
          </a:p>
        </p:txBody>
      </p:sp>
      <p:sp>
        <p:nvSpPr>
          <p:cNvPr id="6" name="Content Placeholder 5">
            <a:extLst>
              <a:ext uri="{FF2B5EF4-FFF2-40B4-BE49-F238E27FC236}">
                <a16:creationId xmlns:a16="http://schemas.microsoft.com/office/drawing/2014/main" id="{466CC575-E4B3-4AC1-9A20-E3D144B74DCB}"/>
              </a:ext>
            </a:extLst>
          </p:cNvPr>
          <p:cNvSpPr>
            <a:spLocks noGrp="1"/>
          </p:cNvSpPr>
          <p:nvPr>
            <p:ph sz="half" idx="1"/>
          </p:nvPr>
        </p:nvSpPr>
        <p:spPr/>
        <p:txBody>
          <a:bodyPr/>
          <a:lstStyle/>
          <a:p>
            <a:r>
              <a:rPr lang="en-GB"/>
              <a:t>Yn </a:t>
            </a:r>
            <a:r>
              <a:rPr lang="en-GB" err="1"/>
              <a:t>eich</a:t>
            </a:r>
            <a:r>
              <a:rPr lang="en-GB"/>
              <a:t> </a:t>
            </a:r>
            <a:r>
              <a:rPr lang="en-GB" err="1"/>
              <a:t>grwpiau</a:t>
            </a:r>
            <a:r>
              <a:rPr lang="en-GB"/>
              <a:t>, </a:t>
            </a:r>
            <a:r>
              <a:rPr lang="en-GB" err="1"/>
              <a:t>ystyriwch</a:t>
            </a:r>
            <a:r>
              <a:rPr lang="en-GB"/>
              <a:t>:</a:t>
            </a:r>
          </a:p>
          <a:p>
            <a:pPr lvl="1"/>
            <a:r>
              <a:rPr lang="en-GB"/>
              <a:t>Beth </a:t>
            </a:r>
            <a:r>
              <a:rPr lang="en-GB" err="1"/>
              <a:t>yw</a:t>
            </a:r>
            <a:r>
              <a:rPr lang="en-GB"/>
              <a:t> </a:t>
            </a:r>
            <a:r>
              <a:rPr lang="en-GB" err="1"/>
              <a:t>meddwl</a:t>
            </a:r>
            <a:r>
              <a:rPr lang="en-GB"/>
              <a:t> </a:t>
            </a:r>
            <a:r>
              <a:rPr lang="en-GB" err="1"/>
              <a:t>beirniadol</a:t>
            </a:r>
            <a:r>
              <a:rPr lang="en-GB"/>
              <a:t>?</a:t>
            </a:r>
          </a:p>
          <a:p>
            <a:pPr lvl="1"/>
            <a:r>
              <a:rPr lang="en-GB" err="1"/>
              <a:t>Allwch</a:t>
            </a:r>
            <a:r>
              <a:rPr lang="en-GB"/>
              <a:t> chi </a:t>
            </a:r>
            <a:r>
              <a:rPr lang="en-GB" err="1"/>
              <a:t>feddwl</a:t>
            </a:r>
            <a:r>
              <a:rPr lang="en-GB"/>
              <a:t> am </a:t>
            </a:r>
            <a:r>
              <a:rPr lang="en-GB" err="1"/>
              <a:t>gwestiynau</a:t>
            </a:r>
            <a:r>
              <a:rPr lang="en-GB"/>
              <a:t> </a:t>
            </a:r>
            <a:r>
              <a:rPr lang="en-GB" err="1"/>
              <a:t>i'ch</a:t>
            </a:r>
            <a:r>
              <a:rPr lang="en-GB"/>
              <a:t> </a:t>
            </a:r>
            <a:r>
              <a:rPr lang="en-GB" err="1"/>
              <a:t>helpu</a:t>
            </a:r>
            <a:r>
              <a:rPr lang="en-GB"/>
              <a:t> </a:t>
            </a:r>
            <a:r>
              <a:rPr lang="en-GB" err="1"/>
              <a:t>i</a:t>
            </a:r>
            <a:r>
              <a:rPr lang="en-GB"/>
              <a:t> </a:t>
            </a:r>
            <a:r>
              <a:rPr lang="en-GB" err="1"/>
              <a:t>feddwl</a:t>
            </a:r>
            <a:r>
              <a:rPr lang="en-GB"/>
              <a:t> </a:t>
            </a:r>
            <a:r>
              <a:rPr lang="en-GB" err="1"/>
              <a:t>yn</a:t>
            </a:r>
            <a:r>
              <a:rPr lang="en-GB"/>
              <a:t> </a:t>
            </a:r>
            <a:r>
              <a:rPr lang="en-GB" err="1"/>
              <a:t>feirniadol</a:t>
            </a:r>
            <a:r>
              <a:rPr lang="en-GB"/>
              <a:t>?</a:t>
            </a:r>
          </a:p>
        </p:txBody>
      </p:sp>
      <p:sp>
        <p:nvSpPr>
          <p:cNvPr id="2" name="Content Placeholder 1">
            <a:extLst>
              <a:ext uri="{FF2B5EF4-FFF2-40B4-BE49-F238E27FC236}">
                <a16:creationId xmlns:a16="http://schemas.microsoft.com/office/drawing/2014/main" id="{8C88D190-5E69-F854-79DA-25B957E2BB39}"/>
              </a:ext>
            </a:extLst>
          </p:cNvPr>
          <p:cNvSpPr>
            <a:spLocks noGrp="1"/>
          </p:cNvSpPr>
          <p:nvPr>
            <p:ph sz="half" idx="2"/>
          </p:nvPr>
        </p:nvSpPr>
        <p:spPr/>
        <p:txBody>
          <a:bodyPr/>
          <a:lstStyle/>
          <a:p>
            <a:r>
              <a:rPr lang="en-GB">
                <a:solidFill>
                  <a:schemeClr val="accent6">
                    <a:lumMod val="75000"/>
                  </a:schemeClr>
                </a:solidFill>
              </a:rPr>
              <a:t>In your groups, consider:</a:t>
            </a:r>
          </a:p>
          <a:p>
            <a:pPr lvl="1"/>
            <a:r>
              <a:rPr lang="en-GB">
                <a:solidFill>
                  <a:schemeClr val="accent6">
                    <a:lumMod val="75000"/>
                  </a:schemeClr>
                </a:solidFill>
              </a:rPr>
              <a:t>What is critical thinking?</a:t>
            </a:r>
          </a:p>
          <a:p>
            <a:pPr lvl="1"/>
            <a:r>
              <a:rPr lang="en-GB">
                <a:solidFill>
                  <a:schemeClr val="accent6">
                    <a:lumMod val="75000"/>
                  </a:schemeClr>
                </a:solidFill>
              </a:rPr>
              <a:t>Can you think of questions to help you think critically?</a:t>
            </a:r>
          </a:p>
          <a:p>
            <a:endParaRPr lang="en-GB"/>
          </a:p>
        </p:txBody>
      </p:sp>
    </p:spTree>
    <p:extLst>
      <p:ext uri="{BB962C8B-B14F-4D97-AF65-F5344CB8AC3E}">
        <p14:creationId xmlns:p14="http://schemas.microsoft.com/office/powerpoint/2010/main" val="329081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Beth </a:t>
            </a:r>
            <a:r>
              <a:rPr lang="en-GB" err="1"/>
              <a:t>yw</a:t>
            </a:r>
            <a:r>
              <a:rPr lang="en-GB" dirty="0"/>
              <a:t> </a:t>
            </a:r>
            <a:r>
              <a:rPr lang="en-GB" err="1"/>
              <a:t>meddwl</a:t>
            </a:r>
            <a:r>
              <a:rPr lang="en-GB" dirty="0"/>
              <a:t> </a:t>
            </a:r>
            <a:r>
              <a:rPr lang="en-GB" err="1"/>
              <a:t>beirniadol</a:t>
            </a:r>
            <a:r>
              <a:rPr lang="en-GB" dirty="0"/>
              <a:t>?</a:t>
            </a:r>
            <a:br>
              <a:rPr lang="en-GB" dirty="0"/>
            </a:br>
            <a:r>
              <a:rPr lang="en-GB" dirty="0">
                <a:solidFill>
                  <a:schemeClr val="accent6">
                    <a:lumMod val="75000"/>
                  </a:schemeClr>
                </a:solidFill>
              </a:rPr>
              <a:t>What is critical thinking?</a:t>
            </a:r>
            <a:endParaRPr lang="en-GB" dirty="0">
              <a:solidFill>
                <a:schemeClr val="accent6">
                  <a:lumMod val="75000"/>
                </a:schemeClr>
              </a:solidFill>
              <a:cs typeface="Arial"/>
            </a:endParaRPr>
          </a:p>
        </p:txBody>
      </p:sp>
      <p:sp>
        <p:nvSpPr>
          <p:cNvPr id="3" name="Content Placeholder 2"/>
          <p:cNvSpPr>
            <a:spLocks noGrp="1"/>
          </p:cNvSpPr>
          <p:nvPr>
            <p:ph sz="half" idx="1"/>
          </p:nvPr>
        </p:nvSpPr>
        <p:spPr/>
        <p:txBody>
          <a:bodyPr>
            <a:normAutofit/>
          </a:bodyPr>
          <a:lstStyle/>
          <a:p>
            <a:r>
              <a:rPr lang="en-GB" sz="2000"/>
              <a:t>‘Critical thinking means weighing up the arguments and evidence </a:t>
            </a:r>
            <a:r>
              <a:rPr lang="en-GB" sz="2000" i="1"/>
              <a:t>for</a:t>
            </a:r>
            <a:r>
              <a:rPr lang="en-GB" sz="2000"/>
              <a:t> and </a:t>
            </a:r>
            <a:r>
              <a:rPr lang="en-GB" sz="2000" i="1"/>
              <a:t>against</a:t>
            </a:r>
            <a:r>
              <a:rPr lang="en-GB" sz="2000"/>
              <a:t>’ (Cottrell, 2008, p. 275).</a:t>
            </a:r>
          </a:p>
          <a:p>
            <a:r>
              <a:rPr lang="en-GB" sz="2000"/>
              <a:t>Mae Glaser (1951 a </a:t>
            </a:r>
            <a:r>
              <a:rPr lang="en-GB" sz="2000" err="1"/>
              <a:t>ddyfynnir</a:t>
            </a:r>
            <a:r>
              <a:rPr lang="en-GB" sz="2000"/>
              <a:t> </a:t>
            </a:r>
            <a:r>
              <a:rPr lang="en-GB" sz="2000" err="1"/>
              <a:t>yn</a:t>
            </a:r>
            <a:r>
              <a:rPr lang="en-GB" sz="2000"/>
              <a:t> Cottrell, 2008, t. 275) </a:t>
            </a:r>
            <a:r>
              <a:rPr lang="en-GB" sz="2000" err="1"/>
              <a:t>yn</a:t>
            </a:r>
            <a:r>
              <a:rPr lang="en-GB" sz="2000"/>
              <a:t> </a:t>
            </a:r>
            <a:r>
              <a:rPr lang="en-GB" sz="2000" err="1"/>
              <a:t>diffinio</a:t>
            </a:r>
            <a:r>
              <a:rPr lang="en-GB" sz="2000"/>
              <a:t> </a:t>
            </a:r>
            <a:r>
              <a:rPr lang="en-GB" sz="2000" err="1"/>
              <a:t>meddwl</a:t>
            </a:r>
            <a:r>
              <a:rPr lang="en-GB" sz="2000"/>
              <a:t> </a:t>
            </a:r>
            <a:r>
              <a:rPr lang="en-GB" sz="2000" err="1"/>
              <a:t>beirniadol</a:t>
            </a:r>
            <a:r>
              <a:rPr lang="en-GB" sz="2000"/>
              <a:t> </a:t>
            </a:r>
            <a:r>
              <a:rPr lang="en-GB" sz="2000" err="1"/>
              <a:t>fel</a:t>
            </a:r>
            <a:r>
              <a:rPr lang="en-GB" sz="2000"/>
              <a:t> a </a:t>
            </a:r>
            <a:r>
              <a:rPr lang="en-GB" sz="2000" err="1"/>
              <a:t>ganlyn</a:t>
            </a:r>
            <a:r>
              <a:rPr lang="en-GB" sz="2000"/>
              <a:t>:</a:t>
            </a:r>
          </a:p>
        </p:txBody>
      </p:sp>
      <p:sp>
        <p:nvSpPr>
          <p:cNvPr id="4" name="Content Placeholder 3">
            <a:extLst>
              <a:ext uri="{FF2B5EF4-FFF2-40B4-BE49-F238E27FC236}">
                <a16:creationId xmlns:a16="http://schemas.microsoft.com/office/drawing/2014/main" id="{F1872187-FAB7-013C-4C7D-7ABCF73E5FED}"/>
              </a:ext>
            </a:extLst>
          </p:cNvPr>
          <p:cNvSpPr>
            <a:spLocks noGrp="1"/>
          </p:cNvSpPr>
          <p:nvPr>
            <p:ph sz="half" idx="2"/>
          </p:nvPr>
        </p:nvSpPr>
        <p:spPr/>
        <p:txBody>
          <a:bodyPr>
            <a:normAutofit/>
          </a:bodyPr>
          <a:lstStyle/>
          <a:p>
            <a:pPr algn="just"/>
            <a:r>
              <a:rPr lang="en-GB" sz="2000">
                <a:solidFill>
                  <a:schemeClr val="accent6">
                    <a:lumMod val="75000"/>
                  </a:schemeClr>
                </a:solidFill>
              </a:rPr>
              <a:t>‘Critical thinking means weighing up the arguments and evidence </a:t>
            </a:r>
            <a:r>
              <a:rPr lang="en-GB" sz="2000" i="1">
                <a:solidFill>
                  <a:schemeClr val="accent6">
                    <a:lumMod val="75000"/>
                  </a:schemeClr>
                </a:solidFill>
              </a:rPr>
              <a:t>for</a:t>
            </a:r>
            <a:r>
              <a:rPr lang="en-GB" sz="2000">
                <a:solidFill>
                  <a:schemeClr val="accent6">
                    <a:lumMod val="75000"/>
                  </a:schemeClr>
                </a:solidFill>
              </a:rPr>
              <a:t> and </a:t>
            </a:r>
            <a:r>
              <a:rPr lang="en-GB" sz="2000" i="1">
                <a:solidFill>
                  <a:schemeClr val="accent6">
                    <a:lumMod val="75000"/>
                  </a:schemeClr>
                </a:solidFill>
              </a:rPr>
              <a:t>against</a:t>
            </a:r>
            <a:r>
              <a:rPr lang="en-GB" sz="2000">
                <a:solidFill>
                  <a:schemeClr val="accent6">
                    <a:lumMod val="75000"/>
                  </a:schemeClr>
                </a:solidFill>
              </a:rPr>
              <a:t>’ (Cottrell, 2008, p. 275).</a:t>
            </a:r>
          </a:p>
          <a:p>
            <a:pPr algn="just"/>
            <a:r>
              <a:rPr lang="en-GB" sz="2000">
                <a:solidFill>
                  <a:schemeClr val="accent6">
                    <a:lumMod val="75000"/>
                  </a:schemeClr>
                </a:solidFill>
              </a:rPr>
              <a:t>Glaser (1951 </a:t>
            </a:r>
            <a:r>
              <a:rPr lang="en-GB" sz="2000" i="1">
                <a:solidFill>
                  <a:schemeClr val="accent6">
                    <a:lumMod val="75000"/>
                  </a:schemeClr>
                </a:solidFill>
              </a:rPr>
              <a:t>cited in</a:t>
            </a:r>
            <a:r>
              <a:rPr lang="en-GB" sz="2000">
                <a:solidFill>
                  <a:schemeClr val="accent6">
                    <a:lumMod val="75000"/>
                  </a:schemeClr>
                </a:solidFill>
              </a:rPr>
              <a:t> Cottrell, 2008, p. 275) defines critical thinking as follows:</a:t>
            </a:r>
          </a:p>
          <a:p>
            <a:endParaRPr lang="en-GB"/>
          </a:p>
        </p:txBody>
      </p:sp>
      <p:sp>
        <p:nvSpPr>
          <p:cNvPr id="5" name="TextBox 4"/>
          <p:cNvSpPr txBox="1"/>
          <p:nvPr/>
        </p:nvSpPr>
        <p:spPr>
          <a:xfrm>
            <a:off x="2430215" y="3809635"/>
            <a:ext cx="7699597" cy="1569660"/>
          </a:xfrm>
          <a:prstGeom prst="rect">
            <a:avLst/>
          </a:prstGeom>
          <a:noFill/>
        </p:spPr>
        <p:txBody>
          <a:bodyPr wrap="square" rtlCol="0">
            <a:spAutoFit/>
          </a:bodyPr>
          <a:lstStyle/>
          <a:p>
            <a:pPr algn="just"/>
            <a:r>
              <a:rPr lang="en-GB" sz="2400"/>
              <a:t>Critical thinking calls for a persistent effort to examine any belief or supposed form of knowledge in the light of the evidence that supports it and the further conclusions to which it tends.</a:t>
            </a:r>
          </a:p>
        </p:txBody>
      </p:sp>
      <p:sp>
        <p:nvSpPr>
          <p:cNvPr id="7" name="TextBox 6"/>
          <p:cNvSpPr txBox="1"/>
          <p:nvPr/>
        </p:nvSpPr>
        <p:spPr>
          <a:xfrm>
            <a:off x="7819973" y="5379295"/>
            <a:ext cx="6012595" cy="307777"/>
          </a:xfrm>
          <a:prstGeom prst="rect">
            <a:avLst/>
          </a:prstGeom>
          <a:noFill/>
        </p:spPr>
        <p:txBody>
          <a:bodyPr wrap="square" rtlCol="0">
            <a:spAutoFit/>
          </a:bodyPr>
          <a:lstStyle/>
          <a:p>
            <a:r>
              <a:rPr lang="en-GB" sz="1400">
                <a:solidFill>
                  <a:schemeClr val="accent6">
                    <a:lumMod val="75000"/>
                  </a:schemeClr>
                </a:solidFill>
              </a:rPr>
              <a:t>(Glaser, 1951 </a:t>
            </a:r>
            <a:r>
              <a:rPr lang="en-GB" sz="1400" i="1">
                <a:solidFill>
                  <a:schemeClr val="accent6">
                    <a:lumMod val="75000"/>
                  </a:schemeClr>
                </a:solidFill>
              </a:rPr>
              <a:t>cited in </a:t>
            </a:r>
            <a:r>
              <a:rPr lang="en-GB" sz="1400">
                <a:solidFill>
                  <a:schemeClr val="accent6">
                    <a:lumMod val="75000"/>
                  </a:schemeClr>
                </a:solidFill>
              </a:rPr>
              <a:t>Cottrell, 2008, p. 275)</a:t>
            </a:r>
          </a:p>
        </p:txBody>
      </p:sp>
      <p:sp>
        <p:nvSpPr>
          <p:cNvPr id="6" name="TextBox 5">
            <a:extLst>
              <a:ext uri="{FF2B5EF4-FFF2-40B4-BE49-F238E27FC236}">
                <a16:creationId xmlns:a16="http://schemas.microsoft.com/office/drawing/2014/main" id="{E3E31033-9418-7014-8F0C-8C1EC6431855}"/>
              </a:ext>
            </a:extLst>
          </p:cNvPr>
          <p:cNvSpPr txBox="1"/>
          <p:nvPr/>
        </p:nvSpPr>
        <p:spPr>
          <a:xfrm>
            <a:off x="577986" y="5379296"/>
            <a:ext cx="6012595" cy="307777"/>
          </a:xfrm>
          <a:prstGeom prst="rect">
            <a:avLst/>
          </a:prstGeom>
          <a:noFill/>
        </p:spPr>
        <p:txBody>
          <a:bodyPr wrap="square" rtlCol="0">
            <a:spAutoFit/>
          </a:bodyPr>
          <a:lstStyle/>
          <a:p>
            <a:r>
              <a:rPr lang="en-GB" sz="1400"/>
              <a:t>(Glaser, 1951 </a:t>
            </a:r>
            <a:r>
              <a:rPr lang="en-GB" sz="1400" i="1" err="1"/>
              <a:t>dyfynnwyd</a:t>
            </a:r>
            <a:r>
              <a:rPr lang="en-GB" sz="1400" i="1"/>
              <a:t> </a:t>
            </a:r>
            <a:r>
              <a:rPr lang="en-GB" sz="1400" i="1" err="1"/>
              <a:t>yn</a:t>
            </a:r>
            <a:r>
              <a:rPr lang="en-GB" sz="1400" i="1"/>
              <a:t> </a:t>
            </a:r>
            <a:r>
              <a:rPr lang="en-GB" sz="1400"/>
              <a:t>Cottrell, 2008, t. 275)</a:t>
            </a:r>
          </a:p>
        </p:txBody>
      </p:sp>
    </p:spTree>
    <p:extLst>
      <p:ext uri="{BB962C8B-B14F-4D97-AF65-F5344CB8AC3E}">
        <p14:creationId xmlns:p14="http://schemas.microsoft.com/office/powerpoint/2010/main" val="113443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Beth </a:t>
            </a:r>
            <a:r>
              <a:rPr lang="en-GB" err="1"/>
              <a:t>yw</a:t>
            </a:r>
            <a:r>
              <a:rPr lang="en-GB" dirty="0"/>
              <a:t> </a:t>
            </a:r>
            <a:r>
              <a:rPr lang="en-GB" err="1"/>
              <a:t>meddwl</a:t>
            </a:r>
            <a:r>
              <a:rPr lang="en-GB" dirty="0"/>
              <a:t> </a:t>
            </a:r>
            <a:r>
              <a:rPr lang="en-GB" err="1"/>
              <a:t>beirniadol</a:t>
            </a:r>
            <a:r>
              <a:rPr lang="en-GB" dirty="0"/>
              <a:t>?</a:t>
            </a:r>
            <a:br>
              <a:rPr lang="en-GB" dirty="0"/>
            </a:br>
            <a:r>
              <a:rPr lang="en-GB" dirty="0">
                <a:solidFill>
                  <a:schemeClr val="accent6">
                    <a:lumMod val="75000"/>
                  </a:schemeClr>
                </a:solidFill>
              </a:rPr>
              <a:t>What is critical thinking?</a:t>
            </a:r>
          </a:p>
        </p:txBody>
      </p:sp>
      <p:sp>
        <p:nvSpPr>
          <p:cNvPr id="4" name="Content Placeholder 3"/>
          <p:cNvSpPr txBox="1">
            <a:spLocks noGrp="1"/>
          </p:cNvSpPr>
          <p:nvPr>
            <p:ph sz="half" idx="1"/>
          </p:nvPr>
        </p:nvSpPr>
        <p:spPr>
          <a:xfrm>
            <a:off x="838200" y="1825625"/>
            <a:ext cx="5181600" cy="3624582"/>
          </a:xfrm>
          <a:prstGeom prst="rect">
            <a:avLst/>
          </a:prstGeom>
          <a:noFill/>
        </p:spPr>
        <p:txBody>
          <a:bodyPr wrap="square" rtlCol="0">
            <a:spAutoFit/>
          </a:bodyPr>
          <a:lstStyle/>
          <a:p>
            <a:pPr marL="0" indent="0" algn="just">
              <a:buNone/>
            </a:pPr>
            <a:r>
              <a:rPr lang="en-GB" sz="1800" err="1"/>
              <a:t>Mewn</a:t>
            </a:r>
            <a:r>
              <a:rPr lang="en-GB" sz="1800"/>
              <a:t> </a:t>
            </a:r>
            <a:r>
              <a:rPr lang="en-GB" sz="1800" err="1"/>
              <a:t>geiriau</a:t>
            </a:r>
            <a:r>
              <a:rPr lang="en-GB" sz="1800"/>
              <a:t> </a:t>
            </a:r>
            <a:r>
              <a:rPr lang="en-GB" sz="1800" err="1"/>
              <a:t>eraill</a:t>
            </a:r>
            <a:r>
              <a:rPr lang="en-GB" sz="1800"/>
              <a:t>:</a:t>
            </a:r>
          </a:p>
          <a:p>
            <a:pPr algn="just"/>
            <a:r>
              <a:rPr lang="en-GB" sz="1800" err="1"/>
              <a:t>Byddwch</a:t>
            </a:r>
            <a:r>
              <a:rPr lang="en-GB" sz="1800"/>
              <a:t> </a:t>
            </a:r>
            <a:r>
              <a:rPr lang="en-GB" sz="1800" err="1"/>
              <a:t>yn</a:t>
            </a:r>
            <a:r>
              <a:rPr lang="en-GB" sz="1800"/>
              <a:t> </a:t>
            </a:r>
            <a:r>
              <a:rPr lang="en-GB" sz="1800" err="1"/>
              <a:t>ddyfal</a:t>
            </a:r>
            <a:r>
              <a:rPr lang="en-GB" sz="1800"/>
              <a:t> – </a:t>
            </a:r>
            <a:r>
              <a:rPr lang="en-GB" sz="1800" err="1"/>
              <a:t>ystyriwch</a:t>
            </a:r>
            <a:r>
              <a:rPr lang="en-GB" sz="1800"/>
              <a:t> </a:t>
            </a:r>
            <a:r>
              <a:rPr lang="en-GB" sz="1800" err="1"/>
              <a:t>fater</a:t>
            </a:r>
            <a:r>
              <a:rPr lang="en-GB" sz="1800"/>
              <a:t> </a:t>
            </a:r>
            <a:r>
              <a:rPr lang="en-GB" sz="1800" err="1"/>
              <a:t>yn</a:t>
            </a:r>
            <a:r>
              <a:rPr lang="en-GB" sz="1800"/>
              <a:t> </a:t>
            </a:r>
            <a:r>
              <a:rPr lang="en-GB" sz="1800" err="1"/>
              <a:t>ofalus</a:t>
            </a:r>
            <a:r>
              <a:rPr lang="en-GB" sz="1800"/>
              <a:t>, a </a:t>
            </a:r>
            <a:r>
              <a:rPr lang="en-GB" sz="1800" err="1"/>
              <a:t>mwy</a:t>
            </a:r>
            <a:r>
              <a:rPr lang="en-GB" sz="1800"/>
              <a:t> nag </a:t>
            </a:r>
            <a:r>
              <a:rPr lang="en-GB" sz="1800" err="1"/>
              <a:t>unwaith</a:t>
            </a:r>
            <a:endParaRPr lang="en-GB" sz="1800"/>
          </a:p>
          <a:p>
            <a:pPr algn="just"/>
            <a:r>
              <a:rPr lang="en-GB" sz="1800" err="1"/>
              <a:t>Ystyriwch</a:t>
            </a:r>
            <a:r>
              <a:rPr lang="en-GB" sz="1800"/>
              <a:t> y </a:t>
            </a:r>
            <a:r>
              <a:rPr lang="en-GB" sz="1800" err="1"/>
              <a:t>dystiolaeth</a:t>
            </a:r>
            <a:r>
              <a:rPr lang="en-GB" sz="1800"/>
              <a:t> – </a:t>
            </a:r>
            <a:r>
              <a:rPr lang="en-GB" sz="1800" err="1"/>
              <a:t>gwerthuswch</a:t>
            </a:r>
            <a:r>
              <a:rPr lang="en-GB" sz="1800"/>
              <a:t> y </a:t>
            </a:r>
            <a:r>
              <a:rPr lang="en-GB" sz="1800" err="1"/>
              <a:t>dystiolaeth</a:t>
            </a:r>
            <a:r>
              <a:rPr lang="en-GB" sz="1800"/>
              <a:t> a </a:t>
            </a:r>
            <a:r>
              <a:rPr lang="en-GB" sz="1800" err="1"/>
              <a:t>gyflwynwyd</a:t>
            </a:r>
            <a:r>
              <a:rPr lang="en-GB" sz="1800"/>
              <a:t> </a:t>
            </a:r>
            <a:r>
              <a:rPr lang="en-GB" sz="1800" err="1"/>
              <a:t>i</a:t>
            </a:r>
            <a:r>
              <a:rPr lang="en-GB" sz="1800"/>
              <a:t> </a:t>
            </a:r>
            <a:r>
              <a:rPr lang="en-GB" sz="1800" err="1"/>
              <a:t>gefnogi’r</a:t>
            </a:r>
            <a:r>
              <a:rPr lang="en-GB" sz="1800"/>
              <a:t> </a:t>
            </a:r>
            <a:r>
              <a:rPr lang="en-GB" sz="1800" err="1"/>
              <a:t>gred</a:t>
            </a:r>
            <a:r>
              <a:rPr lang="en-GB" sz="1800"/>
              <a:t> </a:t>
            </a:r>
            <a:r>
              <a:rPr lang="en-GB" sz="1800" err="1"/>
              <a:t>neu’r</a:t>
            </a:r>
            <a:r>
              <a:rPr lang="en-GB" sz="1800"/>
              <a:t> </a:t>
            </a:r>
            <a:r>
              <a:rPr lang="en-GB" sz="1800" err="1"/>
              <a:t>safbwynt</a:t>
            </a:r>
            <a:endParaRPr lang="en-GB" sz="1800"/>
          </a:p>
          <a:p>
            <a:pPr algn="just"/>
            <a:r>
              <a:rPr lang="en-GB" sz="1800" err="1"/>
              <a:t>Meddyliwch</a:t>
            </a:r>
            <a:r>
              <a:rPr lang="en-GB" sz="1800"/>
              <a:t> am y </a:t>
            </a:r>
            <a:r>
              <a:rPr lang="en-GB" sz="1800" err="1"/>
              <a:t>goblygiadau</a:t>
            </a:r>
            <a:r>
              <a:rPr lang="en-GB" sz="1800"/>
              <a:t> – </a:t>
            </a:r>
            <a:r>
              <a:rPr lang="en-GB" sz="1800" err="1"/>
              <a:t>cymerwch</a:t>
            </a:r>
            <a:r>
              <a:rPr lang="en-GB" sz="1800"/>
              <a:t> </a:t>
            </a:r>
            <a:r>
              <a:rPr lang="en-GB" sz="1800" err="1"/>
              <a:t>amser</a:t>
            </a:r>
            <a:r>
              <a:rPr lang="en-GB" sz="1800"/>
              <a:t> </a:t>
            </a:r>
            <a:r>
              <a:rPr lang="en-GB" sz="1800" err="1"/>
              <a:t>i</a:t>
            </a:r>
            <a:r>
              <a:rPr lang="en-GB" sz="1800"/>
              <a:t> </a:t>
            </a:r>
            <a:r>
              <a:rPr lang="en-GB" sz="1800" err="1"/>
              <a:t>ystyried</a:t>
            </a:r>
            <a:r>
              <a:rPr lang="en-GB" sz="1800"/>
              <a:t> </a:t>
            </a:r>
            <a:r>
              <a:rPr lang="en-GB" sz="1800" err="1"/>
              <a:t>lle</a:t>
            </a:r>
            <a:r>
              <a:rPr lang="en-GB" sz="1800"/>
              <a:t> </a:t>
            </a:r>
            <a:r>
              <a:rPr lang="en-GB" sz="1800" err="1"/>
              <a:t>mae’r</a:t>
            </a:r>
            <a:r>
              <a:rPr lang="en-GB" sz="1800"/>
              <a:t> </a:t>
            </a:r>
            <a:r>
              <a:rPr lang="en-GB" sz="1800" err="1"/>
              <a:t>gred</a:t>
            </a:r>
            <a:r>
              <a:rPr lang="en-GB" sz="1800"/>
              <a:t> </a:t>
            </a:r>
            <a:r>
              <a:rPr lang="en-GB" sz="1800" err="1"/>
              <a:t>neu’r</a:t>
            </a:r>
            <a:r>
              <a:rPr lang="en-GB" sz="1800"/>
              <a:t> </a:t>
            </a:r>
            <a:r>
              <a:rPr lang="en-GB" sz="1800" err="1"/>
              <a:t>safbwynt</a:t>
            </a:r>
            <a:r>
              <a:rPr lang="en-GB" sz="1800"/>
              <a:t> </a:t>
            </a:r>
            <a:r>
              <a:rPr lang="en-GB" sz="1800" err="1"/>
              <a:t>yn</a:t>
            </a:r>
            <a:r>
              <a:rPr lang="en-GB" sz="1800"/>
              <a:t> </a:t>
            </a:r>
            <a:r>
              <a:rPr lang="en-GB" sz="1800" err="1"/>
              <a:t>arwain</a:t>
            </a:r>
            <a:r>
              <a:rPr lang="en-GB" sz="1800"/>
              <a:t>. A </a:t>
            </a:r>
            <a:r>
              <a:rPr lang="en-GB" sz="1800" err="1"/>
              <a:t>yw'r</a:t>
            </a:r>
            <a:r>
              <a:rPr lang="en-GB" sz="1800"/>
              <a:t> </a:t>
            </a:r>
            <a:r>
              <a:rPr lang="en-GB" sz="1800" err="1"/>
              <a:t>casgliadau</a:t>
            </a:r>
            <a:r>
              <a:rPr lang="en-GB" sz="1800"/>
              <a:t> </a:t>
            </a:r>
            <a:r>
              <a:rPr lang="en-GB" sz="1800" err="1"/>
              <a:t>yn</a:t>
            </a:r>
            <a:r>
              <a:rPr lang="en-GB" sz="1800"/>
              <a:t> addas ac </a:t>
            </a:r>
            <a:r>
              <a:rPr lang="en-GB" sz="1800" err="1"/>
              <a:t>yn</a:t>
            </a:r>
            <a:r>
              <a:rPr lang="en-GB" sz="1800"/>
              <a:t> </a:t>
            </a:r>
            <a:r>
              <a:rPr lang="en-GB" sz="1800" err="1"/>
              <a:t>rhesymegol</a:t>
            </a:r>
            <a:r>
              <a:rPr lang="en-GB" sz="1800"/>
              <a:t>? </a:t>
            </a:r>
            <a:r>
              <a:rPr lang="en-GB" sz="1800" err="1"/>
              <a:t>Os</a:t>
            </a:r>
            <a:r>
              <a:rPr lang="en-GB" sz="1800"/>
              <a:t> </a:t>
            </a:r>
            <a:r>
              <a:rPr lang="en-GB" sz="1800" err="1"/>
              <a:t>nad</a:t>
            </a:r>
            <a:r>
              <a:rPr lang="en-GB" sz="1800"/>
              <a:t> </a:t>
            </a:r>
            <a:r>
              <a:rPr lang="en-GB" sz="1800" err="1"/>
              <a:t>ydynt</a:t>
            </a:r>
            <a:r>
              <a:rPr lang="en-GB" sz="1800"/>
              <a:t>, a </a:t>
            </a:r>
            <a:r>
              <a:rPr lang="en-GB" sz="1800" err="1"/>
              <a:t>ddylid</a:t>
            </a:r>
            <a:r>
              <a:rPr lang="en-GB" sz="1800"/>
              <a:t> </a:t>
            </a:r>
            <a:r>
              <a:rPr lang="en-GB" sz="1800" err="1"/>
              <a:t>ailystyried</a:t>
            </a:r>
            <a:r>
              <a:rPr lang="en-GB" sz="1800"/>
              <a:t> y </a:t>
            </a:r>
            <a:r>
              <a:rPr lang="en-GB" sz="1800" err="1"/>
              <a:t>gred</a:t>
            </a:r>
            <a:r>
              <a:rPr lang="en-GB" sz="1800"/>
              <a:t> </a:t>
            </a:r>
            <a:r>
              <a:rPr lang="en-GB" sz="1800" err="1"/>
              <a:t>neu’r</a:t>
            </a:r>
            <a:r>
              <a:rPr lang="en-GB" sz="1800"/>
              <a:t> </a:t>
            </a:r>
            <a:r>
              <a:rPr lang="en-GB" sz="1800" err="1"/>
              <a:t>safbwynt</a:t>
            </a:r>
            <a:r>
              <a:rPr lang="en-GB" sz="1800"/>
              <a:t>?</a:t>
            </a:r>
          </a:p>
          <a:p>
            <a:pPr marL="0" indent="0" algn="r">
              <a:buNone/>
            </a:pPr>
            <a:r>
              <a:rPr lang="en-GB" sz="1800"/>
              <a:t>(Cottrell, 2008, t. 275)</a:t>
            </a:r>
          </a:p>
        </p:txBody>
      </p:sp>
      <p:sp>
        <p:nvSpPr>
          <p:cNvPr id="3" name="Content Placeholder 2">
            <a:extLst>
              <a:ext uri="{FF2B5EF4-FFF2-40B4-BE49-F238E27FC236}">
                <a16:creationId xmlns:a16="http://schemas.microsoft.com/office/drawing/2014/main" id="{7AFE1787-D2DB-EC9C-3513-0E6A9CD22AC8}"/>
              </a:ext>
            </a:extLst>
          </p:cNvPr>
          <p:cNvSpPr>
            <a:spLocks noGrp="1"/>
          </p:cNvSpPr>
          <p:nvPr>
            <p:ph sz="half" idx="2"/>
          </p:nvPr>
        </p:nvSpPr>
        <p:spPr/>
        <p:txBody>
          <a:bodyPr/>
          <a:lstStyle/>
          <a:p>
            <a:pPr marL="0" indent="0" algn="just">
              <a:buNone/>
            </a:pPr>
            <a:r>
              <a:rPr lang="en-GB" sz="1800">
                <a:solidFill>
                  <a:schemeClr val="accent6">
                    <a:lumMod val="75000"/>
                  </a:schemeClr>
                </a:solidFill>
              </a:rPr>
              <a:t>In other words:</a:t>
            </a:r>
          </a:p>
          <a:p>
            <a:pPr marL="742950" lvl="1" indent="-285750" algn="just"/>
            <a:r>
              <a:rPr lang="en-GB" sz="1800">
                <a:solidFill>
                  <a:schemeClr val="accent6">
                    <a:lumMod val="75000"/>
                  </a:schemeClr>
                </a:solidFill>
              </a:rPr>
              <a:t>Be  persistent – consider an issue carefully, and more than once</a:t>
            </a:r>
          </a:p>
          <a:p>
            <a:pPr marL="742950" lvl="1" indent="-285750" algn="just"/>
            <a:r>
              <a:rPr lang="en-GB" sz="1800">
                <a:solidFill>
                  <a:schemeClr val="accent6">
                    <a:lumMod val="75000"/>
                  </a:schemeClr>
                </a:solidFill>
              </a:rPr>
              <a:t>Consider the evidence – evaluate the evidence which has been put forward in support of the belief or viewpoint</a:t>
            </a:r>
          </a:p>
          <a:p>
            <a:pPr marL="742950" lvl="1" indent="-285750" algn="just"/>
            <a:r>
              <a:rPr lang="en-GB" sz="1800">
                <a:solidFill>
                  <a:schemeClr val="accent6">
                    <a:lumMod val="75000"/>
                  </a:schemeClr>
                </a:solidFill>
              </a:rPr>
              <a:t>Think of the implications – take time to consider where the belief or viewpoint leads.  Are the conclusions suitable and rational?  If they are not, should the belief or viewpoint be reconsidered?</a:t>
            </a:r>
          </a:p>
          <a:p>
            <a:pPr marL="342900" lvl="1" indent="0" algn="r">
              <a:buNone/>
            </a:pPr>
            <a:r>
              <a:rPr lang="en-GB" sz="1800">
                <a:solidFill>
                  <a:schemeClr val="accent6">
                    <a:lumMod val="75000"/>
                  </a:schemeClr>
                </a:solidFill>
              </a:rPr>
              <a:t>(Cottrell, 2008, p. 275)</a:t>
            </a:r>
          </a:p>
          <a:p>
            <a:endParaRPr lang="en-GB"/>
          </a:p>
        </p:txBody>
      </p:sp>
    </p:spTree>
    <p:extLst>
      <p:ext uri="{BB962C8B-B14F-4D97-AF65-F5344CB8AC3E}">
        <p14:creationId xmlns:p14="http://schemas.microsoft.com/office/powerpoint/2010/main" val="1986048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Beth </a:t>
            </a:r>
            <a:r>
              <a:rPr lang="en-GB" err="1"/>
              <a:t>yw</a:t>
            </a:r>
            <a:r>
              <a:rPr lang="en-GB" dirty="0"/>
              <a:t> </a:t>
            </a:r>
            <a:r>
              <a:rPr lang="en-GB" err="1"/>
              <a:t>Meddwl</a:t>
            </a:r>
            <a:r>
              <a:rPr lang="en-GB" dirty="0"/>
              <a:t> </a:t>
            </a:r>
            <a:r>
              <a:rPr lang="en-GB" err="1"/>
              <a:t>Dadansoddol</a:t>
            </a:r>
            <a:r>
              <a:rPr lang="en-GB" dirty="0"/>
              <a:t>?</a:t>
            </a:r>
            <a:br>
              <a:rPr lang="en-GB" dirty="0"/>
            </a:br>
            <a:r>
              <a:rPr lang="en-GB" dirty="0">
                <a:solidFill>
                  <a:schemeClr val="accent6">
                    <a:lumMod val="75000"/>
                  </a:schemeClr>
                </a:solidFill>
              </a:rPr>
              <a:t>What is Analytical Thinking?</a:t>
            </a:r>
          </a:p>
        </p:txBody>
      </p:sp>
      <p:sp>
        <p:nvSpPr>
          <p:cNvPr id="3" name="Content Placeholder 2"/>
          <p:cNvSpPr>
            <a:spLocks noGrp="1"/>
          </p:cNvSpPr>
          <p:nvPr>
            <p:ph sz="half" idx="1"/>
          </p:nvPr>
        </p:nvSpPr>
        <p:spPr>
          <a:xfrm>
            <a:off x="838200" y="1825625"/>
            <a:ext cx="5181600" cy="3806380"/>
          </a:xfrm>
        </p:spPr>
        <p:txBody>
          <a:bodyPr>
            <a:normAutofit fontScale="85000" lnSpcReduction="20000"/>
          </a:bodyPr>
          <a:lstStyle/>
          <a:p>
            <a:r>
              <a:rPr lang="en-GB"/>
              <a:t>Mae </a:t>
            </a:r>
            <a:r>
              <a:rPr lang="en-GB" err="1"/>
              <a:t>hyn</a:t>
            </a:r>
            <a:r>
              <a:rPr lang="en-GB"/>
              <a:t> </a:t>
            </a:r>
            <a:r>
              <a:rPr lang="en-GB" err="1"/>
              <a:t>yn</a:t>
            </a:r>
            <a:r>
              <a:rPr lang="en-GB"/>
              <a:t> </a:t>
            </a:r>
            <a:r>
              <a:rPr lang="en-GB" err="1"/>
              <a:t>cynnwys</a:t>
            </a:r>
            <a:r>
              <a:rPr lang="en-GB"/>
              <a:t> </a:t>
            </a:r>
            <a:r>
              <a:rPr lang="en-GB" err="1"/>
              <a:t>prosesau</a:t>
            </a:r>
            <a:r>
              <a:rPr lang="en-GB"/>
              <a:t> </a:t>
            </a:r>
            <a:r>
              <a:rPr lang="en-GB" err="1"/>
              <a:t>ychwanegol</a:t>
            </a:r>
            <a:r>
              <a:rPr lang="en-GB"/>
              <a:t>…</a:t>
            </a:r>
          </a:p>
          <a:p>
            <a:endParaRPr lang="en-GB" sz="1500"/>
          </a:p>
          <a:p>
            <a:pPr lvl="1"/>
            <a:r>
              <a:rPr lang="en-GB" sz="2200" err="1"/>
              <a:t>Sefyll</a:t>
            </a:r>
            <a:r>
              <a:rPr lang="en-GB" sz="2200"/>
              <a:t> </a:t>
            </a:r>
            <a:r>
              <a:rPr lang="en-GB" sz="2200" err="1"/>
              <a:t>yn</a:t>
            </a:r>
            <a:r>
              <a:rPr lang="en-GB" sz="2200"/>
              <a:t> </a:t>
            </a:r>
            <a:r>
              <a:rPr lang="en-GB" sz="2200" err="1"/>
              <a:t>ôl</a:t>
            </a:r>
            <a:r>
              <a:rPr lang="en-GB" sz="2200"/>
              <a:t> </a:t>
            </a:r>
            <a:r>
              <a:rPr lang="en-GB" sz="2200" err="1"/>
              <a:t>o'r</a:t>
            </a:r>
            <a:r>
              <a:rPr lang="en-GB" sz="2200"/>
              <a:t> </a:t>
            </a:r>
            <a:r>
              <a:rPr lang="en-GB" sz="2200" err="1"/>
              <a:t>wybodaeth</a:t>
            </a:r>
            <a:r>
              <a:rPr lang="en-GB" sz="2200"/>
              <a:t> a </a:t>
            </a:r>
            <a:r>
              <a:rPr lang="en-GB" sz="2200" err="1"/>
              <a:t>roddwyd</a:t>
            </a:r>
            <a:endParaRPr lang="en-GB" sz="2200"/>
          </a:p>
          <a:p>
            <a:pPr lvl="1"/>
            <a:r>
              <a:rPr lang="en-GB" sz="2200"/>
              <a:t>Ei </a:t>
            </a:r>
            <a:r>
              <a:rPr lang="en-GB" sz="2200" err="1"/>
              <a:t>archwilio</a:t>
            </a:r>
            <a:r>
              <a:rPr lang="en-GB" sz="2200"/>
              <a:t> o </a:t>
            </a:r>
            <a:r>
              <a:rPr lang="en-GB" sz="2200" err="1"/>
              <a:t>lawer</a:t>
            </a:r>
            <a:r>
              <a:rPr lang="en-GB" sz="2200"/>
              <a:t> o </a:t>
            </a:r>
            <a:r>
              <a:rPr lang="en-GB" sz="2200" err="1"/>
              <a:t>wahanol</a:t>
            </a:r>
            <a:r>
              <a:rPr lang="en-GB" sz="2200"/>
              <a:t> </a:t>
            </a:r>
            <a:r>
              <a:rPr lang="en-GB" sz="2200" err="1"/>
              <a:t>onglau</a:t>
            </a:r>
            <a:endParaRPr lang="en-GB" sz="2200"/>
          </a:p>
          <a:p>
            <a:pPr lvl="1"/>
            <a:r>
              <a:rPr lang="en-GB" sz="2200" err="1"/>
              <a:t>Gwirio</a:t>
            </a:r>
            <a:r>
              <a:rPr lang="en-GB" sz="2200"/>
              <a:t> </a:t>
            </a:r>
            <a:r>
              <a:rPr lang="en-GB" sz="2200" err="1"/>
              <a:t>manwl</a:t>
            </a:r>
            <a:r>
              <a:rPr lang="en-GB" sz="2200"/>
              <a:t> </a:t>
            </a:r>
            <a:r>
              <a:rPr lang="en-GB" sz="2200" err="1"/>
              <a:t>gywirdeb</a:t>
            </a:r>
            <a:endParaRPr lang="en-GB" sz="2200"/>
          </a:p>
          <a:p>
            <a:pPr lvl="1"/>
            <a:r>
              <a:rPr lang="en-GB" sz="2200" err="1"/>
              <a:t>Gwirio</a:t>
            </a:r>
            <a:r>
              <a:rPr lang="en-GB" sz="2200"/>
              <a:t> </a:t>
            </a:r>
            <a:r>
              <a:rPr lang="en-GB" sz="2200" err="1"/>
              <a:t>rhesymeg</a:t>
            </a:r>
            <a:r>
              <a:rPr lang="en-GB" sz="2200"/>
              <a:t> y </a:t>
            </a:r>
            <a:r>
              <a:rPr lang="en-GB" sz="2200" err="1"/>
              <a:t>ddadl</a:t>
            </a:r>
            <a:endParaRPr lang="en-GB" sz="2200"/>
          </a:p>
          <a:p>
            <a:pPr lvl="1"/>
            <a:r>
              <a:rPr lang="en-GB" sz="2200" err="1"/>
              <a:t>Chwilio</a:t>
            </a:r>
            <a:r>
              <a:rPr lang="en-GB" sz="2200"/>
              <a:t> am </a:t>
            </a:r>
            <a:r>
              <a:rPr lang="en-GB" sz="2200" err="1"/>
              <a:t>ddiffygion</a:t>
            </a:r>
            <a:r>
              <a:rPr lang="en-GB" sz="2200"/>
              <a:t> </a:t>
            </a:r>
            <a:r>
              <a:rPr lang="en-GB" sz="2200" err="1"/>
              <a:t>mewn</a:t>
            </a:r>
            <a:r>
              <a:rPr lang="en-GB" sz="2200"/>
              <a:t> </a:t>
            </a:r>
            <a:r>
              <a:rPr lang="en-GB" sz="2200" err="1"/>
              <a:t>rhesymu</a:t>
            </a:r>
            <a:r>
              <a:rPr lang="en-GB" sz="2200"/>
              <a:t>/</a:t>
            </a:r>
            <a:r>
              <a:rPr lang="en-GB" sz="2200" err="1"/>
              <a:t>tystiolaeth</a:t>
            </a:r>
            <a:r>
              <a:rPr lang="en-GB" sz="2200"/>
              <a:t>/</a:t>
            </a:r>
            <a:r>
              <a:rPr lang="en-GB" sz="2200" err="1"/>
              <a:t>casgliad</a:t>
            </a:r>
            <a:endParaRPr lang="en-GB" sz="2200"/>
          </a:p>
          <a:p>
            <a:pPr lvl="1"/>
            <a:r>
              <a:rPr lang="en-GB" sz="2200" err="1"/>
              <a:t>Gweld</a:t>
            </a:r>
            <a:r>
              <a:rPr lang="en-GB" sz="2200"/>
              <a:t> ac </a:t>
            </a:r>
            <a:r>
              <a:rPr lang="en-GB" sz="2200" err="1"/>
              <a:t>egluro</a:t>
            </a:r>
            <a:r>
              <a:rPr lang="en-GB" sz="2200"/>
              <a:t> pam </a:t>
            </a:r>
            <a:r>
              <a:rPr lang="en-GB" sz="2200" err="1"/>
              <a:t>mae</a:t>
            </a:r>
            <a:r>
              <a:rPr lang="en-GB" sz="2200"/>
              <a:t> </a:t>
            </a:r>
            <a:r>
              <a:rPr lang="en-GB" sz="2200" err="1"/>
              <a:t>pobl</a:t>
            </a:r>
            <a:r>
              <a:rPr lang="en-GB" sz="2200"/>
              <a:t> </a:t>
            </a:r>
            <a:r>
              <a:rPr lang="en-GB" sz="2200" err="1"/>
              <a:t>wedi</a:t>
            </a:r>
            <a:r>
              <a:rPr lang="en-GB" sz="2200"/>
              <a:t> </a:t>
            </a:r>
            <a:r>
              <a:rPr lang="en-GB" sz="2200" err="1"/>
              <a:t>dod</a:t>
            </a:r>
            <a:r>
              <a:rPr lang="en-GB" sz="2200"/>
              <a:t> </a:t>
            </a:r>
            <a:r>
              <a:rPr lang="en-GB" sz="2200" err="1"/>
              <a:t>i</a:t>
            </a:r>
            <a:r>
              <a:rPr lang="en-GB" sz="2200"/>
              <a:t> </a:t>
            </a:r>
            <a:r>
              <a:rPr lang="en-GB" sz="2200" err="1"/>
              <a:t>gasgliadau</a:t>
            </a:r>
            <a:r>
              <a:rPr lang="en-GB" sz="2200"/>
              <a:t> </a:t>
            </a:r>
            <a:r>
              <a:rPr lang="en-GB" sz="2200" err="1"/>
              <a:t>gwahanol</a:t>
            </a:r>
            <a:endParaRPr lang="en-GB" sz="2200"/>
          </a:p>
          <a:p>
            <a:pPr lvl="1"/>
            <a:r>
              <a:rPr lang="en-GB" sz="2200" err="1"/>
              <a:t>Rhagdybiaethau</a:t>
            </a:r>
            <a:r>
              <a:rPr lang="en-GB" sz="2200"/>
              <a:t> </a:t>
            </a:r>
            <a:r>
              <a:rPr lang="en-GB" sz="2200" err="1"/>
              <a:t>cudd</a:t>
            </a:r>
            <a:r>
              <a:rPr lang="en-GB" sz="2200"/>
              <a:t> ac </a:t>
            </a:r>
            <a:r>
              <a:rPr lang="en-GB" sz="2200" err="1"/>
              <a:t>ymdrechion</a:t>
            </a:r>
            <a:r>
              <a:rPr lang="en-GB" sz="2200"/>
              <a:t> </a:t>
            </a:r>
            <a:r>
              <a:rPr lang="en-GB" sz="2200" err="1"/>
              <a:t>i</a:t>
            </a:r>
            <a:r>
              <a:rPr lang="en-GB" sz="2200"/>
              <a:t> </a:t>
            </a:r>
            <a:r>
              <a:rPr lang="en-GB" sz="2200" err="1"/>
              <a:t>ddenu'r</a:t>
            </a:r>
            <a:r>
              <a:rPr lang="en-GB" sz="2200"/>
              <a:t> </a:t>
            </a:r>
            <a:r>
              <a:rPr lang="en-GB" sz="2200" err="1"/>
              <a:t>darllenydd</a:t>
            </a:r>
            <a:r>
              <a:rPr lang="en-GB" sz="2200"/>
              <a:t> </a:t>
            </a:r>
            <a:r>
              <a:rPr lang="en-GB" sz="2200" err="1"/>
              <a:t>i</a:t>
            </a:r>
            <a:r>
              <a:rPr lang="en-GB" sz="2200"/>
              <a:t> </a:t>
            </a:r>
            <a:r>
              <a:rPr lang="en-GB" sz="2200" err="1"/>
              <a:t>gytundeb</a:t>
            </a:r>
            <a:endParaRPr lang="en-GB" sz="2200"/>
          </a:p>
          <a:p>
            <a:pPr marL="0" indent="0" algn="r">
              <a:buNone/>
            </a:pPr>
            <a:r>
              <a:rPr lang="en-GB" sz="2200"/>
              <a:t>(Cottrell, 2008)</a:t>
            </a:r>
          </a:p>
        </p:txBody>
      </p:sp>
      <p:sp>
        <p:nvSpPr>
          <p:cNvPr id="4" name="Content Placeholder 3">
            <a:extLst>
              <a:ext uri="{FF2B5EF4-FFF2-40B4-BE49-F238E27FC236}">
                <a16:creationId xmlns:a16="http://schemas.microsoft.com/office/drawing/2014/main" id="{E663066F-1B79-B60B-E23D-18ADCE289691}"/>
              </a:ext>
            </a:extLst>
          </p:cNvPr>
          <p:cNvSpPr>
            <a:spLocks noGrp="1"/>
          </p:cNvSpPr>
          <p:nvPr>
            <p:ph sz="half" idx="2"/>
          </p:nvPr>
        </p:nvSpPr>
        <p:spPr/>
        <p:txBody>
          <a:bodyPr>
            <a:normAutofit fontScale="85000" lnSpcReduction="20000"/>
          </a:bodyPr>
          <a:lstStyle/>
          <a:p>
            <a:r>
              <a:rPr lang="en-GB">
                <a:solidFill>
                  <a:schemeClr val="accent6">
                    <a:lumMod val="75000"/>
                  </a:schemeClr>
                </a:solidFill>
              </a:rPr>
              <a:t>This involves additional processes…</a:t>
            </a:r>
          </a:p>
          <a:p>
            <a:pPr marL="0" indent="0">
              <a:buNone/>
            </a:pPr>
            <a:endParaRPr lang="en-GB" sz="1900">
              <a:solidFill>
                <a:schemeClr val="accent6">
                  <a:lumMod val="75000"/>
                </a:schemeClr>
              </a:solidFill>
            </a:endParaRPr>
          </a:p>
          <a:p>
            <a:pPr lvl="1"/>
            <a:r>
              <a:rPr lang="en-GB" sz="2200">
                <a:solidFill>
                  <a:schemeClr val="accent6">
                    <a:lumMod val="75000"/>
                  </a:schemeClr>
                </a:solidFill>
              </a:rPr>
              <a:t>Standing back from the information given</a:t>
            </a:r>
          </a:p>
          <a:p>
            <a:pPr lvl="1"/>
            <a:r>
              <a:rPr lang="en-GB" sz="2200">
                <a:solidFill>
                  <a:schemeClr val="accent6">
                    <a:lumMod val="75000"/>
                  </a:schemeClr>
                </a:solidFill>
              </a:rPr>
              <a:t>Examining it from many different angles</a:t>
            </a:r>
          </a:p>
          <a:p>
            <a:pPr lvl="1"/>
            <a:r>
              <a:rPr lang="en-GB" sz="2200">
                <a:solidFill>
                  <a:schemeClr val="accent6">
                    <a:lumMod val="75000"/>
                  </a:schemeClr>
                </a:solidFill>
              </a:rPr>
              <a:t>Checking closely for accuracy</a:t>
            </a:r>
          </a:p>
          <a:p>
            <a:pPr lvl="1"/>
            <a:r>
              <a:rPr lang="en-GB" sz="2200">
                <a:solidFill>
                  <a:schemeClr val="accent6">
                    <a:lumMod val="75000"/>
                  </a:schemeClr>
                </a:solidFill>
              </a:rPr>
              <a:t>Checking logic of argument</a:t>
            </a:r>
          </a:p>
          <a:p>
            <a:pPr lvl="1"/>
            <a:r>
              <a:rPr lang="en-GB" sz="2200">
                <a:solidFill>
                  <a:schemeClr val="accent6">
                    <a:lumMod val="75000"/>
                  </a:schemeClr>
                </a:solidFill>
              </a:rPr>
              <a:t>Looking for flaws in reasoning/evidence/conclusion</a:t>
            </a:r>
          </a:p>
          <a:p>
            <a:pPr lvl="1"/>
            <a:r>
              <a:rPr lang="en-GB" sz="2200">
                <a:solidFill>
                  <a:schemeClr val="accent6">
                    <a:lumMod val="75000"/>
                  </a:schemeClr>
                </a:solidFill>
              </a:rPr>
              <a:t>Seeing and explaining why people have arrived at different conclusions</a:t>
            </a:r>
          </a:p>
          <a:p>
            <a:pPr lvl="1"/>
            <a:r>
              <a:rPr lang="en-GB" sz="2200">
                <a:solidFill>
                  <a:schemeClr val="accent6">
                    <a:lumMod val="75000"/>
                  </a:schemeClr>
                </a:solidFill>
              </a:rPr>
              <a:t>Hidden assumptions and attempts to lure the reader into agreement</a:t>
            </a:r>
          </a:p>
          <a:p>
            <a:pPr marL="457200" lvl="1" indent="0" algn="r">
              <a:buNone/>
            </a:pPr>
            <a:r>
              <a:rPr lang="en-GB" sz="2200">
                <a:solidFill>
                  <a:schemeClr val="accent6">
                    <a:lumMod val="75000"/>
                  </a:schemeClr>
                </a:solidFill>
              </a:rPr>
              <a:t>(Cottrell, 2008)</a:t>
            </a:r>
          </a:p>
          <a:p>
            <a:endParaRPr lang="en-GB"/>
          </a:p>
        </p:txBody>
      </p:sp>
    </p:spTree>
    <p:extLst>
      <p:ext uri="{BB962C8B-B14F-4D97-AF65-F5344CB8AC3E}">
        <p14:creationId xmlns:p14="http://schemas.microsoft.com/office/powerpoint/2010/main" val="1319701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a:cs typeface="Arial"/>
              </a:rPr>
              <a:t>Beth </a:t>
            </a:r>
            <a:r>
              <a:rPr lang="en-GB" err="1">
                <a:latin typeface="Arial"/>
                <a:cs typeface="Arial"/>
              </a:rPr>
              <a:t>wyt</a:t>
            </a:r>
            <a:r>
              <a:rPr lang="en-GB" dirty="0">
                <a:latin typeface="Arial"/>
                <a:cs typeface="Arial"/>
              </a:rPr>
              <a:t> </a:t>
            </a:r>
            <a:r>
              <a:rPr lang="en-GB" err="1">
                <a:latin typeface="Arial"/>
                <a:cs typeface="Arial"/>
              </a:rPr>
              <a:t>ti’n</a:t>
            </a:r>
            <a:r>
              <a:rPr lang="en-GB" dirty="0">
                <a:latin typeface="Arial"/>
                <a:cs typeface="Arial"/>
              </a:rPr>
              <a:t> </a:t>
            </a:r>
            <a:r>
              <a:rPr lang="en-GB" err="1">
                <a:latin typeface="Arial"/>
                <a:cs typeface="Arial"/>
              </a:rPr>
              <a:t>ei</a:t>
            </a:r>
            <a:r>
              <a:rPr lang="en-GB" dirty="0">
                <a:latin typeface="Arial"/>
                <a:cs typeface="Arial"/>
              </a:rPr>
              <a:t> weld?</a:t>
            </a:r>
            <a:br>
              <a:rPr lang="en-GB" dirty="0">
                <a:latin typeface="Arial" panose="020B0604020202020204" pitchFamily="34" charset="0"/>
                <a:cs typeface="Arial" panose="020B0604020202020204" pitchFamily="34" charset="0"/>
              </a:rPr>
            </a:br>
            <a:r>
              <a:rPr lang="en-GB" dirty="0">
                <a:solidFill>
                  <a:schemeClr val="accent6">
                    <a:lumMod val="75000"/>
                  </a:schemeClr>
                </a:solidFill>
                <a:latin typeface="Arial"/>
                <a:cs typeface="Arial"/>
              </a:rPr>
              <a:t>What do you see?</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5362" y="1787786"/>
            <a:ext cx="6201275" cy="38223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4451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Datblygu</a:t>
            </a:r>
            <a:r>
              <a:rPr lang="en-GB" dirty="0"/>
              <a:t> </a:t>
            </a:r>
            <a:r>
              <a:rPr lang="en-GB" err="1"/>
              <a:t>meddwl</a:t>
            </a:r>
            <a:r>
              <a:rPr lang="en-GB" dirty="0"/>
              <a:t> </a:t>
            </a:r>
            <a:r>
              <a:rPr lang="en-GB" err="1"/>
              <a:t>tebyg</a:t>
            </a:r>
            <a:r>
              <a:rPr lang="en-GB" dirty="0"/>
              <a:t> </a:t>
            </a:r>
            <a:r>
              <a:rPr lang="en-GB" err="1"/>
              <a:t>i</a:t>
            </a:r>
            <a:r>
              <a:rPr lang="en-GB" dirty="0"/>
              <a:t> </a:t>
            </a:r>
            <a:r>
              <a:rPr lang="en-GB" err="1"/>
              <a:t>dditectif</a:t>
            </a:r>
            <a:br>
              <a:rPr lang="en-GB" dirty="0"/>
            </a:br>
            <a:r>
              <a:rPr lang="en-GB" dirty="0">
                <a:solidFill>
                  <a:schemeClr val="accent6">
                    <a:lumMod val="75000"/>
                  </a:schemeClr>
                </a:solidFill>
              </a:rPr>
              <a:t>Develop a detective-like mind</a:t>
            </a:r>
            <a:endParaRPr lang="en-GB" dirty="0">
              <a:solidFill>
                <a:schemeClr val="accent6">
                  <a:lumMod val="75000"/>
                </a:schemeClr>
              </a:solidFill>
              <a:cs typeface="Arial"/>
            </a:endParaRP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81953" y="1868607"/>
            <a:ext cx="4628094" cy="37559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8908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2AA37-8C88-3389-10DE-59AA61939BF3}"/>
              </a:ext>
            </a:extLst>
          </p:cNvPr>
          <p:cNvSpPr>
            <a:spLocks noGrp="1"/>
          </p:cNvSpPr>
          <p:nvPr>
            <p:ph type="title"/>
          </p:nvPr>
        </p:nvSpPr>
        <p:spPr/>
        <p:txBody>
          <a:bodyPr>
            <a:normAutofit/>
          </a:bodyPr>
          <a:lstStyle/>
          <a:p>
            <a:r>
              <a:rPr lang="en-GB" dirty="0" err="1"/>
              <a:t>Meddwl</a:t>
            </a:r>
            <a:r>
              <a:rPr lang="en-GB" dirty="0"/>
              <a:t> </a:t>
            </a:r>
            <a:r>
              <a:rPr lang="en-GB" dirty="0" err="1"/>
              <a:t>yn</a:t>
            </a:r>
            <a:r>
              <a:rPr lang="en-GB" dirty="0"/>
              <a:t> </a:t>
            </a:r>
            <a:r>
              <a:rPr lang="en-GB" dirty="0" err="1"/>
              <a:t>feirniadol</a:t>
            </a:r>
            <a:r>
              <a:rPr lang="en-GB" dirty="0"/>
              <a:t> </a:t>
            </a:r>
            <a:r>
              <a:rPr lang="en-GB" dirty="0" err="1"/>
              <a:t>wrth</a:t>
            </a:r>
            <a:r>
              <a:rPr lang="en-GB" dirty="0"/>
              <a:t> </a:t>
            </a:r>
            <a:r>
              <a:rPr lang="en-GB" dirty="0" err="1"/>
              <a:t>ddarllen</a:t>
            </a:r>
            <a:r>
              <a:rPr lang="en-GB" dirty="0"/>
              <a:t>…</a:t>
            </a:r>
            <a:br>
              <a:rPr lang="en-GB" dirty="0"/>
            </a:br>
            <a:r>
              <a:rPr lang="en-GB" dirty="0">
                <a:solidFill>
                  <a:schemeClr val="accent6">
                    <a:lumMod val="75000"/>
                  </a:schemeClr>
                </a:solidFill>
              </a:rPr>
              <a:t>Critical thinking when reading…</a:t>
            </a:r>
            <a:endParaRPr lang="en-GB">
              <a:solidFill>
                <a:schemeClr val="accent6">
                  <a:lumMod val="75000"/>
                </a:schemeClr>
              </a:solidFill>
              <a:cs typeface="Arial" panose="020B0604020202020204"/>
            </a:endParaRPr>
          </a:p>
        </p:txBody>
      </p:sp>
      <p:sp>
        <p:nvSpPr>
          <p:cNvPr id="3" name="Content Placeholder 2">
            <a:extLst>
              <a:ext uri="{FF2B5EF4-FFF2-40B4-BE49-F238E27FC236}">
                <a16:creationId xmlns:a16="http://schemas.microsoft.com/office/drawing/2014/main" id="{0E68E7A7-C7CC-AECD-3E7B-99D4E1B6DAB4}"/>
              </a:ext>
            </a:extLst>
          </p:cNvPr>
          <p:cNvSpPr>
            <a:spLocks noGrp="1"/>
          </p:cNvSpPr>
          <p:nvPr>
            <p:ph sz="half" idx="1"/>
          </p:nvPr>
        </p:nvSpPr>
        <p:spPr/>
        <p:txBody>
          <a:bodyPr>
            <a:normAutofit fontScale="55000" lnSpcReduction="20000"/>
          </a:bodyPr>
          <a:lstStyle/>
          <a:p>
            <a:pPr marL="0" indent="0">
              <a:lnSpc>
                <a:spcPct val="120000"/>
              </a:lnSpc>
              <a:buNone/>
            </a:pPr>
            <a:r>
              <a:rPr lang="en-GB" sz="2800"/>
              <a:t>Mae Cottrell (2008, t. 276) </a:t>
            </a:r>
            <a:r>
              <a:rPr lang="en-GB" sz="2800" err="1"/>
              <a:t>yn</a:t>
            </a:r>
            <a:r>
              <a:rPr lang="en-GB" sz="2800"/>
              <a:t> </a:t>
            </a:r>
            <a:r>
              <a:rPr lang="en-GB" sz="2800" err="1"/>
              <a:t>nodi'r</a:t>
            </a:r>
            <a:r>
              <a:rPr lang="en-GB" sz="2800"/>
              <a:t> </a:t>
            </a:r>
            <a:r>
              <a:rPr lang="en-GB" sz="2800" err="1"/>
              <a:t>pwyntiau</a:t>
            </a:r>
            <a:r>
              <a:rPr lang="en-GB" sz="2800"/>
              <a:t> </a:t>
            </a:r>
            <a:r>
              <a:rPr lang="en-GB" sz="2800" err="1"/>
              <a:t>allweddol</a:t>
            </a:r>
            <a:r>
              <a:rPr lang="en-GB" sz="2800"/>
              <a:t> </a:t>
            </a:r>
            <a:r>
              <a:rPr lang="en-GB" sz="2800" err="1"/>
              <a:t>hyn</a:t>
            </a:r>
            <a:r>
              <a:rPr lang="en-GB" sz="2800"/>
              <a:t> </a:t>
            </a:r>
            <a:r>
              <a:rPr lang="en-GB" sz="2800" err="1"/>
              <a:t>ynghylch</a:t>
            </a:r>
            <a:r>
              <a:rPr lang="en-GB" sz="2800"/>
              <a:t> </a:t>
            </a:r>
            <a:r>
              <a:rPr lang="en-GB" sz="2800" err="1"/>
              <a:t>meddwl</a:t>
            </a:r>
            <a:r>
              <a:rPr lang="en-GB" sz="2800"/>
              <a:t> </a:t>
            </a:r>
            <a:r>
              <a:rPr lang="en-GB" sz="2800" err="1"/>
              <a:t>beirniadol</a:t>
            </a:r>
            <a:r>
              <a:rPr lang="en-GB" sz="2800"/>
              <a:t> </a:t>
            </a:r>
            <a:r>
              <a:rPr lang="en-GB" sz="2800" err="1"/>
              <a:t>wrth</a:t>
            </a:r>
            <a:r>
              <a:rPr lang="en-GB" sz="2800"/>
              <a:t> </a:t>
            </a:r>
            <a:r>
              <a:rPr lang="en-GB" sz="2800" err="1"/>
              <a:t>ddarllen</a:t>
            </a:r>
            <a:r>
              <a:rPr lang="en-GB" sz="2800"/>
              <a:t>. </a:t>
            </a:r>
            <a:r>
              <a:rPr lang="en-GB" sz="2800" err="1"/>
              <a:t>Mae'n</a:t>
            </a:r>
            <a:r>
              <a:rPr lang="en-GB" sz="2800"/>
              <a:t> </a:t>
            </a:r>
            <a:r>
              <a:rPr lang="en-GB" sz="2800" err="1"/>
              <a:t>cynnwys</a:t>
            </a:r>
            <a:r>
              <a:rPr lang="en-GB" sz="2800"/>
              <a:t>:</a:t>
            </a:r>
          </a:p>
          <a:p>
            <a:pPr>
              <a:lnSpc>
                <a:spcPct val="120000"/>
              </a:lnSpc>
            </a:pPr>
            <a:r>
              <a:rPr lang="en-GB" sz="2800"/>
              <a:t>Nodi </a:t>
            </a:r>
            <a:r>
              <a:rPr lang="en-GB" sz="2800" err="1"/>
              <a:t>llinell</a:t>
            </a:r>
            <a:r>
              <a:rPr lang="en-GB" sz="2800"/>
              <a:t> </a:t>
            </a:r>
            <a:r>
              <a:rPr lang="en-GB" sz="2800" err="1"/>
              <a:t>yr</a:t>
            </a:r>
            <a:r>
              <a:rPr lang="en-GB" sz="2800"/>
              <a:t> </a:t>
            </a:r>
            <a:r>
              <a:rPr lang="en-GB" sz="2800" err="1"/>
              <a:t>ymresymiad</a:t>
            </a:r>
            <a:r>
              <a:rPr lang="en-GB" sz="2800"/>
              <a:t> </a:t>
            </a:r>
            <a:r>
              <a:rPr lang="en-GB" sz="2800" err="1"/>
              <a:t>yn</a:t>
            </a:r>
            <a:r>
              <a:rPr lang="en-GB" sz="2800"/>
              <a:t> y </a:t>
            </a:r>
            <a:r>
              <a:rPr lang="en-GB" sz="2800" err="1"/>
              <a:t>testun</a:t>
            </a:r>
            <a:endParaRPr lang="en-GB" sz="2800"/>
          </a:p>
          <a:p>
            <a:pPr>
              <a:lnSpc>
                <a:spcPct val="120000"/>
              </a:lnSpc>
            </a:pPr>
            <a:r>
              <a:rPr lang="en-GB" sz="2800" err="1"/>
              <a:t>Gwerthuso'r</a:t>
            </a:r>
            <a:r>
              <a:rPr lang="en-GB" sz="2800"/>
              <a:t> </a:t>
            </a:r>
            <a:r>
              <a:rPr lang="en-GB" sz="2800" err="1"/>
              <a:t>llinell</a:t>
            </a:r>
            <a:r>
              <a:rPr lang="en-GB" sz="2800"/>
              <a:t> </a:t>
            </a:r>
            <a:r>
              <a:rPr lang="en-GB" sz="2800" err="1"/>
              <a:t>ymresymu</a:t>
            </a:r>
            <a:r>
              <a:rPr lang="en-GB" sz="2800"/>
              <a:t> </a:t>
            </a:r>
            <a:r>
              <a:rPr lang="en-GB" sz="2800" err="1"/>
              <a:t>yn</a:t>
            </a:r>
            <a:r>
              <a:rPr lang="en-GB" sz="2800"/>
              <a:t> </a:t>
            </a:r>
            <a:r>
              <a:rPr lang="en-GB" sz="2800" err="1"/>
              <a:t>feirniadol</a:t>
            </a:r>
            <a:endParaRPr lang="en-GB" sz="2800"/>
          </a:p>
          <a:p>
            <a:pPr>
              <a:lnSpc>
                <a:spcPct val="120000"/>
              </a:lnSpc>
            </a:pPr>
            <a:r>
              <a:rPr lang="en-GB" sz="2800" err="1"/>
              <a:t>Cwestiynu</a:t>
            </a:r>
            <a:r>
              <a:rPr lang="en-GB" sz="2800"/>
              <a:t> </a:t>
            </a:r>
            <a:r>
              <a:rPr lang="en-GB" sz="2800" err="1"/>
              <a:t>ymddangosiadau</a:t>
            </a:r>
            <a:r>
              <a:rPr lang="en-GB" sz="2800"/>
              <a:t> </a:t>
            </a:r>
            <a:r>
              <a:rPr lang="en-GB" sz="2800" err="1"/>
              <a:t>arwyneb</a:t>
            </a:r>
            <a:r>
              <a:rPr lang="en-GB" sz="2800"/>
              <a:t> a </a:t>
            </a:r>
            <a:r>
              <a:rPr lang="en-GB" sz="2800" err="1"/>
              <a:t>gwirio</a:t>
            </a:r>
            <a:r>
              <a:rPr lang="en-GB" sz="2800"/>
              <a:t> am </a:t>
            </a:r>
            <a:r>
              <a:rPr lang="en-GB" sz="2800" err="1"/>
              <a:t>ragdybiaethau</a:t>
            </a:r>
            <a:r>
              <a:rPr lang="en-GB" sz="2800"/>
              <a:t> neu </a:t>
            </a:r>
            <a:r>
              <a:rPr lang="en-GB" sz="2800" err="1"/>
              <a:t>agendâu</a:t>
            </a:r>
            <a:r>
              <a:rPr lang="en-GB" sz="2800"/>
              <a:t> </a:t>
            </a:r>
            <a:r>
              <a:rPr lang="en-GB" sz="2800" err="1"/>
              <a:t>cudd</a:t>
            </a:r>
            <a:endParaRPr lang="en-GB" sz="2800"/>
          </a:p>
          <a:p>
            <a:pPr>
              <a:lnSpc>
                <a:spcPct val="120000"/>
              </a:lnSpc>
            </a:pPr>
            <a:r>
              <a:rPr lang="en-GB" sz="2800" err="1"/>
              <a:t>Adnabod</a:t>
            </a:r>
            <a:r>
              <a:rPr lang="en-GB" sz="2800"/>
              <a:t> </a:t>
            </a:r>
            <a:r>
              <a:rPr lang="en-GB" sz="2800" err="1"/>
              <a:t>tystiolaeth</a:t>
            </a:r>
            <a:r>
              <a:rPr lang="en-GB" sz="2800"/>
              <a:t> </a:t>
            </a:r>
            <a:r>
              <a:rPr lang="en-GB" sz="2800" err="1"/>
              <a:t>yn</a:t>
            </a:r>
            <a:r>
              <a:rPr lang="en-GB" sz="2800"/>
              <a:t> y </a:t>
            </a:r>
            <a:r>
              <a:rPr lang="en-GB" sz="2800" err="1"/>
              <a:t>testun</a:t>
            </a:r>
            <a:endParaRPr lang="en-GB" sz="2800"/>
          </a:p>
          <a:p>
            <a:pPr>
              <a:lnSpc>
                <a:spcPct val="120000"/>
              </a:lnSpc>
            </a:pPr>
            <a:r>
              <a:rPr lang="en-GB" sz="2800" err="1"/>
              <a:t>Gwerthuso'r</a:t>
            </a:r>
            <a:r>
              <a:rPr lang="en-GB" sz="2800"/>
              <a:t> </a:t>
            </a:r>
            <a:r>
              <a:rPr lang="en-GB" sz="2800" err="1"/>
              <a:t>dystiolaeth</a:t>
            </a:r>
            <a:r>
              <a:rPr lang="en-GB" sz="2800"/>
              <a:t> </a:t>
            </a:r>
            <a:r>
              <a:rPr lang="en-GB" sz="2800" err="1"/>
              <a:t>yn</a:t>
            </a:r>
            <a:r>
              <a:rPr lang="en-GB" sz="2800"/>
              <a:t> </a:t>
            </a:r>
            <a:r>
              <a:rPr lang="en-GB" sz="2800" err="1"/>
              <a:t>unol</a:t>
            </a:r>
            <a:r>
              <a:rPr lang="en-GB" sz="2800"/>
              <a:t> â </a:t>
            </a:r>
            <a:r>
              <a:rPr lang="en-GB" sz="2800" err="1"/>
              <a:t>meini</a:t>
            </a:r>
            <a:r>
              <a:rPr lang="en-GB" sz="2800"/>
              <a:t> </a:t>
            </a:r>
            <a:r>
              <a:rPr lang="en-GB" sz="2800" err="1"/>
              <a:t>prawf</a:t>
            </a:r>
            <a:r>
              <a:rPr lang="en-GB" sz="2800"/>
              <a:t> </a:t>
            </a:r>
            <a:r>
              <a:rPr lang="en-GB" sz="2800" err="1"/>
              <a:t>dilys</a:t>
            </a:r>
            <a:endParaRPr lang="en-GB" sz="2800"/>
          </a:p>
          <a:p>
            <a:pPr>
              <a:lnSpc>
                <a:spcPct val="120000"/>
              </a:lnSpc>
            </a:pPr>
            <a:r>
              <a:rPr lang="en-GB" sz="2800" err="1"/>
              <a:t>Adnabod</a:t>
            </a:r>
            <a:r>
              <a:rPr lang="en-GB" sz="2800"/>
              <a:t> </a:t>
            </a:r>
            <a:r>
              <a:rPr lang="en-GB" sz="2800" err="1"/>
              <a:t>casgliadau’r</a:t>
            </a:r>
            <a:r>
              <a:rPr lang="en-GB" sz="2800"/>
              <a:t> </a:t>
            </a:r>
            <a:r>
              <a:rPr lang="en-GB" sz="2800" err="1"/>
              <a:t>awdur</a:t>
            </a:r>
            <a:endParaRPr lang="en-GB" sz="2800"/>
          </a:p>
          <a:p>
            <a:pPr>
              <a:lnSpc>
                <a:spcPct val="120000"/>
              </a:lnSpc>
            </a:pPr>
            <a:r>
              <a:rPr lang="en-GB" sz="2800" err="1"/>
              <a:t>Penderfynu</a:t>
            </a:r>
            <a:r>
              <a:rPr lang="en-GB" sz="2800"/>
              <a:t> a </a:t>
            </a:r>
            <a:r>
              <a:rPr lang="en-GB" sz="2800" err="1"/>
              <a:t>yw'r</a:t>
            </a:r>
            <a:r>
              <a:rPr lang="en-GB" sz="2800"/>
              <a:t> </a:t>
            </a:r>
            <a:r>
              <a:rPr lang="en-GB" sz="2800" err="1"/>
              <a:t>dystiolaeth</a:t>
            </a:r>
            <a:r>
              <a:rPr lang="en-GB" sz="2800"/>
              <a:t> a </a:t>
            </a:r>
            <a:r>
              <a:rPr lang="en-GB" sz="2800" err="1"/>
              <a:t>roddwyd</a:t>
            </a:r>
            <a:r>
              <a:rPr lang="en-GB" sz="2800"/>
              <a:t> </a:t>
            </a:r>
            <a:r>
              <a:rPr lang="en-GB" sz="2800" err="1"/>
              <a:t>yn</a:t>
            </a:r>
            <a:r>
              <a:rPr lang="en-GB" sz="2800"/>
              <a:t> </a:t>
            </a:r>
            <a:r>
              <a:rPr lang="en-GB" sz="2800" err="1"/>
              <a:t>cefnogi'r</a:t>
            </a:r>
            <a:r>
              <a:rPr lang="en-GB" sz="2800"/>
              <a:t> </a:t>
            </a:r>
            <a:r>
              <a:rPr lang="en-GB" sz="2800" err="1"/>
              <a:t>casgliadau</a:t>
            </a:r>
            <a:r>
              <a:rPr lang="en-GB" sz="2800"/>
              <a:t> </a:t>
            </a:r>
            <a:r>
              <a:rPr lang="en-GB" sz="2800" err="1"/>
              <a:t>hyn</a:t>
            </a:r>
            <a:endParaRPr lang="en-GB" sz="2800"/>
          </a:p>
          <a:p>
            <a:endParaRPr lang="en-GB"/>
          </a:p>
        </p:txBody>
      </p:sp>
      <p:sp>
        <p:nvSpPr>
          <p:cNvPr id="4" name="Content Placeholder 3">
            <a:extLst>
              <a:ext uri="{FF2B5EF4-FFF2-40B4-BE49-F238E27FC236}">
                <a16:creationId xmlns:a16="http://schemas.microsoft.com/office/drawing/2014/main" id="{ADDE0F19-E989-5FAB-7D97-9BD9414F5D3F}"/>
              </a:ext>
            </a:extLst>
          </p:cNvPr>
          <p:cNvSpPr>
            <a:spLocks noGrp="1"/>
          </p:cNvSpPr>
          <p:nvPr>
            <p:ph sz="half" idx="2"/>
          </p:nvPr>
        </p:nvSpPr>
        <p:spPr/>
        <p:txBody>
          <a:bodyPr>
            <a:normAutofit fontScale="55000" lnSpcReduction="20000"/>
          </a:bodyPr>
          <a:lstStyle/>
          <a:p>
            <a:pPr marL="0" indent="0">
              <a:lnSpc>
                <a:spcPct val="120000"/>
              </a:lnSpc>
              <a:buNone/>
            </a:pPr>
            <a:r>
              <a:rPr lang="en-GB">
                <a:solidFill>
                  <a:schemeClr val="accent6">
                    <a:lumMod val="75000"/>
                  </a:schemeClr>
                </a:solidFill>
              </a:rPr>
              <a:t>Cottrell (2008, p. 276) notes these key points regarding critical thinking when reading.  It involves:</a:t>
            </a:r>
          </a:p>
          <a:p>
            <a:pPr>
              <a:lnSpc>
                <a:spcPct val="120000"/>
              </a:lnSpc>
            </a:pPr>
            <a:r>
              <a:rPr lang="en-GB">
                <a:solidFill>
                  <a:schemeClr val="accent6">
                    <a:lumMod val="75000"/>
                  </a:schemeClr>
                </a:solidFill>
              </a:rPr>
              <a:t>Identifying the line of reasoning in the text</a:t>
            </a:r>
          </a:p>
          <a:p>
            <a:pPr>
              <a:lnSpc>
                <a:spcPct val="120000"/>
              </a:lnSpc>
            </a:pPr>
            <a:r>
              <a:rPr lang="en-GB">
                <a:solidFill>
                  <a:schemeClr val="accent6">
                    <a:lumMod val="75000"/>
                  </a:schemeClr>
                </a:solidFill>
              </a:rPr>
              <a:t>Critically evaluating the line of reasoning</a:t>
            </a:r>
          </a:p>
          <a:p>
            <a:pPr>
              <a:lnSpc>
                <a:spcPct val="120000"/>
              </a:lnSpc>
            </a:pPr>
            <a:r>
              <a:rPr lang="en-GB">
                <a:solidFill>
                  <a:schemeClr val="accent6">
                    <a:lumMod val="75000"/>
                  </a:schemeClr>
                </a:solidFill>
              </a:rPr>
              <a:t>Questioning surface appearances and checking for hidden assumptions or agendas</a:t>
            </a:r>
          </a:p>
          <a:p>
            <a:pPr>
              <a:lnSpc>
                <a:spcPct val="120000"/>
              </a:lnSpc>
            </a:pPr>
            <a:r>
              <a:rPr lang="en-GB">
                <a:solidFill>
                  <a:schemeClr val="accent6">
                    <a:lumMod val="75000"/>
                  </a:schemeClr>
                </a:solidFill>
              </a:rPr>
              <a:t>Identifying evidence in the text</a:t>
            </a:r>
          </a:p>
          <a:p>
            <a:pPr>
              <a:lnSpc>
                <a:spcPct val="120000"/>
              </a:lnSpc>
            </a:pPr>
            <a:r>
              <a:rPr lang="en-GB">
                <a:solidFill>
                  <a:schemeClr val="accent6">
                    <a:lumMod val="75000"/>
                  </a:schemeClr>
                </a:solidFill>
              </a:rPr>
              <a:t>Evaluating the evidence according to valid criteria</a:t>
            </a:r>
          </a:p>
          <a:p>
            <a:pPr>
              <a:lnSpc>
                <a:spcPct val="120000"/>
              </a:lnSpc>
            </a:pPr>
            <a:r>
              <a:rPr lang="en-GB">
                <a:solidFill>
                  <a:schemeClr val="accent6">
                    <a:lumMod val="75000"/>
                  </a:schemeClr>
                </a:solidFill>
              </a:rPr>
              <a:t>Identifying the writer’s conclusions</a:t>
            </a:r>
          </a:p>
          <a:p>
            <a:pPr>
              <a:lnSpc>
                <a:spcPct val="120000"/>
              </a:lnSpc>
            </a:pPr>
            <a:r>
              <a:rPr lang="en-GB">
                <a:solidFill>
                  <a:schemeClr val="accent6">
                    <a:lumMod val="75000"/>
                  </a:schemeClr>
                </a:solidFill>
              </a:rPr>
              <a:t>Deciding whether the evidence given supports these conclusions</a:t>
            </a:r>
          </a:p>
          <a:p>
            <a:endParaRPr lang="en-GB"/>
          </a:p>
        </p:txBody>
      </p:sp>
    </p:spTree>
    <p:extLst>
      <p:ext uri="{BB962C8B-B14F-4D97-AF65-F5344CB8AC3E}">
        <p14:creationId xmlns:p14="http://schemas.microsoft.com/office/powerpoint/2010/main" val="2120345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err="1"/>
              <a:t>Meddwl</a:t>
            </a:r>
            <a:r>
              <a:rPr lang="en-GB" dirty="0"/>
              <a:t> </a:t>
            </a:r>
            <a:r>
              <a:rPr lang="en-GB" err="1"/>
              <a:t>yn</a:t>
            </a:r>
            <a:r>
              <a:rPr lang="en-GB" dirty="0"/>
              <a:t> </a:t>
            </a:r>
            <a:r>
              <a:rPr lang="en-GB" err="1"/>
              <a:t>feirniadol</a:t>
            </a:r>
            <a:r>
              <a:rPr lang="en-GB" dirty="0"/>
              <a:t> </a:t>
            </a:r>
            <a:r>
              <a:rPr lang="en-GB" err="1"/>
              <a:t>wrth</a:t>
            </a:r>
            <a:r>
              <a:rPr lang="en-GB" dirty="0"/>
              <a:t> </a:t>
            </a:r>
            <a:r>
              <a:rPr lang="en-GB" err="1"/>
              <a:t>ysgrifennu</a:t>
            </a:r>
            <a:r>
              <a:rPr lang="en-GB" dirty="0"/>
              <a:t>…</a:t>
            </a:r>
            <a:br>
              <a:rPr lang="en-GB" dirty="0"/>
            </a:br>
            <a:r>
              <a:rPr lang="en-GB" dirty="0">
                <a:solidFill>
                  <a:schemeClr val="accent6">
                    <a:lumMod val="75000"/>
                  </a:schemeClr>
                </a:solidFill>
              </a:rPr>
              <a:t>Critical thinking when writing…</a:t>
            </a:r>
            <a:endParaRPr lang="en-GB" dirty="0">
              <a:solidFill>
                <a:schemeClr val="accent6">
                  <a:lumMod val="75000"/>
                </a:schemeClr>
              </a:solidFill>
              <a:cs typeface="Arial"/>
            </a:endParaRPr>
          </a:p>
        </p:txBody>
      </p:sp>
      <p:sp>
        <p:nvSpPr>
          <p:cNvPr id="3" name="Content Placeholder 2"/>
          <p:cNvSpPr>
            <a:spLocks noGrp="1"/>
          </p:cNvSpPr>
          <p:nvPr>
            <p:ph sz="half" idx="1"/>
          </p:nvPr>
        </p:nvSpPr>
        <p:spPr/>
        <p:txBody>
          <a:bodyPr>
            <a:normAutofit/>
          </a:bodyPr>
          <a:lstStyle/>
          <a:p>
            <a:r>
              <a:rPr lang="en-GB" sz="2000"/>
              <a:t>Mae Cottrell (2008, t. 276) </a:t>
            </a:r>
            <a:r>
              <a:rPr lang="en-GB" sz="2000" err="1"/>
              <a:t>yn</a:t>
            </a:r>
            <a:r>
              <a:rPr lang="en-GB" sz="2000"/>
              <a:t> nodi </a:t>
            </a:r>
            <a:r>
              <a:rPr lang="en-GB" sz="2000" err="1"/>
              <a:t>prosesau</a:t>
            </a:r>
            <a:r>
              <a:rPr lang="en-GB" sz="2000"/>
              <a:t> </a:t>
            </a:r>
            <a:r>
              <a:rPr lang="en-GB" sz="2000" err="1"/>
              <a:t>tebyg</a:t>
            </a:r>
            <a:r>
              <a:rPr lang="en-GB" sz="2000"/>
              <a:t> </a:t>
            </a:r>
            <a:r>
              <a:rPr lang="en-GB" sz="2000" err="1"/>
              <a:t>mewn</a:t>
            </a:r>
            <a:r>
              <a:rPr lang="en-GB" sz="2000"/>
              <a:t> </a:t>
            </a:r>
            <a:r>
              <a:rPr lang="en-GB" sz="2000" err="1"/>
              <a:t>perthynas</a:t>
            </a:r>
            <a:r>
              <a:rPr lang="en-GB" sz="2000"/>
              <a:t> â </a:t>
            </a:r>
            <a:r>
              <a:rPr lang="en-GB" sz="2000" err="1"/>
              <a:t>meddwl</a:t>
            </a:r>
            <a:r>
              <a:rPr lang="en-GB" sz="2000"/>
              <a:t> </a:t>
            </a:r>
            <a:r>
              <a:rPr lang="en-GB" sz="2000" err="1"/>
              <a:t>beirniadol</a:t>
            </a:r>
            <a:r>
              <a:rPr lang="en-GB" sz="2000"/>
              <a:t> </a:t>
            </a:r>
            <a:r>
              <a:rPr lang="en-GB" sz="2000" err="1"/>
              <a:t>wrth</a:t>
            </a:r>
            <a:r>
              <a:rPr lang="en-GB" sz="2000"/>
              <a:t> </a:t>
            </a:r>
            <a:r>
              <a:rPr lang="en-GB" sz="2000" err="1"/>
              <a:t>ysgrifennu</a:t>
            </a:r>
            <a:r>
              <a:rPr lang="en-GB" sz="2000"/>
              <a:t>:</a:t>
            </a:r>
          </a:p>
          <a:p>
            <a:pPr lvl="1"/>
            <a:r>
              <a:rPr lang="en-GB" sz="1600"/>
              <a:t>Bod </a:t>
            </a:r>
            <a:r>
              <a:rPr lang="en-GB" sz="1600" err="1"/>
              <a:t>yn</a:t>
            </a:r>
            <a:r>
              <a:rPr lang="en-GB" sz="1600"/>
              <a:t> </a:t>
            </a:r>
            <a:r>
              <a:rPr lang="en-GB" sz="1600" err="1"/>
              <a:t>glir</a:t>
            </a:r>
            <a:r>
              <a:rPr lang="en-GB" sz="1600"/>
              <a:t> </a:t>
            </a:r>
            <a:r>
              <a:rPr lang="en-GB" sz="1600" err="1"/>
              <a:t>beth</a:t>
            </a:r>
            <a:r>
              <a:rPr lang="en-GB" sz="1600"/>
              <a:t> </a:t>
            </a:r>
            <a:r>
              <a:rPr lang="en-GB" sz="1600" err="1"/>
              <a:t>yw</a:t>
            </a:r>
            <a:r>
              <a:rPr lang="en-GB" sz="1600"/>
              <a:t> </a:t>
            </a:r>
            <a:r>
              <a:rPr lang="en-GB" sz="1600" err="1"/>
              <a:t>eich</a:t>
            </a:r>
            <a:r>
              <a:rPr lang="en-GB" sz="1600"/>
              <a:t> </a:t>
            </a:r>
            <a:r>
              <a:rPr lang="en-GB" sz="1600" err="1"/>
              <a:t>casgliadau</a:t>
            </a:r>
            <a:endParaRPr lang="en-GB" sz="1600"/>
          </a:p>
          <a:p>
            <a:pPr lvl="1"/>
            <a:r>
              <a:rPr lang="en-GB" sz="1600" err="1"/>
              <a:t>Dangos</a:t>
            </a:r>
            <a:r>
              <a:rPr lang="en-GB" sz="1600"/>
              <a:t> </a:t>
            </a:r>
            <a:r>
              <a:rPr lang="en-GB" sz="1600" err="1"/>
              <a:t>rhesymu</a:t>
            </a:r>
            <a:r>
              <a:rPr lang="en-GB" sz="1600"/>
              <a:t> </a:t>
            </a:r>
            <a:r>
              <a:rPr lang="en-GB" sz="1600" err="1"/>
              <a:t>clir</a:t>
            </a:r>
            <a:r>
              <a:rPr lang="en-GB" sz="1600"/>
              <a:t> – ‘</a:t>
            </a:r>
            <a:r>
              <a:rPr lang="en-GB" sz="1600" err="1"/>
              <a:t>dadl</a:t>
            </a:r>
            <a:r>
              <a:rPr lang="en-GB" sz="1600"/>
              <a:t>’ </a:t>
            </a:r>
            <a:r>
              <a:rPr lang="en-GB" sz="1600" err="1"/>
              <a:t>sy’n</a:t>
            </a:r>
            <a:r>
              <a:rPr lang="en-GB" sz="1600"/>
              <a:t> </a:t>
            </a:r>
            <a:r>
              <a:rPr lang="en-GB" sz="1600" err="1"/>
              <a:t>arwain</a:t>
            </a:r>
            <a:r>
              <a:rPr lang="en-GB" sz="1600"/>
              <a:t> at </a:t>
            </a:r>
            <a:r>
              <a:rPr lang="en-GB" sz="1600" err="1"/>
              <a:t>eich</a:t>
            </a:r>
            <a:r>
              <a:rPr lang="en-GB" sz="1600"/>
              <a:t> </a:t>
            </a:r>
            <a:r>
              <a:rPr lang="en-GB" sz="1600" err="1"/>
              <a:t>casgliad</a:t>
            </a:r>
            <a:endParaRPr lang="en-GB" sz="1600"/>
          </a:p>
          <a:p>
            <a:pPr lvl="1"/>
            <a:r>
              <a:rPr lang="en-GB" sz="1600" err="1"/>
              <a:t>Cyflwyno</a:t>
            </a:r>
            <a:r>
              <a:rPr lang="en-GB" sz="1600"/>
              <a:t> </a:t>
            </a:r>
            <a:r>
              <a:rPr lang="en-GB" sz="1600" err="1"/>
              <a:t>tystiolaeth</a:t>
            </a:r>
            <a:r>
              <a:rPr lang="en-GB" sz="1600"/>
              <a:t> </a:t>
            </a:r>
            <a:r>
              <a:rPr lang="en-GB" sz="1600" err="1"/>
              <a:t>i</a:t>
            </a:r>
            <a:r>
              <a:rPr lang="en-GB" sz="1600"/>
              <a:t> </a:t>
            </a:r>
            <a:r>
              <a:rPr lang="en-GB" sz="1600" err="1"/>
              <a:t>gefnogi</a:t>
            </a:r>
            <a:r>
              <a:rPr lang="en-GB" sz="1600"/>
              <a:t> </a:t>
            </a:r>
            <a:r>
              <a:rPr lang="en-GB" sz="1600" err="1"/>
              <a:t>eich</a:t>
            </a:r>
            <a:r>
              <a:rPr lang="en-GB" sz="1600"/>
              <a:t> </a:t>
            </a:r>
            <a:r>
              <a:rPr lang="en-GB" sz="1600" err="1"/>
              <a:t>rhesymu</a:t>
            </a:r>
            <a:endParaRPr lang="en-GB" sz="1600"/>
          </a:p>
          <a:p>
            <a:pPr lvl="1"/>
            <a:r>
              <a:rPr lang="en-GB" sz="1600" err="1"/>
              <a:t>Darllen</a:t>
            </a:r>
            <a:r>
              <a:rPr lang="en-GB" sz="1600"/>
              <a:t> </a:t>
            </a:r>
            <a:r>
              <a:rPr lang="en-GB" sz="1600" err="1"/>
              <a:t>eich</a:t>
            </a:r>
            <a:r>
              <a:rPr lang="en-GB" sz="1600"/>
              <a:t> </a:t>
            </a:r>
            <a:r>
              <a:rPr lang="en-GB" sz="1600" err="1"/>
              <a:t>ysgrifennu</a:t>
            </a:r>
            <a:r>
              <a:rPr lang="en-GB" sz="1600"/>
              <a:t> </a:t>
            </a:r>
            <a:r>
              <a:rPr lang="en-GB" sz="1600" err="1"/>
              <a:t>eich</a:t>
            </a:r>
            <a:r>
              <a:rPr lang="en-GB" sz="1600"/>
              <a:t> </a:t>
            </a:r>
            <a:r>
              <a:rPr lang="en-GB" sz="1600" err="1"/>
              <a:t>hun</a:t>
            </a:r>
            <a:r>
              <a:rPr lang="en-GB" sz="1600"/>
              <a:t> </a:t>
            </a:r>
            <a:r>
              <a:rPr lang="en-GB" sz="1600" err="1"/>
              <a:t>yn</a:t>
            </a:r>
            <a:r>
              <a:rPr lang="en-GB" sz="1600"/>
              <a:t> </a:t>
            </a:r>
            <a:r>
              <a:rPr lang="en-GB" sz="1600" err="1"/>
              <a:t>feirniadol</a:t>
            </a:r>
            <a:r>
              <a:rPr lang="en-GB" sz="1600"/>
              <a:t>, </a:t>
            </a:r>
            <a:r>
              <a:rPr lang="en-GB" sz="1600" err="1"/>
              <a:t>fel</a:t>
            </a:r>
            <a:r>
              <a:rPr lang="en-GB" sz="1600"/>
              <a:t> </a:t>
            </a:r>
            <a:r>
              <a:rPr lang="en-GB" sz="1600" err="1"/>
              <a:t>uchod</a:t>
            </a:r>
            <a:r>
              <a:rPr lang="en-GB" sz="1600"/>
              <a:t>, </a:t>
            </a:r>
            <a:r>
              <a:rPr lang="en-GB" sz="1600" err="1"/>
              <a:t>yn</a:t>
            </a:r>
            <a:r>
              <a:rPr lang="en-GB" sz="1600"/>
              <a:t> </a:t>
            </a:r>
            <a:r>
              <a:rPr lang="en-GB" sz="1600" err="1"/>
              <a:t>ogystal</a:t>
            </a:r>
            <a:r>
              <a:rPr lang="en-GB" sz="1600"/>
              <a:t> </a:t>
            </a:r>
            <a:r>
              <a:rPr lang="en-GB" sz="1600" err="1"/>
              <a:t>â'ch</a:t>
            </a:r>
            <a:r>
              <a:rPr lang="en-GB" sz="1600"/>
              <a:t> </a:t>
            </a:r>
            <a:r>
              <a:rPr lang="en-GB" sz="1600" err="1"/>
              <a:t>ffynonellau</a:t>
            </a:r>
            <a:endParaRPr lang="en-GB" sz="1600"/>
          </a:p>
          <a:p>
            <a:pPr lvl="1"/>
            <a:r>
              <a:rPr lang="en-GB" sz="1600" err="1"/>
              <a:t>Gweld</a:t>
            </a:r>
            <a:r>
              <a:rPr lang="en-GB" sz="1600"/>
              <a:t> </a:t>
            </a:r>
            <a:r>
              <a:rPr lang="en-GB" sz="1600" err="1"/>
              <a:t>eich</a:t>
            </a:r>
            <a:r>
              <a:rPr lang="en-GB" sz="1600"/>
              <a:t> </a:t>
            </a:r>
            <a:r>
              <a:rPr lang="en-GB" sz="1600" err="1"/>
              <a:t>pwnc</a:t>
            </a:r>
            <a:r>
              <a:rPr lang="en-GB" sz="1600"/>
              <a:t> o </a:t>
            </a:r>
            <a:r>
              <a:rPr lang="en-GB" sz="1600" err="1"/>
              <a:t>safbwyntiau</a:t>
            </a:r>
            <a:r>
              <a:rPr lang="en-GB" sz="1600"/>
              <a:t> </a:t>
            </a:r>
            <a:r>
              <a:rPr lang="en-GB" sz="1600" err="1"/>
              <a:t>lluosog</a:t>
            </a:r>
            <a:endParaRPr lang="en-GB" sz="1600"/>
          </a:p>
          <a:p>
            <a:pPr lvl="1"/>
            <a:r>
              <a:rPr lang="en-GB" sz="1600" err="1"/>
              <a:t>Ysgrifennu</a:t>
            </a:r>
            <a:r>
              <a:rPr lang="en-GB" sz="1600"/>
              <a:t> </a:t>
            </a:r>
            <a:r>
              <a:rPr lang="en-GB" sz="1600" err="1"/>
              <a:t>mewn</a:t>
            </a:r>
            <a:r>
              <a:rPr lang="en-GB" sz="1600"/>
              <a:t> </a:t>
            </a:r>
            <a:r>
              <a:rPr lang="en-GB" sz="1600" err="1"/>
              <a:t>arddull</a:t>
            </a:r>
            <a:r>
              <a:rPr lang="en-GB" sz="1600"/>
              <a:t> </a:t>
            </a:r>
            <a:r>
              <a:rPr lang="en-GB" sz="1600" err="1"/>
              <a:t>feirniadol</a:t>
            </a:r>
            <a:r>
              <a:rPr lang="en-GB" sz="1600"/>
              <a:t>, </a:t>
            </a:r>
            <a:r>
              <a:rPr lang="en-GB" sz="1600" err="1"/>
              <a:t>ddadansoddol</a:t>
            </a:r>
            <a:r>
              <a:rPr lang="en-GB" sz="1600"/>
              <a:t>, </a:t>
            </a:r>
            <a:r>
              <a:rPr lang="en-GB" sz="1600" err="1"/>
              <a:t>yn</a:t>
            </a:r>
            <a:r>
              <a:rPr lang="en-GB" sz="1600"/>
              <a:t> </a:t>
            </a:r>
            <a:r>
              <a:rPr lang="en-GB" sz="1600" err="1"/>
              <a:t>hytrach</a:t>
            </a:r>
            <a:r>
              <a:rPr lang="en-GB" sz="1600"/>
              <a:t> nag </a:t>
            </a:r>
            <a:r>
              <a:rPr lang="en-GB" sz="1600" err="1"/>
              <a:t>mewn</a:t>
            </a:r>
            <a:r>
              <a:rPr lang="en-GB" sz="1600"/>
              <a:t> </a:t>
            </a:r>
            <a:r>
              <a:rPr lang="en-GB" sz="1600" err="1"/>
              <a:t>arddull</a:t>
            </a:r>
            <a:r>
              <a:rPr lang="en-GB" sz="1600"/>
              <a:t> </a:t>
            </a:r>
            <a:r>
              <a:rPr lang="en-GB" sz="1600" err="1"/>
              <a:t>ddisgrifiadol</a:t>
            </a:r>
            <a:r>
              <a:rPr lang="en-GB" sz="1600"/>
              <a:t>, </a:t>
            </a:r>
            <a:r>
              <a:rPr lang="en-GB" sz="1600" err="1"/>
              <a:t>personol</a:t>
            </a:r>
            <a:r>
              <a:rPr lang="en-GB" sz="1600"/>
              <a:t> neu </a:t>
            </a:r>
            <a:r>
              <a:rPr lang="en-GB" sz="1600" err="1"/>
              <a:t>newyddiadurol</a:t>
            </a:r>
            <a:endParaRPr lang="en-GB" sz="1600"/>
          </a:p>
        </p:txBody>
      </p:sp>
      <p:sp>
        <p:nvSpPr>
          <p:cNvPr id="4" name="Content Placeholder 3">
            <a:extLst>
              <a:ext uri="{FF2B5EF4-FFF2-40B4-BE49-F238E27FC236}">
                <a16:creationId xmlns:a16="http://schemas.microsoft.com/office/drawing/2014/main" id="{1DA079F6-1B60-A260-BC9F-3ADC0F68DE4C}"/>
              </a:ext>
            </a:extLst>
          </p:cNvPr>
          <p:cNvSpPr>
            <a:spLocks noGrp="1"/>
          </p:cNvSpPr>
          <p:nvPr>
            <p:ph sz="half" idx="2"/>
          </p:nvPr>
        </p:nvSpPr>
        <p:spPr/>
        <p:txBody>
          <a:bodyPr>
            <a:normAutofit/>
          </a:bodyPr>
          <a:lstStyle/>
          <a:p>
            <a:r>
              <a:rPr lang="en-GB" sz="2000">
                <a:solidFill>
                  <a:schemeClr val="accent6">
                    <a:lumMod val="75000"/>
                  </a:schemeClr>
                </a:solidFill>
              </a:rPr>
              <a:t>Cottrell (2008, p. 276) notes similar processes in relation to critical thinking when writing:</a:t>
            </a:r>
          </a:p>
          <a:p>
            <a:pPr lvl="1"/>
            <a:r>
              <a:rPr lang="en-GB" sz="1600">
                <a:solidFill>
                  <a:schemeClr val="accent6">
                    <a:lumMod val="75000"/>
                  </a:schemeClr>
                </a:solidFill>
              </a:rPr>
              <a:t>Being clear what your conclusions are</a:t>
            </a:r>
          </a:p>
          <a:p>
            <a:pPr lvl="1"/>
            <a:r>
              <a:rPr lang="en-GB" sz="1600">
                <a:solidFill>
                  <a:schemeClr val="accent6">
                    <a:lumMod val="75000"/>
                  </a:schemeClr>
                </a:solidFill>
              </a:rPr>
              <a:t>Showing a clear line of reasoning – an ‘argument’ leading to your conclusion</a:t>
            </a:r>
          </a:p>
          <a:p>
            <a:pPr lvl="1"/>
            <a:r>
              <a:rPr lang="en-GB" sz="1600">
                <a:solidFill>
                  <a:schemeClr val="accent6">
                    <a:lumMod val="75000"/>
                  </a:schemeClr>
                </a:solidFill>
              </a:rPr>
              <a:t>Presenting evidence to support your reasoning</a:t>
            </a:r>
          </a:p>
          <a:p>
            <a:pPr lvl="1"/>
            <a:r>
              <a:rPr lang="en-GB" sz="1600">
                <a:solidFill>
                  <a:schemeClr val="accent6">
                    <a:lumMod val="75000"/>
                  </a:schemeClr>
                </a:solidFill>
              </a:rPr>
              <a:t>Reading your own writing critically, as above, as well as your sources</a:t>
            </a:r>
          </a:p>
          <a:p>
            <a:pPr lvl="1"/>
            <a:r>
              <a:rPr lang="en-GB" sz="1600">
                <a:solidFill>
                  <a:schemeClr val="accent6">
                    <a:lumMod val="75000"/>
                  </a:schemeClr>
                </a:solidFill>
              </a:rPr>
              <a:t>Viewing your subject from multiple perspectives</a:t>
            </a:r>
          </a:p>
          <a:p>
            <a:pPr lvl="1"/>
            <a:r>
              <a:rPr lang="en-GB" sz="1600">
                <a:solidFill>
                  <a:schemeClr val="accent6">
                    <a:lumMod val="75000"/>
                  </a:schemeClr>
                </a:solidFill>
              </a:rPr>
              <a:t>Writing in a critical, analytical style, rather than in a descriptive, personal or journalistic style</a:t>
            </a:r>
          </a:p>
          <a:p>
            <a:endParaRPr lang="en-GB"/>
          </a:p>
        </p:txBody>
      </p:sp>
    </p:spTree>
    <p:extLst>
      <p:ext uri="{BB962C8B-B14F-4D97-AF65-F5344CB8AC3E}">
        <p14:creationId xmlns:p14="http://schemas.microsoft.com/office/powerpoint/2010/main" val="1205709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Cwestiynau</a:t>
            </a:r>
            <a:r>
              <a:rPr lang="en-GB" dirty="0"/>
              <a:t> </a:t>
            </a:r>
            <a:r>
              <a:rPr lang="en-GB" err="1"/>
              <a:t>Beirnadddol</a:t>
            </a:r>
            <a:r>
              <a:rPr lang="en-GB" dirty="0"/>
              <a:t>…</a:t>
            </a:r>
            <a:br>
              <a:rPr lang="en-GB" dirty="0"/>
            </a:br>
            <a:r>
              <a:rPr lang="en-GB" dirty="0">
                <a:solidFill>
                  <a:schemeClr val="accent6">
                    <a:lumMod val="75000"/>
                  </a:schemeClr>
                </a:solidFill>
              </a:rPr>
              <a:t>Critical Questions…</a:t>
            </a:r>
            <a:endParaRPr lang="en-GB" dirty="0">
              <a:solidFill>
                <a:schemeClr val="accent6">
                  <a:lumMod val="75000"/>
                </a:schemeClr>
              </a:solidFill>
              <a:cs typeface="Arial"/>
            </a:endParaRPr>
          </a:p>
        </p:txBody>
      </p:sp>
      <p:sp>
        <p:nvSpPr>
          <p:cNvPr id="3" name="Content Placeholder 2"/>
          <p:cNvSpPr>
            <a:spLocks noGrp="1"/>
          </p:cNvSpPr>
          <p:nvPr>
            <p:ph sz="half" idx="1"/>
          </p:nvPr>
        </p:nvSpPr>
        <p:spPr/>
        <p:txBody>
          <a:bodyPr>
            <a:noAutofit/>
          </a:bodyPr>
          <a:lstStyle/>
          <a:p>
            <a:pPr marL="342900" lvl="1" indent="0">
              <a:buNone/>
            </a:pPr>
            <a:r>
              <a:rPr lang="en-GB" sz="1800"/>
              <a:t>Yn </a:t>
            </a:r>
            <a:r>
              <a:rPr lang="en-GB" sz="1800" err="1"/>
              <a:t>ôl</a:t>
            </a:r>
            <a:r>
              <a:rPr lang="en-GB" sz="1800"/>
              <a:t> Cottrell (2008, t. 276) pan </a:t>
            </a:r>
            <a:r>
              <a:rPr lang="en-GB" sz="1800" err="1"/>
              <a:t>fyddwch</a:t>
            </a:r>
            <a:r>
              <a:rPr lang="en-GB" sz="1800"/>
              <a:t> </a:t>
            </a:r>
            <a:r>
              <a:rPr lang="en-GB" sz="1800" err="1"/>
              <a:t>yn</a:t>
            </a:r>
            <a:r>
              <a:rPr lang="en-GB" sz="1800"/>
              <a:t> </a:t>
            </a:r>
            <a:r>
              <a:rPr lang="en-GB" sz="1800" err="1"/>
              <a:t>gweithio</a:t>
            </a:r>
            <a:r>
              <a:rPr lang="en-GB" sz="1800"/>
              <a:t> </a:t>
            </a:r>
            <a:r>
              <a:rPr lang="en-GB" sz="1800" err="1"/>
              <a:t>mewn</a:t>
            </a:r>
            <a:r>
              <a:rPr lang="en-GB" sz="1800"/>
              <a:t> </a:t>
            </a:r>
            <a:r>
              <a:rPr lang="en-GB" sz="1800" err="1"/>
              <a:t>ffordd</a:t>
            </a:r>
            <a:r>
              <a:rPr lang="en-GB" sz="1800"/>
              <a:t> </a:t>
            </a:r>
            <a:r>
              <a:rPr lang="en-GB" sz="1800" err="1"/>
              <a:t>feirniadol</a:t>
            </a:r>
            <a:r>
              <a:rPr lang="en-GB" sz="1800"/>
              <a:t> </a:t>
            </a:r>
            <a:r>
              <a:rPr lang="en-GB" sz="1800" err="1"/>
              <a:t>byddwch</a:t>
            </a:r>
            <a:r>
              <a:rPr lang="en-GB" sz="1800"/>
              <a:t> </a:t>
            </a:r>
            <a:r>
              <a:rPr lang="en-GB" sz="1800" err="1"/>
              <a:t>yn</a:t>
            </a:r>
            <a:r>
              <a:rPr lang="en-GB" sz="1800"/>
              <a:t> </a:t>
            </a:r>
            <a:r>
              <a:rPr lang="en-GB" sz="1800" err="1"/>
              <a:t>gofyn</a:t>
            </a:r>
            <a:r>
              <a:rPr lang="en-GB" sz="1800"/>
              <a:t> </a:t>
            </a:r>
            <a:r>
              <a:rPr lang="en-GB" sz="1800" err="1"/>
              <a:t>cwestiynau</a:t>
            </a:r>
            <a:r>
              <a:rPr lang="en-GB" sz="1800"/>
              <a:t> </a:t>
            </a:r>
            <a:r>
              <a:rPr lang="en-GB" sz="1800" err="1"/>
              <a:t>fel</a:t>
            </a:r>
            <a:r>
              <a:rPr lang="en-GB" sz="1800"/>
              <a:t> y </a:t>
            </a:r>
            <a:r>
              <a:rPr lang="en-GB" sz="1800" err="1"/>
              <a:t>canlynol</a:t>
            </a:r>
            <a:r>
              <a:rPr lang="en-GB" sz="1800"/>
              <a:t>:</a:t>
            </a:r>
          </a:p>
          <a:p>
            <a:pPr marL="342900" lvl="1" indent="0">
              <a:buNone/>
            </a:pPr>
            <a:endParaRPr lang="en-GB" sz="1800"/>
          </a:p>
          <a:p>
            <a:pPr marL="628650" lvl="1" indent="-285750"/>
            <a:r>
              <a:rPr lang="en-GB" sz="1800"/>
              <a:t>Pam?</a:t>
            </a:r>
          </a:p>
          <a:p>
            <a:pPr marL="628650" lvl="1" indent="-285750"/>
            <a:r>
              <a:rPr lang="en-GB" sz="1800"/>
              <a:t>Pa mor bell?</a:t>
            </a:r>
          </a:p>
          <a:p>
            <a:pPr marL="628650" lvl="1" indent="-285750"/>
            <a:r>
              <a:rPr lang="en-GB" sz="1800"/>
              <a:t>Faint?</a:t>
            </a:r>
          </a:p>
          <a:p>
            <a:pPr marL="628650" lvl="1" indent="-285750"/>
            <a:r>
              <a:rPr lang="en-GB" sz="1800"/>
              <a:t>Pa mor </a:t>
            </a:r>
            <a:r>
              <a:rPr lang="en-GB" sz="1800" err="1"/>
              <a:t>aml</a:t>
            </a:r>
            <a:r>
              <a:rPr lang="en-GB" sz="1800"/>
              <a:t>?</a:t>
            </a:r>
          </a:p>
          <a:p>
            <a:pPr marL="628650" lvl="1" indent="-285750"/>
            <a:r>
              <a:rPr lang="en-GB" sz="1800"/>
              <a:t>I </a:t>
            </a:r>
            <a:r>
              <a:rPr lang="en-GB" sz="1800" err="1"/>
              <a:t>ba</a:t>
            </a:r>
            <a:r>
              <a:rPr lang="en-GB" sz="1800"/>
              <a:t> </a:t>
            </a:r>
            <a:r>
              <a:rPr lang="en-GB" sz="1800" err="1"/>
              <a:t>raddau</a:t>
            </a:r>
            <a:r>
              <a:rPr lang="en-GB" sz="1800"/>
              <a:t>?</a:t>
            </a:r>
          </a:p>
          <a:p>
            <a:pPr marL="628650" lvl="1" indent="-285750"/>
            <a:r>
              <a:rPr lang="en-GB" sz="1800"/>
              <a:t>Sut </a:t>
            </a:r>
            <a:r>
              <a:rPr lang="en-GB" sz="1800" err="1"/>
              <a:t>ydyn</a:t>
            </a:r>
            <a:r>
              <a:rPr lang="en-GB" sz="1800"/>
              <a:t> </a:t>
            </a:r>
            <a:r>
              <a:rPr lang="en-GB" sz="1800" err="1"/>
              <a:t>ni'n</a:t>
            </a:r>
            <a:r>
              <a:rPr lang="en-GB" sz="1800"/>
              <a:t> </a:t>
            </a:r>
            <a:r>
              <a:rPr lang="en-GB" sz="1800" err="1"/>
              <a:t>gwybod</a:t>
            </a:r>
            <a:r>
              <a:rPr lang="en-GB" sz="1800"/>
              <a:t> bod </a:t>
            </a:r>
            <a:r>
              <a:rPr lang="en-GB" sz="1800" err="1"/>
              <a:t>hyn</a:t>
            </a:r>
            <a:r>
              <a:rPr lang="en-GB" sz="1800"/>
              <a:t> </a:t>
            </a:r>
            <a:r>
              <a:rPr lang="en-GB" sz="1800" err="1"/>
              <a:t>yn</a:t>
            </a:r>
            <a:r>
              <a:rPr lang="en-GB" sz="1800"/>
              <a:t> </a:t>
            </a:r>
            <a:r>
              <a:rPr lang="en-GB" sz="1800" err="1"/>
              <a:t>wir</a:t>
            </a:r>
            <a:r>
              <a:rPr lang="en-GB" sz="1800"/>
              <a:t>?</a:t>
            </a:r>
          </a:p>
          <a:p>
            <a:pPr marL="628650" lvl="1" indent="-285750"/>
            <a:r>
              <a:rPr lang="en-GB" sz="1800"/>
              <a:t>Pa mor </a:t>
            </a:r>
            <a:r>
              <a:rPr lang="en-GB" sz="1800" err="1"/>
              <a:t>ddibynadwy</a:t>
            </a:r>
            <a:r>
              <a:rPr lang="en-GB" sz="1800"/>
              <a:t> </a:t>
            </a:r>
            <a:r>
              <a:rPr lang="en-GB" sz="1800" err="1"/>
              <a:t>yw'r</a:t>
            </a:r>
            <a:r>
              <a:rPr lang="en-GB" sz="1800"/>
              <a:t> </a:t>
            </a:r>
            <a:r>
              <a:rPr lang="en-GB" sz="1800" err="1"/>
              <a:t>ffynhonnell</a:t>
            </a:r>
            <a:r>
              <a:rPr lang="en-GB" sz="1800"/>
              <a:t> hon?</a:t>
            </a:r>
          </a:p>
          <a:p>
            <a:pPr marL="628650" lvl="1" indent="-285750"/>
            <a:r>
              <a:rPr lang="en-GB" sz="1800"/>
              <a:t>Beth </a:t>
            </a:r>
            <a:r>
              <a:rPr lang="en-GB" sz="1800" err="1"/>
              <a:t>allai</a:t>
            </a:r>
            <a:r>
              <a:rPr lang="en-GB" sz="1800"/>
              <a:t> </a:t>
            </a:r>
            <a:r>
              <a:rPr lang="en-GB" sz="1800" err="1"/>
              <a:t>fod</a:t>
            </a:r>
            <a:r>
              <a:rPr lang="en-GB" sz="1800"/>
              <a:t> </a:t>
            </a:r>
            <a:r>
              <a:rPr lang="en-GB" sz="1800" err="1"/>
              <a:t>yn</a:t>
            </a:r>
            <a:r>
              <a:rPr lang="en-GB" sz="1800"/>
              <a:t> </a:t>
            </a:r>
            <a:r>
              <a:rPr lang="en-GB" sz="1800" err="1"/>
              <a:t>digwydd</a:t>
            </a:r>
            <a:r>
              <a:rPr lang="en-GB" sz="1800"/>
              <a:t> o dan </a:t>
            </a:r>
            <a:r>
              <a:rPr lang="en-GB" sz="1800" err="1"/>
              <a:t>yr</a:t>
            </a:r>
            <a:r>
              <a:rPr lang="en-GB" sz="1800"/>
              <a:t> </a:t>
            </a:r>
            <a:r>
              <a:rPr lang="en-GB" sz="1800" err="1"/>
              <a:t>wyneb</a:t>
            </a:r>
            <a:r>
              <a:rPr lang="en-GB" sz="1800"/>
              <a:t>?</a:t>
            </a:r>
          </a:p>
        </p:txBody>
      </p:sp>
      <p:sp>
        <p:nvSpPr>
          <p:cNvPr id="4" name="Content Placeholder 3">
            <a:extLst>
              <a:ext uri="{FF2B5EF4-FFF2-40B4-BE49-F238E27FC236}">
                <a16:creationId xmlns:a16="http://schemas.microsoft.com/office/drawing/2014/main" id="{F5DAF8E6-0B8A-9A4F-1D41-5439C4DFA908}"/>
              </a:ext>
            </a:extLst>
          </p:cNvPr>
          <p:cNvSpPr>
            <a:spLocks noGrp="1"/>
          </p:cNvSpPr>
          <p:nvPr>
            <p:ph sz="half" idx="2"/>
          </p:nvPr>
        </p:nvSpPr>
        <p:spPr/>
        <p:txBody>
          <a:bodyPr>
            <a:normAutofit/>
          </a:bodyPr>
          <a:lstStyle/>
          <a:p>
            <a:pPr marL="0" indent="0">
              <a:buNone/>
            </a:pPr>
            <a:r>
              <a:rPr lang="en-GB" sz="1800">
                <a:solidFill>
                  <a:schemeClr val="accent6">
                    <a:lumMod val="75000"/>
                  </a:schemeClr>
                </a:solidFill>
              </a:rPr>
              <a:t>According to Cottrell (2008, p. 276) when you work in a critical way you will be asking questions such as the following:</a:t>
            </a:r>
          </a:p>
          <a:p>
            <a:pPr marL="0" indent="0">
              <a:buNone/>
            </a:pPr>
            <a:endParaRPr lang="en-GB" sz="600">
              <a:solidFill>
                <a:schemeClr val="accent6">
                  <a:lumMod val="75000"/>
                </a:schemeClr>
              </a:solidFill>
            </a:endParaRPr>
          </a:p>
          <a:p>
            <a:pPr lvl="1"/>
            <a:r>
              <a:rPr lang="en-GB" sz="1800">
                <a:solidFill>
                  <a:schemeClr val="accent6">
                    <a:lumMod val="75000"/>
                  </a:schemeClr>
                </a:solidFill>
              </a:rPr>
              <a:t>Why?</a:t>
            </a:r>
          </a:p>
          <a:p>
            <a:pPr lvl="1"/>
            <a:r>
              <a:rPr lang="en-GB" sz="1800">
                <a:solidFill>
                  <a:schemeClr val="accent6">
                    <a:lumMod val="75000"/>
                  </a:schemeClr>
                </a:solidFill>
              </a:rPr>
              <a:t>How far?</a:t>
            </a:r>
          </a:p>
          <a:p>
            <a:pPr lvl="1"/>
            <a:r>
              <a:rPr lang="en-GB" sz="1800">
                <a:solidFill>
                  <a:schemeClr val="accent6">
                    <a:lumMod val="75000"/>
                  </a:schemeClr>
                </a:solidFill>
              </a:rPr>
              <a:t>How much?</a:t>
            </a:r>
          </a:p>
          <a:p>
            <a:pPr lvl="1"/>
            <a:r>
              <a:rPr lang="en-GB" sz="1800">
                <a:solidFill>
                  <a:schemeClr val="accent6">
                    <a:lumMod val="75000"/>
                  </a:schemeClr>
                </a:solidFill>
              </a:rPr>
              <a:t>How often?</a:t>
            </a:r>
          </a:p>
          <a:p>
            <a:pPr lvl="1"/>
            <a:r>
              <a:rPr lang="en-GB" sz="1800">
                <a:solidFill>
                  <a:schemeClr val="accent6">
                    <a:lumMod val="75000"/>
                  </a:schemeClr>
                </a:solidFill>
              </a:rPr>
              <a:t>To what extent?</a:t>
            </a:r>
          </a:p>
          <a:p>
            <a:pPr lvl="1"/>
            <a:r>
              <a:rPr lang="en-GB" sz="1800">
                <a:solidFill>
                  <a:schemeClr val="accent6">
                    <a:lumMod val="75000"/>
                  </a:schemeClr>
                </a:solidFill>
              </a:rPr>
              <a:t>How do we know this is true?</a:t>
            </a:r>
          </a:p>
          <a:p>
            <a:pPr lvl="1"/>
            <a:r>
              <a:rPr lang="en-GB" sz="1800">
                <a:solidFill>
                  <a:schemeClr val="accent6">
                    <a:lumMod val="75000"/>
                  </a:schemeClr>
                </a:solidFill>
              </a:rPr>
              <a:t>How reliable is this source?</a:t>
            </a:r>
          </a:p>
          <a:p>
            <a:pPr lvl="1"/>
            <a:r>
              <a:rPr lang="en-GB" sz="1800">
                <a:solidFill>
                  <a:schemeClr val="accent6">
                    <a:lumMod val="75000"/>
                  </a:schemeClr>
                </a:solidFill>
              </a:rPr>
              <a:t>What could be going on beneath the surface?</a:t>
            </a:r>
          </a:p>
          <a:p>
            <a:endParaRPr lang="en-GB"/>
          </a:p>
        </p:txBody>
      </p:sp>
    </p:spTree>
    <p:extLst>
      <p:ext uri="{BB962C8B-B14F-4D97-AF65-F5344CB8AC3E}">
        <p14:creationId xmlns:p14="http://schemas.microsoft.com/office/powerpoint/2010/main" val="3870299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852" y="-3032"/>
            <a:ext cx="10515600" cy="1325563"/>
          </a:xfrm>
        </p:spPr>
        <p:txBody>
          <a:bodyPr/>
          <a:lstStyle/>
          <a:p>
            <a:r>
              <a:rPr lang="en-GB" dirty="0" err="1"/>
              <a:t>Gwerthuso'r</a:t>
            </a:r>
            <a:r>
              <a:rPr lang="en-GB" dirty="0"/>
              <a:t> </a:t>
            </a:r>
            <a:r>
              <a:rPr lang="en-GB" dirty="0" err="1"/>
              <a:t>Dystiolaeth</a:t>
            </a:r>
            <a:r>
              <a:rPr lang="en-GB" dirty="0"/>
              <a:t> (1)</a:t>
            </a:r>
            <a:br>
              <a:rPr lang="en-GB" dirty="0"/>
            </a:br>
            <a:r>
              <a:rPr lang="en-GB" dirty="0">
                <a:solidFill>
                  <a:schemeClr val="accent6">
                    <a:lumMod val="75000"/>
                  </a:schemeClr>
                </a:solidFill>
              </a:rPr>
              <a:t>Evaluating the Evidence (1)</a:t>
            </a:r>
            <a:endParaRPr lang="en-GB" dirty="0">
              <a:solidFill>
                <a:schemeClr val="accent6">
                  <a:lumMod val="75000"/>
                </a:schemeClr>
              </a:solidFill>
              <a:cs typeface="Arial"/>
            </a:endParaRPr>
          </a:p>
        </p:txBody>
      </p:sp>
      <p:sp>
        <p:nvSpPr>
          <p:cNvPr id="3" name="Content Placeholder 2"/>
          <p:cNvSpPr>
            <a:spLocks noGrp="1"/>
          </p:cNvSpPr>
          <p:nvPr>
            <p:ph sz="half" idx="1"/>
          </p:nvPr>
        </p:nvSpPr>
        <p:spPr>
          <a:xfrm>
            <a:off x="290245" y="1311917"/>
            <a:ext cx="5806610" cy="4471203"/>
          </a:xfrm>
        </p:spPr>
        <p:txBody>
          <a:bodyPr vert="horz" lIns="91440" tIns="45720" rIns="91440" bIns="45720" rtlCol="0" anchor="t">
            <a:normAutofit lnSpcReduction="10000"/>
          </a:bodyPr>
          <a:lstStyle/>
          <a:p>
            <a:pPr marL="0" indent="0">
              <a:buNone/>
            </a:pPr>
            <a:r>
              <a:rPr lang="en-GB" err="1"/>
              <a:t>Wrth</a:t>
            </a:r>
            <a:r>
              <a:rPr lang="en-GB" dirty="0"/>
              <a:t> </a:t>
            </a:r>
            <a:r>
              <a:rPr lang="en-GB" err="1"/>
              <a:t>werthuso</a:t>
            </a:r>
            <a:r>
              <a:rPr lang="en-GB" dirty="0"/>
              <a:t> </a:t>
            </a:r>
            <a:r>
              <a:rPr lang="en-GB" err="1"/>
              <a:t>tystiolaeth</a:t>
            </a:r>
            <a:r>
              <a:rPr lang="en-GB" dirty="0"/>
              <a:t> y </a:t>
            </a:r>
            <a:r>
              <a:rPr lang="en-GB" err="1"/>
              <a:t>testun</a:t>
            </a:r>
            <a:r>
              <a:rPr lang="en-GB" dirty="0"/>
              <a:t> a </a:t>
            </a:r>
            <a:r>
              <a:rPr lang="en-GB" err="1"/>
              <a:t>ddarllenwn</a:t>
            </a:r>
            <a:r>
              <a:rPr lang="en-GB" dirty="0"/>
              <a:t>, </a:t>
            </a:r>
            <a:r>
              <a:rPr lang="en-GB" err="1"/>
              <a:t>mae’n</a:t>
            </a:r>
            <a:r>
              <a:rPr lang="en-GB" dirty="0"/>
              <a:t> </a:t>
            </a:r>
            <a:r>
              <a:rPr lang="en-GB" err="1"/>
              <a:t>bwysig</a:t>
            </a:r>
            <a:r>
              <a:rPr lang="en-GB" dirty="0"/>
              <a:t> </a:t>
            </a:r>
            <a:r>
              <a:rPr lang="en-GB" err="1"/>
              <a:t>ein</a:t>
            </a:r>
            <a:r>
              <a:rPr lang="en-GB" dirty="0"/>
              <a:t> bod </a:t>
            </a:r>
            <a:r>
              <a:rPr lang="en-GB" err="1"/>
              <a:t>yn</a:t>
            </a:r>
            <a:r>
              <a:rPr lang="en-GB" dirty="0"/>
              <a:t> </a:t>
            </a:r>
            <a:r>
              <a:rPr lang="en-GB" err="1"/>
              <a:t>penderfynu</a:t>
            </a:r>
            <a:r>
              <a:rPr lang="en-GB" dirty="0"/>
              <a:t> pa </a:t>
            </a:r>
            <a:r>
              <a:rPr lang="en-GB" err="1"/>
              <a:t>dystiolaeth</a:t>
            </a:r>
            <a:r>
              <a:rPr lang="en-GB" dirty="0"/>
              <a:t> </a:t>
            </a:r>
            <a:r>
              <a:rPr lang="en-GB" err="1"/>
              <a:t>sydd</a:t>
            </a:r>
            <a:r>
              <a:rPr lang="en-GB" dirty="0"/>
              <a:t> </a:t>
            </a:r>
            <a:r>
              <a:rPr lang="en-GB" err="1"/>
              <a:t>orau</a:t>
            </a:r>
            <a:r>
              <a:rPr lang="en-GB" dirty="0"/>
              <a:t>. Mae Cottrell (2008, t. 280) </a:t>
            </a:r>
            <a:r>
              <a:rPr lang="en-GB" err="1"/>
              <a:t>yn</a:t>
            </a:r>
            <a:r>
              <a:rPr lang="en-GB" dirty="0"/>
              <a:t> </a:t>
            </a:r>
            <a:r>
              <a:rPr lang="en-GB" err="1"/>
              <a:t>gwneud</a:t>
            </a:r>
            <a:r>
              <a:rPr lang="en-GB" dirty="0"/>
              <a:t> </a:t>
            </a:r>
            <a:r>
              <a:rPr lang="en-GB" err="1"/>
              <a:t>yr</a:t>
            </a:r>
            <a:r>
              <a:rPr lang="en-GB" dirty="0"/>
              <a:t> </a:t>
            </a:r>
            <a:r>
              <a:rPr lang="en-GB" err="1"/>
              <a:t>awgrymiadau</a:t>
            </a:r>
            <a:r>
              <a:rPr lang="en-GB" dirty="0"/>
              <a:t> a </a:t>
            </a:r>
            <a:r>
              <a:rPr lang="en-GB" err="1"/>
              <a:t>ganlyn</a:t>
            </a:r>
            <a:r>
              <a:rPr lang="en-GB" dirty="0"/>
              <a:t>:</a:t>
            </a:r>
          </a:p>
          <a:p>
            <a:pPr marL="457200" indent="-457200"/>
            <a:r>
              <a:rPr lang="en-GB" b="1" err="1"/>
              <a:t>Gwiriwch</a:t>
            </a:r>
            <a:r>
              <a:rPr lang="en-GB" b="1" dirty="0"/>
              <a:t> </a:t>
            </a:r>
            <a:r>
              <a:rPr lang="en-GB" b="1" err="1"/>
              <a:t>ddyddiad</a:t>
            </a:r>
            <a:r>
              <a:rPr lang="en-GB" b="1" dirty="0"/>
              <a:t> </a:t>
            </a:r>
            <a:r>
              <a:rPr lang="en-GB" b="1" err="1"/>
              <a:t>yr</a:t>
            </a:r>
            <a:r>
              <a:rPr lang="en-GB" b="1" dirty="0"/>
              <a:t> </a:t>
            </a:r>
            <a:r>
              <a:rPr lang="en-GB" b="1" err="1"/>
              <a:t>ymchwil</a:t>
            </a:r>
            <a:endParaRPr lang="en-GB">
              <a:cs typeface="Arial" panose="020B0604020202020204"/>
            </a:endParaRPr>
          </a:p>
          <a:p>
            <a:pPr marL="0" indent="0">
              <a:buNone/>
            </a:pPr>
            <a:r>
              <a:rPr lang="en-GB" dirty="0"/>
              <a:t>Gall data </a:t>
            </a:r>
            <a:r>
              <a:rPr lang="en-GB" dirty="0" err="1"/>
              <a:t>fod</a:t>
            </a:r>
            <a:r>
              <a:rPr lang="en-GB" dirty="0"/>
              <a:t> </a:t>
            </a:r>
            <a:r>
              <a:rPr lang="en-GB" dirty="0" err="1"/>
              <a:t>wedi</a:t>
            </a:r>
            <a:r>
              <a:rPr lang="en-GB" dirty="0"/>
              <a:t> </a:t>
            </a:r>
            <a:r>
              <a:rPr lang="en-GB" dirty="0" err="1"/>
              <a:t>dyddio</a:t>
            </a:r>
            <a:r>
              <a:rPr lang="en-GB" dirty="0"/>
              <a:t> neu </a:t>
            </a:r>
            <a:r>
              <a:rPr lang="en-GB" dirty="0" err="1"/>
              <a:t>efallai</a:t>
            </a:r>
            <a:r>
              <a:rPr lang="en-GB" dirty="0"/>
              <a:t> y </a:t>
            </a:r>
            <a:r>
              <a:rPr lang="en-GB" dirty="0" err="1"/>
              <a:t>bydd</a:t>
            </a:r>
            <a:r>
              <a:rPr lang="en-GB" dirty="0"/>
              <a:t> y </a:t>
            </a:r>
            <a:r>
              <a:rPr lang="en-GB" dirty="0" err="1"/>
              <a:t>casgliadau</a:t>
            </a:r>
            <a:r>
              <a:rPr lang="en-GB" dirty="0"/>
              <a:t> </a:t>
            </a:r>
            <a:r>
              <a:rPr lang="en-GB" dirty="0" err="1"/>
              <a:t>sy'n</a:t>
            </a:r>
            <a:r>
              <a:rPr lang="en-GB" dirty="0"/>
              <a:t> </a:t>
            </a:r>
            <a:r>
              <a:rPr lang="en-GB" dirty="0" err="1"/>
              <a:t>seiliedig</a:t>
            </a:r>
            <a:r>
              <a:rPr lang="en-GB" dirty="0"/>
              <a:t> </a:t>
            </a:r>
            <a:r>
              <a:rPr lang="en-GB" dirty="0" err="1"/>
              <a:t>arno</a:t>
            </a:r>
            <a:r>
              <a:rPr lang="en-GB" dirty="0"/>
              <a:t> </a:t>
            </a:r>
            <a:r>
              <a:rPr lang="en-GB" dirty="0" err="1"/>
              <a:t>wedi'u</a:t>
            </a:r>
            <a:r>
              <a:rPr lang="en-GB" dirty="0"/>
              <a:t> </a:t>
            </a:r>
            <a:r>
              <a:rPr lang="en-GB" dirty="0" err="1"/>
              <a:t>diwygio</a:t>
            </a:r>
            <a:endParaRPr lang="en-GB">
              <a:cs typeface="Arial"/>
            </a:endParaRPr>
          </a:p>
          <a:p>
            <a:pPr marL="457200" lvl="1" indent="0">
              <a:buNone/>
            </a:pPr>
            <a:r>
              <a:rPr lang="en-GB" dirty="0">
                <a:cs typeface="Arial"/>
              </a:rPr>
              <a:t>              </a:t>
            </a:r>
          </a:p>
        </p:txBody>
      </p:sp>
      <p:sp>
        <p:nvSpPr>
          <p:cNvPr id="4" name="Content Placeholder 3">
            <a:extLst>
              <a:ext uri="{FF2B5EF4-FFF2-40B4-BE49-F238E27FC236}">
                <a16:creationId xmlns:a16="http://schemas.microsoft.com/office/drawing/2014/main" id="{84EBD7DF-2EB6-2456-AE0F-3B4594474FDE}"/>
              </a:ext>
            </a:extLst>
          </p:cNvPr>
          <p:cNvSpPr>
            <a:spLocks noGrp="1"/>
          </p:cNvSpPr>
          <p:nvPr>
            <p:ph sz="half" idx="2"/>
          </p:nvPr>
        </p:nvSpPr>
        <p:spPr>
          <a:xfrm>
            <a:off x="6283504" y="1311917"/>
            <a:ext cx="5601127" cy="4856484"/>
          </a:xfrm>
        </p:spPr>
        <p:txBody>
          <a:bodyPr vert="horz" lIns="91440" tIns="45720" rIns="91440" bIns="45720" rtlCol="0" anchor="t">
            <a:normAutofit lnSpcReduction="10000"/>
          </a:bodyPr>
          <a:lstStyle/>
          <a:p>
            <a:pPr marL="0" indent="0">
              <a:buNone/>
            </a:pPr>
            <a:r>
              <a:rPr lang="en-GB" dirty="0">
                <a:solidFill>
                  <a:schemeClr val="accent6">
                    <a:lumMod val="75000"/>
                  </a:schemeClr>
                </a:solidFill>
              </a:rPr>
              <a:t>It is important when evaluating the evidence of the text that we read, that we decide which evidence is better.  Cottrell (2008, p. 280) makes the following suggestions:</a:t>
            </a:r>
          </a:p>
          <a:p>
            <a:pPr marL="457200" indent="-457200"/>
            <a:r>
              <a:rPr lang="en-GB" b="1" dirty="0">
                <a:solidFill>
                  <a:schemeClr val="accent6">
                    <a:lumMod val="75000"/>
                  </a:schemeClr>
                </a:solidFill>
              </a:rPr>
              <a:t>Check the date of the research</a:t>
            </a:r>
            <a:endParaRPr lang="en-GB" dirty="0">
              <a:solidFill>
                <a:schemeClr val="accent6">
                  <a:lumMod val="75000"/>
                </a:schemeClr>
              </a:solidFill>
            </a:endParaRPr>
          </a:p>
          <a:p>
            <a:pPr marL="0" indent="0">
              <a:buNone/>
            </a:pPr>
            <a:r>
              <a:rPr lang="en-GB" dirty="0">
                <a:solidFill>
                  <a:schemeClr val="accent6">
                    <a:lumMod val="75000"/>
                  </a:schemeClr>
                </a:solidFill>
              </a:rPr>
              <a:t>Data may be out of date  or conclusions based upon it may have been revised</a:t>
            </a:r>
            <a:endParaRPr lang="en-GB">
              <a:solidFill>
                <a:schemeClr val="accent6">
                  <a:lumMod val="75000"/>
                </a:schemeClr>
              </a:solidFill>
              <a:cs typeface="Arial"/>
            </a:endParaRPr>
          </a:p>
          <a:p>
            <a:pPr marL="0" indent="0" algn="r">
              <a:buNone/>
            </a:pPr>
            <a:endParaRPr lang="en-GB" dirty="0">
              <a:solidFill>
                <a:schemeClr val="accent6">
                  <a:lumMod val="75000"/>
                </a:schemeClr>
              </a:solidFill>
              <a:cs typeface="Arial"/>
            </a:endParaRPr>
          </a:p>
          <a:p>
            <a:endParaRPr lang="en-GB"/>
          </a:p>
        </p:txBody>
      </p:sp>
    </p:spTree>
    <p:extLst>
      <p:ext uri="{BB962C8B-B14F-4D97-AF65-F5344CB8AC3E}">
        <p14:creationId xmlns:p14="http://schemas.microsoft.com/office/powerpoint/2010/main" val="3576849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133" y="-3032"/>
            <a:ext cx="10515600" cy="1325563"/>
          </a:xfrm>
        </p:spPr>
        <p:txBody>
          <a:bodyPr/>
          <a:lstStyle/>
          <a:p>
            <a:r>
              <a:rPr lang="en-GB" dirty="0" err="1"/>
              <a:t>Gwerthuso'r</a:t>
            </a:r>
            <a:r>
              <a:rPr lang="en-GB" dirty="0"/>
              <a:t> </a:t>
            </a:r>
            <a:r>
              <a:rPr lang="en-GB" dirty="0" err="1"/>
              <a:t>Dystiolaeth</a:t>
            </a:r>
            <a:r>
              <a:rPr lang="en-GB" dirty="0"/>
              <a:t> (2)</a:t>
            </a:r>
            <a:br>
              <a:rPr lang="en-GB" dirty="0"/>
            </a:br>
            <a:r>
              <a:rPr lang="en-GB" dirty="0">
                <a:solidFill>
                  <a:schemeClr val="accent6">
                    <a:lumMod val="75000"/>
                  </a:schemeClr>
                </a:solidFill>
              </a:rPr>
              <a:t>Evaluating the Evidence (2)</a:t>
            </a:r>
            <a:endParaRPr lang="en-GB" dirty="0">
              <a:solidFill>
                <a:schemeClr val="accent6">
                  <a:lumMod val="75000"/>
                </a:schemeClr>
              </a:solidFill>
              <a:cs typeface="Arial"/>
            </a:endParaRPr>
          </a:p>
        </p:txBody>
      </p:sp>
      <p:sp>
        <p:nvSpPr>
          <p:cNvPr id="3" name="Content Placeholder 2"/>
          <p:cNvSpPr>
            <a:spLocks noGrp="1"/>
          </p:cNvSpPr>
          <p:nvPr>
            <p:ph sz="half" idx="1"/>
          </p:nvPr>
        </p:nvSpPr>
        <p:spPr>
          <a:xfrm>
            <a:off x="136133" y="1782816"/>
            <a:ext cx="6037778" cy="4394147"/>
          </a:xfrm>
        </p:spPr>
        <p:txBody>
          <a:bodyPr vert="horz" lIns="91440" tIns="45720" rIns="91440" bIns="45720" rtlCol="0" anchor="t">
            <a:noAutofit/>
          </a:bodyPr>
          <a:lstStyle/>
          <a:p>
            <a:r>
              <a:rPr lang="en-GB" sz="2600" b="1" err="1"/>
              <a:t>Gwiriwch</a:t>
            </a:r>
            <a:r>
              <a:rPr lang="en-GB" sz="2600" b="1" dirty="0"/>
              <a:t> </a:t>
            </a:r>
            <a:r>
              <a:rPr lang="en-GB" sz="2600" b="1" err="1"/>
              <a:t>ffynonellau</a:t>
            </a:r>
            <a:r>
              <a:rPr lang="en-GB" sz="2600" b="1" dirty="0"/>
              <a:t> </a:t>
            </a:r>
            <a:r>
              <a:rPr lang="en-GB" sz="2600" b="1" err="1"/>
              <a:t>eich</a:t>
            </a:r>
            <a:r>
              <a:rPr lang="en-GB" sz="2600" b="1" dirty="0"/>
              <a:t> </a:t>
            </a:r>
            <a:r>
              <a:rPr lang="en-GB" sz="2600" b="1" err="1"/>
              <a:t>gwybodaeth</a:t>
            </a:r>
            <a:endParaRPr lang="en-GB" sz="2600">
              <a:cs typeface="Arial"/>
            </a:endParaRPr>
          </a:p>
          <a:p>
            <a:pPr marL="0" indent="0">
              <a:buNone/>
            </a:pPr>
            <a:r>
              <a:rPr lang="en-GB" sz="2600" dirty="0"/>
              <a:t>Mae </a:t>
            </a:r>
            <a:r>
              <a:rPr lang="en-GB" sz="2600" dirty="0" err="1"/>
              <a:t>erthyglau</a:t>
            </a:r>
            <a:r>
              <a:rPr lang="en-GB" sz="2600" dirty="0"/>
              <a:t> </a:t>
            </a:r>
            <a:r>
              <a:rPr lang="en-GB" sz="2600" dirty="0" err="1"/>
              <a:t>mewn</a:t>
            </a:r>
            <a:r>
              <a:rPr lang="en-GB" sz="2600" dirty="0"/>
              <a:t> </a:t>
            </a:r>
            <a:r>
              <a:rPr lang="en-GB" sz="2600" dirty="0" err="1"/>
              <a:t>cyfnodolion</a:t>
            </a:r>
            <a:r>
              <a:rPr lang="en-GB" sz="2600" dirty="0"/>
              <a:t> </a:t>
            </a:r>
            <a:r>
              <a:rPr lang="en-GB" sz="2600" dirty="0" err="1"/>
              <a:t>academaidd</a:t>
            </a:r>
            <a:r>
              <a:rPr lang="en-GB" sz="2600" dirty="0"/>
              <a:t> neu </a:t>
            </a:r>
            <a:r>
              <a:rPr lang="en-GB" sz="2600" dirty="0" err="1"/>
              <a:t>broffesiynol</a:t>
            </a:r>
            <a:r>
              <a:rPr lang="en-GB" sz="2600" dirty="0"/>
              <a:t> ac </a:t>
            </a:r>
            <a:r>
              <a:rPr lang="en-GB" sz="2600" dirty="0" err="1"/>
              <a:t>mewn</a:t>
            </a:r>
            <a:r>
              <a:rPr lang="en-GB" sz="2600" dirty="0"/>
              <a:t> </a:t>
            </a:r>
            <a:r>
              <a:rPr lang="en-GB" sz="2600" dirty="0" err="1"/>
              <a:t>gwerslyfrau</a:t>
            </a:r>
            <a:r>
              <a:rPr lang="en-GB" sz="2600" dirty="0"/>
              <a:t> a </a:t>
            </a:r>
            <a:r>
              <a:rPr lang="en-GB" sz="2600" dirty="0" err="1"/>
              <a:t>argymhellir</a:t>
            </a:r>
            <a:r>
              <a:rPr lang="en-GB" sz="2600" dirty="0"/>
              <a:t> </a:t>
            </a:r>
            <a:r>
              <a:rPr lang="en-GB" sz="2600" dirty="0" err="1"/>
              <a:t>fel</a:t>
            </a:r>
            <a:r>
              <a:rPr lang="en-GB" sz="2600" dirty="0"/>
              <a:t> </a:t>
            </a:r>
            <a:r>
              <a:rPr lang="en-GB" sz="2600" dirty="0" err="1"/>
              <a:t>arfer</a:t>
            </a:r>
            <a:r>
              <a:rPr lang="en-GB" sz="2600" dirty="0"/>
              <a:t> </a:t>
            </a:r>
            <a:r>
              <a:rPr lang="en-GB" sz="2600" dirty="0" err="1"/>
              <a:t>yn</a:t>
            </a:r>
            <a:r>
              <a:rPr lang="en-GB" sz="2600" dirty="0"/>
              <a:t> </a:t>
            </a:r>
            <a:r>
              <a:rPr lang="en-GB" sz="2600" dirty="0" err="1"/>
              <a:t>seiliedig</a:t>
            </a:r>
            <a:r>
              <a:rPr lang="en-GB" sz="2600" dirty="0"/>
              <a:t> </a:t>
            </a:r>
            <a:r>
              <a:rPr lang="en-GB" sz="2600" dirty="0" err="1"/>
              <a:t>ar</a:t>
            </a:r>
            <a:r>
              <a:rPr lang="en-GB" sz="2600" dirty="0"/>
              <a:t> </a:t>
            </a:r>
            <a:r>
              <a:rPr lang="en-GB" sz="2600" dirty="0" err="1"/>
              <a:t>ymchwil</a:t>
            </a:r>
            <a:r>
              <a:rPr lang="en-GB" sz="2600" dirty="0"/>
              <a:t> </a:t>
            </a:r>
            <a:r>
              <a:rPr lang="en-GB" sz="2600" dirty="0" err="1"/>
              <a:t>manwl</a:t>
            </a:r>
            <a:r>
              <a:rPr lang="en-GB" sz="2600" dirty="0"/>
              <a:t>, ac </a:t>
            </a:r>
            <a:r>
              <a:rPr lang="en-GB" sz="2600" dirty="0" err="1"/>
              <a:t>yn</a:t>
            </a:r>
            <a:r>
              <a:rPr lang="en-GB" sz="2600" dirty="0"/>
              <a:t> </a:t>
            </a:r>
            <a:r>
              <a:rPr lang="en-GB" sz="2600" dirty="0" err="1"/>
              <a:t>cael</a:t>
            </a:r>
            <a:r>
              <a:rPr lang="en-GB" sz="2600" dirty="0"/>
              <a:t> </a:t>
            </a:r>
            <a:r>
              <a:rPr lang="en-GB" sz="2600" dirty="0" err="1"/>
              <a:t>eu</a:t>
            </a:r>
            <a:r>
              <a:rPr lang="en-GB" sz="2600" dirty="0"/>
              <a:t> </a:t>
            </a:r>
            <a:r>
              <a:rPr lang="en-GB" sz="2600" dirty="0" err="1"/>
              <a:t>hystyried</a:t>
            </a:r>
            <a:r>
              <a:rPr lang="en-GB" sz="2600" dirty="0"/>
              <a:t> </a:t>
            </a:r>
            <a:r>
              <a:rPr lang="en-GB" sz="2600" dirty="0" err="1"/>
              <a:t>yn</a:t>
            </a:r>
            <a:r>
              <a:rPr lang="en-GB" sz="2600" dirty="0"/>
              <a:t> </a:t>
            </a:r>
            <a:r>
              <a:rPr lang="en-GB" sz="2600" dirty="0" err="1"/>
              <a:t>fwy</a:t>
            </a:r>
            <a:r>
              <a:rPr lang="en-GB" sz="2600" dirty="0"/>
              <a:t> </a:t>
            </a:r>
            <a:r>
              <a:rPr lang="en-GB" sz="2600" dirty="0" err="1"/>
              <a:t>dibynadwy</a:t>
            </a:r>
            <a:r>
              <a:rPr lang="en-GB" sz="2600" dirty="0"/>
              <a:t> </a:t>
            </a:r>
            <a:r>
              <a:rPr lang="en-GB" sz="2600" dirty="0" err="1"/>
              <a:t>na</a:t>
            </a:r>
            <a:r>
              <a:rPr lang="en-GB" sz="2600" dirty="0"/>
              <a:t> </a:t>
            </a:r>
            <a:r>
              <a:rPr lang="en-GB" sz="2600" dirty="0" err="1"/>
              <a:t>chanfyddiadau</a:t>
            </a:r>
            <a:r>
              <a:rPr lang="en-GB" sz="2600" dirty="0"/>
              <a:t> a </a:t>
            </a:r>
            <a:r>
              <a:rPr lang="en-GB" sz="2600" dirty="0" err="1"/>
              <a:t>gofnodwyd</a:t>
            </a:r>
            <a:r>
              <a:rPr lang="en-GB" sz="2600" dirty="0"/>
              <a:t> </a:t>
            </a:r>
            <a:r>
              <a:rPr lang="en-GB" sz="2600" dirty="0" err="1"/>
              <a:t>mewn</a:t>
            </a:r>
            <a:r>
              <a:rPr lang="en-GB" sz="2600" dirty="0"/>
              <a:t> </a:t>
            </a:r>
            <a:r>
              <a:rPr lang="en-GB" sz="2600" dirty="0" err="1"/>
              <a:t>cylchgronau</a:t>
            </a:r>
            <a:r>
              <a:rPr lang="en-GB" sz="2600" dirty="0"/>
              <a:t> a </a:t>
            </a:r>
            <a:r>
              <a:rPr lang="en-GB" sz="2600" dirty="0" err="1"/>
              <a:t>phapurau</a:t>
            </a:r>
            <a:r>
              <a:rPr lang="en-GB" sz="2600" dirty="0"/>
              <a:t> </a:t>
            </a:r>
            <a:r>
              <a:rPr lang="en-GB" sz="2600" dirty="0" err="1"/>
              <a:t>newydd</a:t>
            </a:r>
            <a:r>
              <a:rPr lang="en-GB" sz="2600" dirty="0"/>
              <a:t>.</a:t>
            </a:r>
            <a:endParaRPr lang="en-GB" sz="2600" dirty="0">
              <a:cs typeface="Arial"/>
            </a:endParaRPr>
          </a:p>
          <a:p>
            <a:pPr marL="0" indent="0" algn="r">
              <a:buNone/>
            </a:pPr>
            <a:r>
              <a:rPr lang="en-GB" sz="2600" dirty="0"/>
              <a:t>(Cottrell, 2008, t. 280</a:t>
            </a:r>
            <a:r>
              <a:rPr lang="en-GB" sz="2000" dirty="0"/>
              <a:t>)</a:t>
            </a:r>
            <a:endParaRPr lang="en-GB" sz="2000">
              <a:cs typeface="Arial"/>
            </a:endParaRPr>
          </a:p>
        </p:txBody>
      </p:sp>
      <p:sp>
        <p:nvSpPr>
          <p:cNvPr id="4" name="Content Placeholder 3">
            <a:extLst>
              <a:ext uri="{FF2B5EF4-FFF2-40B4-BE49-F238E27FC236}">
                <a16:creationId xmlns:a16="http://schemas.microsoft.com/office/drawing/2014/main" id="{84EBD7DF-2EB6-2456-AE0F-3B4594474FDE}"/>
              </a:ext>
            </a:extLst>
          </p:cNvPr>
          <p:cNvSpPr>
            <a:spLocks noGrp="1"/>
          </p:cNvSpPr>
          <p:nvPr>
            <p:ph sz="half" idx="2"/>
          </p:nvPr>
        </p:nvSpPr>
        <p:spPr>
          <a:xfrm>
            <a:off x="6566042" y="1791379"/>
            <a:ext cx="5481263" cy="4385584"/>
          </a:xfrm>
        </p:spPr>
        <p:txBody>
          <a:bodyPr vert="horz" lIns="91440" tIns="45720" rIns="91440" bIns="45720" rtlCol="0" anchor="t">
            <a:normAutofit fontScale="92500"/>
          </a:bodyPr>
          <a:lstStyle/>
          <a:p>
            <a:pPr marL="457200" indent="-457200"/>
            <a:r>
              <a:rPr lang="en-GB" b="1" dirty="0">
                <a:solidFill>
                  <a:schemeClr val="accent6">
                    <a:lumMod val="75000"/>
                  </a:schemeClr>
                </a:solidFill>
              </a:rPr>
              <a:t>Check the sources of your information</a:t>
            </a:r>
            <a:endParaRPr lang="en-GB" dirty="0">
              <a:solidFill>
                <a:schemeClr val="accent6">
                  <a:lumMod val="75000"/>
                </a:schemeClr>
              </a:solidFill>
              <a:cs typeface="Arial" panose="020B0604020202020204"/>
            </a:endParaRPr>
          </a:p>
          <a:p>
            <a:pPr marL="0" indent="0">
              <a:buNone/>
            </a:pPr>
            <a:r>
              <a:rPr lang="en-GB" dirty="0">
                <a:solidFill>
                  <a:schemeClr val="accent6">
                    <a:lumMod val="75000"/>
                  </a:schemeClr>
                </a:solidFill>
              </a:rPr>
              <a:t>Articles in academic or professional journals and in recommended text books are usually based on in-depth research, and are regarded as more reliable than findings recorded in magazines and newspapers.</a:t>
            </a:r>
            <a:endParaRPr lang="en-GB" dirty="0">
              <a:solidFill>
                <a:schemeClr val="accent6">
                  <a:lumMod val="75000"/>
                </a:schemeClr>
              </a:solidFill>
              <a:cs typeface="Arial" panose="020B0604020202020204"/>
            </a:endParaRPr>
          </a:p>
          <a:p>
            <a:pPr marL="0" indent="0">
              <a:buNone/>
            </a:pPr>
            <a:r>
              <a:rPr lang="en-GB" dirty="0">
                <a:solidFill>
                  <a:schemeClr val="accent6">
                    <a:lumMod val="75000"/>
                  </a:schemeClr>
                </a:solidFill>
              </a:rPr>
              <a:t>                    (Cottrell, 2008, p. 280)</a:t>
            </a:r>
            <a:endParaRPr lang="en-GB" dirty="0">
              <a:solidFill>
                <a:schemeClr val="accent6">
                  <a:lumMod val="75000"/>
                </a:schemeClr>
              </a:solidFill>
              <a:cs typeface="Arial" panose="020B0604020202020204"/>
            </a:endParaRPr>
          </a:p>
          <a:p>
            <a:endParaRPr lang="en-GB"/>
          </a:p>
        </p:txBody>
      </p:sp>
    </p:spTree>
    <p:extLst>
      <p:ext uri="{BB962C8B-B14F-4D97-AF65-F5344CB8AC3E}">
        <p14:creationId xmlns:p14="http://schemas.microsoft.com/office/powerpoint/2010/main" val="38183311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09748"/>
          </a:xfrm>
        </p:spPr>
        <p:txBody>
          <a:bodyPr>
            <a:normAutofit fontScale="90000"/>
          </a:bodyPr>
          <a:lstStyle/>
          <a:p>
            <a:r>
              <a:rPr lang="en-GB" dirty="0" err="1"/>
              <a:t>Gwerthuso'r</a:t>
            </a:r>
            <a:r>
              <a:rPr lang="en-GB" dirty="0"/>
              <a:t> </a:t>
            </a:r>
            <a:r>
              <a:rPr lang="en-GB" dirty="0" err="1"/>
              <a:t>Dystiolaeth</a:t>
            </a:r>
            <a:r>
              <a:rPr lang="en-GB" dirty="0"/>
              <a:t> (3)</a:t>
            </a:r>
            <a:br>
              <a:rPr lang="en-GB" dirty="0"/>
            </a:br>
            <a:r>
              <a:rPr lang="en-GB" dirty="0">
                <a:solidFill>
                  <a:schemeClr val="accent6">
                    <a:lumMod val="75000"/>
                  </a:schemeClr>
                </a:solidFill>
              </a:rPr>
              <a:t>Evaluating the Evidence (3)</a:t>
            </a:r>
            <a:endParaRPr lang="en-GB" dirty="0">
              <a:solidFill>
                <a:schemeClr val="accent6">
                  <a:lumMod val="75000"/>
                </a:schemeClr>
              </a:solidFill>
              <a:cs typeface="Arial"/>
            </a:endParaRPr>
          </a:p>
        </p:txBody>
      </p:sp>
      <p:sp>
        <p:nvSpPr>
          <p:cNvPr id="3" name="Content Placeholder 2"/>
          <p:cNvSpPr>
            <a:spLocks noGrp="1"/>
          </p:cNvSpPr>
          <p:nvPr>
            <p:ph sz="half" idx="1"/>
          </p:nvPr>
        </p:nvSpPr>
        <p:spPr>
          <a:xfrm>
            <a:off x="493225" y="1579969"/>
            <a:ext cx="5598688" cy="4029348"/>
          </a:xfrm>
        </p:spPr>
        <p:txBody>
          <a:bodyPr vert="horz" lIns="91440" tIns="45720" rIns="91440" bIns="45720" rtlCol="0" anchor="t">
            <a:noAutofit/>
          </a:bodyPr>
          <a:lstStyle/>
          <a:p>
            <a:r>
              <a:rPr lang="en-GB" sz="2400" b="1" err="1"/>
              <a:t>Gwiriwch</a:t>
            </a:r>
            <a:r>
              <a:rPr lang="en-GB" sz="2400" b="1" dirty="0"/>
              <a:t> am </a:t>
            </a:r>
            <a:r>
              <a:rPr lang="en-GB" sz="2400" b="1" err="1"/>
              <a:t>ragfarn</a:t>
            </a:r>
            <a:r>
              <a:rPr lang="en-GB" sz="2400" b="1" dirty="0"/>
              <a:t> </a:t>
            </a:r>
            <a:r>
              <a:rPr lang="en-GB" sz="2400" b="1" err="1"/>
              <a:t>yn</a:t>
            </a:r>
            <a:r>
              <a:rPr lang="en-GB" sz="2400" b="1" dirty="0"/>
              <a:t> </a:t>
            </a:r>
            <a:r>
              <a:rPr lang="en-GB" sz="2400" b="1" err="1"/>
              <a:t>eich</a:t>
            </a:r>
            <a:r>
              <a:rPr lang="en-GB" sz="2400" b="1" dirty="0"/>
              <a:t> </a:t>
            </a:r>
            <a:r>
              <a:rPr lang="en-GB" sz="2400" b="1" err="1"/>
              <a:t>ffynonellau</a:t>
            </a:r>
            <a:endParaRPr lang="en-GB" sz="2400" b="1">
              <a:cs typeface="Arial"/>
            </a:endParaRPr>
          </a:p>
          <a:p>
            <a:pPr marL="0" indent="0">
              <a:buNone/>
            </a:pPr>
            <a:r>
              <a:rPr lang="en-GB" sz="2400" dirty="0" err="1"/>
              <a:t>Efallai</a:t>
            </a:r>
            <a:r>
              <a:rPr lang="en-GB" sz="2400" dirty="0"/>
              <a:t> </a:t>
            </a:r>
            <a:r>
              <a:rPr lang="en-GB" sz="2400" dirty="0" err="1"/>
              <a:t>nad</a:t>
            </a:r>
            <a:r>
              <a:rPr lang="en-GB" sz="2400" dirty="0"/>
              <a:t> </a:t>
            </a:r>
            <a:r>
              <a:rPr lang="en-GB" sz="2400" dirty="0" err="1"/>
              <a:t>yw</a:t>
            </a:r>
            <a:r>
              <a:rPr lang="en-GB" sz="2400" dirty="0"/>
              <a:t> </a:t>
            </a:r>
            <a:r>
              <a:rPr lang="en-GB" sz="2400" dirty="0" err="1"/>
              <a:t>rhagfarn</a:t>
            </a:r>
            <a:r>
              <a:rPr lang="en-GB" sz="2400" dirty="0"/>
              <a:t> </a:t>
            </a:r>
            <a:r>
              <a:rPr lang="en-GB" sz="2400" dirty="0" err="1"/>
              <a:t>yn</a:t>
            </a:r>
            <a:r>
              <a:rPr lang="en-GB" sz="2400" dirty="0"/>
              <a:t> </a:t>
            </a:r>
            <a:r>
              <a:rPr lang="en-GB" sz="2400" dirty="0" err="1"/>
              <a:t>amlwg</a:t>
            </a:r>
            <a:r>
              <a:rPr lang="en-GB" sz="2400" dirty="0"/>
              <a:t>, ac </a:t>
            </a:r>
            <a:r>
              <a:rPr lang="en-GB" sz="2400" dirty="0" err="1"/>
              <a:t>nid</a:t>
            </a:r>
            <a:r>
              <a:rPr lang="en-GB" sz="2400" dirty="0"/>
              <a:t> </a:t>
            </a:r>
            <a:r>
              <a:rPr lang="en-GB" sz="2400" dirty="0" err="1"/>
              <a:t>yw’n</a:t>
            </a:r>
            <a:r>
              <a:rPr lang="en-GB" sz="2400" dirty="0"/>
              <a:t> </a:t>
            </a:r>
            <a:r>
              <a:rPr lang="en-GB" sz="2400" dirty="0" err="1"/>
              <a:t>golygu</a:t>
            </a:r>
            <a:r>
              <a:rPr lang="en-GB" sz="2400" dirty="0"/>
              <a:t> bod </a:t>
            </a:r>
            <a:r>
              <a:rPr lang="en-GB" sz="2400" dirty="0" err="1"/>
              <a:t>eich</a:t>
            </a:r>
            <a:r>
              <a:rPr lang="en-GB" sz="2400" dirty="0"/>
              <a:t> </a:t>
            </a:r>
            <a:r>
              <a:rPr lang="en-GB" sz="2400" dirty="0" err="1"/>
              <a:t>ffynhonnell</a:t>
            </a:r>
            <a:r>
              <a:rPr lang="en-GB" sz="2400" dirty="0"/>
              <a:t> </a:t>
            </a:r>
            <a:r>
              <a:rPr lang="en-GB" sz="2400" dirty="0" err="1"/>
              <a:t>yn</a:t>
            </a:r>
            <a:r>
              <a:rPr lang="en-GB" sz="2400" dirty="0"/>
              <a:t> ‘</a:t>
            </a:r>
            <a:r>
              <a:rPr lang="en-GB" sz="2400" dirty="0" err="1"/>
              <a:t>anonest</a:t>
            </a:r>
            <a:r>
              <a:rPr lang="en-GB" sz="2400" dirty="0"/>
              <a:t>’ </a:t>
            </a:r>
            <a:r>
              <a:rPr lang="en-GB" sz="2400" dirty="0" err="1"/>
              <a:t>neu’n</a:t>
            </a:r>
            <a:r>
              <a:rPr lang="en-GB" sz="2400" dirty="0"/>
              <a:t> ‘</a:t>
            </a:r>
            <a:r>
              <a:rPr lang="en-GB" sz="2400" dirty="0" err="1"/>
              <a:t>rhagfarnllyd</a:t>
            </a:r>
            <a:r>
              <a:rPr lang="en-GB" sz="2400" dirty="0"/>
              <a:t>’. </a:t>
            </a:r>
            <a:r>
              <a:rPr lang="en-GB" sz="2400" dirty="0" err="1"/>
              <a:t>Wrth</a:t>
            </a:r>
            <a:r>
              <a:rPr lang="en-GB" sz="2400" dirty="0"/>
              <a:t> </a:t>
            </a:r>
            <a:r>
              <a:rPr lang="en-GB" sz="2400" dirty="0" err="1"/>
              <a:t>feddwl</a:t>
            </a:r>
            <a:r>
              <a:rPr lang="en-GB" sz="2400" dirty="0"/>
              <a:t> </a:t>
            </a:r>
            <a:r>
              <a:rPr lang="en-GB" sz="2400" dirty="0" err="1"/>
              <a:t>yn</a:t>
            </a:r>
            <a:r>
              <a:rPr lang="en-GB" sz="2400" dirty="0"/>
              <a:t> </a:t>
            </a:r>
            <a:r>
              <a:rPr lang="en-GB" sz="2400" dirty="0" err="1"/>
              <a:t>feirniadol</a:t>
            </a:r>
            <a:r>
              <a:rPr lang="en-GB" sz="2400" dirty="0"/>
              <a:t>, </a:t>
            </a:r>
            <a:r>
              <a:rPr lang="en-GB" sz="2400" dirty="0" err="1"/>
              <a:t>mae</a:t>
            </a:r>
            <a:r>
              <a:rPr lang="en-GB" sz="2400" dirty="0"/>
              <a:t> </a:t>
            </a:r>
            <a:r>
              <a:rPr lang="en-GB" sz="2400" dirty="0" err="1"/>
              <a:t>angen</a:t>
            </a:r>
            <a:r>
              <a:rPr lang="en-GB" sz="2400" dirty="0"/>
              <a:t> </a:t>
            </a:r>
            <a:r>
              <a:rPr lang="en-GB" sz="2400" dirty="0" err="1"/>
              <a:t>inni</a:t>
            </a:r>
            <a:r>
              <a:rPr lang="en-GB" sz="2400" dirty="0"/>
              <a:t> </a:t>
            </a:r>
            <a:r>
              <a:rPr lang="en-GB" sz="2400" dirty="0" err="1"/>
              <a:t>fod</a:t>
            </a:r>
            <a:r>
              <a:rPr lang="en-GB" sz="2400" dirty="0"/>
              <a:t> </a:t>
            </a:r>
            <a:r>
              <a:rPr lang="en-GB" sz="2400" dirty="0" err="1"/>
              <a:t>yn</a:t>
            </a:r>
            <a:r>
              <a:rPr lang="en-GB" sz="2400" dirty="0"/>
              <a:t> </a:t>
            </a:r>
            <a:r>
              <a:rPr lang="en-GB" sz="2400" dirty="0" err="1"/>
              <a:t>cwestiynu’n</a:t>
            </a:r>
            <a:r>
              <a:rPr lang="en-GB" sz="2400" dirty="0"/>
              <a:t> </a:t>
            </a:r>
            <a:r>
              <a:rPr lang="en-GB" sz="2400" dirty="0" err="1"/>
              <a:t>barhaus</a:t>
            </a:r>
            <a:r>
              <a:rPr lang="en-GB" sz="2400" dirty="0"/>
              <a:t> </a:t>
            </a:r>
            <a:r>
              <a:rPr lang="en-GB" sz="2400" dirty="0" err="1"/>
              <a:t>yn</a:t>
            </a:r>
            <a:r>
              <a:rPr lang="en-GB" sz="2400" dirty="0"/>
              <a:t> </a:t>
            </a:r>
            <a:r>
              <a:rPr lang="en-GB" sz="2400" dirty="0" err="1"/>
              <a:t>ein</a:t>
            </a:r>
            <a:r>
              <a:rPr lang="en-GB" sz="2400" dirty="0"/>
              <a:t> </a:t>
            </a:r>
            <a:r>
              <a:rPr lang="en-GB" sz="2400" dirty="0" err="1"/>
              <a:t>meddwl</a:t>
            </a:r>
            <a:r>
              <a:rPr lang="en-GB" sz="2400" dirty="0"/>
              <a:t> a </a:t>
            </a:r>
            <a:r>
              <a:rPr lang="en-GB" sz="2400" dirty="0" err="1"/>
              <a:t>oes</a:t>
            </a:r>
            <a:r>
              <a:rPr lang="en-GB" sz="2400" dirty="0"/>
              <a:t> </a:t>
            </a:r>
            <a:r>
              <a:rPr lang="en-GB" sz="2400" dirty="0" err="1"/>
              <a:t>yna</a:t>
            </a:r>
            <a:r>
              <a:rPr lang="en-GB" sz="2400" dirty="0"/>
              <a:t> </a:t>
            </a:r>
            <a:r>
              <a:rPr lang="en-GB" sz="2400" dirty="0" err="1"/>
              <a:t>agendâu</a:t>
            </a:r>
            <a:r>
              <a:rPr lang="en-GB" sz="2400" dirty="0"/>
              <a:t> </a:t>
            </a:r>
            <a:r>
              <a:rPr lang="en-GB" sz="2400" dirty="0" err="1"/>
              <a:t>cudd</a:t>
            </a:r>
            <a:r>
              <a:rPr lang="en-GB" sz="2400" dirty="0"/>
              <a:t>, neu </a:t>
            </a:r>
            <a:r>
              <a:rPr lang="en-GB" sz="2400" dirty="0" err="1"/>
              <a:t>resymau</a:t>
            </a:r>
            <a:r>
              <a:rPr lang="en-GB" sz="2400" dirty="0"/>
              <a:t> pam </a:t>
            </a:r>
            <a:r>
              <a:rPr lang="en-GB" sz="2400" dirty="0" err="1"/>
              <a:t>yr</a:t>
            </a:r>
            <a:r>
              <a:rPr lang="en-GB" sz="2400" dirty="0"/>
              <a:t> </a:t>
            </a:r>
            <a:r>
              <a:rPr lang="en-GB" sz="2400" dirty="0" err="1"/>
              <a:t>ymddengys</a:t>
            </a:r>
            <a:r>
              <a:rPr lang="en-GB" sz="2400" dirty="0"/>
              <a:t> </a:t>
            </a:r>
            <a:r>
              <a:rPr lang="en-GB" sz="2400" dirty="0" err="1"/>
              <a:t>fod</a:t>
            </a:r>
            <a:r>
              <a:rPr lang="en-GB" sz="2400" dirty="0"/>
              <a:t> y </a:t>
            </a:r>
            <a:r>
              <a:rPr lang="en-GB" sz="2400" dirty="0" err="1"/>
              <a:t>dystiolaeth</a:t>
            </a:r>
            <a:r>
              <a:rPr lang="en-GB" sz="2400" dirty="0"/>
              <a:t> </a:t>
            </a:r>
            <a:r>
              <a:rPr lang="en-GB" sz="2400" dirty="0" err="1"/>
              <a:t>yn</a:t>
            </a:r>
            <a:r>
              <a:rPr lang="en-GB" sz="2400" dirty="0"/>
              <a:t> </a:t>
            </a:r>
            <a:r>
              <a:rPr lang="en-GB" sz="2400" dirty="0" err="1"/>
              <a:t>pwyntio</a:t>
            </a:r>
            <a:r>
              <a:rPr lang="en-GB" sz="2400" dirty="0"/>
              <a:t> </a:t>
            </a:r>
            <a:r>
              <a:rPr lang="en-GB" sz="2400" dirty="0" err="1"/>
              <a:t>mewn</a:t>
            </a:r>
            <a:r>
              <a:rPr lang="en-GB" sz="2400" dirty="0"/>
              <a:t> un </a:t>
            </a:r>
            <a:r>
              <a:rPr lang="en-GB" sz="2400" dirty="0" err="1"/>
              <a:t>ffordd</a:t>
            </a:r>
            <a:r>
              <a:rPr lang="en-GB" sz="2400" dirty="0"/>
              <a:t> </a:t>
            </a:r>
            <a:r>
              <a:rPr lang="en-GB" sz="2400" dirty="0" err="1"/>
              <a:t>yn</a:t>
            </a:r>
            <a:r>
              <a:rPr lang="en-GB" sz="2400" dirty="0"/>
              <a:t> </a:t>
            </a:r>
            <a:r>
              <a:rPr lang="en-GB" sz="2400" dirty="0" err="1"/>
              <a:t>hytrach</a:t>
            </a:r>
            <a:r>
              <a:rPr lang="en-GB" sz="2400" dirty="0"/>
              <a:t> nag un </a:t>
            </a:r>
            <a:r>
              <a:rPr lang="en-GB" sz="2400" dirty="0" err="1"/>
              <a:t>arall</a:t>
            </a:r>
            <a:r>
              <a:rPr lang="en-GB" sz="2400" dirty="0"/>
              <a:t>.                                                        (Cottrell, 2008, t. 280)</a:t>
            </a:r>
            <a:endParaRPr lang="en-GB" sz="2400" dirty="0">
              <a:cs typeface="Arial"/>
            </a:endParaRPr>
          </a:p>
        </p:txBody>
      </p:sp>
      <p:sp>
        <p:nvSpPr>
          <p:cNvPr id="4" name="Content Placeholder 3">
            <a:extLst>
              <a:ext uri="{FF2B5EF4-FFF2-40B4-BE49-F238E27FC236}">
                <a16:creationId xmlns:a16="http://schemas.microsoft.com/office/drawing/2014/main" id="{84EBD7DF-2EB6-2456-AE0F-3B4594474FDE}"/>
              </a:ext>
            </a:extLst>
          </p:cNvPr>
          <p:cNvSpPr>
            <a:spLocks noGrp="1"/>
          </p:cNvSpPr>
          <p:nvPr>
            <p:ph sz="half" idx="2"/>
          </p:nvPr>
        </p:nvSpPr>
        <p:spPr>
          <a:xfrm>
            <a:off x="6576844" y="1587609"/>
            <a:ext cx="5470461" cy="4144141"/>
          </a:xfrm>
        </p:spPr>
        <p:txBody>
          <a:bodyPr vert="horz" lIns="91440" tIns="45720" rIns="91440" bIns="45720" rtlCol="0" anchor="t">
            <a:normAutofit/>
          </a:bodyPr>
          <a:lstStyle/>
          <a:p>
            <a:r>
              <a:rPr lang="en-GB" sz="2400" b="1" dirty="0">
                <a:solidFill>
                  <a:schemeClr val="accent6">
                    <a:lumMod val="75000"/>
                  </a:schemeClr>
                </a:solidFill>
              </a:rPr>
              <a:t>Check for bias in your sources</a:t>
            </a:r>
            <a:endParaRPr lang="en-GB" sz="2400" dirty="0">
              <a:solidFill>
                <a:schemeClr val="accent6">
                  <a:lumMod val="75000"/>
                </a:schemeClr>
              </a:solidFill>
              <a:cs typeface="Arial"/>
            </a:endParaRPr>
          </a:p>
          <a:p>
            <a:pPr marL="0" indent="0">
              <a:buNone/>
            </a:pPr>
            <a:r>
              <a:rPr lang="en-GB" sz="2400" dirty="0">
                <a:solidFill>
                  <a:schemeClr val="accent6">
                    <a:lumMod val="75000"/>
                  </a:schemeClr>
                </a:solidFill>
              </a:rPr>
              <a:t>Bias may not be obvious, and it does not mean that your source was being ‘dishonest’ or ‘prejudiced’.  When thinking critically,  we need to be continually questioning in our minds whether there may be hidden agendas, or reasons why the evidence appears to point in one way rather than another                                                                                                                                                                                       (Cottrell, 2008, p. 280)</a:t>
            </a:r>
            <a:endParaRPr lang="en-GB" sz="2400" dirty="0">
              <a:solidFill>
                <a:schemeClr val="accent6">
                  <a:lumMod val="75000"/>
                </a:schemeClr>
              </a:solidFill>
              <a:cs typeface="Arial" panose="020B0604020202020204"/>
            </a:endParaRPr>
          </a:p>
          <a:p>
            <a:endParaRPr lang="en-GB"/>
          </a:p>
        </p:txBody>
      </p:sp>
    </p:spTree>
    <p:extLst>
      <p:ext uri="{BB962C8B-B14F-4D97-AF65-F5344CB8AC3E}">
        <p14:creationId xmlns:p14="http://schemas.microsoft.com/office/powerpoint/2010/main" val="35057887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03533"/>
          </a:xfrm>
        </p:spPr>
        <p:txBody>
          <a:bodyPr>
            <a:normAutofit fontScale="90000"/>
          </a:bodyPr>
          <a:lstStyle/>
          <a:p>
            <a:r>
              <a:rPr lang="en-GB" dirty="0" err="1"/>
              <a:t>Gwerthuso'r</a:t>
            </a:r>
            <a:r>
              <a:rPr lang="en-GB" dirty="0"/>
              <a:t> </a:t>
            </a:r>
            <a:r>
              <a:rPr lang="en-GB" dirty="0" err="1"/>
              <a:t>Dystiolaeth</a:t>
            </a:r>
            <a:r>
              <a:rPr lang="en-GB" dirty="0"/>
              <a:t> (4)</a:t>
            </a:r>
            <a:br>
              <a:rPr lang="en-GB" dirty="0"/>
            </a:br>
            <a:r>
              <a:rPr lang="en-GB" dirty="0">
                <a:solidFill>
                  <a:schemeClr val="accent6">
                    <a:lumMod val="75000"/>
                  </a:schemeClr>
                </a:solidFill>
              </a:rPr>
              <a:t>Evaluating the Evidence (4)</a:t>
            </a:r>
          </a:p>
        </p:txBody>
      </p:sp>
      <p:sp>
        <p:nvSpPr>
          <p:cNvPr id="3" name="Content Placeholder 2"/>
          <p:cNvSpPr>
            <a:spLocks noGrp="1"/>
          </p:cNvSpPr>
          <p:nvPr>
            <p:ph sz="half" idx="1"/>
          </p:nvPr>
        </p:nvSpPr>
        <p:spPr>
          <a:xfrm>
            <a:off x="275493" y="1825625"/>
            <a:ext cx="5779476" cy="3852974"/>
          </a:xfrm>
        </p:spPr>
        <p:txBody>
          <a:bodyPr vert="horz" lIns="91440" tIns="45720" rIns="91440" bIns="45720" rtlCol="0" anchor="t">
            <a:noAutofit/>
          </a:bodyPr>
          <a:lstStyle/>
          <a:p>
            <a:pPr marL="0" indent="0">
              <a:buNone/>
            </a:pPr>
            <a:r>
              <a:rPr lang="en-GB" sz="2400" b="1" err="1"/>
              <a:t>Byddwch</a:t>
            </a:r>
            <a:r>
              <a:rPr lang="en-GB" sz="2400" b="1" dirty="0"/>
              <a:t> </a:t>
            </a:r>
            <a:r>
              <a:rPr lang="en-GB" sz="2400" b="1" err="1"/>
              <a:t>yn</a:t>
            </a:r>
            <a:r>
              <a:rPr lang="en-GB" sz="2400" b="1" dirty="0"/>
              <a:t> </a:t>
            </a:r>
            <a:r>
              <a:rPr lang="en-GB" sz="2400" b="1" err="1"/>
              <a:t>wyliadwrus</a:t>
            </a:r>
            <a:r>
              <a:rPr lang="en-GB" sz="2400" b="1" dirty="0"/>
              <a:t> o </a:t>
            </a:r>
            <a:r>
              <a:rPr lang="en-GB" sz="2400" b="1" err="1"/>
              <a:t>rifau</a:t>
            </a:r>
            <a:r>
              <a:rPr lang="en-GB" sz="2400" b="1" dirty="0"/>
              <a:t> ac </a:t>
            </a:r>
            <a:r>
              <a:rPr lang="en-GB" sz="2400" b="1" err="1"/>
              <a:t>ystadegau</a:t>
            </a:r>
            <a:endParaRPr lang="en-GB" sz="2400" b="1">
              <a:cs typeface="Arial"/>
            </a:endParaRPr>
          </a:p>
          <a:p>
            <a:pPr lvl="1"/>
            <a:r>
              <a:rPr lang="en-GB" dirty="0"/>
              <a:t>‘</a:t>
            </a:r>
            <a:r>
              <a:rPr lang="en-GB" err="1"/>
              <a:t>Dywedodd</a:t>
            </a:r>
            <a:r>
              <a:rPr lang="en-GB" dirty="0"/>
              <a:t> y </a:t>
            </a:r>
            <a:r>
              <a:rPr lang="en-GB" err="1"/>
              <a:t>rhan</a:t>
            </a:r>
            <a:r>
              <a:rPr lang="en-GB" dirty="0"/>
              <a:t> </a:t>
            </a:r>
            <a:r>
              <a:rPr lang="en-GB" err="1"/>
              <a:t>fwyaf</a:t>
            </a:r>
            <a:r>
              <a:rPr lang="en-GB" dirty="0"/>
              <a:t> o </a:t>
            </a:r>
            <a:r>
              <a:rPr lang="en-GB" err="1"/>
              <a:t>bobl</a:t>
            </a:r>
            <a:r>
              <a:rPr lang="en-GB" dirty="0"/>
              <a:t> </a:t>
            </a:r>
            <a:r>
              <a:rPr lang="en-GB" err="1"/>
              <a:t>mai’r</a:t>
            </a:r>
            <a:r>
              <a:rPr lang="en-GB" dirty="0"/>
              <a:t> </a:t>
            </a:r>
            <a:r>
              <a:rPr lang="en-GB" err="1"/>
              <a:t>orennau</a:t>
            </a:r>
            <a:r>
              <a:rPr lang="en-GB" dirty="0"/>
              <a:t> </a:t>
            </a:r>
            <a:r>
              <a:rPr lang="en-GB" err="1"/>
              <a:t>sydd</a:t>
            </a:r>
            <a:r>
              <a:rPr lang="en-GB" dirty="0"/>
              <a:t> </a:t>
            </a:r>
            <a:r>
              <a:rPr lang="en-GB" err="1"/>
              <a:t>orau</a:t>
            </a:r>
            <a:r>
              <a:rPr lang="en-GB" dirty="0"/>
              <a:t> </a:t>
            </a:r>
            <a:r>
              <a:rPr lang="en-GB" err="1"/>
              <a:t>ganddynt</a:t>
            </a:r>
            <a:r>
              <a:rPr lang="en-GB" dirty="0"/>
              <a:t> nag </a:t>
            </a:r>
            <a:r>
              <a:rPr lang="en-GB" err="1"/>
              <a:t>afalau</a:t>
            </a:r>
            <a:r>
              <a:rPr lang="en-GB" dirty="0"/>
              <a:t>’</a:t>
            </a:r>
            <a:endParaRPr lang="en-GB" dirty="0">
              <a:cs typeface="Arial"/>
            </a:endParaRPr>
          </a:p>
          <a:p>
            <a:pPr lvl="1"/>
            <a:r>
              <a:rPr lang="en-GB" err="1"/>
              <a:t>Meddyliwch</a:t>
            </a:r>
            <a:r>
              <a:rPr lang="en-GB" dirty="0"/>
              <a:t> </a:t>
            </a:r>
            <a:r>
              <a:rPr lang="en-GB" err="1"/>
              <a:t>hefyd</a:t>
            </a:r>
            <a:r>
              <a:rPr lang="en-GB" dirty="0"/>
              <a:t> am faint y </a:t>
            </a:r>
            <a:r>
              <a:rPr lang="en-GB" err="1"/>
              <a:t>sampl</a:t>
            </a:r>
            <a:r>
              <a:rPr lang="en-GB" dirty="0"/>
              <a:t> – </a:t>
            </a:r>
            <a:r>
              <a:rPr lang="en-GB" err="1"/>
              <a:t>mae</a:t>
            </a:r>
            <a:r>
              <a:rPr lang="en-GB" dirty="0"/>
              <a:t> </a:t>
            </a:r>
            <a:r>
              <a:rPr lang="en-GB" err="1"/>
              <a:t>samplau</a:t>
            </a:r>
            <a:r>
              <a:rPr lang="en-GB" dirty="0"/>
              <a:t> </a:t>
            </a:r>
            <a:r>
              <a:rPr lang="en-GB" err="1"/>
              <a:t>bach</a:t>
            </a:r>
            <a:r>
              <a:rPr lang="en-GB" dirty="0"/>
              <a:t> </a:t>
            </a:r>
            <a:r>
              <a:rPr lang="en-GB" err="1"/>
              <a:t>yn</a:t>
            </a:r>
            <a:r>
              <a:rPr lang="en-GB" dirty="0"/>
              <a:t> </a:t>
            </a:r>
            <a:r>
              <a:rPr lang="en-GB" err="1"/>
              <a:t>rhoi</a:t>
            </a:r>
            <a:r>
              <a:rPr lang="en-GB" dirty="0"/>
              <a:t> </a:t>
            </a:r>
            <a:r>
              <a:rPr lang="en-GB" err="1"/>
              <a:t>gwybodaeth</a:t>
            </a:r>
            <a:r>
              <a:rPr lang="en-GB" dirty="0"/>
              <a:t> </a:t>
            </a:r>
            <a:r>
              <a:rPr lang="en-GB" err="1"/>
              <a:t>annibynadwy</a:t>
            </a:r>
            <a:r>
              <a:rPr lang="en-GB" dirty="0"/>
              <a:t> </a:t>
            </a:r>
            <a:r>
              <a:rPr lang="en-GB" err="1"/>
              <a:t>iawn</a:t>
            </a:r>
            <a:endParaRPr lang="en-GB">
              <a:cs typeface="Arial"/>
            </a:endParaRPr>
          </a:p>
          <a:p>
            <a:pPr marL="457200" lvl="1" indent="0">
              <a:buNone/>
            </a:pPr>
            <a:r>
              <a:rPr lang="en-GB" dirty="0">
                <a:cs typeface="Arial"/>
              </a:rPr>
              <a:t>                        (Cottrell, 2008, t. 281)</a:t>
            </a:r>
          </a:p>
        </p:txBody>
      </p:sp>
      <p:sp>
        <p:nvSpPr>
          <p:cNvPr id="4" name="Content Placeholder 3">
            <a:extLst>
              <a:ext uri="{FF2B5EF4-FFF2-40B4-BE49-F238E27FC236}">
                <a16:creationId xmlns:a16="http://schemas.microsoft.com/office/drawing/2014/main" id="{92C5A294-0C33-8163-4EA4-461674612582}"/>
              </a:ext>
            </a:extLst>
          </p:cNvPr>
          <p:cNvSpPr>
            <a:spLocks noGrp="1"/>
          </p:cNvSpPr>
          <p:nvPr>
            <p:ph sz="half" idx="2"/>
          </p:nvPr>
        </p:nvSpPr>
        <p:spPr>
          <a:xfrm>
            <a:off x="6137031" y="1825625"/>
            <a:ext cx="5767753" cy="4351338"/>
          </a:xfrm>
        </p:spPr>
        <p:txBody>
          <a:bodyPr vert="horz" lIns="91440" tIns="45720" rIns="91440" bIns="45720" rtlCol="0" anchor="t">
            <a:normAutofit/>
          </a:bodyPr>
          <a:lstStyle/>
          <a:p>
            <a:pPr marL="0" indent="0">
              <a:buNone/>
            </a:pPr>
            <a:r>
              <a:rPr lang="en-GB" sz="2400" b="1" dirty="0">
                <a:solidFill>
                  <a:schemeClr val="accent6">
                    <a:lumMod val="75000"/>
                  </a:schemeClr>
                </a:solidFill>
              </a:rPr>
              <a:t>Beware the allure of numbers and statistics</a:t>
            </a:r>
            <a:endParaRPr lang="en-GB" sz="2400" b="1" dirty="0">
              <a:solidFill>
                <a:schemeClr val="accent6">
                  <a:lumMod val="75000"/>
                </a:schemeClr>
              </a:solidFill>
              <a:cs typeface="Arial"/>
            </a:endParaRPr>
          </a:p>
          <a:p>
            <a:pPr lvl="1"/>
            <a:r>
              <a:rPr lang="en-GB" dirty="0">
                <a:solidFill>
                  <a:schemeClr val="accent6">
                    <a:lumMod val="75000"/>
                  </a:schemeClr>
                </a:solidFill>
              </a:rPr>
              <a:t>‘Most people said that the preferred oranges to apples’</a:t>
            </a:r>
            <a:endParaRPr lang="en-GB">
              <a:solidFill>
                <a:schemeClr val="accent6">
                  <a:lumMod val="75000"/>
                </a:schemeClr>
              </a:solidFill>
              <a:cs typeface="Arial"/>
            </a:endParaRPr>
          </a:p>
          <a:p>
            <a:pPr lvl="1"/>
            <a:r>
              <a:rPr lang="en-GB" dirty="0">
                <a:solidFill>
                  <a:schemeClr val="accent6">
                    <a:lumMod val="75000"/>
                  </a:schemeClr>
                </a:solidFill>
              </a:rPr>
              <a:t>Think also of the sample size – small samples give very unreliable information</a:t>
            </a:r>
            <a:endParaRPr lang="en-GB" dirty="0">
              <a:solidFill>
                <a:schemeClr val="accent6">
                  <a:lumMod val="75000"/>
                </a:schemeClr>
              </a:solidFill>
              <a:cs typeface="Arial"/>
            </a:endParaRPr>
          </a:p>
          <a:p>
            <a:pPr marL="457200" lvl="1" indent="0">
              <a:buNone/>
            </a:pPr>
            <a:r>
              <a:rPr lang="en-GB" dirty="0">
                <a:solidFill>
                  <a:schemeClr val="accent6">
                    <a:lumMod val="75000"/>
                  </a:schemeClr>
                </a:solidFill>
              </a:rPr>
              <a:t>                     </a:t>
            </a:r>
            <a:r>
              <a:rPr lang="en-GB" sz="2400" dirty="0">
                <a:solidFill>
                  <a:schemeClr val="accent6">
                    <a:lumMod val="75000"/>
                  </a:schemeClr>
                </a:solidFill>
              </a:rPr>
              <a:t>(Cottrell, 2008, p. 281)</a:t>
            </a:r>
            <a:endParaRPr lang="en-GB" sz="2400" dirty="0">
              <a:solidFill>
                <a:schemeClr val="accent6">
                  <a:lumMod val="75000"/>
                </a:schemeClr>
              </a:solidFill>
              <a:cs typeface="Arial"/>
            </a:endParaRPr>
          </a:p>
          <a:p>
            <a:endParaRPr lang="en-GB" sz="2400" dirty="0">
              <a:cs typeface="Arial"/>
            </a:endParaRPr>
          </a:p>
        </p:txBody>
      </p:sp>
    </p:spTree>
    <p:extLst>
      <p:ext uri="{BB962C8B-B14F-4D97-AF65-F5344CB8AC3E}">
        <p14:creationId xmlns:p14="http://schemas.microsoft.com/office/powerpoint/2010/main" val="1593392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Gwerthuso'r</a:t>
            </a:r>
            <a:r>
              <a:rPr lang="en-GB" dirty="0"/>
              <a:t> </a:t>
            </a:r>
            <a:r>
              <a:rPr lang="en-GB" dirty="0" err="1"/>
              <a:t>Dystiolaeth</a:t>
            </a:r>
            <a:r>
              <a:rPr lang="en-GB" dirty="0"/>
              <a:t> (5)</a:t>
            </a:r>
            <a:br>
              <a:rPr lang="en-GB" dirty="0"/>
            </a:br>
            <a:r>
              <a:rPr lang="en-GB" dirty="0">
                <a:solidFill>
                  <a:schemeClr val="accent6">
                    <a:lumMod val="75000"/>
                  </a:schemeClr>
                </a:solidFill>
              </a:rPr>
              <a:t>Evaluating the Evidence (5)</a:t>
            </a:r>
          </a:p>
        </p:txBody>
      </p:sp>
      <p:sp>
        <p:nvSpPr>
          <p:cNvPr id="3" name="Content Placeholder 2"/>
          <p:cNvSpPr>
            <a:spLocks noGrp="1"/>
          </p:cNvSpPr>
          <p:nvPr>
            <p:ph sz="half" idx="1"/>
          </p:nvPr>
        </p:nvSpPr>
        <p:spPr>
          <a:xfrm>
            <a:off x="205154" y="1825625"/>
            <a:ext cx="5855676" cy="3852974"/>
          </a:xfrm>
        </p:spPr>
        <p:txBody>
          <a:bodyPr vert="horz" lIns="91440" tIns="45720" rIns="91440" bIns="45720" rtlCol="0" anchor="t">
            <a:noAutofit/>
          </a:bodyPr>
          <a:lstStyle/>
          <a:p>
            <a:pPr marL="0" indent="0">
              <a:buNone/>
            </a:pPr>
            <a:r>
              <a:rPr lang="en-GB" sz="2400" b="1" err="1"/>
              <a:t>Cynrychioldeb</a:t>
            </a:r>
            <a:endParaRPr lang="en-GB" sz="2400" b="1">
              <a:cs typeface="Arial"/>
            </a:endParaRPr>
          </a:p>
          <a:p>
            <a:pPr lvl="1"/>
            <a:r>
              <a:rPr lang="en-GB" err="1"/>
              <a:t>Dylai'r</a:t>
            </a:r>
            <a:r>
              <a:rPr lang="en-GB" dirty="0"/>
              <a:t> </a:t>
            </a:r>
            <a:r>
              <a:rPr lang="en-GB" err="1"/>
              <a:t>sampl</a:t>
            </a:r>
            <a:r>
              <a:rPr lang="en-GB" dirty="0"/>
              <a:t> </a:t>
            </a:r>
            <a:r>
              <a:rPr lang="en-GB" err="1"/>
              <a:t>fod</a:t>
            </a:r>
            <a:r>
              <a:rPr lang="en-GB" dirty="0"/>
              <a:t> </a:t>
            </a:r>
            <a:r>
              <a:rPr lang="en-GB" err="1"/>
              <a:t>yn</a:t>
            </a:r>
            <a:r>
              <a:rPr lang="en-GB" dirty="0"/>
              <a:t> </a:t>
            </a:r>
            <a:r>
              <a:rPr lang="en-GB" err="1"/>
              <a:t>gynrychioliadol</a:t>
            </a:r>
            <a:r>
              <a:rPr lang="en-GB" dirty="0"/>
              <a:t> </a:t>
            </a:r>
            <a:r>
              <a:rPr lang="en-GB" err="1"/>
              <a:t>o'r</a:t>
            </a:r>
            <a:r>
              <a:rPr lang="en-GB" dirty="0"/>
              <a:t> </a:t>
            </a:r>
            <a:r>
              <a:rPr lang="en-GB" err="1"/>
              <a:t>grŵp</a:t>
            </a:r>
            <a:r>
              <a:rPr lang="en-GB" dirty="0"/>
              <a:t> </a:t>
            </a:r>
            <a:r>
              <a:rPr lang="en-GB" err="1"/>
              <a:t>cyffredinol</a:t>
            </a:r>
            <a:r>
              <a:rPr lang="en-GB" dirty="0"/>
              <a:t> </a:t>
            </a:r>
            <a:r>
              <a:rPr lang="en-GB" err="1"/>
              <a:t>sy'n</a:t>
            </a:r>
            <a:r>
              <a:rPr lang="en-GB" dirty="0"/>
              <a:t> </a:t>
            </a:r>
            <a:r>
              <a:rPr lang="en-GB" err="1"/>
              <a:t>cael</a:t>
            </a:r>
            <a:r>
              <a:rPr lang="en-GB" dirty="0"/>
              <a:t> </a:t>
            </a:r>
            <a:r>
              <a:rPr lang="en-GB" err="1"/>
              <a:t>ei</a:t>
            </a:r>
            <a:r>
              <a:rPr lang="en-GB" dirty="0"/>
              <a:t> </a:t>
            </a:r>
            <a:r>
              <a:rPr lang="en-GB" err="1"/>
              <a:t>astudio</a:t>
            </a:r>
            <a:r>
              <a:rPr lang="en-GB" dirty="0"/>
              <a:t>.</a:t>
            </a:r>
            <a:endParaRPr lang="en-GB" dirty="0">
              <a:cs typeface="Arial"/>
            </a:endParaRPr>
          </a:p>
          <a:p>
            <a:pPr lvl="1"/>
            <a:r>
              <a:rPr lang="en-GB" dirty="0"/>
              <a:t>Pe bai </a:t>
            </a:r>
            <a:r>
              <a:rPr lang="en-GB" err="1"/>
              <a:t>pawb</a:t>
            </a:r>
            <a:r>
              <a:rPr lang="en-GB" dirty="0"/>
              <a:t> a </a:t>
            </a:r>
            <a:r>
              <a:rPr lang="en-GB" err="1"/>
              <a:t>holwyd</a:t>
            </a:r>
            <a:r>
              <a:rPr lang="en-GB" dirty="0"/>
              <a:t> am </a:t>
            </a:r>
            <a:r>
              <a:rPr lang="en-GB" err="1"/>
              <a:t>hoff</a:t>
            </a:r>
            <a:r>
              <a:rPr lang="en-GB" dirty="0"/>
              <a:t> </a:t>
            </a:r>
            <a:r>
              <a:rPr lang="en-GB" err="1"/>
              <a:t>ffrwythau</a:t>
            </a:r>
            <a:r>
              <a:rPr lang="en-GB" dirty="0"/>
              <a:t> </a:t>
            </a:r>
            <a:r>
              <a:rPr lang="en-GB" err="1"/>
              <a:t>yn</a:t>
            </a:r>
            <a:r>
              <a:rPr lang="en-GB" dirty="0"/>
              <a:t> </a:t>
            </a:r>
            <a:r>
              <a:rPr lang="en-GB" err="1"/>
              <a:t>dod</a:t>
            </a:r>
            <a:r>
              <a:rPr lang="en-GB" dirty="0"/>
              <a:t> o Seville ac </a:t>
            </a:r>
            <a:r>
              <a:rPr lang="en-GB" err="1"/>
              <a:t>yn</a:t>
            </a:r>
            <a:r>
              <a:rPr lang="en-GB" dirty="0"/>
              <a:t> </a:t>
            </a:r>
            <a:r>
              <a:rPr lang="en-GB" err="1"/>
              <a:t>gwneud</a:t>
            </a:r>
            <a:r>
              <a:rPr lang="en-GB" dirty="0"/>
              <a:t> </a:t>
            </a:r>
            <a:r>
              <a:rPr lang="en-GB" err="1"/>
              <a:t>eu</a:t>
            </a:r>
            <a:r>
              <a:rPr lang="en-GB" dirty="0"/>
              <a:t> </a:t>
            </a:r>
            <a:r>
              <a:rPr lang="en-GB" err="1"/>
              <a:t>bywoliaeth</a:t>
            </a:r>
            <a:r>
              <a:rPr lang="en-GB" dirty="0"/>
              <a:t> o </a:t>
            </a:r>
            <a:r>
              <a:rPr lang="en-GB" err="1"/>
              <a:t>orennau</a:t>
            </a:r>
            <a:r>
              <a:rPr lang="en-GB" dirty="0"/>
              <a:t>, </a:t>
            </a:r>
            <a:r>
              <a:rPr lang="en-GB" err="1"/>
              <a:t>efallai</a:t>
            </a:r>
            <a:r>
              <a:rPr lang="en-GB" dirty="0"/>
              <a:t> </a:t>
            </a:r>
            <a:r>
              <a:rPr lang="en-GB" err="1"/>
              <a:t>na</a:t>
            </a:r>
            <a:r>
              <a:rPr lang="en-GB" dirty="0"/>
              <a:t> </a:t>
            </a:r>
            <a:r>
              <a:rPr lang="en-GB" err="1"/>
              <a:t>fyddwn</a:t>
            </a:r>
            <a:r>
              <a:rPr lang="en-GB" dirty="0"/>
              <a:t> </a:t>
            </a:r>
            <a:r>
              <a:rPr lang="en-GB" err="1"/>
              <a:t>yn</a:t>
            </a:r>
            <a:r>
              <a:rPr lang="en-GB" dirty="0"/>
              <a:t> </a:t>
            </a:r>
            <a:r>
              <a:rPr lang="en-GB" err="1"/>
              <a:t>eu</a:t>
            </a:r>
            <a:r>
              <a:rPr lang="en-GB" dirty="0"/>
              <a:t> </a:t>
            </a:r>
            <a:r>
              <a:rPr lang="en-GB" err="1"/>
              <a:t>hystyried</a:t>
            </a:r>
            <a:r>
              <a:rPr lang="en-GB" dirty="0"/>
              <a:t> </a:t>
            </a:r>
            <a:r>
              <a:rPr lang="en-GB" err="1"/>
              <a:t>yn</a:t>
            </a:r>
            <a:r>
              <a:rPr lang="en-GB" dirty="0"/>
              <a:t> </a:t>
            </a:r>
            <a:r>
              <a:rPr lang="en-GB" err="1"/>
              <a:t>nodweddiadol</a:t>
            </a:r>
            <a:r>
              <a:rPr lang="en-GB" dirty="0"/>
              <a:t> </a:t>
            </a:r>
            <a:r>
              <a:rPr lang="en-GB" err="1"/>
              <a:t>nac</a:t>
            </a:r>
            <a:r>
              <a:rPr lang="en-GB" dirty="0"/>
              <a:t> </a:t>
            </a:r>
            <a:r>
              <a:rPr lang="en-GB" err="1"/>
              <a:t>yn</a:t>
            </a:r>
            <a:r>
              <a:rPr lang="en-GB" dirty="0"/>
              <a:t> </a:t>
            </a:r>
            <a:r>
              <a:rPr lang="en-GB" err="1"/>
              <a:t>ddibynadwy</a:t>
            </a:r>
            <a:r>
              <a:rPr lang="en-GB" dirty="0"/>
              <a:t> </a:t>
            </a:r>
            <a:r>
              <a:rPr lang="en-GB" err="1"/>
              <a:t>fel</a:t>
            </a:r>
            <a:r>
              <a:rPr lang="en-GB" dirty="0"/>
              <a:t> </a:t>
            </a:r>
            <a:r>
              <a:rPr lang="en-GB" err="1"/>
              <a:t>sampl</a:t>
            </a:r>
            <a:endParaRPr lang="en-GB">
              <a:cs typeface="Arial"/>
            </a:endParaRPr>
          </a:p>
          <a:p>
            <a:pPr marL="0" indent="0" algn="r">
              <a:buNone/>
            </a:pPr>
            <a:r>
              <a:rPr lang="en-GB" sz="2400" dirty="0"/>
              <a:t>(Cottrell, 2008, t. 281)</a:t>
            </a:r>
            <a:endParaRPr lang="en-GB" sz="2400" dirty="0">
              <a:cs typeface="Arial"/>
            </a:endParaRPr>
          </a:p>
        </p:txBody>
      </p:sp>
      <p:sp>
        <p:nvSpPr>
          <p:cNvPr id="4" name="Content Placeholder 3">
            <a:extLst>
              <a:ext uri="{FF2B5EF4-FFF2-40B4-BE49-F238E27FC236}">
                <a16:creationId xmlns:a16="http://schemas.microsoft.com/office/drawing/2014/main" id="{92C5A294-0C33-8163-4EA4-461674612582}"/>
              </a:ext>
            </a:extLst>
          </p:cNvPr>
          <p:cNvSpPr>
            <a:spLocks noGrp="1"/>
          </p:cNvSpPr>
          <p:nvPr>
            <p:ph sz="half" idx="2"/>
          </p:nvPr>
        </p:nvSpPr>
        <p:spPr>
          <a:xfrm>
            <a:off x="6096000" y="1825625"/>
            <a:ext cx="5586046" cy="4351338"/>
          </a:xfrm>
        </p:spPr>
        <p:txBody>
          <a:bodyPr vert="horz" lIns="91440" tIns="45720" rIns="91440" bIns="45720" rtlCol="0" anchor="t">
            <a:normAutofit/>
          </a:bodyPr>
          <a:lstStyle/>
          <a:p>
            <a:pPr marL="0" indent="0">
              <a:buNone/>
            </a:pPr>
            <a:r>
              <a:rPr lang="en-GB" sz="2400" b="1" dirty="0">
                <a:solidFill>
                  <a:schemeClr val="accent6">
                    <a:lumMod val="75000"/>
                  </a:schemeClr>
                </a:solidFill>
              </a:rPr>
              <a:t>Representativeness</a:t>
            </a:r>
            <a:endParaRPr lang="en-US" sz="2400" dirty="0">
              <a:solidFill>
                <a:schemeClr val="accent6">
                  <a:lumMod val="75000"/>
                </a:schemeClr>
              </a:solidFill>
              <a:cs typeface="Arial"/>
            </a:endParaRPr>
          </a:p>
          <a:p>
            <a:pPr lvl="1"/>
            <a:r>
              <a:rPr lang="en-GB" dirty="0">
                <a:solidFill>
                  <a:schemeClr val="accent6">
                    <a:lumMod val="75000"/>
                  </a:schemeClr>
                </a:solidFill>
              </a:rPr>
              <a:t>The sample should be representative of the overall group being studied.</a:t>
            </a:r>
            <a:endParaRPr lang="en-GB" dirty="0">
              <a:solidFill>
                <a:schemeClr val="accent6">
                  <a:lumMod val="75000"/>
                </a:schemeClr>
              </a:solidFill>
              <a:cs typeface="Arial"/>
            </a:endParaRPr>
          </a:p>
          <a:p>
            <a:pPr lvl="1"/>
            <a:r>
              <a:rPr lang="en-GB" dirty="0">
                <a:solidFill>
                  <a:schemeClr val="accent6">
                    <a:lumMod val="75000"/>
                  </a:schemeClr>
                </a:solidFill>
              </a:rPr>
              <a:t>If all those asked about fruit preference came from Seville and made their living from oranges, we may not consider them to be either typical or reliable as a sample</a:t>
            </a:r>
            <a:endParaRPr lang="en-GB" dirty="0">
              <a:solidFill>
                <a:schemeClr val="accent6">
                  <a:lumMod val="75000"/>
                </a:schemeClr>
              </a:solidFill>
              <a:cs typeface="Arial"/>
            </a:endParaRPr>
          </a:p>
          <a:p>
            <a:pPr marL="342900" lvl="1" indent="0" algn="r">
              <a:buNone/>
            </a:pPr>
            <a:endParaRPr lang="en-GB" dirty="0">
              <a:solidFill>
                <a:schemeClr val="accent6">
                  <a:lumMod val="75000"/>
                </a:schemeClr>
              </a:solidFill>
            </a:endParaRPr>
          </a:p>
          <a:p>
            <a:pPr marL="342900" lvl="1" indent="0" algn="r">
              <a:buNone/>
            </a:pPr>
            <a:r>
              <a:rPr lang="en-GB" dirty="0">
                <a:solidFill>
                  <a:schemeClr val="accent6">
                    <a:lumMod val="75000"/>
                  </a:schemeClr>
                </a:solidFill>
              </a:rPr>
              <a:t>(Cottrell, 2008, p. 281)</a:t>
            </a:r>
            <a:endParaRPr lang="en-GB" dirty="0">
              <a:solidFill>
                <a:schemeClr val="accent6">
                  <a:lumMod val="75000"/>
                </a:schemeClr>
              </a:solidFill>
              <a:cs typeface="Arial"/>
            </a:endParaRPr>
          </a:p>
          <a:p>
            <a:endParaRPr lang="en-GB" sz="2400" dirty="0">
              <a:cs typeface="Arial"/>
            </a:endParaRPr>
          </a:p>
        </p:txBody>
      </p:sp>
    </p:spTree>
    <p:extLst>
      <p:ext uri="{BB962C8B-B14F-4D97-AF65-F5344CB8AC3E}">
        <p14:creationId xmlns:p14="http://schemas.microsoft.com/office/powerpoint/2010/main" val="27174618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Gwerthuso'r</a:t>
            </a:r>
            <a:r>
              <a:rPr lang="en-GB" dirty="0"/>
              <a:t> </a:t>
            </a:r>
            <a:r>
              <a:rPr lang="en-GB" dirty="0" err="1"/>
              <a:t>Dystiolaeth</a:t>
            </a:r>
            <a:r>
              <a:rPr lang="en-GB" dirty="0"/>
              <a:t> (6)</a:t>
            </a:r>
            <a:br>
              <a:rPr lang="en-GB" dirty="0"/>
            </a:br>
            <a:r>
              <a:rPr lang="en-GB" dirty="0">
                <a:solidFill>
                  <a:schemeClr val="accent6">
                    <a:lumMod val="75000"/>
                  </a:schemeClr>
                </a:solidFill>
              </a:rPr>
              <a:t>Evaluating the Evidence (6)</a:t>
            </a:r>
          </a:p>
        </p:txBody>
      </p:sp>
      <p:sp>
        <p:nvSpPr>
          <p:cNvPr id="3" name="Content Placeholder 2"/>
          <p:cNvSpPr>
            <a:spLocks noGrp="1"/>
          </p:cNvSpPr>
          <p:nvPr>
            <p:ph sz="half" idx="1"/>
          </p:nvPr>
        </p:nvSpPr>
        <p:spPr>
          <a:xfrm>
            <a:off x="838200" y="1825625"/>
            <a:ext cx="5181600" cy="3852974"/>
          </a:xfrm>
        </p:spPr>
        <p:txBody>
          <a:bodyPr vert="horz" lIns="91440" tIns="45720" rIns="91440" bIns="45720" rtlCol="0" anchor="t">
            <a:noAutofit/>
          </a:bodyPr>
          <a:lstStyle/>
          <a:p>
            <a:pPr marL="0" indent="0">
              <a:buNone/>
            </a:pPr>
            <a:r>
              <a:rPr lang="en-GB" sz="2400" b="1" err="1"/>
              <a:t>Amodau</a:t>
            </a:r>
            <a:r>
              <a:rPr lang="en-GB" sz="2400" b="1" dirty="0"/>
              <a:t> </a:t>
            </a:r>
            <a:r>
              <a:rPr lang="en-GB" sz="2400" b="1" err="1"/>
              <a:t>casglu</a:t>
            </a:r>
            <a:r>
              <a:rPr lang="en-GB" sz="2400" b="1" dirty="0"/>
              <a:t> data</a:t>
            </a:r>
            <a:endParaRPr lang="en-US" sz="2400">
              <a:cs typeface="Arial" panose="020B0604020202020204"/>
            </a:endParaRPr>
          </a:p>
          <a:p>
            <a:pPr lvl="1"/>
            <a:r>
              <a:rPr lang="en-GB" dirty="0"/>
              <a:t>A </a:t>
            </a:r>
            <a:r>
              <a:rPr lang="en-GB" err="1"/>
              <a:t>fyddai’r</a:t>
            </a:r>
            <a:r>
              <a:rPr lang="en-GB" dirty="0"/>
              <a:t> </a:t>
            </a:r>
            <a:r>
              <a:rPr lang="en-GB" err="1"/>
              <a:t>data’n</a:t>
            </a:r>
            <a:r>
              <a:rPr lang="en-GB" dirty="0"/>
              <a:t> </a:t>
            </a:r>
            <a:r>
              <a:rPr lang="en-GB" err="1"/>
              <a:t>ddibynadwy</a:t>
            </a:r>
            <a:r>
              <a:rPr lang="en-GB" dirty="0"/>
              <a:t> pe </a:t>
            </a:r>
            <a:r>
              <a:rPr lang="en-GB" err="1"/>
              <a:t>baech</a:t>
            </a:r>
            <a:r>
              <a:rPr lang="en-GB" dirty="0"/>
              <a:t> </a:t>
            </a:r>
            <a:r>
              <a:rPr lang="en-GB" err="1"/>
              <a:t>yn</a:t>
            </a:r>
            <a:r>
              <a:rPr lang="en-GB" dirty="0"/>
              <a:t> </a:t>
            </a:r>
            <a:r>
              <a:rPr lang="en-GB" err="1"/>
              <a:t>darganfod</a:t>
            </a:r>
            <a:r>
              <a:rPr lang="en-GB" dirty="0"/>
              <a:t> bod y </a:t>
            </a:r>
            <a:r>
              <a:rPr lang="en-GB" err="1"/>
              <a:t>rhai</a:t>
            </a:r>
            <a:r>
              <a:rPr lang="en-GB" dirty="0"/>
              <a:t> a </a:t>
            </a:r>
            <a:r>
              <a:rPr lang="en-GB" err="1"/>
              <a:t>ddywedodd</a:t>
            </a:r>
            <a:r>
              <a:rPr lang="en-GB" dirty="0"/>
              <a:t> </a:t>
            </a:r>
            <a:r>
              <a:rPr lang="en-GB" err="1"/>
              <a:t>fod</a:t>
            </a:r>
            <a:r>
              <a:rPr lang="en-GB" dirty="0"/>
              <a:t> </a:t>
            </a:r>
            <a:r>
              <a:rPr lang="en-GB" err="1"/>
              <a:t>yn</a:t>
            </a:r>
            <a:r>
              <a:rPr lang="en-GB" dirty="0"/>
              <a:t> well </a:t>
            </a:r>
            <a:r>
              <a:rPr lang="en-GB" err="1"/>
              <a:t>ganddynt</a:t>
            </a:r>
            <a:r>
              <a:rPr lang="en-GB" dirty="0"/>
              <a:t> </a:t>
            </a:r>
            <a:r>
              <a:rPr lang="en-GB" err="1"/>
              <a:t>orennau</a:t>
            </a:r>
            <a:r>
              <a:rPr lang="en-GB" dirty="0"/>
              <a:t> </a:t>
            </a:r>
            <a:r>
              <a:rPr lang="en-GB" err="1"/>
              <a:t>wedi</a:t>
            </a:r>
            <a:r>
              <a:rPr lang="en-GB" dirty="0"/>
              <a:t> </a:t>
            </a:r>
            <a:r>
              <a:rPr lang="en-GB" err="1"/>
              <a:t>cael</a:t>
            </a:r>
            <a:r>
              <a:rPr lang="en-GB" dirty="0"/>
              <a:t> un am </a:t>
            </a:r>
            <a:r>
              <a:rPr lang="en-GB" err="1"/>
              <a:t>ddim</a:t>
            </a:r>
            <a:r>
              <a:rPr lang="en-GB" dirty="0"/>
              <a:t> </a:t>
            </a:r>
            <a:r>
              <a:rPr lang="en-GB" err="1"/>
              <a:t>gan</a:t>
            </a:r>
            <a:r>
              <a:rPr lang="en-GB" dirty="0"/>
              <a:t> y </a:t>
            </a:r>
            <a:r>
              <a:rPr lang="en-GB" err="1"/>
              <a:t>sawl</a:t>
            </a:r>
            <a:r>
              <a:rPr lang="en-GB" dirty="0"/>
              <a:t> a </a:t>
            </a:r>
            <a:r>
              <a:rPr lang="en-GB" err="1"/>
              <a:t>gynhaliodd</a:t>
            </a:r>
            <a:r>
              <a:rPr lang="en-GB" dirty="0"/>
              <a:t> </a:t>
            </a:r>
            <a:r>
              <a:rPr lang="en-GB" err="1"/>
              <a:t>yr</a:t>
            </a:r>
            <a:r>
              <a:rPr lang="en-GB" dirty="0"/>
              <a:t> </a:t>
            </a:r>
            <a:r>
              <a:rPr lang="en-GB" err="1"/>
              <a:t>arolwg</a:t>
            </a:r>
            <a:r>
              <a:rPr lang="en-GB" dirty="0"/>
              <a:t>?</a:t>
            </a:r>
            <a:endParaRPr lang="en-GB" dirty="0">
              <a:cs typeface="Arial"/>
            </a:endParaRPr>
          </a:p>
          <a:p>
            <a:pPr marL="0" indent="0" algn="r">
              <a:buNone/>
            </a:pPr>
            <a:r>
              <a:rPr lang="en-GB" sz="2400" dirty="0"/>
              <a:t>(Cottrell, 2008, t. 281)</a:t>
            </a:r>
            <a:endParaRPr lang="en-GB" sz="2400" dirty="0">
              <a:cs typeface="Arial"/>
            </a:endParaRPr>
          </a:p>
        </p:txBody>
      </p:sp>
      <p:sp>
        <p:nvSpPr>
          <p:cNvPr id="4" name="Content Placeholder 3">
            <a:extLst>
              <a:ext uri="{FF2B5EF4-FFF2-40B4-BE49-F238E27FC236}">
                <a16:creationId xmlns:a16="http://schemas.microsoft.com/office/drawing/2014/main" id="{92C5A294-0C33-8163-4EA4-461674612582}"/>
              </a:ext>
            </a:extLst>
          </p:cNvPr>
          <p:cNvSpPr>
            <a:spLocks noGrp="1"/>
          </p:cNvSpPr>
          <p:nvPr>
            <p:ph sz="half" idx="2"/>
          </p:nvPr>
        </p:nvSpPr>
        <p:spPr/>
        <p:txBody>
          <a:bodyPr vert="horz" lIns="91440" tIns="45720" rIns="91440" bIns="45720" rtlCol="0" anchor="t">
            <a:normAutofit/>
          </a:bodyPr>
          <a:lstStyle/>
          <a:p>
            <a:pPr marL="0" indent="0">
              <a:buNone/>
            </a:pPr>
            <a:r>
              <a:rPr lang="en-GB" sz="2400" b="1" dirty="0">
                <a:solidFill>
                  <a:schemeClr val="accent6">
                    <a:lumMod val="75000"/>
                  </a:schemeClr>
                </a:solidFill>
              </a:rPr>
              <a:t>Conditions of data collection </a:t>
            </a:r>
            <a:endParaRPr lang="en-GB" sz="2400">
              <a:solidFill>
                <a:schemeClr val="accent6">
                  <a:lumMod val="75000"/>
                </a:schemeClr>
              </a:solidFill>
              <a:cs typeface="Arial" panose="020B0604020202020204"/>
            </a:endParaRPr>
          </a:p>
          <a:p>
            <a:pPr lvl="1"/>
            <a:r>
              <a:rPr lang="en-GB" dirty="0">
                <a:solidFill>
                  <a:schemeClr val="accent6">
                    <a:lumMod val="75000"/>
                  </a:schemeClr>
                </a:solidFill>
              </a:rPr>
              <a:t>Would the data be reliable if you found out that those who said they preferred oranges had each been given one free by the person conducting the survey?</a:t>
            </a:r>
            <a:endParaRPr lang="en-US">
              <a:solidFill>
                <a:schemeClr val="accent6">
                  <a:lumMod val="75000"/>
                </a:schemeClr>
              </a:solidFill>
            </a:endParaRPr>
          </a:p>
          <a:p>
            <a:pPr marL="342900" lvl="1" indent="0" algn="r">
              <a:buNone/>
            </a:pPr>
            <a:r>
              <a:rPr lang="en-GB" dirty="0">
                <a:solidFill>
                  <a:schemeClr val="accent6">
                    <a:lumMod val="75000"/>
                  </a:schemeClr>
                </a:solidFill>
              </a:rPr>
              <a:t>(Cottrell, 2008, p. 281)</a:t>
            </a:r>
            <a:endParaRPr lang="en-GB" dirty="0">
              <a:solidFill>
                <a:schemeClr val="accent6">
                  <a:lumMod val="75000"/>
                </a:schemeClr>
              </a:solidFill>
              <a:cs typeface="Arial"/>
            </a:endParaRPr>
          </a:p>
          <a:p>
            <a:endParaRPr lang="en-GB"/>
          </a:p>
        </p:txBody>
      </p:sp>
    </p:spTree>
    <p:extLst>
      <p:ext uri="{BB962C8B-B14F-4D97-AF65-F5344CB8AC3E}">
        <p14:creationId xmlns:p14="http://schemas.microsoft.com/office/powerpoint/2010/main" val="5572554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338" y="130663"/>
            <a:ext cx="10515600" cy="1325563"/>
          </a:xfrm>
        </p:spPr>
        <p:txBody>
          <a:bodyPr/>
          <a:lstStyle/>
          <a:p>
            <a:r>
              <a:rPr lang="en-GB" dirty="0" err="1"/>
              <a:t>Gwerthuso'r</a:t>
            </a:r>
            <a:r>
              <a:rPr lang="en-GB" dirty="0"/>
              <a:t> </a:t>
            </a:r>
            <a:r>
              <a:rPr lang="en-GB" dirty="0" err="1"/>
              <a:t>Dystiolaeth</a:t>
            </a:r>
            <a:r>
              <a:rPr lang="en-GB" dirty="0"/>
              <a:t> (7) </a:t>
            </a:r>
            <a:br>
              <a:rPr lang="en-GB" dirty="0"/>
            </a:br>
            <a:r>
              <a:rPr lang="en-GB" dirty="0">
                <a:solidFill>
                  <a:schemeClr val="accent6">
                    <a:lumMod val="75000"/>
                  </a:schemeClr>
                </a:solidFill>
              </a:rPr>
              <a:t>Evaluating the Evidence (7)</a:t>
            </a:r>
          </a:p>
        </p:txBody>
      </p:sp>
      <p:sp>
        <p:nvSpPr>
          <p:cNvPr id="3" name="Content Placeholder 2"/>
          <p:cNvSpPr>
            <a:spLocks noGrp="1"/>
          </p:cNvSpPr>
          <p:nvPr>
            <p:ph sz="half" idx="1"/>
          </p:nvPr>
        </p:nvSpPr>
        <p:spPr>
          <a:xfrm>
            <a:off x="451339" y="1567717"/>
            <a:ext cx="5040922" cy="3554297"/>
          </a:xfrm>
        </p:spPr>
        <p:txBody>
          <a:bodyPr vert="horz" lIns="91440" tIns="45720" rIns="91440" bIns="45720" rtlCol="0" anchor="t">
            <a:noAutofit/>
          </a:bodyPr>
          <a:lstStyle/>
          <a:p>
            <a:pPr marL="0" indent="0">
              <a:buNone/>
            </a:pPr>
            <a:r>
              <a:rPr lang="en-GB" sz="2000" b="1" dirty="0"/>
              <a:t>Iaith </a:t>
            </a:r>
            <a:r>
              <a:rPr lang="en-GB" sz="2000" b="1" err="1"/>
              <a:t>emosiynol</a:t>
            </a:r>
            <a:r>
              <a:rPr lang="en-GB" sz="2000" b="1" dirty="0"/>
              <a:t> a </a:t>
            </a:r>
            <a:r>
              <a:rPr lang="en-GB" sz="2000" b="1" err="1"/>
              <a:t>geiriau</a:t>
            </a:r>
            <a:r>
              <a:rPr lang="en-GB" sz="2000" b="1" dirty="0"/>
              <a:t> </a:t>
            </a:r>
            <a:r>
              <a:rPr lang="en-GB" sz="2000" b="1" err="1"/>
              <a:t>perswadiwr</a:t>
            </a:r>
            <a:endParaRPr lang="en-GB" sz="2000" b="1">
              <a:cs typeface="Arial"/>
            </a:endParaRPr>
          </a:p>
          <a:p>
            <a:pPr marL="0" indent="0">
              <a:buNone/>
            </a:pPr>
            <a:r>
              <a:rPr lang="en-GB" sz="2000" dirty="0"/>
              <a:t>Gall </a:t>
            </a:r>
            <a:r>
              <a:rPr lang="en-GB" sz="2000" dirty="0" err="1"/>
              <a:t>rhai</a:t>
            </a:r>
            <a:r>
              <a:rPr lang="en-GB" sz="2000" dirty="0"/>
              <a:t> </a:t>
            </a:r>
            <a:r>
              <a:rPr lang="en-GB" sz="2000" dirty="0" err="1"/>
              <a:t>geiriau</a:t>
            </a:r>
            <a:r>
              <a:rPr lang="en-GB" sz="2000" dirty="0"/>
              <a:t> ac </a:t>
            </a:r>
            <a:r>
              <a:rPr lang="en-GB" sz="2000" dirty="0" err="1"/>
              <a:t>ymadroddion</a:t>
            </a:r>
            <a:r>
              <a:rPr lang="en-GB" sz="2000" dirty="0"/>
              <a:t> </a:t>
            </a:r>
            <a:r>
              <a:rPr lang="en-GB" sz="2000" dirty="0" err="1"/>
              <a:t>fod</a:t>
            </a:r>
            <a:r>
              <a:rPr lang="en-GB" sz="2000" dirty="0"/>
              <a:t> </a:t>
            </a:r>
            <a:r>
              <a:rPr lang="en-GB" sz="2000" dirty="0" err="1"/>
              <a:t>yn</a:t>
            </a:r>
            <a:r>
              <a:rPr lang="en-GB" sz="2000" dirty="0"/>
              <a:t> </a:t>
            </a:r>
            <a:r>
              <a:rPr lang="en-GB" sz="2000" dirty="0" err="1"/>
              <a:t>argyhoeddiadol</a:t>
            </a:r>
            <a:r>
              <a:rPr lang="en-GB" sz="2000" dirty="0"/>
              <a:t> </a:t>
            </a:r>
            <a:r>
              <a:rPr lang="en-GB" sz="2000" dirty="0" err="1"/>
              <a:t>iawn</a:t>
            </a:r>
            <a:r>
              <a:rPr lang="en-GB" sz="2000" dirty="0"/>
              <a:t>, a gallant </a:t>
            </a:r>
            <a:r>
              <a:rPr lang="en-GB" sz="2000" dirty="0" err="1"/>
              <a:t>ysgogi</a:t>
            </a:r>
            <a:r>
              <a:rPr lang="en-GB" sz="2000" dirty="0"/>
              <a:t> </a:t>
            </a:r>
            <a:r>
              <a:rPr lang="en-GB" sz="2000" dirty="0" err="1"/>
              <a:t>ymatebion</a:t>
            </a:r>
            <a:r>
              <a:rPr lang="en-GB" sz="2000" dirty="0"/>
              <a:t> </a:t>
            </a:r>
            <a:r>
              <a:rPr lang="en-GB" sz="2000" dirty="0" err="1"/>
              <a:t>emosiynol</a:t>
            </a:r>
            <a:r>
              <a:rPr lang="en-GB" sz="2000" dirty="0"/>
              <a:t> a </a:t>
            </a:r>
            <a:r>
              <a:rPr lang="en-GB" sz="2000" dirty="0" err="1"/>
              <a:t>allai</a:t>
            </a:r>
            <a:r>
              <a:rPr lang="en-GB" sz="2000" dirty="0"/>
              <a:t> </a:t>
            </a:r>
            <a:r>
              <a:rPr lang="en-GB" sz="2000" dirty="0" err="1"/>
              <a:t>arwain</a:t>
            </a:r>
            <a:r>
              <a:rPr lang="en-GB" sz="2000" dirty="0"/>
              <a:t> y </a:t>
            </a:r>
            <a:r>
              <a:rPr lang="en-GB" sz="2000" dirty="0" err="1"/>
              <a:t>darllenydd</a:t>
            </a:r>
            <a:r>
              <a:rPr lang="en-GB" sz="2000" dirty="0"/>
              <a:t> </a:t>
            </a:r>
            <a:r>
              <a:rPr lang="en-GB" sz="2000" dirty="0" err="1"/>
              <a:t>i</a:t>
            </a:r>
            <a:r>
              <a:rPr lang="en-GB" sz="2000" dirty="0"/>
              <a:t> </a:t>
            </a:r>
            <a:r>
              <a:rPr lang="en-GB" sz="2000" dirty="0" err="1"/>
              <a:t>ffwrdd</a:t>
            </a:r>
            <a:r>
              <a:rPr lang="en-GB" sz="2000" dirty="0"/>
              <a:t> o </a:t>
            </a:r>
            <a:r>
              <a:rPr lang="en-GB" sz="2000" dirty="0" err="1"/>
              <a:t>werthusiad</a:t>
            </a:r>
            <a:r>
              <a:rPr lang="en-GB" sz="2000" dirty="0"/>
              <a:t> </a:t>
            </a:r>
            <a:r>
              <a:rPr lang="en-GB" sz="2000" dirty="0" err="1"/>
              <a:t>cywir</a:t>
            </a:r>
            <a:r>
              <a:rPr lang="en-GB" sz="2000" dirty="0"/>
              <a:t> </a:t>
            </a:r>
            <a:r>
              <a:rPr lang="en-GB" sz="2000" dirty="0" err="1"/>
              <a:t>o’r</a:t>
            </a:r>
            <a:r>
              <a:rPr lang="en-GB" sz="2000" dirty="0"/>
              <a:t> </a:t>
            </a:r>
            <a:r>
              <a:rPr lang="en-GB" sz="2000" dirty="0" err="1"/>
              <a:t>dystiolaeth</a:t>
            </a:r>
            <a:r>
              <a:rPr lang="en-GB" sz="2000" dirty="0"/>
              <a:t> a </a:t>
            </a:r>
            <a:r>
              <a:rPr lang="en-GB" sz="2000" dirty="0" err="1"/>
              <a:t>gyflwynir</a:t>
            </a:r>
            <a:r>
              <a:rPr lang="en-GB" sz="2000" dirty="0"/>
              <a:t>:</a:t>
            </a:r>
            <a:endParaRPr lang="en-GB" sz="2000" dirty="0">
              <a:cs typeface="Arial"/>
            </a:endParaRPr>
          </a:p>
          <a:p>
            <a:pPr lvl="1"/>
            <a:r>
              <a:rPr lang="en-GB" sz="2000" err="1"/>
              <a:t>Creulon</a:t>
            </a:r>
            <a:endParaRPr lang="en-GB" sz="2000">
              <a:cs typeface="Arial"/>
            </a:endParaRPr>
          </a:p>
          <a:p>
            <a:pPr lvl="1"/>
            <a:r>
              <a:rPr lang="en-GB" sz="2000" err="1"/>
              <a:t>Annheg</a:t>
            </a:r>
            <a:endParaRPr lang="en-GB" sz="2000">
              <a:cs typeface="Arial"/>
            </a:endParaRPr>
          </a:p>
          <a:p>
            <a:pPr lvl="1"/>
            <a:r>
              <a:rPr lang="en-GB" sz="2000" err="1"/>
              <a:t>Camdriniaeth</a:t>
            </a:r>
            <a:endParaRPr lang="en-GB" sz="2000">
              <a:cs typeface="Arial"/>
            </a:endParaRPr>
          </a:p>
          <a:p>
            <a:pPr lvl="1"/>
            <a:r>
              <a:rPr lang="en-GB" sz="2000" err="1"/>
              <a:t>Naturiol</a:t>
            </a:r>
            <a:endParaRPr lang="en-GB" sz="2000">
              <a:cs typeface="Arial"/>
            </a:endParaRPr>
          </a:p>
          <a:p>
            <a:pPr lvl="1"/>
            <a:r>
              <a:rPr lang="en-GB" sz="2000" err="1"/>
              <a:t>Synnwyr</a:t>
            </a:r>
            <a:r>
              <a:rPr lang="en-GB" sz="2000" dirty="0"/>
              <a:t> </a:t>
            </a:r>
            <a:r>
              <a:rPr lang="en-GB" sz="2000" err="1"/>
              <a:t>cyffredin</a:t>
            </a:r>
            <a:endParaRPr lang="en-GB" sz="2000">
              <a:cs typeface="Arial"/>
            </a:endParaRPr>
          </a:p>
          <a:p>
            <a:pPr lvl="1"/>
            <a:r>
              <a:rPr lang="en-GB" sz="2000" dirty="0"/>
              <a:t>Radical                                                (Cottrell, 2008, t. 281)</a:t>
            </a:r>
            <a:endParaRPr lang="en-GB" sz="2000" dirty="0">
              <a:cs typeface="Arial"/>
            </a:endParaRPr>
          </a:p>
        </p:txBody>
      </p:sp>
      <p:sp>
        <p:nvSpPr>
          <p:cNvPr id="4" name="Content Placeholder 3">
            <a:extLst>
              <a:ext uri="{FF2B5EF4-FFF2-40B4-BE49-F238E27FC236}">
                <a16:creationId xmlns:a16="http://schemas.microsoft.com/office/drawing/2014/main" id="{D8D00252-3177-0768-C4FE-F99D38C75103}"/>
              </a:ext>
            </a:extLst>
          </p:cNvPr>
          <p:cNvSpPr>
            <a:spLocks noGrp="1"/>
          </p:cNvSpPr>
          <p:nvPr>
            <p:ph sz="half" idx="2"/>
          </p:nvPr>
        </p:nvSpPr>
        <p:spPr>
          <a:xfrm>
            <a:off x="6195646" y="1567718"/>
            <a:ext cx="4736124" cy="4017693"/>
          </a:xfrm>
        </p:spPr>
        <p:txBody>
          <a:bodyPr vert="horz" lIns="91440" tIns="45720" rIns="91440" bIns="45720" rtlCol="0" anchor="t">
            <a:normAutofit fontScale="92500" lnSpcReduction="20000"/>
          </a:bodyPr>
          <a:lstStyle/>
          <a:p>
            <a:pPr marL="0" indent="0">
              <a:buNone/>
            </a:pPr>
            <a:r>
              <a:rPr lang="en-GB" sz="2000" b="1" dirty="0">
                <a:solidFill>
                  <a:schemeClr val="accent6">
                    <a:lumMod val="75000"/>
                  </a:schemeClr>
                </a:solidFill>
              </a:rPr>
              <a:t>Emotive language and persuader words</a:t>
            </a:r>
            <a:endParaRPr lang="en-GB" sz="2000" b="1" dirty="0">
              <a:solidFill>
                <a:schemeClr val="accent6">
                  <a:lumMod val="75000"/>
                </a:schemeClr>
              </a:solidFill>
              <a:cs typeface="Arial"/>
            </a:endParaRPr>
          </a:p>
          <a:p>
            <a:pPr marL="0" indent="0" algn="just">
              <a:buNone/>
            </a:pPr>
            <a:r>
              <a:rPr lang="en-GB" sz="2000" dirty="0">
                <a:solidFill>
                  <a:schemeClr val="accent6">
                    <a:lumMod val="75000"/>
                  </a:schemeClr>
                </a:solidFill>
              </a:rPr>
              <a:t>Some words and phrases can be very persuasive, and can prompt emotional responses that may lead the reader away from an accurate appraisal of the evidence presented:</a:t>
            </a:r>
            <a:endParaRPr lang="en-GB" sz="2000" dirty="0">
              <a:solidFill>
                <a:schemeClr val="accent6">
                  <a:lumMod val="75000"/>
                </a:schemeClr>
              </a:solidFill>
              <a:cs typeface="Arial"/>
            </a:endParaRPr>
          </a:p>
          <a:p>
            <a:pPr lvl="1"/>
            <a:r>
              <a:rPr lang="en-GB" sz="2000" dirty="0">
                <a:solidFill>
                  <a:schemeClr val="accent6">
                    <a:lumMod val="75000"/>
                  </a:schemeClr>
                </a:solidFill>
              </a:rPr>
              <a:t>Cruel</a:t>
            </a:r>
            <a:endParaRPr lang="en-GB" sz="2000" dirty="0">
              <a:solidFill>
                <a:schemeClr val="accent6">
                  <a:lumMod val="75000"/>
                </a:schemeClr>
              </a:solidFill>
              <a:cs typeface="Arial"/>
            </a:endParaRPr>
          </a:p>
          <a:p>
            <a:pPr lvl="1"/>
            <a:r>
              <a:rPr lang="en-GB" sz="2000" dirty="0">
                <a:solidFill>
                  <a:schemeClr val="accent6">
                    <a:lumMod val="75000"/>
                  </a:schemeClr>
                </a:solidFill>
              </a:rPr>
              <a:t>Unfair</a:t>
            </a:r>
            <a:endParaRPr lang="en-GB" sz="2000" dirty="0">
              <a:solidFill>
                <a:schemeClr val="accent6">
                  <a:lumMod val="75000"/>
                </a:schemeClr>
              </a:solidFill>
              <a:cs typeface="Arial"/>
            </a:endParaRPr>
          </a:p>
          <a:p>
            <a:pPr lvl="1"/>
            <a:r>
              <a:rPr lang="en-GB" sz="2000" dirty="0">
                <a:solidFill>
                  <a:schemeClr val="accent6">
                    <a:lumMod val="75000"/>
                  </a:schemeClr>
                </a:solidFill>
              </a:rPr>
              <a:t>Abuse</a:t>
            </a:r>
            <a:endParaRPr lang="en-GB" sz="2000" dirty="0">
              <a:solidFill>
                <a:schemeClr val="accent6">
                  <a:lumMod val="75000"/>
                </a:schemeClr>
              </a:solidFill>
              <a:cs typeface="Arial"/>
            </a:endParaRPr>
          </a:p>
          <a:p>
            <a:pPr lvl="1"/>
            <a:r>
              <a:rPr lang="en-GB" sz="2000" dirty="0">
                <a:solidFill>
                  <a:schemeClr val="accent6">
                    <a:lumMod val="75000"/>
                  </a:schemeClr>
                </a:solidFill>
              </a:rPr>
              <a:t>Natural</a:t>
            </a:r>
            <a:endParaRPr lang="en-GB" sz="2000" dirty="0">
              <a:solidFill>
                <a:schemeClr val="accent6">
                  <a:lumMod val="75000"/>
                </a:schemeClr>
              </a:solidFill>
              <a:cs typeface="Arial"/>
            </a:endParaRPr>
          </a:p>
          <a:p>
            <a:pPr lvl="1"/>
            <a:r>
              <a:rPr lang="en-GB" sz="2000" dirty="0">
                <a:solidFill>
                  <a:schemeClr val="accent6">
                    <a:lumMod val="75000"/>
                  </a:schemeClr>
                </a:solidFill>
              </a:rPr>
              <a:t>Common sense</a:t>
            </a:r>
            <a:endParaRPr lang="en-GB" sz="2000" dirty="0">
              <a:solidFill>
                <a:schemeClr val="accent6">
                  <a:lumMod val="75000"/>
                </a:schemeClr>
              </a:solidFill>
              <a:cs typeface="Arial"/>
            </a:endParaRPr>
          </a:p>
          <a:p>
            <a:pPr lvl="1"/>
            <a:r>
              <a:rPr lang="en-GB" sz="2000" dirty="0">
                <a:solidFill>
                  <a:schemeClr val="accent6">
                    <a:lumMod val="75000"/>
                  </a:schemeClr>
                </a:solidFill>
              </a:rPr>
              <a:t>Radical</a:t>
            </a:r>
            <a:endParaRPr lang="en-GB" sz="2000" dirty="0">
              <a:solidFill>
                <a:schemeClr val="accent6">
                  <a:lumMod val="75000"/>
                </a:schemeClr>
              </a:solidFill>
              <a:cs typeface="Arial"/>
            </a:endParaRPr>
          </a:p>
          <a:p>
            <a:pPr marL="0" indent="0" algn="r">
              <a:buNone/>
            </a:pPr>
            <a:r>
              <a:rPr lang="en-GB" sz="2000" dirty="0">
                <a:solidFill>
                  <a:schemeClr val="accent6">
                    <a:lumMod val="75000"/>
                  </a:schemeClr>
                </a:solidFill>
              </a:rPr>
              <a:t>(Cottrell, 2008, p. 281)</a:t>
            </a:r>
            <a:r>
              <a:rPr lang="en-GB" dirty="0">
                <a:solidFill>
                  <a:schemeClr val="accent6">
                    <a:lumMod val="75000"/>
                  </a:schemeClr>
                </a:solidFill>
              </a:rPr>
              <a:t> </a:t>
            </a:r>
            <a:endParaRPr lang="en-GB" dirty="0">
              <a:solidFill>
                <a:schemeClr val="accent6">
                  <a:lumMod val="75000"/>
                </a:schemeClr>
              </a:solidFill>
              <a:cs typeface="Arial"/>
            </a:endParaRPr>
          </a:p>
          <a:p>
            <a:endParaRPr lang="en-GB"/>
          </a:p>
        </p:txBody>
      </p:sp>
    </p:spTree>
    <p:extLst>
      <p:ext uri="{BB962C8B-B14F-4D97-AF65-F5344CB8AC3E}">
        <p14:creationId xmlns:p14="http://schemas.microsoft.com/office/powerpoint/2010/main" val="15242498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8EEFF-CF58-4842-A856-19189845F903}"/>
              </a:ext>
            </a:extLst>
          </p:cNvPr>
          <p:cNvSpPr>
            <a:spLocks noGrp="1"/>
          </p:cNvSpPr>
          <p:nvPr>
            <p:ph type="title"/>
          </p:nvPr>
        </p:nvSpPr>
        <p:spPr/>
        <p:txBody>
          <a:bodyPr/>
          <a:lstStyle/>
          <a:p>
            <a:r>
              <a:rPr lang="cy-GB" sz="4400" dirty="0"/>
              <a:t>Gweithgaredd Gr</a:t>
            </a:r>
            <a:r>
              <a:rPr lang="cy-GB" sz="4400" dirty="0">
                <a:cs typeface="Arial"/>
              </a:rPr>
              <a:t>ŵ</a:t>
            </a:r>
            <a:r>
              <a:rPr lang="cy-GB" sz="4400" dirty="0"/>
              <a:t>p</a:t>
            </a:r>
            <a:r>
              <a:rPr lang="cy-GB" sz="4400" dirty="0">
                <a:solidFill>
                  <a:schemeClr val="tx2"/>
                </a:solidFill>
              </a:rPr>
              <a:t>	</a:t>
            </a:r>
            <a:br>
              <a:rPr lang="cy-GB" dirty="0">
                <a:solidFill>
                  <a:schemeClr val="tx2"/>
                </a:solidFill>
              </a:rPr>
            </a:br>
            <a:r>
              <a:rPr lang="en-GB" sz="4400" dirty="0">
                <a:solidFill>
                  <a:schemeClr val="accent6">
                    <a:lumMod val="75000"/>
                  </a:schemeClr>
                </a:solidFill>
              </a:rPr>
              <a:t>Group Activity</a:t>
            </a:r>
            <a:endParaRPr lang="en-GB" dirty="0">
              <a:solidFill>
                <a:schemeClr val="accent6">
                  <a:lumMod val="75000"/>
                </a:schemeClr>
              </a:solidFill>
              <a:cs typeface="Arial"/>
            </a:endParaRPr>
          </a:p>
        </p:txBody>
      </p:sp>
      <p:sp>
        <p:nvSpPr>
          <p:cNvPr id="3" name="Content Placeholder 2">
            <a:extLst>
              <a:ext uri="{FF2B5EF4-FFF2-40B4-BE49-F238E27FC236}">
                <a16:creationId xmlns:a16="http://schemas.microsoft.com/office/drawing/2014/main" id="{6C098C1C-38EA-4A1D-A56F-D151C4CA4D51}"/>
              </a:ext>
            </a:extLst>
          </p:cNvPr>
          <p:cNvSpPr>
            <a:spLocks noGrp="1"/>
          </p:cNvSpPr>
          <p:nvPr>
            <p:ph sz="half" idx="1"/>
          </p:nvPr>
        </p:nvSpPr>
        <p:spPr/>
        <p:txBody>
          <a:bodyPr/>
          <a:lstStyle/>
          <a:p>
            <a:r>
              <a:rPr lang="en-GB"/>
              <a:t>Yn </a:t>
            </a:r>
            <a:r>
              <a:rPr lang="en-GB" err="1"/>
              <a:t>eich</a:t>
            </a:r>
            <a:r>
              <a:rPr lang="en-GB"/>
              <a:t> </a:t>
            </a:r>
            <a:r>
              <a:rPr lang="en-GB" err="1"/>
              <a:t>grwpiau</a:t>
            </a:r>
            <a:r>
              <a:rPr lang="en-GB"/>
              <a:t>, </a:t>
            </a:r>
            <a:r>
              <a:rPr lang="en-GB" err="1"/>
              <a:t>allwch</a:t>
            </a:r>
            <a:r>
              <a:rPr lang="en-GB"/>
              <a:t> chi </a:t>
            </a:r>
            <a:r>
              <a:rPr lang="en-GB" err="1"/>
              <a:t>feddwl</a:t>
            </a:r>
            <a:r>
              <a:rPr lang="en-GB"/>
              <a:t> am </a:t>
            </a:r>
            <a:r>
              <a:rPr lang="en-GB" err="1"/>
              <a:t>awgrymiadau</a:t>
            </a:r>
            <a:r>
              <a:rPr lang="en-GB"/>
              <a:t> </a:t>
            </a:r>
            <a:r>
              <a:rPr lang="en-GB" err="1"/>
              <a:t>i'ch</a:t>
            </a:r>
            <a:r>
              <a:rPr lang="en-GB"/>
              <a:t> </a:t>
            </a:r>
            <a:r>
              <a:rPr lang="en-GB" err="1"/>
              <a:t>helpu</a:t>
            </a:r>
            <a:r>
              <a:rPr lang="en-GB"/>
              <a:t> </a:t>
            </a:r>
            <a:r>
              <a:rPr lang="en-GB" err="1"/>
              <a:t>i</a:t>
            </a:r>
            <a:r>
              <a:rPr lang="en-GB"/>
              <a:t> </a:t>
            </a:r>
            <a:r>
              <a:rPr lang="en-GB" err="1"/>
              <a:t>adolygu</a:t>
            </a:r>
            <a:r>
              <a:rPr lang="en-GB"/>
              <a:t> </a:t>
            </a:r>
            <a:r>
              <a:rPr lang="en-GB" err="1"/>
              <a:t>erthyglau</a:t>
            </a:r>
            <a:r>
              <a:rPr lang="en-GB"/>
              <a:t> </a:t>
            </a:r>
            <a:r>
              <a:rPr lang="en-GB" err="1"/>
              <a:t>cyfnodolion</a:t>
            </a:r>
            <a:r>
              <a:rPr lang="en-GB"/>
              <a:t>?</a:t>
            </a:r>
          </a:p>
        </p:txBody>
      </p:sp>
      <p:sp>
        <p:nvSpPr>
          <p:cNvPr id="4" name="Content Placeholder 3">
            <a:extLst>
              <a:ext uri="{FF2B5EF4-FFF2-40B4-BE49-F238E27FC236}">
                <a16:creationId xmlns:a16="http://schemas.microsoft.com/office/drawing/2014/main" id="{9F5B3031-BDC9-D957-3BDE-AAEC819812F5}"/>
              </a:ext>
            </a:extLst>
          </p:cNvPr>
          <p:cNvSpPr>
            <a:spLocks noGrp="1"/>
          </p:cNvSpPr>
          <p:nvPr>
            <p:ph sz="half" idx="2"/>
          </p:nvPr>
        </p:nvSpPr>
        <p:spPr/>
        <p:txBody>
          <a:bodyPr/>
          <a:lstStyle/>
          <a:p>
            <a:r>
              <a:rPr lang="en-GB">
                <a:solidFill>
                  <a:schemeClr val="accent6">
                    <a:lumMod val="75000"/>
                  </a:schemeClr>
                </a:solidFill>
              </a:rPr>
              <a:t>In your groups, can you think of tips to help you review journal articles?</a:t>
            </a:r>
          </a:p>
          <a:p>
            <a:endParaRPr lang="en-GB"/>
          </a:p>
        </p:txBody>
      </p:sp>
    </p:spTree>
    <p:extLst>
      <p:ext uri="{BB962C8B-B14F-4D97-AF65-F5344CB8AC3E}">
        <p14:creationId xmlns:p14="http://schemas.microsoft.com/office/powerpoint/2010/main" val="29487542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Tips </a:t>
            </a:r>
            <a:r>
              <a:rPr lang="en-GB" dirty="0" err="1"/>
              <a:t>Adolygu</a:t>
            </a:r>
            <a:r>
              <a:rPr lang="en-GB" dirty="0"/>
              <a:t> </a:t>
            </a:r>
            <a:r>
              <a:rPr lang="en-GB" dirty="0" err="1"/>
              <a:t>Cyfnodolyn</a:t>
            </a:r>
            <a:br>
              <a:rPr lang="en-GB" dirty="0"/>
            </a:br>
            <a:r>
              <a:rPr lang="en-GB" dirty="0">
                <a:solidFill>
                  <a:schemeClr val="accent6">
                    <a:lumMod val="75000"/>
                  </a:schemeClr>
                </a:solidFill>
              </a:rPr>
              <a:t>Journal Review Tips</a:t>
            </a:r>
            <a:endParaRPr lang="en-GB" dirty="0">
              <a:solidFill>
                <a:schemeClr val="accent6">
                  <a:lumMod val="75000"/>
                </a:schemeClr>
              </a:solidFill>
              <a:cs typeface="Arial"/>
            </a:endParaRPr>
          </a:p>
        </p:txBody>
      </p:sp>
      <p:sp>
        <p:nvSpPr>
          <p:cNvPr id="3" name="Content Placeholder 2"/>
          <p:cNvSpPr>
            <a:spLocks noGrp="1"/>
          </p:cNvSpPr>
          <p:nvPr>
            <p:ph sz="half" idx="1"/>
          </p:nvPr>
        </p:nvSpPr>
        <p:spPr>
          <a:xfrm>
            <a:off x="838200" y="1825625"/>
            <a:ext cx="5181600" cy="3823853"/>
          </a:xfrm>
        </p:spPr>
        <p:txBody>
          <a:bodyPr>
            <a:normAutofit fontScale="92500" lnSpcReduction="20000"/>
          </a:bodyPr>
          <a:lstStyle/>
          <a:p>
            <a:r>
              <a:rPr lang="en-GB" altLang="en-US" err="1"/>
              <a:t>Darllenwch</a:t>
            </a:r>
            <a:r>
              <a:rPr lang="en-GB" altLang="en-US"/>
              <a:t> y </a:t>
            </a:r>
            <a:r>
              <a:rPr lang="en-GB" altLang="en-US" err="1"/>
              <a:t>papurau</a:t>
            </a:r>
            <a:r>
              <a:rPr lang="en-GB" altLang="en-US"/>
              <a:t> </a:t>
            </a:r>
            <a:r>
              <a:rPr lang="en-GB" altLang="en-US" err="1"/>
              <a:t>yn</a:t>
            </a:r>
            <a:r>
              <a:rPr lang="en-GB" altLang="en-US"/>
              <a:t> </a:t>
            </a:r>
            <a:r>
              <a:rPr lang="en-GB" altLang="en-US" err="1"/>
              <a:t>drylwyr</a:t>
            </a:r>
            <a:r>
              <a:rPr lang="en-GB" altLang="en-US"/>
              <a:t> </a:t>
            </a:r>
            <a:r>
              <a:rPr lang="en-GB" altLang="en-US" err="1"/>
              <a:t>ychydig</a:t>
            </a:r>
            <a:r>
              <a:rPr lang="en-GB" altLang="en-US"/>
              <a:t> o </a:t>
            </a:r>
            <a:r>
              <a:rPr lang="en-GB" altLang="en-US" err="1"/>
              <a:t>weithiau</a:t>
            </a:r>
            <a:endParaRPr lang="en-GB" altLang="en-US"/>
          </a:p>
          <a:p>
            <a:pPr lvl="1"/>
            <a:r>
              <a:rPr lang="en-GB" altLang="en-US" err="1"/>
              <a:t>Edrychwch</a:t>
            </a:r>
            <a:r>
              <a:rPr lang="en-GB" altLang="en-US"/>
              <a:t> </a:t>
            </a:r>
            <a:r>
              <a:rPr lang="en-GB" altLang="en-US" err="1"/>
              <a:t>ar</a:t>
            </a:r>
            <a:r>
              <a:rPr lang="en-GB" altLang="en-US"/>
              <a:t> </a:t>
            </a:r>
            <a:r>
              <a:rPr lang="en-GB" altLang="en-US" err="1"/>
              <a:t>yr</a:t>
            </a:r>
            <a:r>
              <a:rPr lang="en-GB" altLang="en-US"/>
              <a:t> </a:t>
            </a:r>
            <a:r>
              <a:rPr lang="en-GB" altLang="en-US" err="1"/>
              <a:t>ystadegau</a:t>
            </a:r>
            <a:r>
              <a:rPr lang="en-GB" altLang="en-US"/>
              <a:t>, </a:t>
            </a:r>
            <a:r>
              <a:rPr lang="en-GB" altLang="en-US" err="1"/>
              <a:t>ffigurau</a:t>
            </a:r>
            <a:r>
              <a:rPr lang="en-GB" altLang="en-US"/>
              <a:t> a </a:t>
            </a:r>
            <a:r>
              <a:rPr lang="en-GB" altLang="en-US" err="1"/>
              <a:t>thablau</a:t>
            </a:r>
            <a:r>
              <a:rPr lang="en-GB" altLang="en-US"/>
              <a:t> </a:t>
            </a:r>
            <a:r>
              <a:rPr lang="en-GB" altLang="en-US" err="1"/>
              <a:t>yn</a:t>
            </a:r>
            <a:r>
              <a:rPr lang="en-GB" altLang="en-US"/>
              <a:t> </a:t>
            </a:r>
            <a:r>
              <a:rPr lang="en-GB" altLang="en-US" err="1"/>
              <a:t>ogystal</a:t>
            </a:r>
            <a:r>
              <a:rPr lang="en-GB" altLang="en-US"/>
              <a:t> </a:t>
            </a:r>
            <a:r>
              <a:rPr lang="en-GB" altLang="en-US" err="1"/>
              <a:t>â'r</a:t>
            </a:r>
            <a:r>
              <a:rPr lang="en-GB" altLang="en-US"/>
              <a:t> </a:t>
            </a:r>
            <a:r>
              <a:rPr lang="en-GB" altLang="en-US" err="1"/>
              <a:t>testun</a:t>
            </a:r>
            <a:endParaRPr lang="en-GB" altLang="en-US"/>
          </a:p>
          <a:p>
            <a:pPr lvl="1"/>
            <a:r>
              <a:rPr lang="en-GB" altLang="en-US" err="1"/>
              <a:t>Wrth</a:t>
            </a:r>
            <a:r>
              <a:rPr lang="en-GB" altLang="en-US"/>
              <a:t> </a:t>
            </a:r>
            <a:r>
              <a:rPr lang="en-GB" altLang="en-US" err="1"/>
              <a:t>i</a:t>
            </a:r>
            <a:r>
              <a:rPr lang="en-GB" altLang="en-US"/>
              <a:t> chi </a:t>
            </a:r>
            <a:r>
              <a:rPr lang="en-GB" altLang="en-US" err="1"/>
              <a:t>ddarllen</a:t>
            </a:r>
            <a:r>
              <a:rPr lang="en-GB" altLang="en-US"/>
              <a:t>, </a:t>
            </a:r>
            <a:r>
              <a:rPr lang="en-GB" altLang="en-US" err="1"/>
              <a:t>gwnewch</a:t>
            </a:r>
            <a:r>
              <a:rPr lang="en-GB" altLang="en-US"/>
              <a:t> </a:t>
            </a:r>
            <a:r>
              <a:rPr lang="en-GB" altLang="en-US" err="1"/>
              <a:t>nodiadau</a:t>
            </a:r>
            <a:r>
              <a:rPr lang="en-GB" altLang="en-US"/>
              <a:t>, </a:t>
            </a:r>
            <a:r>
              <a:rPr lang="en-GB" altLang="en-US" err="1"/>
              <a:t>ysgrifennwch</a:t>
            </a:r>
            <a:r>
              <a:rPr lang="en-GB" altLang="en-US"/>
              <a:t> </a:t>
            </a:r>
            <a:r>
              <a:rPr lang="en-GB" altLang="en-US" err="1"/>
              <a:t>sylwadau</a:t>
            </a:r>
            <a:r>
              <a:rPr lang="en-GB" altLang="en-US"/>
              <a:t> a </a:t>
            </a:r>
            <a:r>
              <a:rPr lang="en-GB" altLang="en-US" err="1"/>
              <a:t>meddyliau</a:t>
            </a:r>
            <a:r>
              <a:rPr lang="en-GB" altLang="en-US"/>
              <a:t> </a:t>
            </a:r>
            <a:r>
              <a:rPr lang="en-GB" altLang="en-US" err="1"/>
              <a:t>ar</a:t>
            </a:r>
            <a:r>
              <a:rPr lang="en-GB" altLang="en-US"/>
              <a:t> </a:t>
            </a:r>
            <a:r>
              <a:rPr lang="en-GB" altLang="en-US" err="1"/>
              <a:t>ymylon</a:t>
            </a:r>
            <a:r>
              <a:rPr lang="en-GB" altLang="en-US"/>
              <a:t> y </a:t>
            </a:r>
            <a:r>
              <a:rPr lang="en-GB" altLang="en-US" err="1"/>
              <a:t>papur</a:t>
            </a:r>
            <a:endParaRPr lang="en-GB" altLang="en-US"/>
          </a:p>
          <a:p>
            <a:r>
              <a:rPr lang="en-GB" altLang="en-US" err="1"/>
              <a:t>Bydda'n</a:t>
            </a:r>
            <a:r>
              <a:rPr lang="en-GB" altLang="en-US"/>
              <a:t> </a:t>
            </a:r>
            <a:r>
              <a:rPr lang="en-GB" altLang="en-US" err="1"/>
              <a:t>barod</a:t>
            </a:r>
            <a:r>
              <a:rPr lang="en-GB" altLang="en-US"/>
              <a:t>…</a:t>
            </a:r>
          </a:p>
          <a:p>
            <a:pPr lvl="1"/>
            <a:r>
              <a:rPr lang="en-GB" altLang="en-US" err="1"/>
              <a:t>Os</a:t>
            </a:r>
            <a:r>
              <a:rPr lang="en-GB" altLang="en-US"/>
              <a:t> </a:t>
            </a:r>
            <a:r>
              <a:rPr lang="en-GB" altLang="en-US" err="1"/>
              <a:t>nad</a:t>
            </a:r>
            <a:r>
              <a:rPr lang="en-GB" altLang="en-US"/>
              <a:t> </a:t>
            </a:r>
            <a:r>
              <a:rPr lang="en-GB" altLang="en-US" err="1"/>
              <a:t>ydych</a:t>
            </a:r>
            <a:r>
              <a:rPr lang="en-GB" altLang="en-US"/>
              <a:t> </a:t>
            </a:r>
            <a:r>
              <a:rPr lang="en-GB" altLang="en-US" err="1"/>
              <a:t>chi'n</a:t>
            </a:r>
            <a:r>
              <a:rPr lang="en-GB" altLang="en-US"/>
              <a:t> </a:t>
            </a:r>
            <a:r>
              <a:rPr lang="en-GB" altLang="en-US" err="1"/>
              <a:t>gwybod</a:t>
            </a:r>
            <a:r>
              <a:rPr lang="en-GB" altLang="en-US"/>
              <a:t> am </a:t>
            </a:r>
            <a:r>
              <a:rPr lang="en-GB" altLang="en-US" err="1"/>
              <a:t>ddamcaniaeth</a:t>
            </a:r>
            <a:r>
              <a:rPr lang="en-GB" altLang="en-US"/>
              <a:t> ac </a:t>
            </a:r>
            <a:r>
              <a:rPr lang="en-GB" altLang="en-US" err="1"/>
              <a:t>ati</a:t>
            </a:r>
            <a:r>
              <a:rPr lang="en-GB" altLang="en-US"/>
              <a:t> y </a:t>
            </a:r>
            <a:r>
              <a:rPr lang="en-GB" altLang="en-US" err="1"/>
              <a:t>mae'r</a:t>
            </a:r>
            <a:r>
              <a:rPr lang="en-GB" altLang="en-US"/>
              <a:t> </a:t>
            </a:r>
            <a:r>
              <a:rPr lang="en-GB" altLang="en-US" err="1"/>
              <a:t>awduron</a:t>
            </a:r>
            <a:r>
              <a:rPr lang="en-GB" altLang="en-US"/>
              <a:t> </a:t>
            </a:r>
            <a:r>
              <a:rPr lang="en-GB" altLang="en-US" err="1"/>
              <a:t>yn</a:t>
            </a:r>
            <a:r>
              <a:rPr lang="en-GB" altLang="en-US"/>
              <a:t> </a:t>
            </a:r>
            <a:r>
              <a:rPr lang="en-GB" altLang="en-US" err="1"/>
              <a:t>sôn</a:t>
            </a:r>
            <a:r>
              <a:rPr lang="en-GB" altLang="en-US"/>
              <a:t> </a:t>
            </a:r>
            <a:r>
              <a:rPr lang="en-GB" altLang="en-US" err="1"/>
              <a:t>amdani</a:t>
            </a:r>
            <a:r>
              <a:rPr lang="en-GB" altLang="en-US"/>
              <a:t>, </a:t>
            </a:r>
            <a:r>
              <a:rPr lang="en-GB" altLang="en-US" err="1"/>
              <a:t>darganfyddwch</a:t>
            </a:r>
            <a:endParaRPr lang="en-GB" altLang="en-US"/>
          </a:p>
        </p:txBody>
      </p:sp>
      <p:sp>
        <p:nvSpPr>
          <p:cNvPr id="4" name="Content Placeholder 3">
            <a:extLst>
              <a:ext uri="{FF2B5EF4-FFF2-40B4-BE49-F238E27FC236}">
                <a16:creationId xmlns:a16="http://schemas.microsoft.com/office/drawing/2014/main" id="{9628A4F4-6D17-1DDA-0D2F-43C7B6D5D2D8}"/>
              </a:ext>
            </a:extLst>
          </p:cNvPr>
          <p:cNvSpPr>
            <a:spLocks noGrp="1"/>
          </p:cNvSpPr>
          <p:nvPr>
            <p:ph sz="half" idx="2"/>
          </p:nvPr>
        </p:nvSpPr>
        <p:spPr>
          <a:xfrm>
            <a:off x="6172200" y="1825625"/>
            <a:ext cx="5181600" cy="3771435"/>
          </a:xfrm>
        </p:spPr>
        <p:txBody>
          <a:bodyPr>
            <a:normAutofit fontScale="92500" lnSpcReduction="20000"/>
          </a:bodyPr>
          <a:lstStyle/>
          <a:p>
            <a:r>
              <a:rPr lang="en-GB" altLang="en-US">
                <a:solidFill>
                  <a:schemeClr val="accent6">
                    <a:lumMod val="75000"/>
                  </a:schemeClr>
                </a:solidFill>
              </a:rPr>
              <a:t>Thoroughly read through the papers a couple of times</a:t>
            </a:r>
            <a:endParaRPr lang="en-GB" altLang="en-US" sz="3600">
              <a:solidFill>
                <a:schemeClr val="accent6">
                  <a:lumMod val="75000"/>
                </a:schemeClr>
              </a:solidFill>
            </a:endParaRPr>
          </a:p>
          <a:p>
            <a:pPr lvl="1"/>
            <a:r>
              <a:rPr lang="en-GB" altLang="en-US">
                <a:solidFill>
                  <a:schemeClr val="accent6">
                    <a:lumMod val="75000"/>
                  </a:schemeClr>
                </a:solidFill>
              </a:rPr>
              <a:t>Look at the statistics, figures and tables as well as the text</a:t>
            </a:r>
          </a:p>
          <a:p>
            <a:pPr lvl="1"/>
            <a:r>
              <a:rPr lang="en-GB" altLang="en-US">
                <a:solidFill>
                  <a:schemeClr val="accent6">
                    <a:lumMod val="75000"/>
                  </a:schemeClr>
                </a:solidFill>
              </a:rPr>
              <a:t>As you read, make notes, write comments and thoughts in the margins of the paper</a:t>
            </a:r>
          </a:p>
          <a:p>
            <a:r>
              <a:rPr lang="en-GB" altLang="en-US">
                <a:solidFill>
                  <a:schemeClr val="accent6">
                    <a:lumMod val="75000"/>
                  </a:schemeClr>
                </a:solidFill>
              </a:rPr>
              <a:t>Be prepared…</a:t>
            </a:r>
          </a:p>
          <a:p>
            <a:pPr lvl="1"/>
            <a:r>
              <a:rPr lang="en-GB" altLang="en-US">
                <a:solidFill>
                  <a:schemeClr val="accent6">
                    <a:lumMod val="75000"/>
                  </a:schemeClr>
                </a:solidFill>
              </a:rPr>
              <a:t>If you don’t know about a theory etc that the authors mention, find out</a:t>
            </a:r>
          </a:p>
          <a:p>
            <a:endParaRPr lang="en-GB"/>
          </a:p>
        </p:txBody>
      </p:sp>
    </p:spTree>
    <p:extLst>
      <p:ext uri="{BB962C8B-B14F-4D97-AF65-F5344CB8AC3E}">
        <p14:creationId xmlns:p14="http://schemas.microsoft.com/office/powerpoint/2010/main" val="1426314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Strwythur</a:t>
            </a:r>
            <a:r>
              <a:rPr lang="en-GB" dirty="0"/>
              <a:t> </a:t>
            </a:r>
            <a:r>
              <a:rPr lang="en-GB" err="1"/>
              <a:t>Adolygu</a:t>
            </a:r>
            <a:r>
              <a:rPr lang="en-GB" dirty="0"/>
              <a:t> </a:t>
            </a:r>
            <a:r>
              <a:rPr lang="en-GB" err="1"/>
              <a:t>Cyfnodolyn</a:t>
            </a:r>
            <a:br>
              <a:rPr lang="en-GB" dirty="0"/>
            </a:br>
            <a:r>
              <a:rPr lang="en-GB" dirty="0">
                <a:solidFill>
                  <a:schemeClr val="accent6">
                    <a:lumMod val="75000"/>
                  </a:schemeClr>
                </a:solidFill>
              </a:rPr>
              <a:t>Journal Review Structure</a:t>
            </a:r>
            <a:endParaRPr lang="en-GB" dirty="0">
              <a:solidFill>
                <a:schemeClr val="accent6">
                  <a:lumMod val="75000"/>
                </a:schemeClr>
              </a:solidFill>
              <a:cs typeface="Arial"/>
            </a:endParaRPr>
          </a:p>
        </p:txBody>
      </p:sp>
      <p:sp>
        <p:nvSpPr>
          <p:cNvPr id="3" name="Content Placeholder 2"/>
          <p:cNvSpPr>
            <a:spLocks noGrp="1"/>
          </p:cNvSpPr>
          <p:nvPr>
            <p:ph sz="half" idx="1"/>
          </p:nvPr>
        </p:nvSpPr>
        <p:spPr/>
        <p:txBody>
          <a:bodyPr>
            <a:normAutofit fontScale="55000" lnSpcReduction="20000"/>
          </a:bodyPr>
          <a:lstStyle/>
          <a:p>
            <a:r>
              <a:rPr lang="cy-GB"/>
              <a:t>Crynhowch yr erthygl</a:t>
            </a:r>
          </a:p>
          <a:p>
            <a:r>
              <a:rPr lang="cy-GB"/>
              <a:t>Trafodwch a rhowch sylwadau ar strwythur yr erthygl</a:t>
            </a:r>
          </a:p>
          <a:p>
            <a:r>
              <a:rPr lang="cy-GB"/>
              <a:t>Rhowch sylwadau ar iaith yr erthygl a ddefnyddiwyd: yr arddull a ddefnyddiwyd – ffurfiol, anffurfiol, hawdd ei darllen, anodd ei darllen, cywirdeb, defnydd o iaith berswadiol, defnydd o iaith wrthrychol, defnydd o iaith oddrychol</a:t>
            </a:r>
          </a:p>
          <a:p>
            <a:r>
              <a:rPr lang="cy-GB"/>
              <a:t>Rhowch sylwadau ar y dystiolaeth yn yr erthygl - hygrededd, hygrededd</a:t>
            </a:r>
          </a:p>
          <a:p>
            <a:r>
              <a:rPr lang="cy-GB"/>
              <a:t>Rhowch sylwadau ar y rhesymu yn yr erthygl – a oes llinell dda o ymresymu (dadl), a yw’r erthygl yn gredadwy, a yw’r casgliadau’n berthnasol i weddill yr erthygl.</a:t>
            </a:r>
          </a:p>
          <a:p>
            <a:r>
              <a:rPr lang="cy-GB"/>
              <a:t>Ysgrifennwch gasgliad ynglŷn â'r erthygl - yn gyffredinol a yw'n erthygl academaidd briodol?</a:t>
            </a:r>
          </a:p>
          <a:p>
            <a:r>
              <a:rPr lang="cy-GB"/>
              <a:t>Ysgrifennwch restr gyfeirio, gan sicrhau ei bod wedi'i llunio'n gywir. Dylai gynnwys cyfeiriad ar gyfer yr erthygl ei hun, yn ogystal ag unrhyw ddarllen arall yr ydych wedi'i wneud i'ch helpu i gyflawni'r dasg</a:t>
            </a:r>
            <a:endParaRPr lang="en-GB"/>
          </a:p>
        </p:txBody>
      </p:sp>
      <p:sp>
        <p:nvSpPr>
          <p:cNvPr id="4" name="Content Placeholder 3">
            <a:extLst>
              <a:ext uri="{FF2B5EF4-FFF2-40B4-BE49-F238E27FC236}">
                <a16:creationId xmlns:a16="http://schemas.microsoft.com/office/drawing/2014/main" id="{73791AC4-93A8-54BD-A277-B3BC923ADCE8}"/>
              </a:ext>
            </a:extLst>
          </p:cNvPr>
          <p:cNvSpPr>
            <a:spLocks noGrp="1"/>
          </p:cNvSpPr>
          <p:nvPr>
            <p:ph sz="half" idx="2"/>
          </p:nvPr>
        </p:nvSpPr>
        <p:spPr/>
        <p:txBody>
          <a:bodyPr>
            <a:normAutofit fontScale="55000" lnSpcReduction="20000"/>
          </a:bodyPr>
          <a:lstStyle/>
          <a:p>
            <a:r>
              <a:rPr lang="en-GB">
                <a:solidFill>
                  <a:schemeClr val="accent6">
                    <a:lumMod val="75000"/>
                  </a:schemeClr>
                </a:solidFill>
              </a:rPr>
              <a:t>Summarize the article</a:t>
            </a:r>
          </a:p>
          <a:p>
            <a:r>
              <a:rPr lang="en-GB">
                <a:solidFill>
                  <a:schemeClr val="accent6">
                    <a:lumMod val="75000"/>
                  </a:schemeClr>
                </a:solidFill>
              </a:rPr>
              <a:t>Discuss and comment upon the structure of the article </a:t>
            </a:r>
          </a:p>
          <a:p>
            <a:r>
              <a:rPr lang="en-GB">
                <a:solidFill>
                  <a:schemeClr val="accent6">
                    <a:lumMod val="75000"/>
                  </a:schemeClr>
                </a:solidFill>
              </a:rPr>
              <a:t>Comment on the language of the article: style used – formal, informal, easy to read, difficult to read, accuracy, use of persuasive language, use of objective language, use of subjective language</a:t>
            </a:r>
          </a:p>
          <a:p>
            <a:r>
              <a:rPr lang="en-GB">
                <a:solidFill>
                  <a:schemeClr val="accent6">
                    <a:lumMod val="75000"/>
                  </a:schemeClr>
                </a:solidFill>
              </a:rPr>
              <a:t>Comment on the evidence within the article- credibility, plausibility</a:t>
            </a:r>
          </a:p>
          <a:p>
            <a:r>
              <a:rPr lang="en-GB">
                <a:solidFill>
                  <a:schemeClr val="accent6">
                    <a:lumMod val="75000"/>
                  </a:schemeClr>
                </a:solidFill>
              </a:rPr>
              <a:t>Comment on the reasoning within the article – is there a good line of reasoning (argument), is the article plausible, are the conclusions relevant to the rest of the article.</a:t>
            </a:r>
          </a:p>
          <a:p>
            <a:r>
              <a:rPr lang="en-GB">
                <a:solidFill>
                  <a:schemeClr val="accent6">
                    <a:lumMod val="75000"/>
                  </a:schemeClr>
                </a:solidFill>
              </a:rPr>
              <a:t>Write a conclusion regarding the article – overall is it an appropriate academic article?</a:t>
            </a:r>
          </a:p>
          <a:p>
            <a:r>
              <a:rPr lang="en-GB">
                <a:solidFill>
                  <a:schemeClr val="accent6">
                    <a:lumMod val="75000"/>
                  </a:schemeClr>
                </a:solidFill>
              </a:rPr>
              <a:t>Write a reference list, ensuring that this is accurately constructed.  It should include a reference for the article itself, as well as any other reading you have done to help you undertake the task</a:t>
            </a:r>
          </a:p>
          <a:p>
            <a:endParaRPr lang="en-GB"/>
          </a:p>
        </p:txBody>
      </p:sp>
    </p:spTree>
    <p:extLst>
      <p:ext uri="{BB962C8B-B14F-4D97-AF65-F5344CB8AC3E}">
        <p14:creationId xmlns:p14="http://schemas.microsoft.com/office/powerpoint/2010/main" val="20144856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normAutofit/>
          </a:bodyPr>
          <a:lstStyle/>
          <a:p>
            <a:pPr eaLnBrk="1" hangingPunct="1"/>
            <a:r>
              <a:rPr lang="en-GB" err="1"/>
              <a:t>Beirniadu</a:t>
            </a:r>
            <a:r>
              <a:rPr lang="en-GB" dirty="0"/>
              <a:t> </a:t>
            </a:r>
            <a:r>
              <a:rPr lang="en-GB" err="1"/>
              <a:t>Cofnodolyn</a:t>
            </a:r>
            <a:br>
              <a:rPr lang="en-GB" dirty="0"/>
            </a:br>
            <a:r>
              <a:rPr lang="en-GB" dirty="0">
                <a:solidFill>
                  <a:schemeClr val="accent6">
                    <a:lumMod val="75000"/>
                  </a:schemeClr>
                </a:solidFill>
              </a:rPr>
              <a:t>Critiquing a Journal</a:t>
            </a:r>
            <a:endParaRPr lang="en-GB" dirty="0">
              <a:solidFill>
                <a:schemeClr val="accent6">
                  <a:lumMod val="75000"/>
                </a:schemeClr>
              </a:solidFill>
              <a:cs typeface="Arial"/>
            </a:endParaRPr>
          </a:p>
        </p:txBody>
      </p:sp>
      <p:sp>
        <p:nvSpPr>
          <p:cNvPr id="21506" name="Content Placeholder 2"/>
          <p:cNvSpPr>
            <a:spLocks noGrp="1"/>
          </p:cNvSpPr>
          <p:nvPr>
            <p:ph sz="half" idx="1"/>
          </p:nvPr>
        </p:nvSpPr>
        <p:spPr/>
        <p:txBody>
          <a:bodyPr>
            <a:normAutofit/>
          </a:bodyPr>
          <a:lstStyle/>
          <a:p>
            <a:pPr eaLnBrk="1" hangingPunct="1"/>
            <a:r>
              <a:rPr lang="en-GB" sz="2400" err="1"/>
              <a:t>Ystyriwch</a:t>
            </a:r>
            <a:r>
              <a:rPr lang="en-GB" sz="2400"/>
              <a:t> bob </a:t>
            </a:r>
            <a:r>
              <a:rPr lang="en-GB" sz="2400" err="1"/>
              <a:t>adran</a:t>
            </a:r>
            <a:r>
              <a:rPr lang="en-GB" sz="2400"/>
              <a:t>.</a:t>
            </a:r>
          </a:p>
          <a:p>
            <a:pPr eaLnBrk="1" hangingPunct="1"/>
            <a:r>
              <a:rPr lang="en-GB" sz="2400" err="1"/>
              <a:t>Rhai</a:t>
            </a:r>
            <a:r>
              <a:rPr lang="en-GB" sz="2400"/>
              <a:t> </a:t>
            </a:r>
            <a:r>
              <a:rPr lang="en-GB" sz="2400" err="1"/>
              <a:t>cwestiynau</a:t>
            </a:r>
            <a:r>
              <a:rPr lang="en-GB" sz="2400"/>
              <a:t> </a:t>
            </a:r>
            <a:r>
              <a:rPr lang="en-GB" sz="2400" err="1"/>
              <a:t>pwysig</a:t>
            </a:r>
            <a:r>
              <a:rPr lang="en-GB" sz="2400"/>
              <a:t> </a:t>
            </a:r>
            <a:r>
              <a:rPr lang="en-GB" sz="2400" err="1"/>
              <a:t>i'w</a:t>
            </a:r>
            <a:r>
              <a:rPr lang="en-GB" sz="2400"/>
              <a:t> </a:t>
            </a:r>
            <a:r>
              <a:rPr lang="en-GB" sz="2400" err="1"/>
              <a:t>hystyried</a:t>
            </a:r>
            <a:r>
              <a:rPr lang="en-GB" sz="2400"/>
              <a:t>.</a:t>
            </a:r>
          </a:p>
          <a:p>
            <a:pPr lvl="1"/>
            <a:r>
              <a:rPr lang="en-GB" sz="2000"/>
              <a:t>A </a:t>
            </a:r>
            <a:r>
              <a:rPr lang="en-GB" sz="2000" err="1"/>
              <a:t>yw</a:t>
            </a:r>
            <a:r>
              <a:rPr lang="en-GB" sz="2000"/>
              <a:t> </a:t>
            </a:r>
            <a:r>
              <a:rPr lang="en-GB" sz="2000" err="1"/>
              <a:t>pob</a:t>
            </a:r>
            <a:r>
              <a:rPr lang="en-GB" sz="2000"/>
              <a:t> </a:t>
            </a:r>
            <a:r>
              <a:rPr lang="en-GB" sz="2000" err="1"/>
              <a:t>adran</a:t>
            </a:r>
            <a:r>
              <a:rPr lang="en-GB" sz="2000"/>
              <a:t> </a:t>
            </a:r>
            <a:r>
              <a:rPr lang="en-GB" sz="2000" err="1"/>
              <a:t>yn</a:t>
            </a:r>
            <a:r>
              <a:rPr lang="en-GB" sz="2000"/>
              <a:t> </a:t>
            </a:r>
            <a:r>
              <a:rPr lang="en-GB" sz="2000" err="1"/>
              <a:t>bodloni'r</a:t>
            </a:r>
            <a:r>
              <a:rPr lang="en-GB" sz="2000"/>
              <a:t> </a:t>
            </a:r>
            <a:r>
              <a:rPr lang="en-GB" sz="2000" err="1"/>
              <a:t>gofynion</a:t>
            </a:r>
            <a:r>
              <a:rPr lang="en-GB" sz="2000"/>
              <a:t>?</a:t>
            </a:r>
          </a:p>
          <a:p>
            <a:pPr lvl="1"/>
            <a:r>
              <a:rPr lang="en-GB" sz="2000"/>
              <a:t>A </a:t>
            </a:r>
            <a:r>
              <a:rPr lang="en-GB" sz="2000" err="1"/>
              <a:t>yw</a:t>
            </a:r>
            <a:r>
              <a:rPr lang="en-GB" sz="2000"/>
              <a:t> </a:t>
            </a:r>
            <a:r>
              <a:rPr lang="en-GB" sz="2000" err="1"/>
              <a:t>cwestiwn</a:t>
            </a:r>
            <a:r>
              <a:rPr lang="en-GB" sz="2000"/>
              <a:t> </a:t>
            </a:r>
            <a:r>
              <a:rPr lang="en-GB" sz="2000" err="1"/>
              <a:t>yr</a:t>
            </a:r>
            <a:r>
              <a:rPr lang="en-GB" sz="2000"/>
              <a:t> </a:t>
            </a:r>
            <a:r>
              <a:rPr lang="en-GB" sz="2000" err="1"/>
              <a:t>ymchwil</a:t>
            </a:r>
            <a:r>
              <a:rPr lang="en-GB" sz="2000"/>
              <a:t> </a:t>
            </a:r>
            <a:r>
              <a:rPr lang="en-GB" sz="2000" err="1"/>
              <a:t>yn</a:t>
            </a:r>
            <a:r>
              <a:rPr lang="en-GB" sz="2000"/>
              <a:t> </a:t>
            </a:r>
            <a:r>
              <a:rPr lang="en-GB" sz="2000" err="1"/>
              <a:t>cwmpasu</a:t>
            </a:r>
            <a:r>
              <a:rPr lang="en-GB" sz="2000"/>
              <a:t> “</a:t>
            </a:r>
            <a:r>
              <a:rPr lang="en-GB" sz="2000" err="1"/>
              <a:t>bwlch</a:t>
            </a:r>
            <a:r>
              <a:rPr lang="en-GB" sz="2000"/>
              <a:t>” </a:t>
            </a:r>
            <a:r>
              <a:rPr lang="en-GB" sz="2000" err="1"/>
              <a:t>yn</a:t>
            </a:r>
            <a:r>
              <a:rPr lang="en-GB" sz="2000"/>
              <a:t> y </a:t>
            </a:r>
            <a:r>
              <a:rPr lang="en-GB" sz="2000" err="1"/>
              <a:t>llenyddiaeth</a:t>
            </a:r>
            <a:r>
              <a:rPr lang="en-GB" sz="2000"/>
              <a:t> </a:t>
            </a:r>
            <a:r>
              <a:rPr lang="en-GB" sz="2000" err="1"/>
              <a:t>bresennol</a:t>
            </a:r>
            <a:r>
              <a:rPr lang="en-GB" sz="2000"/>
              <a:t>?</a:t>
            </a:r>
          </a:p>
          <a:p>
            <a:pPr lvl="1"/>
            <a:r>
              <a:rPr lang="en-GB" sz="2000" err="1"/>
              <a:t>Ystyriwch</a:t>
            </a:r>
            <a:r>
              <a:rPr lang="en-GB" sz="2000"/>
              <a:t> y </a:t>
            </a:r>
            <a:r>
              <a:rPr lang="en-GB" sz="2000" err="1"/>
              <a:t>Sampl</a:t>
            </a:r>
            <a:r>
              <a:rPr lang="en-GB" sz="2000"/>
              <a:t> a </a:t>
            </a:r>
            <a:r>
              <a:rPr lang="en-GB" sz="2000" err="1"/>
              <a:t>Ddefnyddiwyd</a:t>
            </a:r>
            <a:r>
              <a:rPr lang="en-GB" sz="2000"/>
              <a:t> – a </a:t>
            </a:r>
            <a:r>
              <a:rPr lang="en-GB" sz="2000" err="1"/>
              <a:t>yw’n</a:t>
            </a:r>
            <a:r>
              <a:rPr lang="en-GB" sz="2000"/>
              <a:t> </a:t>
            </a:r>
            <a:r>
              <a:rPr lang="en-GB" sz="2000" err="1"/>
              <a:t>briodol</a:t>
            </a:r>
            <a:r>
              <a:rPr lang="en-GB" sz="2000"/>
              <a:t>/</a:t>
            </a:r>
            <a:r>
              <a:rPr lang="en-GB" sz="2000" err="1"/>
              <a:t>digon</a:t>
            </a:r>
            <a:r>
              <a:rPr lang="en-GB" sz="2000"/>
              <a:t> </a:t>
            </a:r>
            <a:r>
              <a:rPr lang="en-GB" sz="2000" err="1"/>
              <a:t>eang</a:t>
            </a:r>
            <a:r>
              <a:rPr lang="en-GB" sz="2000"/>
              <a:t> </a:t>
            </a:r>
            <a:r>
              <a:rPr lang="en-GB" sz="2000" err="1"/>
              <a:t>i</a:t>
            </a:r>
            <a:r>
              <a:rPr lang="en-GB" sz="2000"/>
              <a:t> </a:t>
            </a:r>
            <a:r>
              <a:rPr lang="en-GB" sz="2000" err="1"/>
              <a:t>ateb</a:t>
            </a:r>
            <a:r>
              <a:rPr lang="en-GB" sz="2000"/>
              <a:t> y </a:t>
            </a:r>
            <a:r>
              <a:rPr lang="en-GB" sz="2000" err="1"/>
              <a:t>cwestiwn</a:t>
            </a:r>
            <a:r>
              <a:rPr lang="en-GB" sz="2000"/>
              <a:t>.</a:t>
            </a:r>
          </a:p>
          <a:p>
            <a:pPr lvl="1"/>
            <a:r>
              <a:rPr lang="en-GB" sz="2000" err="1"/>
              <a:t>Ystyriwch</a:t>
            </a:r>
            <a:r>
              <a:rPr lang="en-GB" sz="2000"/>
              <a:t> y </a:t>
            </a:r>
            <a:r>
              <a:rPr lang="en-GB" sz="2000" err="1"/>
              <a:t>Dulliau</a:t>
            </a:r>
            <a:r>
              <a:rPr lang="en-GB" sz="2000"/>
              <a:t> (</a:t>
            </a:r>
            <a:r>
              <a:rPr lang="en-GB" sz="2000" err="1"/>
              <a:t>e.e.</a:t>
            </a:r>
            <a:r>
              <a:rPr lang="en-GB" sz="2000"/>
              <a:t> A </a:t>
            </a:r>
            <a:r>
              <a:rPr lang="en-GB" sz="2000" err="1"/>
              <a:t>ydynt</a:t>
            </a:r>
            <a:r>
              <a:rPr lang="en-GB" sz="2000"/>
              <a:t> </a:t>
            </a:r>
            <a:r>
              <a:rPr lang="en-GB" sz="2000" err="1"/>
              <a:t>yn</a:t>
            </a:r>
            <a:r>
              <a:rPr lang="en-GB" sz="2000"/>
              <a:t> </a:t>
            </a:r>
            <a:r>
              <a:rPr lang="en-GB" sz="2000" err="1"/>
              <a:t>briodol</a:t>
            </a:r>
            <a:r>
              <a:rPr lang="en-GB" sz="2000"/>
              <a:t> </a:t>
            </a:r>
            <a:r>
              <a:rPr lang="en-GB" sz="2000" err="1"/>
              <a:t>ar</a:t>
            </a:r>
            <a:r>
              <a:rPr lang="en-GB" sz="2000"/>
              <a:t> </a:t>
            </a:r>
            <a:r>
              <a:rPr lang="en-GB" sz="2000" err="1"/>
              <a:t>gyfer</a:t>
            </a:r>
            <a:r>
              <a:rPr lang="en-GB" sz="2000"/>
              <a:t> </a:t>
            </a:r>
            <a:r>
              <a:rPr lang="en-GB" sz="2000" err="1"/>
              <a:t>yr</a:t>
            </a:r>
            <a:r>
              <a:rPr lang="en-GB" sz="2000"/>
              <a:t> </a:t>
            </a:r>
            <a:r>
              <a:rPr lang="en-GB" sz="2000" err="1"/>
              <a:t>astudiaeth</a:t>
            </a:r>
            <a:r>
              <a:rPr lang="en-GB" sz="2000"/>
              <a:t>).</a:t>
            </a:r>
          </a:p>
        </p:txBody>
      </p:sp>
      <p:sp>
        <p:nvSpPr>
          <p:cNvPr id="2" name="Content Placeholder 1">
            <a:extLst>
              <a:ext uri="{FF2B5EF4-FFF2-40B4-BE49-F238E27FC236}">
                <a16:creationId xmlns:a16="http://schemas.microsoft.com/office/drawing/2014/main" id="{E9BDB646-2201-1927-628F-855308E0AAB4}"/>
              </a:ext>
            </a:extLst>
          </p:cNvPr>
          <p:cNvSpPr>
            <a:spLocks noGrp="1"/>
          </p:cNvSpPr>
          <p:nvPr>
            <p:ph sz="half" idx="2"/>
          </p:nvPr>
        </p:nvSpPr>
        <p:spPr/>
        <p:txBody>
          <a:bodyPr>
            <a:normAutofit/>
          </a:bodyPr>
          <a:lstStyle/>
          <a:p>
            <a:r>
              <a:rPr lang="en-GB" sz="2400">
                <a:solidFill>
                  <a:schemeClr val="accent6">
                    <a:lumMod val="75000"/>
                  </a:schemeClr>
                </a:solidFill>
              </a:rPr>
              <a:t>Consider all sections. </a:t>
            </a:r>
          </a:p>
          <a:p>
            <a:r>
              <a:rPr lang="en-GB" sz="2400">
                <a:solidFill>
                  <a:schemeClr val="accent6">
                    <a:lumMod val="75000"/>
                  </a:schemeClr>
                </a:solidFill>
              </a:rPr>
              <a:t>Some important questions to consider. </a:t>
            </a:r>
          </a:p>
          <a:p>
            <a:pPr lvl="1"/>
            <a:r>
              <a:rPr lang="en-GB" sz="2000">
                <a:solidFill>
                  <a:schemeClr val="accent6">
                    <a:lumMod val="75000"/>
                  </a:schemeClr>
                </a:solidFill>
              </a:rPr>
              <a:t>Does each section meet the requirements?</a:t>
            </a:r>
          </a:p>
          <a:p>
            <a:pPr lvl="1"/>
            <a:r>
              <a:rPr lang="en-GB" sz="2000">
                <a:solidFill>
                  <a:schemeClr val="accent6">
                    <a:lumMod val="75000"/>
                  </a:schemeClr>
                </a:solidFill>
              </a:rPr>
              <a:t>Does the research question cover a “gap” in the existing literature?</a:t>
            </a:r>
          </a:p>
          <a:p>
            <a:pPr lvl="1"/>
            <a:r>
              <a:rPr lang="en-GB" sz="2000">
                <a:solidFill>
                  <a:schemeClr val="accent6">
                    <a:lumMod val="75000"/>
                  </a:schemeClr>
                </a:solidFill>
              </a:rPr>
              <a:t>Consider the Sample Used – is it appropriate/wide enough to answer the question. </a:t>
            </a:r>
          </a:p>
          <a:p>
            <a:pPr lvl="1"/>
            <a:r>
              <a:rPr lang="en-GB" sz="2000">
                <a:solidFill>
                  <a:schemeClr val="accent6">
                    <a:lumMod val="75000"/>
                  </a:schemeClr>
                </a:solidFill>
              </a:rPr>
              <a:t>Consider the Methods (e.g. Are they appropriate for the study). </a:t>
            </a:r>
          </a:p>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a:bodyPr>
          <a:lstStyle/>
          <a:p>
            <a:pPr eaLnBrk="1" hangingPunct="1"/>
            <a:r>
              <a:rPr lang="en-GB" dirty="0" err="1"/>
              <a:t>Beirniadu</a:t>
            </a:r>
            <a:r>
              <a:rPr lang="en-GB" dirty="0"/>
              <a:t> </a:t>
            </a:r>
            <a:r>
              <a:rPr lang="en-GB" dirty="0" err="1"/>
              <a:t>Cofnodolyn</a:t>
            </a:r>
            <a:br>
              <a:rPr lang="en-GB" dirty="0"/>
            </a:br>
            <a:r>
              <a:rPr lang="en-GB" dirty="0">
                <a:solidFill>
                  <a:schemeClr val="accent6">
                    <a:lumMod val="75000"/>
                  </a:schemeClr>
                </a:solidFill>
              </a:rPr>
              <a:t>Critiquing a Journal</a:t>
            </a:r>
            <a:endParaRPr lang="en-GB" dirty="0">
              <a:solidFill>
                <a:schemeClr val="accent6">
                  <a:lumMod val="75000"/>
                </a:schemeClr>
              </a:solidFill>
              <a:cs typeface="Arial"/>
            </a:endParaRPr>
          </a:p>
        </p:txBody>
      </p:sp>
      <p:sp>
        <p:nvSpPr>
          <p:cNvPr id="22530" name="Content Placeholder 2"/>
          <p:cNvSpPr>
            <a:spLocks noGrp="1"/>
          </p:cNvSpPr>
          <p:nvPr>
            <p:ph sz="half" idx="1"/>
          </p:nvPr>
        </p:nvSpPr>
        <p:spPr/>
        <p:txBody>
          <a:bodyPr>
            <a:normAutofit/>
          </a:bodyPr>
          <a:lstStyle/>
          <a:p>
            <a:pPr eaLnBrk="1" hangingPunct="1"/>
            <a:r>
              <a:rPr lang="en-GB" sz="2000" err="1"/>
              <a:t>Pethau</a:t>
            </a:r>
            <a:r>
              <a:rPr lang="en-GB" sz="2000"/>
              <a:t> y </a:t>
            </a:r>
            <a:r>
              <a:rPr lang="en-GB" sz="2000" err="1"/>
              <a:t>gellid</a:t>
            </a:r>
            <a:r>
              <a:rPr lang="en-GB" sz="2000"/>
              <a:t> bod </a:t>
            </a:r>
            <a:r>
              <a:rPr lang="en-GB" sz="2000" err="1"/>
              <a:t>wedi</a:t>
            </a:r>
            <a:r>
              <a:rPr lang="en-GB" sz="2000"/>
              <a:t> </a:t>
            </a:r>
            <a:r>
              <a:rPr lang="en-GB" sz="2000" err="1"/>
              <a:t>eu</a:t>
            </a:r>
            <a:r>
              <a:rPr lang="en-GB" sz="2000"/>
              <a:t> </a:t>
            </a:r>
            <a:r>
              <a:rPr lang="en-GB" sz="2000" err="1"/>
              <a:t>gwella</a:t>
            </a:r>
            <a:r>
              <a:rPr lang="en-GB" sz="2000"/>
              <a:t> </a:t>
            </a:r>
            <a:r>
              <a:rPr lang="en-GB" sz="2000" err="1"/>
              <a:t>ar</a:t>
            </a:r>
            <a:r>
              <a:rPr lang="en-GB" sz="2000"/>
              <a:t> </a:t>
            </a:r>
            <a:r>
              <a:rPr lang="en-GB" sz="2000" err="1"/>
              <a:t>yr</a:t>
            </a:r>
            <a:r>
              <a:rPr lang="en-GB" sz="2000"/>
              <a:t> </a:t>
            </a:r>
            <a:r>
              <a:rPr lang="en-GB" sz="2000" err="1"/>
              <a:t>astudiaeth</a:t>
            </a:r>
            <a:r>
              <a:rPr lang="en-GB" sz="2000"/>
              <a:t>.</a:t>
            </a:r>
          </a:p>
          <a:p>
            <a:pPr eaLnBrk="1" hangingPunct="1"/>
            <a:r>
              <a:rPr lang="en-GB" sz="2000"/>
              <a:t>A </a:t>
            </a:r>
            <a:r>
              <a:rPr lang="en-GB" sz="2000" err="1"/>
              <a:t>yw'r</a:t>
            </a:r>
            <a:r>
              <a:rPr lang="en-GB" sz="2000"/>
              <a:t> </a:t>
            </a:r>
            <a:r>
              <a:rPr lang="en-GB" sz="2000" err="1"/>
              <a:t>astudiaeth</a:t>
            </a:r>
            <a:r>
              <a:rPr lang="en-GB" sz="2000"/>
              <a:t> </a:t>
            </a:r>
            <a:r>
              <a:rPr lang="en-GB" sz="2000" err="1"/>
              <a:t>yn</a:t>
            </a:r>
            <a:r>
              <a:rPr lang="en-GB" sz="2000"/>
              <a:t> </a:t>
            </a:r>
            <a:r>
              <a:rPr lang="en-GB" sz="2000" err="1"/>
              <a:t>defnyddio</a:t>
            </a:r>
            <a:r>
              <a:rPr lang="en-GB" sz="2000"/>
              <a:t> </a:t>
            </a:r>
            <a:r>
              <a:rPr lang="en-GB" sz="2000" err="1"/>
              <a:t>llawer</a:t>
            </a:r>
            <a:r>
              <a:rPr lang="en-GB" sz="2000"/>
              <a:t> o </a:t>
            </a:r>
            <a:r>
              <a:rPr lang="en-GB" sz="2000" err="1"/>
              <a:t>ragdybiaethau</a:t>
            </a:r>
            <a:r>
              <a:rPr lang="en-GB" sz="2000"/>
              <a:t>? </a:t>
            </a:r>
            <a:r>
              <a:rPr lang="en-GB" sz="2000" err="1"/>
              <a:t>Os</a:t>
            </a:r>
            <a:r>
              <a:rPr lang="en-GB" sz="2000"/>
              <a:t> felly, </a:t>
            </a:r>
            <a:r>
              <a:rPr lang="en-GB" sz="2000" err="1"/>
              <a:t>oni</a:t>
            </a:r>
            <a:r>
              <a:rPr lang="en-GB" sz="2000"/>
              <a:t> </a:t>
            </a:r>
            <a:r>
              <a:rPr lang="en-GB" sz="2000" err="1"/>
              <a:t>ddylent</a:t>
            </a:r>
            <a:r>
              <a:rPr lang="en-GB" sz="2000"/>
              <a:t> </a:t>
            </a:r>
            <a:r>
              <a:rPr lang="en-GB" sz="2000" err="1"/>
              <a:t>fod</a:t>
            </a:r>
            <a:r>
              <a:rPr lang="en-GB" sz="2000"/>
              <a:t> </a:t>
            </a:r>
            <a:r>
              <a:rPr lang="en-GB" sz="2000" err="1"/>
              <a:t>wedi</a:t>
            </a:r>
            <a:r>
              <a:rPr lang="en-GB" sz="2000"/>
              <a:t> </a:t>
            </a:r>
            <a:r>
              <a:rPr lang="en-GB" sz="2000" err="1"/>
              <a:t>cael</a:t>
            </a:r>
            <a:r>
              <a:rPr lang="en-GB" sz="2000"/>
              <a:t> </a:t>
            </a:r>
            <a:r>
              <a:rPr lang="en-GB" sz="2000" err="1"/>
              <a:t>eu</a:t>
            </a:r>
            <a:r>
              <a:rPr lang="en-GB" sz="2000"/>
              <a:t> </a:t>
            </a:r>
            <a:r>
              <a:rPr lang="en-GB" sz="2000" err="1"/>
              <a:t>hymchwilio</a:t>
            </a:r>
            <a:r>
              <a:rPr lang="en-GB" sz="2000"/>
              <a:t> </a:t>
            </a:r>
            <a:r>
              <a:rPr lang="en-GB" sz="2000" err="1"/>
              <a:t>yn</a:t>
            </a:r>
            <a:r>
              <a:rPr lang="en-GB" sz="2000"/>
              <a:t> </a:t>
            </a:r>
            <a:r>
              <a:rPr lang="en-GB" sz="2000" err="1"/>
              <a:t>gyntaf</a:t>
            </a:r>
            <a:r>
              <a:rPr lang="en-GB" sz="2000"/>
              <a:t>?</a:t>
            </a:r>
          </a:p>
          <a:p>
            <a:pPr eaLnBrk="1" hangingPunct="1"/>
            <a:r>
              <a:rPr lang="en-GB" sz="2000" err="1"/>
              <a:t>Cymerwch</a:t>
            </a:r>
            <a:r>
              <a:rPr lang="en-GB" sz="2000"/>
              <a:t> </a:t>
            </a:r>
            <a:r>
              <a:rPr lang="en-GB" sz="2000" err="1"/>
              <a:t>nodyn</a:t>
            </a:r>
            <a:r>
              <a:rPr lang="en-GB" sz="2000"/>
              <a:t> </a:t>
            </a:r>
            <a:r>
              <a:rPr lang="en-GB" sz="2000" err="1"/>
              <a:t>o'r</a:t>
            </a:r>
            <a:r>
              <a:rPr lang="en-GB" sz="2000"/>
              <a:t> </a:t>
            </a:r>
            <a:r>
              <a:rPr lang="en-GB" sz="2000" err="1"/>
              <a:t>Awdwr</a:t>
            </a:r>
            <a:r>
              <a:rPr lang="en-GB" sz="2000"/>
              <a:t>.</a:t>
            </a:r>
          </a:p>
          <a:p>
            <a:pPr eaLnBrk="1" hangingPunct="1"/>
            <a:r>
              <a:rPr lang="en-GB" sz="2000" err="1"/>
              <a:t>Darllenwch</a:t>
            </a:r>
            <a:r>
              <a:rPr lang="en-GB" sz="2000"/>
              <a:t> o </a:t>
            </a:r>
            <a:r>
              <a:rPr lang="en-GB" sz="2000" err="1"/>
              <a:t>amgylch</a:t>
            </a:r>
            <a:r>
              <a:rPr lang="en-GB" sz="2000"/>
              <a:t> y </a:t>
            </a:r>
            <a:r>
              <a:rPr lang="en-GB" sz="2000" err="1"/>
              <a:t>pwnc</a:t>
            </a:r>
            <a:r>
              <a:rPr lang="en-GB" sz="2000"/>
              <a:t>, </a:t>
            </a:r>
            <a:r>
              <a:rPr lang="en-GB" sz="2000" err="1"/>
              <a:t>peidiwch</a:t>
            </a:r>
            <a:r>
              <a:rPr lang="en-GB" sz="2000"/>
              <a:t> â </a:t>
            </a:r>
            <a:r>
              <a:rPr lang="en-GB" sz="2000" err="1"/>
              <a:t>darllen</a:t>
            </a:r>
            <a:r>
              <a:rPr lang="en-GB" sz="2000"/>
              <a:t> </a:t>
            </a:r>
            <a:r>
              <a:rPr lang="en-GB" sz="2000" err="1"/>
              <a:t>yr</a:t>
            </a:r>
            <a:r>
              <a:rPr lang="en-GB" sz="2000"/>
              <a:t> </a:t>
            </a:r>
            <a:r>
              <a:rPr lang="en-GB" sz="2000" err="1"/>
              <a:t>erthygl</a:t>
            </a:r>
            <a:r>
              <a:rPr lang="en-GB" sz="2000"/>
              <a:t> </a:t>
            </a:r>
            <a:r>
              <a:rPr lang="en-GB" sz="2000" err="1"/>
              <a:t>yn</a:t>
            </a:r>
            <a:r>
              <a:rPr lang="en-GB" sz="2000"/>
              <a:t> </a:t>
            </a:r>
            <a:r>
              <a:rPr lang="en-GB" sz="2000" err="1"/>
              <a:t>unig</a:t>
            </a:r>
            <a:r>
              <a:rPr lang="en-GB" sz="2000"/>
              <a:t>.</a:t>
            </a:r>
          </a:p>
          <a:p>
            <a:pPr lvl="1"/>
            <a:r>
              <a:rPr lang="en-GB" sz="1600" err="1"/>
              <a:t>Defnyddiwch</a:t>
            </a:r>
            <a:r>
              <a:rPr lang="en-GB" sz="1600"/>
              <a:t> </a:t>
            </a:r>
            <a:r>
              <a:rPr lang="en-GB" sz="1600" err="1"/>
              <a:t>erthyglau</a:t>
            </a:r>
            <a:r>
              <a:rPr lang="en-GB" sz="1600"/>
              <a:t> </a:t>
            </a:r>
            <a:r>
              <a:rPr lang="en-GB" sz="1600" err="1"/>
              <a:t>eraill</a:t>
            </a:r>
            <a:r>
              <a:rPr lang="en-GB" sz="1600"/>
              <a:t> </a:t>
            </a:r>
            <a:r>
              <a:rPr lang="en-GB" sz="1600" err="1"/>
              <a:t>i</a:t>
            </a:r>
            <a:r>
              <a:rPr lang="en-GB" sz="1600"/>
              <a:t> </a:t>
            </a:r>
            <a:r>
              <a:rPr lang="en-GB" sz="1600" err="1"/>
              <a:t>ategu</a:t>
            </a:r>
            <a:r>
              <a:rPr lang="en-GB" sz="1600"/>
              <a:t> </a:t>
            </a:r>
            <a:r>
              <a:rPr lang="en-GB" sz="1600" err="1"/>
              <a:t>eich</a:t>
            </a:r>
            <a:r>
              <a:rPr lang="en-GB" sz="1600"/>
              <a:t> </a:t>
            </a:r>
            <a:r>
              <a:rPr lang="en-GB" sz="1600" err="1"/>
              <a:t>dadleuon</a:t>
            </a:r>
            <a:r>
              <a:rPr lang="en-GB" sz="1600"/>
              <a:t>,</a:t>
            </a:r>
          </a:p>
          <a:p>
            <a:pPr lvl="1"/>
            <a:r>
              <a:rPr lang="en-GB" sz="1600" err="1"/>
              <a:t>Edrychwch</a:t>
            </a:r>
            <a:r>
              <a:rPr lang="en-GB" sz="1600"/>
              <a:t> </a:t>
            </a:r>
            <a:r>
              <a:rPr lang="en-GB" sz="1600" err="1"/>
              <a:t>ar</a:t>
            </a:r>
            <a:r>
              <a:rPr lang="en-GB" sz="1600"/>
              <a:t> </a:t>
            </a:r>
            <a:r>
              <a:rPr lang="en-GB" sz="1600" err="1"/>
              <a:t>sut</a:t>
            </a:r>
            <a:r>
              <a:rPr lang="en-GB" sz="1600"/>
              <a:t> </a:t>
            </a:r>
            <a:r>
              <a:rPr lang="en-GB" sz="1600" err="1"/>
              <a:t>mae</a:t>
            </a:r>
            <a:r>
              <a:rPr lang="en-GB" sz="1600"/>
              <a:t> </a:t>
            </a:r>
            <a:r>
              <a:rPr lang="en-GB" sz="1600" err="1"/>
              <a:t>eraill</a:t>
            </a:r>
            <a:r>
              <a:rPr lang="en-GB" sz="1600"/>
              <a:t> </a:t>
            </a:r>
            <a:r>
              <a:rPr lang="en-GB" sz="1600" err="1"/>
              <a:t>wedi</a:t>
            </a:r>
            <a:r>
              <a:rPr lang="en-GB" sz="1600"/>
              <a:t> </a:t>
            </a:r>
            <a:r>
              <a:rPr lang="en-GB" sz="1600" err="1"/>
              <a:t>mynd</a:t>
            </a:r>
            <a:r>
              <a:rPr lang="en-GB" sz="1600"/>
              <a:t> </a:t>
            </a:r>
            <a:r>
              <a:rPr lang="en-GB" sz="1600" err="1"/>
              <a:t>i'r</a:t>
            </a:r>
            <a:r>
              <a:rPr lang="en-GB" sz="1600"/>
              <a:t> </a:t>
            </a:r>
            <a:r>
              <a:rPr lang="en-GB" sz="1600" err="1"/>
              <a:t>afael</a:t>
            </a:r>
            <a:r>
              <a:rPr lang="en-GB" sz="1600"/>
              <a:t> ag </a:t>
            </a:r>
            <a:r>
              <a:rPr lang="en-GB" sz="1600" err="1"/>
              <a:t>ymchwil</a:t>
            </a:r>
            <a:r>
              <a:rPr lang="en-GB" sz="1600"/>
              <a:t> </a:t>
            </a:r>
            <a:r>
              <a:rPr lang="en-GB" sz="1600" err="1"/>
              <a:t>mewn</a:t>
            </a:r>
            <a:r>
              <a:rPr lang="en-GB" sz="1600"/>
              <a:t> </a:t>
            </a:r>
            <a:r>
              <a:rPr lang="en-GB" sz="1600" err="1"/>
              <a:t>maes</a:t>
            </a:r>
            <a:r>
              <a:rPr lang="en-GB" sz="1600"/>
              <a:t> </a:t>
            </a:r>
            <a:r>
              <a:rPr lang="en-GB" sz="1600" err="1"/>
              <a:t>tebyg</a:t>
            </a:r>
            <a:r>
              <a:rPr lang="en-GB" sz="1600"/>
              <a:t> – a </a:t>
            </a:r>
            <a:r>
              <a:rPr lang="en-GB" sz="1600" err="1"/>
              <a:t>ellid</a:t>
            </a:r>
            <a:r>
              <a:rPr lang="en-GB" sz="1600"/>
              <a:t> bod </a:t>
            </a:r>
            <a:r>
              <a:rPr lang="en-GB" sz="1600" err="1"/>
              <a:t>wedi</a:t>
            </a:r>
            <a:r>
              <a:rPr lang="en-GB" sz="1600"/>
              <a:t> </a:t>
            </a:r>
            <a:r>
              <a:rPr lang="en-GB" sz="1600" err="1"/>
              <a:t>cymhwyso</a:t>
            </a:r>
            <a:r>
              <a:rPr lang="en-GB" sz="1600"/>
              <a:t> </a:t>
            </a:r>
            <a:r>
              <a:rPr lang="en-GB" sz="1600" err="1"/>
              <a:t>hwn</a:t>
            </a:r>
            <a:r>
              <a:rPr lang="en-GB" sz="1600"/>
              <a:t>?</a:t>
            </a:r>
          </a:p>
        </p:txBody>
      </p:sp>
      <p:sp>
        <p:nvSpPr>
          <p:cNvPr id="2" name="Content Placeholder 1">
            <a:extLst>
              <a:ext uri="{FF2B5EF4-FFF2-40B4-BE49-F238E27FC236}">
                <a16:creationId xmlns:a16="http://schemas.microsoft.com/office/drawing/2014/main" id="{E2A1BD76-8C28-6E10-C61A-83516B5E589D}"/>
              </a:ext>
            </a:extLst>
          </p:cNvPr>
          <p:cNvSpPr>
            <a:spLocks noGrp="1"/>
          </p:cNvSpPr>
          <p:nvPr>
            <p:ph sz="half" idx="2"/>
          </p:nvPr>
        </p:nvSpPr>
        <p:spPr/>
        <p:txBody>
          <a:bodyPr/>
          <a:lstStyle/>
          <a:p>
            <a:pPr lvl="1" eaLnBrk="1" hangingPunct="1">
              <a:lnSpc>
                <a:spcPct val="90000"/>
              </a:lnSpc>
            </a:pPr>
            <a:r>
              <a:rPr lang="en-GB" sz="2000">
                <a:solidFill>
                  <a:schemeClr val="accent6">
                    <a:lumMod val="75000"/>
                  </a:schemeClr>
                </a:solidFill>
              </a:rPr>
              <a:t>Things that could have been improved on the study. </a:t>
            </a:r>
          </a:p>
          <a:p>
            <a:pPr lvl="1" eaLnBrk="1" hangingPunct="1">
              <a:lnSpc>
                <a:spcPct val="90000"/>
              </a:lnSpc>
            </a:pPr>
            <a:r>
              <a:rPr lang="en-GB" sz="2000">
                <a:solidFill>
                  <a:schemeClr val="accent6">
                    <a:lumMod val="75000"/>
                  </a:schemeClr>
                </a:solidFill>
              </a:rPr>
              <a:t>Does the study use a lot of assumptions? If so, shouldn’t they have been researched first?</a:t>
            </a:r>
          </a:p>
          <a:p>
            <a:pPr lvl="1" eaLnBrk="1" hangingPunct="1">
              <a:lnSpc>
                <a:spcPct val="90000"/>
              </a:lnSpc>
            </a:pPr>
            <a:r>
              <a:rPr lang="en-GB" sz="2000">
                <a:solidFill>
                  <a:schemeClr val="accent6">
                    <a:lumMod val="75000"/>
                  </a:schemeClr>
                </a:solidFill>
              </a:rPr>
              <a:t>Take a note of the Author. </a:t>
            </a:r>
          </a:p>
          <a:p>
            <a:pPr lvl="1" eaLnBrk="1" hangingPunct="1">
              <a:lnSpc>
                <a:spcPct val="90000"/>
              </a:lnSpc>
            </a:pPr>
            <a:r>
              <a:rPr lang="en-GB" sz="2000">
                <a:solidFill>
                  <a:schemeClr val="accent6">
                    <a:lumMod val="75000"/>
                  </a:schemeClr>
                </a:solidFill>
              </a:rPr>
              <a:t>Read around the subject, don’t just read the article.  </a:t>
            </a:r>
          </a:p>
          <a:p>
            <a:pPr lvl="2" eaLnBrk="1" hangingPunct="1">
              <a:lnSpc>
                <a:spcPct val="90000"/>
              </a:lnSpc>
            </a:pPr>
            <a:r>
              <a:rPr lang="en-GB" sz="1600">
                <a:solidFill>
                  <a:schemeClr val="accent6">
                    <a:lumMod val="75000"/>
                  </a:schemeClr>
                </a:solidFill>
              </a:rPr>
              <a:t>Use other articles to back up your arguments, </a:t>
            </a:r>
          </a:p>
          <a:p>
            <a:pPr lvl="2" eaLnBrk="1" hangingPunct="1">
              <a:lnSpc>
                <a:spcPct val="90000"/>
              </a:lnSpc>
            </a:pPr>
            <a:r>
              <a:rPr lang="en-GB" sz="1600">
                <a:solidFill>
                  <a:schemeClr val="accent6">
                    <a:lumMod val="75000"/>
                  </a:schemeClr>
                </a:solidFill>
              </a:rPr>
              <a:t>Look at how others have tackled research in a similar area – could this have been applied? </a:t>
            </a:r>
          </a:p>
          <a:p>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normAutofit/>
          </a:bodyPr>
          <a:lstStyle/>
          <a:p>
            <a:pPr eaLnBrk="1" hangingPunct="1"/>
            <a:r>
              <a:rPr lang="en-GB" err="1"/>
              <a:t>Beirniadu'r</a:t>
            </a:r>
            <a:r>
              <a:rPr lang="en-GB" dirty="0"/>
              <a:t> </a:t>
            </a:r>
            <a:r>
              <a:rPr lang="en-GB" err="1"/>
              <a:t>Erthygl</a:t>
            </a:r>
            <a:br>
              <a:rPr lang="en-GB" dirty="0"/>
            </a:br>
            <a:r>
              <a:rPr lang="en-GB" dirty="0">
                <a:solidFill>
                  <a:schemeClr val="accent6">
                    <a:lumMod val="75000"/>
                  </a:schemeClr>
                </a:solidFill>
              </a:rPr>
              <a:t>Critiquing the Article</a:t>
            </a:r>
            <a:endParaRPr lang="en-GB" dirty="0">
              <a:solidFill>
                <a:schemeClr val="accent6">
                  <a:lumMod val="75000"/>
                </a:schemeClr>
              </a:solidFill>
              <a:cs typeface="Arial"/>
            </a:endParaRPr>
          </a:p>
        </p:txBody>
      </p:sp>
      <p:sp>
        <p:nvSpPr>
          <p:cNvPr id="23554" name="Content Placeholder 2"/>
          <p:cNvSpPr>
            <a:spLocks noGrp="1"/>
          </p:cNvSpPr>
          <p:nvPr>
            <p:ph sz="half" idx="1"/>
          </p:nvPr>
        </p:nvSpPr>
        <p:spPr/>
        <p:txBody>
          <a:bodyPr/>
          <a:lstStyle/>
          <a:p>
            <a:r>
              <a:rPr lang="en-GB" err="1"/>
              <a:t>Ystyriwch</a:t>
            </a:r>
            <a:r>
              <a:rPr lang="en-GB"/>
              <a:t> y </a:t>
            </a:r>
            <a:r>
              <a:rPr lang="en-GB" err="1"/>
              <a:t>pwyntiau</a:t>
            </a:r>
            <a:r>
              <a:rPr lang="en-GB"/>
              <a:t> da </a:t>
            </a:r>
            <a:r>
              <a:rPr lang="en-GB" err="1"/>
              <a:t>hefyd</a:t>
            </a:r>
            <a:r>
              <a:rPr lang="en-GB"/>
              <a:t>.</a:t>
            </a:r>
          </a:p>
          <a:p>
            <a:r>
              <a:rPr lang="en-GB" err="1"/>
              <a:t>Pethau</a:t>
            </a:r>
            <a:r>
              <a:rPr lang="en-GB"/>
              <a:t> a </a:t>
            </a:r>
            <a:r>
              <a:rPr lang="en-GB" err="1"/>
              <a:t>wnaeth</a:t>
            </a:r>
            <a:r>
              <a:rPr lang="en-GB"/>
              <a:t> </a:t>
            </a:r>
            <a:r>
              <a:rPr lang="en-GB" err="1"/>
              <a:t>yr</a:t>
            </a:r>
            <a:r>
              <a:rPr lang="en-GB"/>
              <a:t> </a:t>
            </a:r>
            <a:r>
              <a:rPr lang="en-GB" err="1"/>
              <a:t>ymchwil</a:t>
            </a:r>
            <a:r>
              <a:rPr lang="en-GB"/>
              <a:t> a </a:t>
            </a:r>
            <a:r>
              <a:rPr lang="en-GB" err="1"/>
              <a:t>gynyddodd</a:t>
            </a:r>
            <a:r>
              <a:rPr lang="en-GB"/>
              <a:t> </a:t>
            </a:r>
            <a:r>
              <a:rPr lang="en-GB" err="1"/>
              <a:t>ei</a:t>
            </a:r>
            <a:r>
              <a:rPr lang="en-GB"/>
              <a:t> </a:t>
            </a:r>
            <a:r>
              <a:rPr lang="en-GB" err="1"/>
              <a:t>ddilysrwydd</a:t>
            </a:r>
            <a:r>
              <a:rPr lang="en-GB"/>
              <a:t>/</a:t>
            </a:r>
            <a:r>
              <a:rPr lang="en-GB" err="1"/>
              <a:t>dibynadwyedd</a:t>
            </a:r>
            <a:r>
              <a:rPr lang="en-GB"/>
              <a:t>.</a:t>
            </a:r>
          </a:p>
          <a:p>
            <a:r>
              <a:rPr lang="en-GB" err="1"/>
              <a:t>Syniadau</a:t>
            </a:r>
            <a:r>
              <a:rPr lang="en-GB"/>
              <a:t> a </a:t>
            </a:r>
            <a:r>
              <a:rPr lang="en-GB" err="1"/>
              <a:t>dylunio</a:t>
            </a:r>
            <a:r>
              <a:rPr lang="en-GB"/>
              <a:t> </a:t>
            </a:r>
            <a:r>
              <a:rPr lang="en-GB" err="1"/>
              <a:t>arloesol</a:t>
            </a:r>
            <a:r>
              <a:rPr lang="en-GB"/>
              <a:t>.</a:t>
            </a:r>
          </a:p>
        </p:txBody>
      </p:sp>
      <p:sp>
        <p:nvSpPr>
          <p:cNvPr id="2" name="Content Placeholder 1">
            <a:extLst>
              <a:ext uri="{FF2B5EF4-FFF2-40B4-BE49-F238E27FC236}">
                <a16:creationId xmlns:a16="http://schemas.microsoft.com/office/drawing/2014/main" id="{19DF3666-0E94-CE36-1F2E-EC9CDADCB453}"/>
              </a:ext>
            </a:extLst>
          </p:cNvPr>
          <p:cNvSpPr>
            <a:spLocks noGrp="1"/>
          </p:cNvSpPr>
          <p:nvPr>
            <p:ph sz="half" idx="2"/>
          </p:nvPr>
        </p:nvSpPr>
        <p:spPr/>
        <p:txBody>
          <a:bodyPr/>
          <a:lstStyle/>
          <a:p>
            <a:r>
              <a:rPr lang="en-GB">
                <a:solidFill>
                  <a:schemeClr val="accent6">
                    <a:lumMod val="75000"/>
                  </a:schemeClr>
                </a:solidFill>
              </a:rPr>
              <a:t>Also consider the good points. </a:t>
            </a:r>
          </a:p>
          <a:p>
            <a:r>
              <a:rPr lang="en-GB">
                <a:solidFill>
                  <a:schemeClr val="accent6">
                    <a:lumMod val="75000"/>
                  </a:schemeClr>
                </a:solidFill>
              </a:rPr>
              <a:t>Things the research did that increased its validity/reliability. </a:t>
            </a:r>
          </a:p>
          <a:p>
            <a:r>
              <a:rPr lang="en-GB">
                <a:solidFill>
                  <a:schemeClr val="accent6">
                    <a:lumMod val="75000"/>
                  </a:schemeClr>
                </a:solidFill>
              </a:rPr>
              <a:t>Innovative ideas and design. </a:t>
            </a:r>
          </a:p>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err="1"/>
              <a:t>Ysgrifennu’r</a:t>
            </a:r>
            <a:r>
              <a:rPr lang="en-GB" dirty="0"/>
              <a:t> </a:t>
            </a:r>
            <a:r>
              <a:rPr lang="en-GB" err="1"/>
              <a:t>Cyflwyniad</a:t>
            </a:r>
            <a:br>
              <a:rPr lang="en-GB" dirty="0"/>
            </a:br>
            <a:r>
              <a:rPr lang="en-GB" dirty="0">
                <a:solidFill>
                  <a:schemeClr val="accent6">
                    <a:lumMod val="75000"/>
                  </a:schemeClr>
                </a:solidFill>
              </a:rPr>
              <a:t>Writing the Introduction</a:t>
            </a:r>
            <a:endParaRPr lang="cy-GB" dirty="0">
              <a:solidFill>
                <a:schemeClr val="accent6">
                  <a:lumMod val="75000"/>
                </a:schemeClr>
              </a:solidFill>
              <a:cs typeface="Arial"/>
            </a:endParaRPr>
          </a:p>
        </p:txBody>
      </p:sp>
      <p:sp>
        <p:nvSpPr>
          <p:cNvPr id="24578" name="Content Placeholder 2"/>
          <p:cNvSpPr>
            <a:spLocks noGrp="1"/>
          </p:cNvSpPr>
          <p:nvPr>
            <p:ph sz="half" idx="1"/>
          </p:nvPr>
        </p:nvSpPr>
        <p:spPr/>
        <p:txBody>
          <a:bodyPr/>
          <a:lstStyle/>
          <a:p>
            <a:pPr eaLnBrk="1" hangingPunct="1"/>
            <a:r>
              <a:rPr lang="en-GB" sz="1800" err="1"/>
              <a:t>Cynhwyswch</a:t>
            </a:r>
            <a:r>
              <a:rPr lang="en-GB" sz="1800"/>
              <a:t> </a:t>
            </a:r>
            <a:r>
              <a:rPr lang="en-GB" sz="1800" err="1"/>
              <a:t>ychydig</a:t>
            </a:r>
            <a:r>
              <a:rPr lang="en-GB" sz="1800"/>
              <a:t> o </a:t>
            </a:r>
            <a:r>
              <a:rPr lang="en-GB" sz="1800" err="1"/>
              <a:t>frawddegau</a:t>
            </a:r>
            <a:r>
              <a:rPr lang="en-GB" sz="1800"/>
              <a:t> </a:t>
            </a:r>
            <a:r>
              <a:rPr lang="en-GB" sz="1800" err="1"/>
              <a:t>agoriadol</a:t>
            </a:r>
            <a:r>
              <a:rPr lang="en-GB" sz="1800"/>
              <a:t> </a:t>
            </a:r>
            <a:r>
              <a:rPr lang="en-GB" sz="1800" err="1"/>
              <a:t>sy'n</a:t>
            </a:r>
            <a:r>
              <a:rPr lang="en-GB" sz="1800"/>
              <a:t> </a:t>
            </a:r>
            <a:r>
              <a:rPr lang="en-GB" sz="1800" err="1"/>
              <a:t>cyhoeddi'r</a:t>
            </a:r>
            <a:r>
              <a:rPr lang="en-GB" sz="1800"/>
              <a:t> </a:t>
            </a:r>
            <a:r>
              <a:rPr lang="en-GB" sz="1800" err="1"/>
              <a:t>awdur</a:t>
            </a:r>
            <a:r>
              <a:rPr lang="en-GB" sz="1800"/>
              <a:t>(on) </a:t>
            </a:r>
            <a:r>
              <a:rPr lang="en-GB" sz="1800" err="1"/>
              <a:t>a'r</a:t>
            </a:r>
            <a:r>
              <a:rPr lang="en-GB" sz="1800"/>
              <a:t> </a:t>
            </a:r>
            <a:r>
              <a:rPr lang="en-GB" sz="1800" err="1"/>
              <a:t>teitl</a:t>
            </a:r>
            <a:r>
              <a:rPr lang="en-GB" sz="1800"/>
              <a:t>, ac </a:t>
            </a:r>
            <a:r>
              <a:rPr lang="en-GB" sz="1800" err="1"/>
              <a:t>esboniwch</a:t>
            </a:r>
            <a:r>
              <a:rPr lang="en-GB" sz="1800"/>
              <a:t> </a:t>
            </a:r>
            <a:r>
              <a:rPr lang="en-GB" sz="1800" err="1"/>
              <a:t>yn</a:t>
            </a:r>
            <a:r>
              <a:rPr lang="en-GB" sz="1800"/>
              <a:t> </a:t>
            </a:r>
            <a:r>
              <a:rPr lang="en-GB" sz="1800" err="1"/>
              <a:t>gryno</a:t>
            </a:r>
            <a:r>
              <a:rPr lang="en-GB" sz="1800"/>
              <a:t> </a:t>
            </a:r>
            <a:r>
              <a:rPr lang="en-GB" sz="1800" err="1"/>
              <a:t>destun</a:t>
            </a:r>
            <a:r>
              <a:rPr lang="en-GB" sz="1800"/>
              <a:t> y </a:t>
            </a:r>
            <a:r>
              <a:rPr lang="en-GB" sz="1800" err="1"/>
              <a:t>testun</a:t>
            </a:r>
            <a:r>
              <a:rPr lang="en-GB" sz="1800"/>
              <a:t>.</a:t>
            </a:r>
          </a:p>
          <a:p>
            <a:pPr eaLnBrk="1" hangingPunct="1"/>
            <a:r>
              <a:rPr lang="en-GB" sz="1800" err="1"/>
              <a:t>Cyflwyno</a:t>
            </a:r>
            <a:r>
              <a:rPr lang="en-GB" sz="1800"/>
              <a:t> nod y </a:t>
            </a:r>
            <a:r>
              <a:rPr lang="en-GB" sz="1800" err="1"/>
              <a:t>testun</a:t>
            </a:r>
            <a:r>
              <a:rPr lang="en-GB" sz="1800"/>
              <a:t> a </a:t>
            </a:r>
            <a:r>
              <a:rPr lang="en-GB" sz="1800" err="1"/>
              <a:t>chrynhoi'r</a:t>
            </a:r>
            <a:r>
              <a:rPr lang="en-GB" sz="1800"/>
              <a:t> </a:t>
            </a:r>
            <a:r>
              <a:rPr lang="en-GB" sz="1800" err="1"/>
              <a:t>prif</a:t>
            </a:r>
            <a:r>
              <a:rPr lang="en-GB" sz="1800"/>
              <a:t> </a:t>
            </a:r>
            <a:r>
              <a:rPr lang="en-GB" sz="1800" err="1"/>
              <a:t>ganfyddiad</a:t>
            </a:r>
            <a:r>
              <a:rPr lang="en-GB" sz="1800"/>
              <a:t> neu </a:t>
            </a:r>
            <a:r>
              <a:rPr lang="en-GB" sz="1800" err="1"/>
              <a:t>ddadl</a:t>
            </a:r>
            <a:r>
              <a:rPr lang="en-GB" sz="1800"/>
              <a:t> </a:t>
            </a:r>
            <a:r>
              <a:rPr lang="en-GB" sz="1800" err="1"/>
              <a:t>allweddol</a:t>
            </a:r>
            <a:r>
              <a:rPr lang="en-GB" sz="1800"/>
              <a:t>.</a:t>
            </a:r>
          </a:p>
          <a:p>
            <a:pPr eaLnBrk="1" hangingPunct="1"/>
            <a:r>
              <a:rPr lang="en-GB" sz="1800" err="1"/>
              <a:t>Gallech</a:t>
            </a:r>
            <a:r>
              <a:rPr lang="en-GB" sz="1800"/>
              <a:t> </a:t>
            </a:r>
            <a:r>
              <a:rPr lang="en-GB" sz="1800" err="1"/>
              <a:t>gloi’r</a:t>
            </a:r>
            <a:r>
              <a:rPr lang="en-GB" sz="1800"/>
              <a:t> </a:t>
            </a:r>
            <a:r>
              <a:rPr lang="en-GB" sz="1800" err="1"/>
              <a:t>cyflwyniad</a:t>
            </a:r>
            <a:r>
              <a:rPr lang="en-GB" sz="1800"/>
              <a:t> </a:t>
            </a:r>
            <a:r>
              <a:rPr lang="en-GB" sz="1800" err="1"/>
              <a:t>gyda</a:t>
            </a:r>
            <a:r>
              <a:rPr lang="en-GB" sz="1800"/>
              <a:t> </a:t>
            </a:r>
            <a:r>
              <a:rPr lang="en-GB" sz="1800" err="1"/>
              <a:t>datganiad</a:t>
            </a:r>
            <a:r>
              <a:rPr lang="en-GB" sz="1800"/>
              <a:t> </a:t>
            </a:r>
            <a:r>
              <a:rPr lang="en-GB" sz="1800" err="1"/>
              <a:t>byr</a:t>
            </a:r>
            <a:r>
              <a:rPr lang="en-GB" sz="1800"/>
              <a:t> </a:t>
            </a:r>
            <a:r>
              <a:rPr lang="en-GB" sz="1800" err="1"/>
              <a:t>o’ch</a:t>
            </a:r>
            <a:r>
              <a:rPr lang="en-GB" sz="1800"/>
              <a:t> </a:t>
            </a:r>
            <a:r>
              <a:rPr lang="en-GB" sz="1800" err="1"/>
              <a:t>gwerthusiad</a:t>
            </a:r>
            <a:r>
              <a:rPr lang="en-GB" sz="1800"/>
              <a:t> </a:t>
            </a:r>
            <a:r>
              <a:rPr lang="en-GB" sz="1800" err="1"/>
              <a:t>o’r</a:t>
            </a:r>
            <a:r>
              <a:rPr lang="en-GB" sz="1800"/>
              <a:t> </a:t>
            </a:r>
            <a:r>
              <a:rPr lang="en-GB" sz="1800" err="1"/>
              <a:t>testun</a:t>
            </a:r>
            <a:endParaRPr lang="en-GB" sz="1800"/>
          </a:p>
          <a:p>
            <a:pPr lvl="1"/>
            <a:r>
              <a:rPr lang="en-GB" sz="1400"/>
              <a:t>Gall </a:t>
            </a:r>
            <a:r>
              <a:rPr lang="en-GB" sz="1400" err="1"/>
              <a:t>hwn</a:t>
            </a:r>
            <a:r>
              <a:rPr lang="en-GB" sz="1400"/>
              <a:t> </a:t>
            </a:r>
            <a:r>
              <a:rPr lang="en-GB" sz="1400" err="1"/>
              <a:t>fod</a:t>
            </a:r>
            <a:r>
              <a:rPr lang="en-GB" sz="1400"/>
              <a:t> </a:t>
            </a:r>
            <a:r>
              <a:rPr lang="en-GB" sz="1400" err="1"/>
              <a:t>yn</a:t>
            </a:r>
            <a:r>
              <a:rPr lang="en-GB" sz="1400"/>
              <a:t> </a:t>
            </a:r>
            <a:r>
              <a:rPr lang="en-GB" sz="1400" err="1"/>
              <a:t>werthusiad</a:t>
            </a:r>
            <a:r>
              <a:rPr lang="en-GB" sz="1400"/>
              <a:t> </a:t>
            </a:r>
            <a:r>
              <a:rPr lang="en-GB" sz="1400" err="1"/>
              <a:t>cadarnhaol</a:t>
            </a:r>
            <a:r>
              <a:rPr lang="en-GB" sz="1400"/>
              <a:t> neu </a:t>
            </a:r>
            <a:r>
              <a:rPr lang="en-GB" sz="1400" err="1"/>
              <a:t>negyddol</a:t>
            </a:r>
            <a:r>
              <a:rPr lang="en-GB" sz="1400"/>
              <a:t> neu, </a:t>
            </a:r>
            <a:r>
              <a:rPr lang="en-GB" sz="1400" err="1"/>
              <a:t>fel</a:t>
            </a:r>
            <a:r>
              <a:rPr lang="en-GB" sz="1400"/>
              <a:t> </a:t>
            </a:r>
            <a:r>
              <a:rPr lang="en-GB" sz="1400" err="1"/>
              <a:t>sy'n</a:t>
            </a:r>
            <a:r>
              <a:rPr lang="en-GB" sz="1400"/>
              <a:t> </a:t>
            </a:r>
            <a:r>
              <a:rPr lang="en-GB" sz="1400" err="1"/>
              <a:t>digwydd</a:t>
            </a:r>
            <a:r>
              <a:rPr lang="en-GB" sz="1400"/>
              <a:t> </a:t>
            </a:r>
            <a:r>
              <a:rPr lang="en-GB" sz="1400" err="1"/>
              <a:t>fel</a:t>
            </a:r>
            <a:r>
              <a:rPr lang="en-GB" sz="1400"/>
              <a:t> </a:t>
            </a:r>
            <a:r>
              <a:rPr lang="en-GB" sz="1400" err="1"/>
              <a:t>arfer</a:t>
            </a:r>
            <a:r>
              <a:rPr lang="en-GB" sz="1400"/>
              <a:t>, </a:t>
            </a:r>
            <a:r>
              <a:rPr lang="en-GB" sz="1400" err="1"/>
              <a:t>yn</a:t>
            </a:r>
            <a:r>
              <a:rPr lang="en-GB" sz="1400"/>
              <a:t> </a:t>
            </a:r>
            <a:r>
              <a:rPr lang="en-GB" sz="1400" err="1"/>
              <a:t>ymateb</a:t>
            </a:r>
            <a:r>
              <a:rPr lang="en-GB" sz="1400"/>
              <a:t> </a:t>
            </a:r>
            <a:r>
              <a:rPr lang="en-GB" sz="1400" err="1"/>
              <a:t>cymysg</a:t>
            </a:r>
            <a:r>
              <a:rPr lang="en-GB" sz="1400"/>
              <a:t>.</a:t>
            </a:r>
          </a:p>
        </p:txBody>
      </p:sp>
      <p:sp>
        <p:nvSpPr>
          <p:cNvPr id="2" name="Content Placeholder 1">
            <a:extLst>
              <a:ext uri="{FF2B5EF4-FFF2-40B4-BE49-F238E27FC236}">
                <a16:creationId xmlns:a16="http://schemas.microsoft.com/office/drawing/2014/main" id="{1C09072E-3B6F-389A-80D7-09014C354BA8}"/>
              </a:ext>
            </a:extLst>
          </p:cNvPr>
          <p:cNvSpPr>
            <a:spLocks noGrp="1"/>
          </p:cNvSpPr>
          <p:nvPr>
            <p:ph sz="half" idx="2"/>
          </p:nvPr>
        </p:nvSpPr>
        <p:spPr/>
        <p:txBody>
          <a:bodyPr/>
          <a:lstStyle/>
          <a:p>
            <a:r>
              <a:rPr lang="en-GB" sz="1800">
                <a:solidFill>
                  <a:schemeClr val="accent6">
                    <a:lumMod val="75000"/>
                  </a:schemeClr>
                </a:solidFill>
              </a:rPr>
              <a:t>Include a few opening sentences that announce the author(s) and the title, and briefly explain the topic of the text.</a:t>
            </a:r>
          </a:p>
          <a:p>
            <a:r>
              <a:rPr lang="en-GB" sz="1800">
                <a:solidFill>
                  <a:schemeClr val="accent6">
                    <a:lumMod val="75000"/>
                  </a:schemeClr>
                </a:solidFill>
              </a:rPr>
              <a:t>Present the aim of the text and summarise the main finding or key argument.</a:t>
            </a:r>
          </a:p>
          <a:p>
            <a:r>
              <a:rPr lang="en-GB" sz="1800">
                <a:solidFill>
                  <a:schemeClr val="accent6">
                    <a:lumMod val="75000"/>
                  </a:schemeClr>
                </a:solidFill>
              </a:rPr>
              <a:t>You could conclude the introduction with a brief statement of your evaluation of the text</a:t>
            </a:r>
          </a:p>
          <a:p>
            <a:pPr lvl="1"/>
            <a:r>
              <a:rPr lang="en-GB" sz="1400">
                <a:solidFill>
                  <a:schemeClr val="accent6">
                    <a:lumMod val="75000"/>
                  </a:schemeClr>
                </a:solidFill>
              </a:rPr>
              <a:t>This can be a positive or negative evaluation or, as is usually the case, a mixed response.</a:t>
            </a:r>
            <a:r>
              <a:rPr lang="en-GB" sz="1200">
                <a:solidFill>
                  <a:schemeClr val="accent6">
                    <a:lumMod val="75000"/>
                  </a:schemeClr>
                </a:solidFill>
              </a:rPr>
              <a:t> </a:t>
            </a:r>
          </a:p>
          <a:p>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normAutofit/>
          </a:bodyPr>
          <a:lstStyle/>
          <a:p>
            <a:pPr eaLnBrk="1" hangingPunct="1"/>
            <a:r>
              <a:rPr lang="en-GB" err="1"/>
              <a:t>Ysgrifennu'r</a:t>
            </a:r>
            <a:r>
              <a:rPr lang="en-GB" dirty="0"/>
              <a:t> </a:t>
            </a:r>
            <a:r>
              <a:rPr lang="en-GB" err="1"/>
              <a:t>prif</a:t>
            </a:r>
            <a:r>
              <a:rPr lang="en-GB" dirty="0"/>
              <a:t> </a:t>
            </a:r>
            <a:r>
              <a:rPr lang="en-GB" err="1"/>
              <a:t>gorff</a:t>
            </a:r>
            <a:br>
              <a:rPr lang="en-GB" dirty="0"/>
            </a:br>
            <a:r>
              <a:rPr lang="en-GB" dirty="0">
                <a:solidFill>
                  <a:schemeClr val="accent6">
                    <a:lumMod val="75000"/>
                  </a:schemeClr>
                </a:solidFill>
              </a:rPr>
              <a:t>Writing the main body</a:t>
            </a:r>
            <a:endParaRPr lang="cy-GB" dirty="0">
              <a:solidFill>
                <a:schemeClr val="accent6">
                  <a:lumMod val="75000"/>
                </a:schemeClr>
              </a:solidFill>
              <a:cs typeface="Arial"/>
            </a:endParaRPr>
          </a:p>
        </p:txBody>
      </p:sp>
      <p:sp>
        <p:nvSpPr>
          <p:cNvPr id="27650" name="Content Placeholder 2"/>
          <p:cNvSpPr>
            <a:spLocks noGrp="1"/>
          </p:cNvSpPr>
          <p:nvPr>
            <p:ph sz="half" idx="1"/>
          </p:nvPr>
        </p:nvSpPr>
        <p:spPr/>
        <p:txBody>
          <a:bodyPr>
            <a:normAutofit fontScale="85000" lnSpcReduction="20000"/>
          </a:bodyPr>
          <a:lstStyle/>
          <a:p>
            <a:pPr eaLnBrk="1" hangingPunct="1"/>
            <a:r>
              <a:rPr lang="en-GB" err="1"/>
              <a:t>Dylai</a:t>
            </a:r>
            <a:r>
              <a:rPr lang="en-GB"/>
              <a:t> </a:t>
            </a:r>
            <a:r>
              <a:rPr lang="en-GB" err="1"/>
              <a:t>hyn</a:t>
            </a:r>
            <a:r>
              <a:rPr lang="en-GB"/>
              <a:t> </a:t>
            </a:r>
            <a:r>
              <a:rPr lang="en-GB" err="1"/>
              <a:t>fod</a:t>
            </a:r>
            <a:r>
              <a:rPr lang="en-GB"/>
              <a:t> </a:t>
            </a:r>
            <a:r>
              <a:rPr lang="en-GB" err="1"/>
              <a:t>yn</a:t>
            </a:r>
            <a:r>
              <a:rPr lang="en-GB"/>
              <a:t> </a:t>
            </a:r>
            <a:r>
              <a:rPr lang="en-GB" err="1"/>
              <a:t>drafodaeth</a:t>
            </a:r>
            <a:r>
              <a:rPr lang="en-GB"/>
              <a:t> a </a:t>
            </a:r>
            <a:r>
              <a:rPr lang="en-GB" err="1"/>
              <a:t>gwerthusiad</a:t>
            </a:r>
            <a:r>
              <a:rPr lang="en-GB"/>
              <a:t> </a:t>
            </a:r>
            <a:r>
              <a:rPr lang="en-GB" err="1"/>
              <a:t>cytbwys</a:t>
            </a:r>
            <a:r>
              <a:rPr lang="en-GB"/>
              <a:t> o </a:t>
            </a:r>
            <a:r>
              <a:rPr lang="en-GB" err="1"/>
              <a:t>gryfderau</a:t>
            </a:r>
            <a:r>
              <a:rPr lang="en-GB"/>
              <a:t>, </a:t>
            </a:r>
            <a:r>
              <a:rPr lang="en-GB" err="1"/>
              <a:t>gwendidau</a:t>
            </a:r>
            <a:r>
              <a:rPr lang="en-GB"/>
              <a:t> a </a:t>
            </a:r>
            <a:r>
              <a:rPr lang="en-GB" err="1"/>
              <a:t>nodweddion</a:t>
            </a:r>
            <a:r>
              <a:rPr lang="en-GB"/>
              <a:t> </a:t>
            </a:r>
            <a:r>
              <a:rPr lang="en-GB" err="1"/>
              <a:t>nodedig</a:t>
            </a:r>
            <a:r>
              <a:rPr lang="en-GB"/>
              <a:t> y </a:t>
            </a:r>
            <a:r>
              <a:rPr lang="en-GB" err="1"/>
              <a:t>testun</a:t>
            </a:r>
            <a:r>
              <a:rPr lang="en-GB"/>
              <a:t>.</a:t>
            </a:r>
          </a:p>
          <a:p>
            <a:pPr eaLnBrk="1" hangingPunct="1"/>
            <a:r>
              <a:rPr lang="en-GB" err="1"/>
              <a:t>Seiliwch</a:t>
            </a:r>
            <a:r>
              <a:rPr lang="en-GB"/>
              <a:t> </a:t>
            </a:r>
            <a:r>
              <a:rPr lang="en-GB" err="1"/>
              <a:t>eich</a:t>
            </a:r>
            <a:r>
              <a:rPr lang="en-GB"/>
              <a:t> </a:t>
            </a:r>
            <a:r>
              <a:rPr lang="en-GB" err="1"/>
              <a:t>trafodaeth</a:t>
            </a:r>
            <a:r>
              <a:rPr lang="en-GB"/>
              <a:t> </a:t>
            </a:r>
            <a:r>
              <a:rPr lang="en-GB" err="1"/>
              <a:t>ar</a:t>
            </a:r>
            <a:r>
              <a:rPr lang="en-GB"/>
              <a:t> </a:t>
            </a:r>
            <a:r>
              <a:rPr lang="en-GB" err="1"/>
              <a:t>feini</a:t>
            </a:r>
            <a:r>
              <a:rPr lang="en-GB"/>
              <a:t> </a:t>
            </a:r>
            <a:r>
              <a:rPr lang="en-GB" err="1"/>
              <a:t>prawf</a:t>
            </a:r>
            <a:r>
              <a:rPr lang="en-GB"/>
              <a:t> </a:t>
            </a:r>
            <a:r>
              <a:rPr lang="en-GB" err="1"/>
              <a:t>penodol</a:t>
            </a:r>
            <a:r>
              <a:rPr lang="en-GB"/>
              <a:t>.</a:t>
            </a:r>
          </a:p>
          <a:p>
            <a:pPr eaLnBrk="1" hangingPunct="1"/>
            <a:r>
              <a:rPr lang="en-GB" err="1"/>
              <a:t>Lleihau'r</a:t>
            </a:r>
            <a:r>
              <a:rPr lang="en-GB"/>
              <a:t> </a:t>
            </a:r>
            <a:r>
              <a:rPr lang="en-GB" err="1"/>
              <a:t>testun</a:t>
            </a:r>
            <a:r>
              <a:rPr lang="en-GB"/>
              <a:t> </a:t>
            </a:r>
            <a:r>
              <a:rPr lang="en-GB" err="1"/>
              <a:t>i'w</a:t>
            </a:r>
            <a:r>
              <a:rPr lang="en-GB"/>
              <a:t> </a:t>
            </a:r>
            <a:r>
              <a:rPr lang="en-GB" err="1"/>
              <a:t>brif</a:t>
            </a:r>
            <a:r>
              <a:rPr lang="en-GB"/>
              <a:t> </a:t>
            </a:r>
            <a:r>
              <a:rPr lang="en-GB" err="1"/>
              <a:t>bwyntiau</a:t>
            </a:r>
            <a:r>
              <a:rPr lang="en-GB"/>
              <a:t> </a:t>
            </a:r>
            <a:r>
              <a:rPr lang="en-GB" err="1"/>
              <a:t>a'i</a:t>
            </a:r>
            <a:r>
              <a:rPr lang="en-GB"/>
              <a:t> </a:t>
            </a:r>
            <a:r>
              <a:rPr lang="en-GB" err="1"/>
              <a:t>syniadau</a:t>
            </a:r>
            <a:r>
              <a:rPr lang="en-GB"/>
              <a:t> </a:t>
            </a:r>
            <a:r>
              <a:rPr lang="en-GB" err="1"/>
              <a:t>pwysicaf</a:t>
            </a:r>
            <a:r>
              <a:rPr lang="en-GB"/>
              <a:t>.</a:t>
            </a:r>
          </a:p>
          <a:p>
            <a:pPr eaLnBrk="1" hangingPunct="1"/>
            <a:r>
              <a:rPr lang="en-GB" err="1"/>
              <a:t>Gallech</a:t>
            </a:r>
            <a:r>
              <a:rPr lang="en-GB"/>
              <a:t> </a:t>
            </a:r>
            <a:r>
              <a:rPr lang="en-GB" err="1"/>
              <a:t>gynnwys</a:t>
            </a:r>
            <a:r>
              <a:rPr lang="en-GB"/>
              <a:t> </a:t>
            </a:r>
            <a:r>
              <a:rPr lang="en-GB" err="1"/>
              <a:t>ffynonellau</a:t>
            </a:r>
            <a:r>
              <a:rPr lang="en-GB"/>
              <a:t> </a:t>
            </a:r>
            <a:r>
              <a:rPr lang="en-GB" err="1"/>
              <a:t>eraill</a:t>
            </a:r>
            <a:r>
              <a:rPr lang="en-GB"/>
              <a:t> </a:t>
            </a:r>
            <a:r>
              <a:rPr lang="en-GB" err="1"/>
              <a:t>i</a:t>
            </a:r>
            <a:r>
              <a:rPr lang="en-GB"/>
              <a:t> </a:t>
            </a:r>
            <a:r>
              <a:rPr lang="en-GB" err="1"/>
              <a:t>gefnogi</a:t>
            </a:r>
            <a:r>
              <a:rPr lang="en-GB"/>
              <a:t> </a:t>
            </a:r>
            <a:r>
              <a:rPr lang="en-GB" err="1"/>
              <a:t>eich</a:t>
            </a:r>
            <a:r>
              <a:rPr lang="en-GB"/>
              <a:t> </a:t>
            </a:r>
            <a:r>
              <a:rPr lang="en-GB" err="1"/>
              <a:t>gwerthusiad</a:t>
            </a:r>
            <a:r>
              <a:rPr lang="en-GB"/>
              <a:t>, </a:t>
            </a:r>
            <a:r>
              <a:rPr lang="en-GB" err="1"/>
              <a:t>efallai</a:t>
            </a:r>
            <a:r>
              <a:rPr lang="en-GB"/>
              <a:t> y </a:t>
            </a:r>
            <a:r>
              <a:rPr lang="en-GB" err="1"/>
              <a:t>bydd</a:t>
            </a:r>
            <a:r>
              <a:rPr lang="en-GB"/>
              <a:t> </a:t>
            </a:r>
            <a:r>
              <a:rPr lang="en-GB" err="1"/>
              <a:t>eich</a:t>
            </a:r>
            <a:r>
              <a:rPr lang="en-GB"/>
              <a:t> </a:t>
            </a:r>
            <a:r>
              <a:rPr lang="en-GB" err="1"/>
              <a:t>profiad</a:t>
            </a:r>
            <a:r>
              <a:rPr lang="en-GB"/>
              <a:t> </a:t>
            </a:r>
            <a:r>
              <a:rPr lang="en-GB" err="1"/>
              <a:t>ymarferol</a:t>
            </a:r>
            <a:r>
              <a:rPr lang="en-GB"/>
              <a:t> </a:t>
            </a:r>
            <a:r>
              <a:rPr lang="en-GB" err="1"/>
              <a:t>yn</a:t>
            </a:r>
            <a:r>
              <a:rPr lang="en-GB"/>
              <a:t> </a:t>
            </a:r>
            <a:r>
              <a:rPr lang="en-GB" err="1"/>
              <a:t>berthnasol</a:t>
            </a:r>
            <a:r>
              <a:rPr lang="en-GB"/>
              <a:t>.</a:t>
            </a:r>
          </a:p>
        </p:txBody>
      </p:sp>
      <p:sp>
        <p:nvSpPr>
          <p:cNvPr id="2" name="Content Placeholder 1">
            <a:extLst>
              <a:ext uri="{FF2B5EF4-FFF2-40B4-BE49-F238E27FC236}">
                <a16:creationId xmlns:a16="http://schemas.microsoft.com/office/drawing/2014/main" id="{5AB995A7-F164-0C68-0AA1-1BA1F1E4B7BE}"/>
              </a:ext>
            </a:extLst>
          </p:cNvPr>
          <p:cNvSpPr>
            <a:spLocks noGrp="1"/>
          </p:cNvSpPr>
          <p:nvPr>
            <p:ph sz="half" idx="2"/>
          </p:nvPr>
        </p:nvSpPr>
        <p:spPr>
          <a:xfrm>
            <a:off x="6172200" y="1825625"/>
            <a:ext cx="5181600" cy="3893743"/>
          </a:xfrm>
        </p:spPr>
        <p:txBody>
          <a:bodyPr>
            <a:normAutofit fontScale="85000" lnSpcReduction="20000"/>
          </a:bodyPr>
          <a:lstStyle/>
          <a:p>
            <a:r>
              <a:rPr lang="en-GB">
                <a:solidFill>
                  <a:schemeClr val="accent6">
                    <a:lumMod val="75000"/>
                  </a:schemeClr>
                </a:solidFill>
              </a:rPr>
              <a:t>This should be a balanced discussion and evaluation of the strengths, weaknesses and notable features of the text.</a:t>
            </a:r>
          </a:p>
          <a:p>
            <a:r>
              <a:rPr lang="en-GB">
                <a:solidFill>
                  <a:schemeClr val="accent6">
                    <a:lumMod val="75000"/>
                  </a:schemeClr>
                </a:solidFill>
              </a:rPr>
              <a:t>Base your discussion on specific criteria.</a:t>
            </a:r>
          </a:p>
          <a:p>
            <a:r>
              <a:rPr lang="en-GB">
                <a:solidFill>
                  <a:schemeClr val="accent6">
                    <a:lumMod val="75000"/>
                  </a:schemeClr>
                </a:solidFill>
              </a:rPr>
              <a:t>Reduce the text to its main points and its most important ideas.</a:t>
            </a:r>
          </a:p>
          <a:p>
            <a:r>
              <a:rPr lang="en-GB">
                <a:solidFill>
                  <a:schemeClr val="accent6">
                    <a:lumMod val="75000"/>
                  </a:schemeClr>
                </a:solidFill>
              </a:rPr>
              <a:t>You could include other sources to support your evaluation, your practical experience may be relevant.</a:t>
            </a:r>
          </a:p>
          <a:p>
            <a:endParaRPr lang="en-GB">
              <a:solidFill>
                <a:schemeClr val="accent6">
                  <a:lumMod val="75000"/>
                </a:schemeClr>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pPr eaLnBrk="1" hangingPunct="1"/>
            <a:r>
              <a:rPr lang="en-GB" err="1"/>
              <a:t>Casgliad</a:t>
            </a:r>
            <a:br>
              <a:rPr lang="en-GB" dirty="0"/>
            </a:br>
            <a:r>
              <a:rPr lang="en-GB" dirty="0">
                <a:solidFill>
                  <a:schemeClr val="accent6">
                    <a:lumMod val="75000"/>
                  </a:schemeClr>
                </a:solidFill>
              </a:rPr>
              <a:t>Conclusion</a:t>
            </a:r>
            <a:endParaRPr lang="cy-GB" dirty="0">
              <a:solidFill>
                <a:schemeClr val="accent6">
                  <a:lumMod val="75000"/>
                </a:schemeClr>
              </a:solidFill>
              <a:cs typeface="Arial"/>
            </a:endParaRPr>
          </a:p>
        </p:txBody>
      </p:sp>
      <p:sp>
        <p:nvSpPr>
          <p:cNvPr id="29698" name="Content Placeholder 2"/>
          <p:cNvSpPr>
            <a:spLocks noGrp="1"/>
          </p:cNvSpPr>
          <p:nvPr>
            <p:ph sz="half" idx="1"/>
          </p:nvPr>
        </p:nvSpPr>
        <p:spPr/>
        <p:txBody>
          <a:bodyPr/>
          <a:lstStyle/>
          <a:p>
            <a:pPr eaLnBrk="1" hangingPunct="1"/>
            <a:r>
              <a:rPr lang="en-GB" sz="2400" err="1"/>
              <a:t>Ailddatganwch</a:t>
            </a:r>
            <a:r>
              <a:rPr lang="en-GB" sz="2400"/>
              <a:t> </a:t>
            </a:r>
            <a:r>
              <a:rPr lang="en-GB" sz="2400" err="1"/>
              <a:t>eich</a:t>
            </a:r>
            <a:r>
              <a:rPr lang="en-GB" sz="2400"/>
              <a:t> barn </a:t>
            </a:r>
            <a:r>
              <a:rPr lang="en-GB" sz="2400" err="1"/>
              <a:t>gyffredinol</a:t>
            </a:r>
            <a:r>
              <a:rPr lang="en-GB" sz="2400"/>
              <a:t> am y </a:t>
            </a:r>
            <a:r>
              <a:rPr lang="en-GB" sz="2400" err="1"/>
              <a:t>testun</a:t>
            </a:r>
            <a:endParaRPr lang="en-GB" sz="2400"/>
          </a:p>
          <a:p>
            <a:pPr eaLnBrk="1" hangingPunct="1"/>
            <a:r>
              <a:rPr lang="en-GB" sz="2400" err="1"/>
              <a:t>Cyflwyno</a:t>
            </a:r>
            <a:r>
              <a:rPr lang="en-GB" sz="2400"/>
              <a:t> </a:t>
            </a:r>
            <a:r>
              <a:rPr lang="en-GB" sz="2400" err="1"/>
              <a:t>argymhellion</a:t>
            </a:r>
            <a:r>
              <a:rPr lang="en-GB" sz="2400"/>
              <a:t> </a:t>
            </a:r>
            <a:r>
              <a:rPr lang="en-GB" sz="2400" err="1"/>
              <a:t>yn</a:t>
            </a:r>
            <a:r>
              <a:rPr lang="en-GB" sz="2400"/>
              <a:t> </a:t>
            </a:r>
            <a:r>
              <a:rPr lang="en-GB" sz="2400" err="1"/>
              <a:t>fyr</a:t>
            </a:r>
            <a:endParaRPr lang="en-GB" sz="2400"/>
          </a:p>
          <a:p>
            <a:pPr eaLnBrk="1" hangingPunct="1"/>
            <a:r>
              <a:rPr lang="en-GB" sz="2400" err="1"/>
              <a:t>Gallwch</a:t>
            </a:r>
            <a:r>
              <a:rPr lang="en-GB" sz="2400"/>
              <a:t> </a:t>
            </a:r>
            <a:r>
              <a:rPr lang="en-GB" sz="2400" err="1"/>
              <a:t>hefyd</a:t>
            </a:r>
            <a:r>
              <a:rPr lang="en-GB" sz="2400"/>
              <a:t> </a:t>
            </a:r>
            <a:r>
              <a:rPr lang="en-GB" sz="2400" err="1"/>
              <a:t>gynnwys</a:t>
            </a:r>
            <a:r>
              <a:rPr lang="en-GB" sz="2400"/>
              <a:t> </a:t>
            </a:r>
            <a:r>
              <a:rPr lang="en-GB" sz="2400" err="1"/>
              <a:t>argymhellion</a:t>
            </a:r>
            <a:r>
              <a:rPr lang="en-GB" sz="2400"/>
              <a:t> </a:t>
            </a:r>
            <a:r>
              <a:rPr lang="en-GB" sz="2400" err="1"/>
              <a:t>ar</a:t>
            </a:r>
            <a:r>
              <a:rPr lang="en-GB" sz="2400"/>
              <a:t> </a:t>
            </a:r>
            <a:r>
              <a:rPr lang="en-GB" sz="2400" err="1"/>
              <a:t>sut</a:t>
            </a:r>
            <a:r>
              <a:rPr lang="en-GB" sz="2400"/>
              <a:t> y </a:t>
            </a:r>
            <a:r>
              <a:rPr lang="en-GB" sz="2400" err="1"/>
              <a:t>gellir</a:t>
            </a:r>
            <a:r>
              <a:rPr lang="en-GB" sz="2400"/>
              <a:t> </a:t>
            </a:r>
            <a:r>
              <a:rPr lang="en-GB" sz="2400" err="1"/>
              <a:t>gwella’r</a:t>
            </a:r>
            <a:r>
              <a:rPr lang="en-GB" sz="2400"/>
              <a:t> </a:t>
            </a:r>
            <a:r>
              <a:rPr lang="en-GB" sz="2400" err="1"/>
              <a:t>testun</a:t>
            </a:r>
            <a:r>
              <a:rPr lang="en-GB" sz="2400"/>
              <a:t> o ran </a:t>
            </a:r>
            <a:r>
              <a:rPr lang="en-GB" sz="2400" err="1"/>
              <a:t>syniadau</a:t>
            </a:r>
            <a:r>
              <a:rPr lang="en-GB" sz="2400"/>
              <a:t>, dull </a:t>
            </a:r>
            <a:r>
              <a:rPr lang="en-GB" sz="2400" err="1"/>
              <a:t>ymchwil</a:t>
            </a:r>
            <a:r>
              <a:rPr lang="en-GB" sz="2400"/>
              <a:t> ac </a:t>
            </a:r>
            <a:r>
              <a:rPr lang="en-GB" sz="2400" err="1"/>
              <a:t>ati</a:t>
            </a:r>
            <a:r>
              <a:rPr lang="en-GB" sz="2400"/>
              <a:t>.</a:t>
            </a:r>
          </a:p>
        </p:txBody>
      </p:sp>
      <p:sp>
        <p:nvSpPr>
          <p:cNvPr id="2" name="Content Placeholder 1">
            <a:extLst>
              <a:ext uri="{FF2B5EF4-FFF2-40B4-BE49-F238E27FC236}">
                <a16:creationId xmlns:a16="http://schemas.microsoft.com/office/drawing/2014/main" id="{54D29CCE-5034-69F0-C729-46DDDF85EEE6}"/>
              </a:ext>
            </a:extLst>
          </p:cNvPr>
          <p:cNvSpPr>
            <a:spLocks noGrp="1"/>
          </p:cNvSpPr>
          <p:nvPr>
            <p:ph sz="half" idx="2"/>
          </p:nvPr>
        </p:nvSpPr>
        <p:spPr/>
        <p:txBody>
          <a:bodyPr/>
          <a:lstStyle/>
          <a:p>
            <a:r>
              <a:rPr lang="en-GB" sz="2400">
                <a:solidFill>
                  <a:schemeClr val="accent6">
                    <a:lumMod val="75000"/>
                  </a:schemeClr>
                </a:solidFill>
              </a:rPr>
              <a:t>Restate your overall opinion of the text</a:t>
            </a:r>
          </a:p>
          <a:p>
            <a:r>
              <a:rPr lang="en-GB" sz="2400">
                <a:solidFill>
                  <a:schemeClr val="accent6">
                    <a:lumMod val="75000"/>
                  </a:schemeClr>
                </a:solidFill>
              </a:rPr>
              <a:t>Briefly present recommendations</a:t>
            </a:r>
          </a:p>
          <a:p>
            <a:r>
              <a:rPr lang="en-GB" sz="2400">
                <a:solidFill>
                  <a:schemeClr val="accent6">
                    <a:lumMod val="75000"/>
                  </a:schemeClr>
                </a:solidFill>
              </a:rPr>
              <a:t>You can also include recommendations for how the text can be improved in terms of ideas, research approach etc.</a:t>
            </a:r>
          </a:p>
          <a:p>
            <a:pPr marL="0" indent="0">
              <a:buNone/>
            </a:pPr>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z="4000" dirty="0" err="1"/>
              <a:t>Rhestr</a:t>
            </a:r>
            <a:r>
              <a:rPr lang="en-GB" sz="4000" dirty="0"/>
              <a:t> </a:t>
            </a:r>
            <a:r>
              <a:rPr lang="en-GB" sz="4000" dirty="0" err="1"/>
              <a:t>Cyfeiriadau</a:t>
            </a:r>
            <a:br>
              <a:rPr lang="en-GB" sz="4000" dirty="0"/>
            </a:br>
            <a:r>
              <a:rPr lang="en-GB" sz="4000" dirty="0">
                <a:solidFill>
                  <a:schemeClr val="accent6">
                    <a:lumMod val="75000"/>
                  </a:schemeClr>
                </a:solidFill>
              </a:rPr>
              <a:t>Reference List</a:t>
            </a:r>
            <a:endParaRPr lang="cy-GB" sz="4000" dirty="0">
              <a:solidFill>
                <a:schemeClr val="accent6">
                  <a:lumMod val="75000"/>
                </a:schemeClr>
              </a:solidFill>
            </a:endParaRPr>
          </a:p>
        </p:txBody>
      </p:sp>
      <p:sp>
        <p:nvSpPr>
          <p:cNvPr id="30722" name="Content Placeholder 2"/>
          <p:cNvSpPr>
            <a:spLocks noGrp="1"/>
          </p:cNvSpPr>
          <p:nvPr>
            <p:ph sz="half" idx="1"/>
          </p:nvPr>
        </p:nvSpPr>
        <p:spPr/>
        <p:txBody>
          <a:bodyPr/>
          <a:lstStyle/>
          <a:p>
            <a:pPr eaLnBrk="1" hangingPunct="1"/>
            <a:r>
              <a:rPr lang="en-GB" sz="2400" err="1"/>
              <a:t>Cynhwyswch</a:t>
            </a:r>
            <a:r>
              <a:rPr lang="en-GB" sz="2400"/>
              <a:t> </a:t>
            </a:r>
            <a:r>
              <a:rPr lang="en-GB" sz="2400" err="1"/>
              <a:t>yr</a:t>
            </a:r>
            <a:r>
              <a:rPr lang="en-GB" sz="2400"/>
              <a:t> </a:t>
            </a:r>
            <a:r>
              <a:rPr lang="en-GB" sz="2400" err="1"/>
              <a:t>erthygl</a:t>
            </a:r>
            <a:r>
              <a:rPr lang="en-GB" sz="2400"/>
              <a:t> </a:t>
            </a:r>
            <a:r>
              <a:rPr lang="en-GB" sz="2400" err="1"/>
              <a:t>yn</a:t>
            </a:r>
            <a:r>
              <a:rPr lang="en-GB" sz="2400"/>
              <a:t> </a:t>
            </a:r>
            <a:r>
              <a:rPr lang="en-GB" sz="2400" err="1"/>
              <a:t>eich</a:t>
            </a:r>
            <a:r>
              <a:rPr lang="en-GB" sz="2400"/>
              <a:t> </a:t>
            </a:r>
            <a:r>
              <a:rPr lang="en-GB" sz="2400" err="1"/>
              <a:t>rhestr</a:t>
            </a:r>
            <a:r>
              <a:rPr lang="en-GB" sz="2400"/>
              <a:t> </a:t>
            </a:r>
            <a:r>
              <a:rPr lang="en-GB" sz="2400" err="1"/>
              <a:t>gyfeirio</a:t>
            </a:r>
            <a:r>
              <a:rPr lang="en-GB" sz="2400"/>
              <a:t> ac </a:t>
            </a:r>
            <a:r>
              <a:rPr lang="en-GB" sz="2400" err="1"/>
              <a:t>os</a:t>
            </a:r>
            <a:r>
              <a:rPr lang="en-GB" sz="2400"/>
              <a:t> </a:t>
            </a:r>
            <a:r>
              <a:rPr lang="en-GB" sz="2400" err="1"/>
              <a:t>ydych</a:t>
            </a:r>
            <a:r>
              <a:rPr lang="en-GB" sz="2400"/>
              <a:t> </a:t>
            </a:r>
            <a:r>
              <a:rPr lang="en-GB" sz="2400" err="1"/>
              <a:t>wedi</a:t>
            </a:r>
            <a:r>
              <a:rPr lang="en-GB" sz="2400"/>
              <a:t> </a:t>
            </a:r>
            <a:r>
              <a:rPr lang="en-GB" sz="2400" err="1"/>
              <a:t>defnyddio</a:t>
            </a:r>
            <a:r>
              <a:rPr lang="en-GB" sz="2400"/>
              <a:t> </a:t>
            </a:r>
            <a:r>
              <a:rPr lang="en-GB" sz="2400" err="1"/>
              <a:t>unrhyw</a:t>
            </a:r>
            <a:r>
              <a:rPr lang="en-GB" sz="2400"/>
              <a:t> </a:t>
            </a:r>
            <a:r>
              <a:rPr lang="en-GB" sz="2400" err="1"/>
              <a:t>ffynonellau</a:t>
            </a:r>
            <a:r>
              <a:rPr lang="en-GB" sz="2400"/>
              <a:t> </a:t>
            </a:r>
            <a:r>
              <a:rPr lang="en-GB" sz="2400" err="1"/>
              <a:t>eraill</a:t>
            </a:r>
            <a:r>
              <a:rPr lang="en-GB" sz="2400"/>
              <a:t> </a:t>
            </a:r>
            <a:r>
              <a:rPr lang="en-GB" sz="2400" err="1"/>
              <a:t>yn</a:t>
            </a:r>
            <a:r>
              <a:rPr lang="en-GB" sz="2400"/>
              <a:t> </a:t>
            </a:r>
            <a:r>
              <a:rPr lang="en-GB" sz="2400" err="1"/>
              <a:t>eich</a:t>
            </a:r>
            <a:r>
              <a:rPr lang="en-GB" sz="2400"/>
              <a:t> </a:t>
            </a:r>
            <a:r>
              <a:rPr lang="en-GB" sz="2400" err="1"/>
              <a:t>adolygiad</a:t>
            </a:r>
            <a:r>
              <a:rPr lang="en-GB" sz="2400"/>
              <a:t>, </a:t>
            </a:r>
            <a:r>
              <a:rPr lang="en-GB" sz="2400" err="1"/>
              <a:t>dylid</a:t>
            </a:r>
            <a:r>
              <a:rPr lang="en-GB" sz="2400"/>
              <a:t> </a:t>
            </a:r>
            <a:r>
              <a:rPr lang="en-GB" sz="2400" err="1"/>
              <a:t>cynnwys</a:t>
            </a:r>
            <a:r>
              <a:rPr lang="en-GB" sz="2400"/>
              <a:t> y </a:t>
            </a:r>
            <a:r>
              <a:rPr lang="en-GB" sz="2400" err="1"/>
              <a:t>rhain</a:t>
            </a:r>
            <a:r>
              <a:rPr lang="en-GB" sz="2400"/>
              <a:t> </a:t>
            </a:r>
            <a:r>
              <a:rPr lang="en-GB" sz="2400" err="1"/>
              <a:t>hefyd</a:t>
            </a:r>
            <a:r>
              <a:rPr lang="en-GB" sz="2400"/>
              <a:t>.</a:t>
            </a:r>
          </a:p>
        </p:txBody>
      </p:sp>
      <p:sp>
        <p:nvSpPr>
          <p:cNvPr id="2" name="Content Placeholder 1">
            <a:extLst>
              <a:ext uri="{FF2B5EF4-FFF2-40B4-BE49-F238E27FC236}">
                <a16:creationId xmlns:a16="http://schemas.microsoft.com/office/drawing/2014/main" id="{87EFFF33-4820-2CE5-06AF-BC95BE1C3C15}"/>
              </a:ext>
            </a:extLst>
          </p:cNvPr>
          <p:cNvSpPr>
            <a:spLocks noGrp="1"/>
          </p:cNvSpPr>
          <p:nvPr>
            <p:ph sz="half" idx="2"/>
          </p:nvPr>
        </p:nvSpPr>
        <p:spPr/>
        <p:txBody>
          <a:bodyPr/>
          <a:lstStyle/>
          <a:p>
            <a:r>
              <a:rPr lang="en-GB" sz="2400">
                <a:solidFill>
                  <a:schemeClr val="accent6">
                    <a:lumMod val="75000"/>
                  </a:schemeClr>
                </a:solidFill>
              </a:rPr>
              <a:t>Include the article in your reference list and if you have used any other sources in your review, these should also be included.</a:t>
            </a:r>
          </a:p>
          <a:p>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a:xfrm>
            <a:off x="-857" y="433619"/>
            <a:ext cx="12484815" cy="529315"/>
          </a:xfrm>
        </p:spPr>
        <p:txBody>
          <a:bodyPr vert="horz" lIns="91440" tIns="45720" rIns="91440" bIns="45720" rtlCol="0" anchor="ctr">
            <a:noAutofit/>
          </a:bodyPr>
          <a:lstStyle/>
          <a:p>
            <a:pPr eaLnBrk="1" hangingPunct="1"/>
            <a:r>
              <a:rPr lang="en-GB" sz="3600" err="1"/>
              <a:t>Pwyntiau</a:t>
            </a:r>
            <a:r>
              <a:rPr lang="en-GB" sz="3600" dirty="0"/>
              <a:t> </a:t>
            </a:r>
            <a:r>
              <a:rPr lang="en-GB" sz="3600" err="1"/>
              <a:t>allweddol</a:t>
            </a:r>
            <a:r>
              <a:rPr lang="en-GB" sz="3600" dirty="0"/>
              <a:t> </a:t>
            </a:r>
            <a:r>
              <a:rPr lang="en-GB" sz="3600" err="1"/>
              <a:t>wrth</a:t>
            </a:r>
            <a:r>
              <a:rPr lang="en-GB" sz="3600" dirty="0"/>
              <a:t> </a:t>
            </a:r>
            <a:r>
              <a:rPr lang="en-GB" sz="3600" err="1"/>
              <a:t>adolygu</a:t>
            </a:r>
            <a:r>
              <a:rPr lang="en-GB" sz="3600" dirty="0"/>
              <a:t> </a:t>
            </a:r>
            <a:r>
              <a:rPr lang="en-GB" sz="3600" err="1"/>
              <a:t>erthyglau</a:t>
            </a:r>
            <a:r>
              <a:rPr lang="en-GB" sz="3600" dirty="0"/>
              <a:t> </a:t>
            </a:r>
            <a:r>
              <a:rPr lang="en-GB" sz="3600" err="1"/>
              <a:t>cyfnodolion</a:t>
            </a:r>
            <a:br>
              <a:rPr lang="en-GB" sz="3600" dirty="0"/>
            </a:br>
            <a:r>
              <a:rPr lang="en-GB" sz="3600" dirty="0">
                <a:solidFill>
                  <a:schemeClr val="accent6">
                    <a:lumMod val="75000"/>
                  </a:schemeClr>
                </a:solidFill>
              </a:rPr>
              <a:t>Key points when reviewing journal articles </a:t>
            </a:r>
            <a:endParaRPr lang="cy-GB" sz="3600">
              <a:solidFill>
                <a:schemeClr val="accent6">
                  <a:lumMod val="75000"/>
                </a:schemeClr>
              </a:solidFill>
              <a:cs typeface="Arial"/>
            </a:endParaRPr>
          </a:p>
        </p:txBody>
      </p:sp>
      <p:sp>
        <p:nvSpPr>
          <p:cNvPr id="31746" name="Content Placeholder 2"/>
          <p:cNvSpPr>
            <a:spLocks noGrp="1"/>
          </p:cNvSpPr>
          <p:nvPr>
            <p:ph sz="half" idx="1"/>
          </p:nvPr>
        </p:nvSpPr>
        <p:spPr>
          <a:xfrm>
            <a:off x="752582" y="1716634"/>
            <a:ext cx="5181600" cy="4351338"/>
          </a:xfrm>
        </p:spPr>
        <p:txBody>
          <a:bodyPr>
            <a:normAutofit lnSpcReduction="10000"/>
          </a:bodyPr>
          <a:lstStyle/>
          <a:p>
            <a:pPr eaLnBrk="1" hangingPunct="1"/>
            <a:r>
              <a:rPr lang="en-GB" sz="2000"/>
              <a:t>Am </a:t>
            </a:r>
            <a:r>
              <a:rPr lang="en-GB" sz="2000" err="1"/>
              <a:t>beth</a:t>
            </a:r>
            <a:r>
              <a:rPr lang="en-GB" sz="2000"/>
              <a:t> </a:t>
            </a:r>
            <a:r>
              <a:rPr lang="en-GB" sz="2000" err="1"/>
              <a:t>oedd</a:t>
            </a:r>
            <a:r>
              <a:rPr lang="en-GB" sz="2000"/>
              <a:t> </a:t>
            </a:r>
            <a:r>
              <a:rPr lang="en-GB" sz="2000" err="1"/>
              <a:t>yr</a:t>
            </a:r>
            <a:r>
              <a:rPr lang="en-GB" sz="2000"/>
              <a:t> </a:t>
            </a:r>
            <a:r>
              <a:rPr lang="en-GB" sz="2000" err="1"/>
              <a:t>erthygl</a:t>
            </a:r>
            <a:endParaRPr lang="en-GB" sz="2000"/>
          </a:p>
          <a:p>
            <a:pPr eaLnBrk="1" hangingPunct="1"/>
            <a:r>
              <a:rPr lang="en-GB" sz="2000"/>
              <a:t>Sut </a:t>
            </a:r>
            <a:r>
              <a:rPr lang="en-GB" sz="2000" err="1"/>
              <a:t>aethon</a:t>
            </a:r>
            <a:r>
              <a:rPr lang="en-GB" sz="2000"/>
              <a:t> </a:t>
            </a:r>
            <a:r>
              <a:rPr lang="en-GB" sz="2000" err="1"/>
              <a:t>nhw</a:t>
            </a:r>
            <a:r>
              <a:rPr lang="en-GB" sz="2000"/>
              <a:t> </a:t>
            </a:r>
            <a:r>
              <a:rPr lang="en-GB" sz="2000" err="1"/>
              <a:t>ati</a:t>
            </a:r>
            <a:r>
              <a:rPr lang="en-GB" sz="2000"/>
              <a:t> (</a:t>
            </a:r>
            <a:r>
              <a:rPr lang="en-GB" sz="2000" err="1"/>
              <a:t>dulliau</a:t>
            </a:r>
            <a:r>
              <a:rPr lang="en-GB" sz="2000"/>
              <a:t>)</a:t>
            </a:r>
          </a:p>
          <a:p>
            <a:pPr eaLnBrk="1" hangingPunct="1"/>
            <a:r>
              <a:rPr lang="en-GB" sz="2000"/>
              <a:t>Pam </a:t>
            </a:r>
            <a:r>
              <a:rPr lang="en-GB" sz="2000" err="1"/>
              <a:t>wnaethon</a:t>
            </a:r>
            <a:r>
              <a:rPr lang="en-GB" sz="2000"/>
              <a:t> </a:t>
            </a:r>
            <a:r>
              <a:rPr lang="en-GB" sz="2000" err="1"/>
              <a:t>nhw</a:t>
            </a:r>
            <a:r>
              <a:rPr lang="en-GB" sz="2000"/>
              <a:t> </a:t>
            </a:r>
            <a:r>
              <a:rPr lang="en-GB" sz="2000" err="1"/>
              <a:t>ddewis</a:t>
            </a:r>
            <a:r>
              <a:rPr lang="en-GB" sz="2000"/>
              <a:t> </a:t>
            </a:r>
            <a:r>
              <a:rPr lang="en-GB" sz="2000" err="1"/>
              <a:t>yr</a:t>
            </a:r>
            <a:r>
              <a:rPr lang="en-GB" sz="2000"/>
              <a:t> </a:t>
            </a:r>
            <a:r>
              <a:rPr lang="en-GB" sz="2000" err="1"/>
              <a:t>ymchwil</a:t>
            </a:r>
            <a:r>
              <a:rPr lang="en-GB" sz="2000"/>
              <a:t> </a:t>
            </a:r>
            <a:r>
              <a:rPr lang="en-GB" sz="2000" err="1"/>
              <a:t>hwn</a:t>
            </a:r>
            <a:r>
              <a:rPr lang="en-GB" sz="2000"/>
              <a:t>?</a:t>
            </a:r>
          </a:p>
          <a:p>
            <a:pPr eaLnBrk="1" hangingPunct="1"/>
            <a:r>
              <a:rPr lang="en-GB" sz="2000" err="1"/>
              <a:t>Cryfderau</a:t>
            </a:r>
            <a:r>
              <a:rPr lang="en-GB" sz="2000"/>
              <a:t> a </a:t>
            </a:r>
            <a:r>
              <a:rPr lang="en-GB" sz="2000" err="1"/>
              <a:t>gwendidau</a:t>
            </a:r>
            <a:endParaRPr lang="en-GB" sz="2000"/>
          </a:p>
          <a:p>
            <a:pPr eaLnBrk="1" hangingPunct="1"/>
            <a:r>
              <a:rPr lang="en-GB" sz="2000" err="1"/>
              <a:t>Tebygrwydd</a:t>
            </a:r>
            <a:r>
              <a:rPr lang="en-GB" sz="2000"/>
              <a:t>/</a:t>
            </a:r>
            <a:r>
              <a:rPr lang="en-GB" sz="2000" err="1"/>
              <a:t>Cyferbyniadau</a:t>
            </a:r>
            <a:endParaRPr lang="en-GB" sz="2000"/>
          </a:p>
          <a:p>
            <a:pPr eaLnBrk="1" hangingPunct="1"/>
            <a:r>
              <a:rPr lang="en-GB" sz="2000" err="1"/>
              <a:t>Meysydd</a:t>
            </a:r>
            <a:r>
              <a:rPr lang="en-GB" sz="2000"/>
              <a:t> </a:t>
            </a:r>
            <a:r>
              <a:rPr lang="en-GB" sz="2000" err="1"/>
              <a:t>i'w</a:t>
            </a:r>
            <a:r>
              <a:rPr lang="en-GB" sz="2000"/>
              <a:t> </a:t>
            </a:r>
            <a:r>
              <a:rPr lang="en-GB" sz="2000" err="1"/>
              <a:t>gwella</a:t>
            </a:r>
            <a:endParaRPr lang="en-GB" sz="2000"/>
          </a:p>
          <a:p>
            <a:pPr eaLnBrk="1" hangingPunct="1"/>
            <a:r>
              <a:rPr lang="en-GB" sz="2000"/>
              <a:t>Beth </a:t>
            </a:r>
            <a:r>
              <a:rPr lang="en-GB" sz="2000" err="1"/>
              <a:t>oedd</a:t>
            </a:r>
            <a:r>
              <a:rPr lang="en-GB" sz="2000"/>
              <a:t> y </a:t>
            </a:r>
            <a:r>
              <a:rPr lang="en-GB" sz="2000" err="1"/>
              <a:t>casgliadau</a:t>
            </a:r>
            <a:r>
              <a:rPr lang="en-GB" sz="2000"/>
              <a:t>?</a:t>
            </a:r>
          </a:p>
          <a:p>
            <a:pPr eaLnBrk="1" hangingPunct="1"/>
            <a:r>
              <a:rPr lang="en-GB" sz="2000" err="1"/>
              <a:t>Meysydd</a:t>
            </a:r>
            <a:r>
              <a:rPr lang="en-GB" sz="2000"/>
              <a:t> </a:t>
            </a:r>
            <a:r>
              <a:rPr lang="en-GB" sz="2000" err="1"/>
              <a:t>Ymchwil</a:t>
            </a:r>
            <a:r>
              <a:rPr lang="en-GB" sz="2000"/>
              <a:t> y </a:t>
            </a:r>
            <a:r>
              <a:rPr lang="en-GB" sz="2000" err="1"/>
              <a:t>Dyfodol</a:t>
            </a:r>
            <a:r>
              <a:rPr lang="en-GB" sz="2000"/>
              <a:t> </a:t>
            </a:r>
            <a:r>
              <a:rPr lang="en-GB" sz="2000" err="1"/>
              <a:t>yn</a:t>
            </a:r>
            <a:r>
              <a:rPr lang="en-GB" sz="2000"/>
              <a:t> y </a:t>
            </a:r>
            <a:r>
              <a:rPr lang="en-GB" sz="2000" err="1"/>
              <a:t>pwnc</a:t>
            </a:r>
            <a:r>
              <a:rPr lang="en-GB" sz="2000"/>
              <a:t> (</a:t>
            </a:r>
            <a:r>
              <a:rPr lang="en-GB" sz="2000" err="1"/>
              <a:t>Argymhellion</a:t>
            </a:r>
            <a:r>
              <a:rPr lang="en-GB" sz="2000"/>
              <a:t> </a:t>
            </a:r>
            <a:r>
              <a:rPr lang="en-GB" sz="2000" err="1"/>
              <a:t>eich</a:t>
            </a:r>
            <a:r>
              <a:rPr lang="en-GB" sz="2000"/>
              <a:t> </a:t>
            </a:r>
            <a:r>
              <a:rPr lang="en-GB" sz="2000" err="1"/>
              <a:t>hun</a:t>
            </a:r>
            <a:r>
              <a:rPr lang="en-GB" sz="2000"/>
              <a:t>)</a:t>
            </a:r>
          </a:p>
          <a:p>
            <a:pPr eaLnBrk="1" hangingPunct="1"/>
            <a:r>
              <a:rPr lang="en-GB" sz="2000" err="1"/>
              <a:t>Ymchwil</a:t>
            </a:r>
            <a:r>
              <a:rPr lang="en-GB" sz="2000"/>
              <a:t> </a:t>
            </a:r>
            <a:r>
              <a:rPr lang="en-GB" sz="2000" err="1"/>
              <a:t>yn</a:t>
            </a:r>
            <a:r>
              <a:rPr lang="en-GB" sz="2000"/>
              <a:t> y </a:t>
            </a:r>
            <a:r>
              <a:rPr lang="en-GB" sz="2000" err="1"/>
              <a:t>Dyfodol</a:t>
            </a:r>
            <a:r>
              <a:rPr lang="en-GB" sz="2000"/>
              <a:t> </a:t>
            </a:r>
            <a:r>
              <a:rPr lang="en-GB" sz="2000" err="1"/>
              <a:t>yn</a:t>
            </a:r>
            <a:r>
              <a:rPr lang="en-GB" sz="2000"/>
              <a:t> </a:t>
            </a:r>
            <a:r>
              <a:rPr lang="en-GB" sz="2000" err="1"/>
              <a:t>ymwneud</a:t>
            </a:r>
            <a:r>
              <a:rPr lang="en-GB" sz="2000"/>
              <a:t> </a:t>
            </a:r>
            <a:r>
              <a:rPr lang="en-GB" sz="2000" err="1"/>
              <a:t>â'r</a:t>
            </a:r>
            <a:r>
              <a:rPr lang="en-GB" sz="2000"/>
              <a:t> </a:t>
            </a:r>
            <a:r>
              <a:rPr lang="en-GB" sz="2000" err="1"/>
              <a:t>erthygl</a:t>
            </a:r>
            <a:endParaRPr lang="en-GB" sz="2000"/>
          </a:p>
        </p:txBody>
      </p:sp>
      <p:sp>
        <p:nvSpPr>
          <p:cNvPr id="2" name="Content Placeholder 1">
            <a:extLst>
              <a:ext uri="{FF2B5EF4-FFF2-40B4-BE49-F238E27FC236}">
                <a16:creationId xmlns:a16="http://schemas.microsoft.com/office/drawing/2014/main" id="{B7D747AC-3D7D-48CC-8B72-FAE61D37E3D4}"/>
              </a:ext>
            </a:extLst>
          </p:cNvPr>
          <p:cNvSpPr>
            <a:spLocks noGrp="1"/>
          </p:cNvSpPr>
          <p:nvPr>
            <p:ph sz="half" idx="2"/>
          </p:nvPr>
        </p:nvSpPr>
        <p:spPr>
          <a:xfrm>
            <a:off x="6095144" y="1836499"/>
            <a:ext cx="5181600" cy="4351338"/>
          </a:xfrm>
        </p:spPr>
        <p:txBody>
          <a:bodyPr>
            <a:normAutofit lnSpcReduction="10000"/>
          </a:bodyPr>
          <a:lstStyle/>
          <a:p>
            <a:r>
              <a:rPr lang="en-GB" sz="2000">
                <a:solidFill>
                  <a:schemeClr val="accent6">
                    <a:lumMod val="75000"/>
                  </a:schemeClr>
                </a:solidFill>
              </a:rPr>
              <a:t>What was the article about</a:t>
            </a:r>
          </a:p>
          <a:p>
            <a:r>
              <a:rPr lang="en-GB" sz="2000">
                <a:solidFill>
                  <a:schemeClr val="accent6">
                    <a:lumMod val="75000"/>
                  </a:schemeClr>
                </a:solidFill>
              </a:rPr>
              <a:t>How did they go about it (methods)</a:t>
            </a:r>
          </a:p>
          <a:p>
            <a:r>
              <a:rPr lang="en-GB" sz="2000">
                <a:solidFill>
                  <a:schemeClr val="accent6">
                    <a:lumMod val="75000"/>
                  </a:schemeClr>
                </a:solidFill>
              </a:rPr>
              <a:t>Why did they choose this research?</a:t>
            </a:r>
          </a:p>
          <a:p>
            <a:r>
              <a:rPr lang="en-GB" sz="2000">
                <a:solidFill>
                  <a:schemeClr val="accent6">
                    <a:lumMod val="75000"/>
                  </a:schemeClr>
                </a:solidFill>
              </a:rPr>
              <a:t>Strengths and weaknesses</a:t>
            </a:r>
          </a:p>
          <a:p>
            <a:r>
              <a:rPr lang="en-GB" sz="2000">
                <a:solidFill>
                  <a:schemeClr val="accent6">
                    <a:lumMod val="75000"/>
                  </a:schemeClr>
                </a:solidFill>
              </a:rPr>
              <a:t>Similarities/Contrasts</a:t>
            </a:r>
          </a:p>
          <a:p>
            <a:r>
              <a:rPr lang="en-GB" sz="2000">
                <a:solidFill>
                  <a:schemeClr val="accent6">
                    <a:lumMod val="75000"/>
                  </a:schemeClr>
                </a:solidFill>
              </a:rPr>
              <a:t>Areas of improvement</a:t>
            </a:r>
          </a:p>
          <a:p>
            <a:r>
              <a:rPr lang="en-GB" sz="2000">
                <a:solidFill>
                  <a:schemeClr val="accent6">
                    <a:lumMod val="75000"/>
                  </a:schemeClr>
                </a:solidFill>
              </a:rPr>
              <a:t>What were the conclusions?</a:t>
            </a:r>
          </a:p>
          <a:p>
            <a:r>
              <a:rPr lang="en-GB" sz="2000">
                <a:solidFill>
                  <a:schemeClr val="accent6">
                    <a:lumMod val="75000"/>
                  </a:schemeClr>
                </a:solidFill>
              </a:rPr>
              <a:t>Future Areas of Research in the topic (Own recommendations)</a:t>
            </a:r>
          </a:p>
          <a:p>
            <a:r>
              <a:rPr lang="en-GB" sz="2000">
                <a:solidFill>
                  <a:schemeClr val="accent6">
                    <a:lumMod val="75000"/>
                  </a:schemeClr>
                </a:solidFill>
              </a:rPr>
              <a:t>Future Research related to the article</a:t>
            </a:r>
          </a:p>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err="1"/>
              <a:t>Rhestr</a:t>
            </a:r>
            <a:r>
              <a:rPr lang="en-GB" sz="4400" b="1" dirty="0"/>
              <a:t> </a:t>
            </a:r>
            <a:r>
              <a:rPr lang="en-GB" b="1" dirty="0" err="1"/>
              <a:t>Cyfeiriadau</a:t>
            </a:r>
            <a:br>
              <a:rPr lang="en-GB" sz="4400" b="1" dirty="0"/>
            </a:br>
            <a:r>
              <a:rPr lang="en-GB" sz="4400" b="1" dirty="0">
                <a:solidFill>
                  <a:schemeClr val="accent6">
                    <a:lumMod val="75000"/>
                  </a:schemeClr>
                </a:solidFill>
              </a:rPr>
              <a:t>Reference List</a:t>
            </a:r>
            <a:endParaRPr lang="en-GB" dirty="0">
              <a:solidFill>
                <a:schemeClr val="accent6">
                  <a:lumMod val="75000"/>
                </a:schemeClr>
              </a:solidFill>
            </a:endParaRPr>
          </a:p>
        </p:txBody>
      </p:sp>
      <p:sp>
        <p:nvSpPr>
          <p:cNvPr id="3" name="Content Placeholder 2"/>
          <p:cNvSpPr>
            <a:spLocks noGrp="1"/>
          </p:cNvSpPr>
          <p:nvPr>
            <p:ph idx="1"/>
          </p:nvPr>
        </p:nvSpPr>
        <p:spPr/>
        <p:txBody>
          <a:bodyPr vert="horz" lIns="91440" tIns="45720" rIns="91440" bIns="45720" rtlCol="0" anchor="t">
            <a:normAutofit/>
          </a:bodyPr>
          <a:lstStyle/>
          <a:p>
            <a:r>
              <a:rPr lang="en-GB" altLang="en-US" dirty="0">
                <a:solidFill>
                  <a:prstClr val="black"/>
                </a:solidFill>
                <a:latin typeface="Arial"/>
                <a:cs typeface="Arial"/>
              </a:rPr>
              <a:t>Cottrell, S. (2008) </a:t>
            </a:r>
            <a:r>
              <a:rPr lang="en-GB" altLang="en-US" i="1" dirty="0">
                <a:solidFill>
                  <a:prstClr val="black"/>
                </a:solidFill>
                <a:latin typeface="Arial"/>
                <a:cs typeface="Arial"/>
              </a:rPr>
              <a:t>The Study Skills Handbook </a:t>
            </a:r>
            <a:r>
              <a:rPr lang="en-GB" altLang="en-US" dirty="0">
                <a:solidFill>
                  <a:prstClr val="black"/>
                </a:solidFill>
                <a:latin typeface="Arial"/>
                <a:cs typeface="Arial"/>
              </a:rPr>
              <a:t>(Third Edition). </a:t>
            </a:r>
            <a:r>
              <a:rPr lang="en-GB" altLang="en-US">
                <a:solidFill>
                  <a:prstClr val="black"/>
                </a:solidFill>
                <a:latin typeface="Arial"/>
                <a:cs typeface="Arial"/>
              </a:rPr>
              <a:t>Palgrave Macmillan.</a:t>
            </a:r>
            <a:endParaRPr lang="en-GB" altLang="en-US" dirty="0">
              <a:solidFill>
                <a:prstClr val="black"/>
              </a:solidFill>
              <a:latin typeface="Arial"/>
              <a:cs typeface="Arial"/>
            </a:endParaRPr>
          </a:p>
        </p:txBody>
      </p:sp>
    </p:spTree>
    <p:extLst>
      <p:ext uri="{BB962C8B-B14F-4D97-AF65-F5344CB8AC3E}">
        <p14:creationId xmlns:p14="http://schemas.microsoft.com/office/powerpoint/2010/main" val="311325434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6.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070E438-7B25-42C9-8B5A-383B706D2878}">
  <ds:schemaRefs>
    <ds:schemaRef ds:uri="16bfc89a-06a0-41d6-ae50-6ff65b36cb8b"/>
    <ds:schemaRef ds:uri="e87f4cbc-160f-487d-9673-7dfd5497e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CDDBB83-77C1-4099-A0AA-289882E745E2}">
  <ds:schemaRefs>
    <ds:schemaRef ds:uri="4873beb7-5857-4685-be1f-d57550cc96c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D0C687F-8FE8-4B50-95F9-4CC84C0AB5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40</Slides>
  <Notes>12</Notes>
  <HiddenSlides>0</HiddenSlides>
  <ScaleCrop>false</ScaleCrop>
  <HeadingPairs>
    <vt:vector size="4" baseType="variant">
      <vt:variant>
        <vt:lpstr>Theme</vt:lpstr>
      </vt:variant>
      <vt:variant>
        <vt:i4>5</vt:i4>
      </vt:variant>
      <vt:variant>
        <vt:lpstr>Slide Titles</vt:lpstr>
      </vt:variant>
      <vt:variant>
        <vt:i4>40</vt:i4>
      </vt:variant>
    </vt:vector>
  </HeadingPairs>
  <TitlesOfParts>
    <vt:vector size="45" baseType="lpstr">
      <vt:lpstr>Office Theme</vt:lpstr>
      <vt:lpstr>UWTSD Holding Page</vt:lpstr>
      <vt:lpstr>UWTSD Text 1</vt:lpstr>
      <vt:lpstr>Office Theme</vt:lpstr>
      <vt:lpstr>UWTSD Text 2</vt:lpstr>
      <vt:lpstr>PowerPoint Presentation</vt:lpstr>
      <vt:lpstr>PowerPoint Presentation</vt:lpstr>
      <vt:lpstr>ECGE4007Adolygu Cofnodolion, Meddwl Beirniadol, ac Ymateb yn Feirniadol  ECGE4007 Journal Reviews, Critical Thinking, and Responding Critically</vt:lpstr>
      <vt:lpstr>Cynnwys          Contents </vt:lpstr>
      <vt:lpstr>Adnoddau Resources</vt:lpstr>
      <vt:lpstr>Sgiliau Skills</vt:lpstr>
      <vt:lpstr>Amcanion  Objectives </vt:lpstr>
      <vt:lpstr>Beth yw adolygiad cyfnodolyn? What is a journal review?</vt:lpstr>
      <vt:lpstr>Adolygu Cyfnodolion Reviewing Journals</vt:lpstr>
      <vt:lpstr>Beth yw Cyfnodolyn? What is a Journal?  </vt:lpstr>
      <vt:lpstr>Beth sydd mewn Cyfnodolyn? What is in a Journal?</vt:lpstr>
      <vt:lpstr>Beth sydd mewn Cyfnodolyn? What is in a Journal?</vt:lpstr>
      <vt:lpstr>Gweithgaredd Grŵp  Group Activity</vt:lpstr>
      <vt:lpstr>Beth yw meddwl beirniadol? What is critical thinking?</vt:lpstr>
      <vt:lpstr>Beth yw meddwl beirniadol? What is critical thinking?</vt:lpstr>
      <vt:lpstr>Beth yw Meddwl Dadansoddol? What is Analytical Thinking?</vt:lpstr>
      <vt:lpstr>Beth wyt ti’n ei weld? What do you see?</vt:lpstr>
      <vt:lpstr>Datblygu meddwl tebyg i dditectif Develop a detective-like mind</vt:lpstr>
      <vt:lpstr>Meddwl yn feirniadol wrth ddarllen… Critical thinking when reading…</vt:lpstr>
      <vt:lpstr>Meddwl yn feirniadol wrth ysgrifennu… Critical thinking when writing…</vt:lpstr>
      <vt:lpstr>Cwestiynau Beirnadddol… Critical Questions…</vt:lpstr>
      <vt:lpstr>Gwerthuso'r Dystiolaeth (1) Evaluating the Evidence (1)</vt:lpstr>
      <vt:lpstr>Gwerthuso'r Dystiolaeth (2) Evaluating the Evidence (2)</vt:lpstr>
      <vt:lpstr>Gwerthuso'r Dystiolaeth (3) Evaluating the Evidence (3)</vt:lpstr>
      <vt:lpstr>Gwerthuso'r Dystiolaeth (4) Evaluating the Evidence (4)</vt:lpstr>
      <vt:lpstr>Gwerthuso'r Dystiolaeth (5) Evaluating the Evidence (5)</vt:lpstr>
      <vt:lpstr>Gwerthuso'r Dystiolaeth (6) Evaluating the Evidence (6)</vt:lpstr>
      <vt:lpstr>Gwerthuso'r Dystiolaeth (7)  Evaluating the Evidence (7)</vt:lpstr>
      <vt:lpstr>Gweithgaredd Grŵp  Group Activity</vt:lpstr>
      <vt:lpstr>Tips Adolygu Cyfnodolyn Journal Review Tips</vt:lpstr>
      <vt:lpstr>Strwythur Adolygu Cyfnodolyn Journal Review Structure</vt:lpstr>
      <vt:lpstr>Beirniadu Cofnodolyn Critiquing a Journal</vt:lpstr>
      <vt:lpstr>Beirniadu Cofnodolyn Critiquing a Journal</vt:lpstr>
      <vt:lpstr>Beirniadu'r Erthygl Critiquing the Article</vt:lpstr>
      <vt:lpstr>Ysgrifennu’r Cyflwyniad Writing the Introduction</vt:lpstr>
      <vt:lpstr>Ysgrifennu'r prif gorff Writing the main body</vt:lpstr>
      <vt:lpstr>Casgliad Conclusion</vt:lpstr>
      <vt:lpstr>Rhestr Cyfeiriadau Reference List</vt:lpstr>
      <vt:lpstr>Pwyntiau allweddol wrth adolygu erthyglau cyfnodolion Key points when reviewing journal articles </vt:lpstr>
      <vt:lpstr>Rhestr Cyfeiriadau 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Adolygu Cofnodolion, Meddwl Beirniadol, ac Ymateb yn Feirniadol  Journal Reviews, Critical Thinking, and Responding Critically</dc:title>
  <dc:creator/>
  <cp:revision>270</cp:revision>
  <dcterms:created xsi:type="dcterms:W3CDTF">2021-01-26T22:46:41Z</dcterms:created>
  <dcterms:modified xsi:type="dcterms:W3CDTF">2025-09-29T13:54:03Z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