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5" r:id="rId7"/>
    <p:sldId id="261" r:id="rId8"/>
    <p:sldId id="266" r:id="rId9"/>
    <p:sldId id="267" r:id="rId10"/>
    <p:sldId id="262" r:id="rId11"/>
    <p:sldId id="263" r:id="rId12"/>
    <p:sldId id="264" r:id="rId13"/>
    <p:sldId id="269" r:id="rId14"/>
    <p:sldId id="268" r:id="rId15"/>
    <p:sldId id="270" r:id="rId16"/>
    <p:sldId id="272" r:id="rId17"/>
    <p:sldId id="274" r:id="rId18"/>
    <p:sldId id="27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snapToGrid="0">
      <p:cViewPr varScale="1">
        <p:scale>
          <a:sx n="83" d="100"/>
          <a:sy n="83" d="100"/>
        </p:scale>
        <p:origin x="45"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d.gardner\Desktop\PHd\Final%20Write%20up\Validity%20Data.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d.gardner\Desktop\PHd\Final%20Write%20up\Validity%20Data.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scatterChart>
        <c:scatterStyle val="lineMarker"/>
        <c:varyColors val="0"/>
        <c:ser>
          <c:idx val="0"/>
          <c:order val="0"/>
          <c:spPr>
            <a:ln w="25400" cap="rnd">
              <a:noFill/>
              <a:round/>
            </a:ln>
            <a:effectLst/>
          </c:spPr>
          <c:marker>
            <c:symbol val="circle"/>
            <c:size val="5"/>
            <c:spPr>
              <a:gradFill rotWithShape="1">
                <a:gsLst>
                  <a:gs pos="0">
                    <a:schemeClr val="dk1">
                      <a:tint val="88500"/>
                      <a:satMod val="103000"/>
                      <a:lumMod val="102000"/>
                      <a:tint val="94000"/>
                    </a:schemeClr>
                  </a:gs>
                  <a:gs pos="50000">
                    <a:schemeClr val="dk1">
                      <a:tint val="88500"/>
                      <a:satMod val="110000"/>
                      <a:lumMod val="100000"/>
                      <a:shade val="100000"/>
                    </a:schemeClr>
                  </a:gs>
                  <a:gs pos="100000">
                    <a:schemeClr val="dk1">
                      <a:tint val="88500"/>
                      <a:lumMod val="99000"/>
                      <a:satMod val="120000"/>
                      <a:shade val="78000"/>
                    </a:schemeClr>
                  </a:gs>
                </a:gsLst>
                <a:lin ang="5400000" scaled="0"/>
              </a:gradFill>
              <a:ln w="9525">
                <a:solidFill>
                  <a:schemeClr val="dk1">
                    <a:tint val="88500"/>
                  </a:schemeClr>
                </a:solidFill>
                <a:round/>
              </a:ln>
              <a:effectLst/>
            </c:spPr>
          </c:marker>
          <c:trendline>
            <c:spPr>
              <a:ln w="9525" cap="rnd">
                <a:solidFill>
                  <a:schemeClr val="dk1">
                    <a:tint val="88500"/>
                  </a:schemeClr>
                </a:solidFill>
              </a:ln>
              <a:effectLst/>
            </c:spPr>
            <c:trendlineType val="linear"/>
            <c:dispRSqr val="0"/>
            <c:dispEq val="0"/>
          </c:trendline>
          <c:xVal>
            <c:numRef>
              <c:f>Sheet1!$I$3:$I$27</c:f>
              <c:numCache>
                <c:formatCode>General</c:formatCode>
                <c:ptCount val="25"/>
                <c:pt idx="0">
                  <c:v>35</c:v>
                </c:pt>
                <c:pt idx="1">
                  <c:v>45</c:v>
                </c:pt>
                <c:pt idx="2">
                  <c:v>40</c:v>
                </c:pt>
                <c:pt idx="3">
                  <c:v>45</c:v>
                </c:pt>
                <c:pt idx="4">
                  <c:v>60</c:v>
                </c:pt>
                <c:pt idx="5">
                  <c:v>50</c:v>
                </c:pt>
                <c:pt idx="6">
                  <c:v>40</c:v>
                </c:pt>
                <c:pt idx="7">
                  <c:v>60</c:v>
                </c:pt>
                <c:pt idx="8">
                  <c:v>20</c:v>
                </c:pt>
                <c:pt idx="9">
                  <c:v>45</c:v>
                </c:pt>
                <c:pt idx="10">
                  <c:v>65</c:v>
                </c:pt>
                <c:pt idx="11">
                  <c:v>55</c:v>
                </c:pt>
                <c:pt idx="12">
                  <c:v>35</c:v>
                </c:pt>
                <c:pt idx="13">
                  <c:v>45</c:v>
                </c:pt>
                <c:pt idx="14">
                  <c:v>67</c:v>
                </c:pt>
                <c:pt idx="15">
                  <c:v>35</c:v>
                </c:pt>
                <c:pt idx="16">
                  <c:v>35</c:v>
                </c:pt>
                <c:pt idx="17">
                  <c:v>40</c:v>
                </c:pt>
                <c:pt idx="18">
                  <c:v>70</c:v>
                </c:pt>
                <c:pt idx="19">
                  <c:v>60</c:v>
                </c:pt>
                <c:pt idx="20">
                  <c:v>42</c:v>
                </c:pt>
                <c:pt idx="21">
                  <c:v>65</c:v>
                </c:pt>
                <c:pt idx="22">
                  <c:v>58</c:v>
                </c:pt>
                <c:pt idx="23">
                  <c:v>55</c:v>
                </c:pt>
                <c:pt idx="24">
                  <c:v>35</c:v>
                </c:pt>
              </c:numCache>
            </c:numRef>
          </c:xVal>
          <c:yVal>
            <c:numRef>
              <c:f>Sheet1!$M$3:$M$27</c:f>
              <c:numCache>
                <c:formatCode>General</c:formatCode>
                <c:ptCount val="25"/>
                <c:pt idx="0">
                  <c:v>15</c:v>
                </c:pt>
                <c:pt idx="1">
                  <c:v>25</c:v>
                </c:pt>
                <c:pt idx="2">
                  <c:v>20</c:v>
                </c:pt>
                <c:pt idx="3">
                  <c:v>20</c:v>
                </c:pt>
                <c:pt idx="4">
                  <c:v>32.5</c:v>
                </c:pt>
                <c:pt idx="5">
                  <c:v>25</c:v>
                </c:pt>
                <c:pt idx="6">
                  <c:v>25</c:v>
                </c:pt>
                <c:pt idx="7">
                  <c:v>30</c:v>
                </c:pt>
                <c:pt idx="8">
                  <c:v>15</c:v>
                </c:pt>
                <c:pt idx="9">
                  <c:v>25</c:v>
                </c:pt>
                <c:pt idx="10">
                  <c:v>45</c:v>
                </c:pt>
                <c:pt idx="11">
                  <c:v>32.5</c:v>
                </c:pt>
                <c:pt idx="12">
                  <c:v>20</c:v>
                </c:pt>
                <c:pt idx="13">
                  <c:v>30</c:v>
                </c:pt>
                <c:pt idx="14">
                  <c:v>35</c:v>
                </c:pt>
                <c:pt idx="15">
                  <c:v>20</c:v>
                </c:pt>
                <c:pt idx="16">
                  <c:v>25</c:v>
                </c:pt>
                <c:pt idx="17">
                  <c:v>25</c:v>
                </c:pt>
                <c:pt idx="18">
                  <c:v>35</c:v>
                </c:pt>
                <c:pt idx="19">
                  <c:v>27.5</c:v>
                </c:pt>
                <c:pt idx="20">
                  <c:v>25</c:v>
                </c:pt>
                <c:pt idx="21">
                  <c:v>32.5</c:v>
                </c:pt>
                <c:pt idx="22">
                  <c:v>20</c:v>
                </c:pt>
                <c:pt idx="23">
                  <c:v>25</c:v>
                </c:pt>
                <c:pt idx="24">
                  <c:v>20</c:v>
                </c:pt>
              </c:numCache>
            </c:numRef>
          </c:yVal>
          <c:smooth val="0"/>
          <c:extLst>
            <c:ext xmlns:c16="http://schemas.microsoft.com/office/drawing/2014/chart" uri="{C3380CC4-5D6E-409C-BE32-E72D297353CC}">
              <c16:uniqueId val="{00000000-1D1E-423D-AC8A-969397D11988}"/>
            </c:ext>
          </c:extLst>
        </c:ser>
        <c:dLbls>
          <c:showLegendKey val="0"/>
          <c:showVal val="0"/>
          <c:showCatName val="0"/>
          <c:showSerName val="0"/>
          <c:showPercent val="0"/>
          <c:showBubbleSize val="0"/>
        </c:dLbls>
        <c:axId val="396691752"/>
        <c:axId val="396692080"/>
      </c:scatterChart>
      <c:valAx>
        <c:axId val="396691752"/>
        <c:scaling>
          <c:orientation val="minMax"/>
        </c:scaling>
        <c:delete val="0"/>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Keiser Chest  Press (kgf)</a:t>
                </a:r>
              </a:p>
            </c:rich>
          </c:tx>
          <c:layout/>
          <c:overlay val="0"/>
          <c:spPr>
            <a:noFill/>
            <a:ln>
              <a:noFill/>
            </a:ln>
            <a:effectLst/>
          </c:spPr>
          <c:txPr>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396692080"/>
        <c:crosses val="autoZero"/>
        <c:crossBetween val="midCat"/>
      </c:valAx>
      <c:valAx>
        <c:axId val="396692080"/>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Technogym Chest Press (kg)</a:t>
                </a:r>
              </a:p>
            </c:rich>
          </c:tx>
          <c:layout>
            <c:manualLayout>
              <c:xMode val="edge"/>
              <c:yMode val="edge"/>
              <c:x val="3.5110289135510252E-2"/>
              <c:y val="6.029965889891295E-2"/>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396691752"/>
        <c:crosses val="autoZero"/>
        <c:crossBetween val="midCat"/>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plotArea>
      <c:layout>
        <c:manualLayout>
          <c:layoutTarget val="inner"/>
          <c:xMode val="edge"/>
          <c:yMode val="edge"/>
          <c:x val="0.17738864731460807"/>
          <c:y val="4.4859813084112146E-2"/>
          <c:w val="0.78679045716300389"/>
          <c:h val="0.60401265729634268"/>
        </c:manualLayout>
      </c:layout>
      <c:scatterChart>
        <c:scatterStyle val="lineMarker"/>
        <c:varyColors val="0"/>
        <c:ser>
          <c:idx val="0"/>
          <c:order val="0"/>
          <c:tx>
            <c:strRef>
              <c:f>Sheet1!$E$2</c:f>
              <c:strCache>
                <c:ptCount val="1"/>
                <c:pt idx="0">
                  <c:v>A</c:v>
                </c:pt>
              </c:strCache>
            </c:strRef>
          </c:tx>
          <c:spPr>
            <a:ln w="25400" cap="rnd">
              <a:noFill/>
              <a:round/>
            </a:ln>
            <a:effectLst/>
          </c:spPr>
          <c:marker>
            <c:symbol val="circle"/>
            <c:size val="5"/>
            <c:spPr>
              <a:gradFill rotWithShape="1">
                <a:gsLst>
                  <a:gs pos="0">
                    <a:schemeClr val="dk1">
                      <a:tint val="88500"/>
                      <a:satMod val="103000"/>
                      <a:lumMod val="102000"/>
                      <a:tint val="94000"/>
                    </a:schemeClr>
                  </a:gs>
                  <a:gs pos="50000">
                    <a:schemeClr val="dk1">
                      <a:tint val="88500"/>
                      <a:satMod val="110000"/>
                      <a:lumMod val="100000"/>
                      <a:shade val="100000"/>
                    </a:schemeClr>
                  </a:gs>
                  <a:gs pos="100000">
                    <a:schemeClr val="dk1">
                      <a:tint val="88500"/>
                      <a:lumMod val="99000"/>
                      <a:satMod val="120000"/>
                      <a:shade val="78000"/>
                    </a:schemeClr>
                  </a:gs>
                </a:gsLst>
                <a:lin ang="5400000" scaled="0"/>
              </a:gradFill>
              <a:ln w="9525">
                <a:solidFill>
                  <a:schemeClr val="dk1">
                    <a:tint val="88500"/>
                  </a:schemeClr>
                </a:solidFill>
                <a:round/>
              </a:ln>
              <a:effectLst/>
            </c:spPr>
          </c:marker>
          <c:trendline>
            <c:spPr>
              <a:ln w="9525" cap="rnd">
                <a:solidFill>
                  <a:schemeClr val="dk1">
                    <a:tint val="88500"/>
                  </a:schemeClr>
                </a:solidFill>
              </a:ln>
              <a:effectLst/>
            </c:spPr>
            <c:trendlineType val="linear"/>
            <c:dispRSqr val="0"/>
            <c:dispEq val="0"/>
          </c:trendline>
          <c:xVal>
            <c:numRef>
              <c:f>Sheet1!$A$3:$A$27</c:f>
              <c:numCache>
                <c:formatCode>General</c:formatCode>
                <c:ptCount val="25"/>
                <c:pt idx="0">
                  <c:v>25</c:v>
                </c:pt>
                <c:pt idx="1">
                  <c:v>23</c:v>
                </c:pt>
                <c:pt idx="2">
                  <c:v>25</c:v>
                </c:pt>
                <c:pt idx="3">
                  <c:v>30</c:v>
                </c:pt>
                <c:pt idx="4">
                  <c:v>30</c:v>
                </c:pt>
                <c:pt idx="5">
                  <c:v>25</c:v>
                </c:pt>
                <c:pt idx="6">
                  <c:v>35</c:v>
                </c:pt>
                <c:pt idx="7">
                  <c:v>35</c:v>
                </c:pt>
                <c:pt idx="8">
                  <c:v>30</c:v>
                </c:pt>
                <c:pt idx="9">
                  <c:v>30</c:v>
                </c:pt>
                <c:pt idx="10">
                  <c:v>45</c:v>
                </c:pt>
                <c:pt idx="11">
                  <c:v>35</c:v>
                </c:pt>
                <c:pt idx="12">
                  <c:v>30</c:v>
                </c:pt>
                <c:pt idx="13">
                  <c:v>60</c:v>
                </c:pt>
                <c:pt idx="14">
                  <c:v>35</c:v>
                </c:pt>
                <c:pt idx="15">
                  <c:v>35</c:v>
                </c:pt>
                <c:pt idx="16">
                  <c:v>40</c:v>
                </c:pt>
                <c:pt idx="17">
                  <c:v>35</c:v>
                </c:pt>
                <c:pt idx="18">
                  <c:v>35</c:v>
                </c:pt>
                <c:pt idx="19">
                  <c:v>40</c:v>
                </c:pt>
                <c:pt idx="20">
                  <c:v>35</c:v>
                </c:pt>
                <c:pt idx="21">
                  <c:v>45</c:v>
                </c:pt>
                <c:pt idx="22">
                  <c:v>50</c:v>
                </c:pt>
                <c:pt idx="23">
                  <c:v>50</c:v>
                </c:pt>
                <c:pt idx="24">
                  <c:v>55</c:v>
                </c:pt>
              </c:numCache>
            </c:numRef>
          </c:xVal>
          <c:yVal>
            <c:numRef>
              <c:f>Sheet1!$E$3:$E$27</c:f>
              <c:numCache>
                <c:formatCode>General</c:formatCode>
                <c:ptCount val="25"/>
                <c:pt idx="0">
                  <c:v>35</c:v>
                </c:pt>
                <c:pt idx="1">
                  <c:v>30</c:v>
                </c:pt>
                <c:pt idx="2">
                  <c:v>70</c:v>
                </c:pt>
                <c:pt idx="3">
                  <c:v>55</c:v>
                </c:pt>
                <c:pt idx="4">
                  <c:v>60</c:v>
                </c:pt>
                <c:pt idx="5">
                  <c:v>45</c:v>
                </c:pt>
                <c:pt idx="6">
                  <c:v>60</c:v>
                </c:pt>
                <c:pt idx="7">
                  <c:v>80</c:v>
                </c:pt>
                <c:pt idx="8">
                  <c:v>70</c:v>
                </c:pt>
                <c:pt idx="9">
                  <c:v>55</c:v>
                </c:pt>
                <c:pt idx="10">
                  <c:v>55</c:v>
                </c:pt>
                <c:pt idx="11">
                  <c:v>35</c:v>
                </c:pt>
                <c:pt idx="12">
                  <c:v>60</c:v>
                </c:pt>
                <c:pt idx="13">
                  <c:v>70</c:v>
                </c:pt>
                <c:pt idx="14">
                  <c:v>75</c:v>
                </c:pt>
                <c:pt idx="15">
                  <c:v>60</c:v>
                </c:pt>
                <c:pt idx="16">
                  <c:v>70</c:v>
                </c:pt>
                <c:pt idx="17">
                  <c:v>60</c:v>
                </c:pt>
                <c:pt idx="18">
                  <c:v>55</c:v>
                </c:pt>
                <c:pt idx="19">
                  <c:v>55</c:v>
                </c:pt>
                <c:pt idx="20">
                  <c:v>70</c:v>
                </c:pt>
                <c:pt idx="21">
                  <c:v>70</c:v>
                </c:pt>
                <c:pt idx="22">
                  <c:v>65</c:v>
                </c:pt>
                <c:pt idx="23">
                  <c:v>75</c:v>
                </c:pt>
                <c:pt idx="24">
                  <c:v>70</c:v>
                </c:pt>
              </c:numCache>
            </c:numRef>
          </c:yVal>
          <c:smooth val="0"/>
          <c:extLst>
            <c:ext xmlns:c16="http://schemas.microsoft.com/office/drawing/2014/chart" uri="{C3380CC4-5D6E-409C-BE32-E72D297353CC}">
              <c16:uniqueId val="{00000000-FD49-4B27-BCAB-44839280A558}"/>
            </c:ext>
          </c:extLst>
        </c:ser>
        <c:dLbls>
          <c:showLegendKey val="0"/>
          <c:showVal val="0"/>
          <c:showCatName val="0"/>
          <c:showSerName val="0"/>
          <c:showPercent val="0"/>
          <c:showBubbleSize val="0"/>
        </c:dLbls>
        <c:axId val="396765856"/>
        <c:axId val="396768152"/>
      </c:scatterChart>
      <c:valAx>
        <c:axId val="396765856"/>
        <c:scaling>
          <c:orientation val="minMax"/>
        </c:scaling>
        <c:delete val="0"/>
        <c:axPos val="b"/>
        <c:majorGridlines>
          <c:spPr>
            <a:ln w="9525" cap="flat" cmpd="sng" algn="ctr">
              <a:solidFill>
                <a:schemeClr val="tx2">
                  <a:lumMod val="15000"/>
                  <a:lumOff val="85000"/>
                </a:schemeClr>
              </a:solidFill>
              <a:round/>
            </a:ln>
            <a:effectLst/>
          </c:spPr>
        </c:majorGridlines>
        <c:title>
          <c:tx>
            <c:rich>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Keiser Seated </a:t>
                </a:r>
                <a:r>
                  <a:rPr lang="en-GB" sz="900" b="1" i="0" u="none" strike="noStrike" kern="1200" baseline="0">
                    <a:solidFill>
                      <a:srgbClr val="44546A"/>
                    </a:solidFill>
                    <a:latin typeface="+mn-lt"/>
                    <a:ea typeface="+mn-ea"/>
                    <a:cs typeface="+mn-cs"/>
                  </a:rPr>
                  <a:t>Pull</a:t>
                </a:r>
                <a:r>
                  <a:rPr lang="en-GB"/>
                  <a:t> (kgf)</a:t>
                </a:r>
              </a:p>
            </c:rich>
          </c:tx>
          <c:layout/>
          <c:overlay val="0"/>
          <c:spPr>
            <a:noFill/>
            <a:ln>
              <a:noFill/>
            </a:ln>
            <a:effectLst/>
          </c:spPr>
          <c:txPr>
            <a:bodyPr rot="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396768152"/>
        <c:crosses val="autoZero"/>
        <c:crossBetween val="midCat"/>
      </c:valAx>
      <c:valAx>
        <c:axId val="396768152"/>
        <c:scaling>
          <c:orientation val="minMax"/>
        </c:scaling>
        <c:delete val="0"/>
        <c:axPos val="l"/>
        <c:majorGridlines>
          <c:spPr>
            <a:ln w="9525" cap="flat" cmpd="sng" algn="ctr">
              <a:solidFill>
                <a:schemeClr val="tx2">
                  <a:lumMod val="15000"/>
                  <a:lumOff val="85000"/>
                </a:schemeClr>
              </a:solidFill>
              <a:round/>
            </a:ln>
            <a:effectLst/>
          </c:spPr>
        </c:majorGridlines>
        <c:title>
          <c:tx>
            <c:rich>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r>
                  <a:rPr lang="en-GB"/>
                  <a:t>Lifesfitness seated </a:t>
                </a:r>
                <a:r>
                  <a:rPr lang="en-GB" sz="900" b="1" i="0" u="none" strike="noStrike" kern="1200" baseline="0">
                    <a:solidFill>
                      <a:srgbClr val="44546A"/>
                    </a:solidFill>
                    <a:latin typeface="+mn-lt"/>
                    <a:ea typeface="+mn-ea"/>
                    <a:cs typeface="+mn-cs"/>
                  </a:rPr>
                  <a:t>Pull</a:t>
                </a:r>
                <a:r>
                  <a:rPr lang="en-GB"/>
                  <a:t> (kg)</a:t>
                </a:r>
              </a:p>
            </c:rich>
          </c:tx>
          <c:layout>
            <c:manualLayout>
              <c:xMode val="edge"/>
              <c:yMode val="edge"/>
              <c:x val="3.1358241006848364E-2"/>
              <c:y val="6.9896533961292209E-2"/>
            </c:manualLayout>
          </c:layout>
          <c:overlay val="0"/>
          <c:spPr>
            <a:noFill/>
            <a:ln>
              <a:noFill/>
            </a:ln>
            <a:effectLst/>
          </c:spPr>
          <c:txPr>
            <a:bodyPr rot="-5400000" spcFirstLastPara="1" vertOverflow="ellipsis" vert="horz" wrap="square" anchor="ctr" anchorCtr="1"/>
            <a:lstStyle/>
            <a:p>
              <a:pPr>
                <a:defRPr sz="900" b="1" i="0" u="none" strike="noStrike" kern="1200" baseline="0">
                  <a:solidFill>
                    <a:schemeClr val="tx2"/>
                  </a:solidFill>
                  <a:latin typeface="+mn-lt"/>
                  <a:ea typeface="+mn-ea"/>
                  <a:cs typeface="+mn-cs"/>
                </a:defRPr>
              </a:pPr>
              <a:endParaRPr lang="en-US"/>
            </a:p>
          </c:txPr>
        </c:title>
        <c:numFmt formatCode="General" sourceLinked="1"/>
        <c:majorTickMark val="none"/>
        <c:minorTickMark val="none"/>
        <c:tickLblPos val="nextTo"/>
        <c:spPr>
          <a:noFill/>
          <a:ln>
            <a:solidFill>
              <a:schemeClr val="tx2">
                <a:lumMod val="40000"/>
                <a:lumOff val="60000"/>
              </a:schemeClr>
            </a:solid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396765856"/>
        <c:crosses val="autoZero"/>
        <c:crossBetween val="midCat"/>
      </c:valAx>
      <c:spPr>
        <a:noFill/>
        <a:ln>
          <a:noFill/>
        </a:ln>
        <a:effectLst/>
      </c:spPr>
    </c:plotArea>
    <c:plotVisOnly val="1"/>
    <c:dispBlanksAs val="gap"/>
    <c:showDLblsOverMax val="0"/>
  </c:chart>
  <c:spPr>
    <a:solidFill>
      <a:schemeClr val="bg1"/>
    </a:solidFill>
    <a:ln w="9525" cap="flat" cmpd="sng" algn="ctr">
      <a:no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ppt/charts/colors2.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ppt/charts/style1.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ppt/charts/style2.xml><?xml version="1.0" encoding="utf-8"?>
<cs:chartStyle xmlns:cs="http://schemas.microsoft.com/office/drawing/2012/chartStyle" xmlns:a="http://schemas.openxmlformats.org/drawingml/2006/main" id="24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9525" cap="rnd">
        <a:solidFill>
          <a:schemeClr val="phClr"/>
        </a:solidFill>
        <a:round/>
      </a:ln>
    </cs:spPr>
  </cs:dataPointLine>
  <cs:dataPointMarker>
    <cs:lnRef idx="0">
      <cs:styleClr val="auto"/>
    </cs:lnRef>
    <cs:fillRef idx="3">
      <cs:styleClr val="auto"/>
    </cs:fillRef>
    <cs:effectRef idx="2"/>
    <cs:fontRef idx="minor">
      <a:schemeClr val="tx2"/>
    </cs:fontRef>
    <cs:spPr>
      <a:ln w="9525">
        <a:solidFill>
          <a:schemeClr val="phClr"/>
        </a:solidFill>
        <a:round/>
      </a:ln>
    </cs:spPr>
  </cs:dataPointMarker>
  <cs:dataPointMarkerLayout symbol="circle" size="5"/>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9525" cap="rnd">
        <a:solidFill>
          <a:schemeClr val="phClr"/>
        </a:solidFill>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spPr>
      <a:ln>
        <a:solidFill>
          <a:schemeClr val="tx2">
            <a:lumMod val="40000"/>
            <a:lumOff val="60000"/>
          </a:schemeClr>
        </a:solidFill>
      </a:ln>
    </cs:spPr>
    <cs:defRPr sz="900" kern="1200"/>
  </cs:valueAxis>
  <cs:wall>
    <cs:lnRef idx="0"/>
    <cs:fillRef idx="0"/>
    <cs:effectRef idx="0"/>
    <cs:fontRef idx="minor">
      <a:schemeClr val="tx2"/>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3FA03BD-BF83-4FF8-818E-29B916AA07D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3729305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FA03BD-BF83-4FF8-818E-29B916AA07D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792506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FA03BD-BF83-4FF8-818E-29B916AA07D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3742019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3FA03BD-BF83-4FF8-818E-29B916AA07D0}"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3401783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3FA03BD-BF83-4FF8-818E-29B916AA07D0}" type="datetimeFigureOut">
              <a:rPr lang="en-GB" smtClean="0"/>
              <a:t>02/03/2021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191420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3FA03BD-BF83-4FF8-818E-29B916AA07D0}" type="datetimeFigureOut">
              <a:rPr lang="en-GB" smtClean="0"/>
              <a:t>02/03/2021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3652891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FA03BD-BF83-4FF8-818E-29B916AA07D0}" type="datetimeFigureOut">
              <a:rPr lang="en-GB" smtClean="0"/>
              <a:t>02/03/2021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661496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3FA03BD-BF83-4FF8-818E-29B916AA07D0}"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2797944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3FA03BD-BF83-4FF8-818E-29B916AA07D0}"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1781127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FA03BD-BF83-4FF8-818E-29B916AA07D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284791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FA03BD-BF83-4FF8-818E-29B916AA07D0}"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76D969-AD16-4BC9-A3E6-DA9DACE13481}" type="slidenum">
              <a:rPr lang="en-GB" smtClean="0"/>
              <a:t>‹#›</a:t>
            </a:fld>
            <a:endParaRPr lang="en-GB"/>
          </a:p>
        </p:txBody>
      </p:sp>
    </p:spTree>
    <p:extLst>
      <p:ext uri="{BB962C8B-B14F-4D97-AF65-F5344CB8AC3E}">
        <p14:creationId xmlns:p14="http://schemas.microsoft.com/office/powerpoint/2010/main" val="12948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FA03BD-BF83-4FF8-818E-29B916AA07D0}" type="datetimeFigureOut">
              <a:rPr lang="en-GB" smtClean="0"/>
              <a:t>02/03/2021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76D969-AD16-4BC9-A3E6-DA9DACE13481}" type="slidenum">
              <a:rPr lang="en-GB" smtClean="0"/>
              <a:t>‹#›</a:t>
            </a:fld>
            <a:endParaRPr lang="en-GB"/>
          </a:p>
        </p:txBody>
      </p:sp>
    </p:spTree>
    <p:extLst>
      <p:ext uri="{BB962C8B-B14F-4D97-AF65-F5344CB8AC3E}">
        <p14:creationId xmlns:p14="http://schemas.microsoft.com/office/powerpoint/2010/main" val="5812295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Validation and Reliability</a:t>
            </a:r>
            <a:endParaRPr lang="en-GB" dirty="0"/>
          </a:p>
        </p:txBody>
      </p:sp>
      <p:pic>
        <p:nvPicPr>
          <p:cNvPr id="6" name="Picture 5"/>
          <p:cNvPicPr>
            <a:picLocks noChangeAspect="1"/>
          </p:cNvPicPr>
          <p:nvPr/>
        </p:nvPicPr>
        <p:blipFill>
          <a:blip r:embed="rId2"/>
          <a:stretch>
            <a:fillRect/>
          </a:stretch>
        </p:blipFill>
        <p:spPr>
          <a:xfrm>
            <a:off x="838200" y="1750953"/>
            <a:ext cx="9569570" cy="4103508"/>
          </a:xfrm>
          <a:prstGeom prst="rect">
            <a:avLst/>
          </a:prstGeom>
        </p:spPr>
      </p:pic>
    </p:spTree>
    <p:extLst>
      <p:ext uri="{BB962C8B-B14F-4D97-AF65-F5344CB8AC3E}">
        <p14:creationId xmlns:p14="http://schemas.microsoft.com/office/powerpoint/2010/main" val="3202455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0339"/>
          </a:xfrm>
        </p:spPr>
        <p:txBody>
          <a:bodyPr/>
          <a:lstStyle/>
          <a:p>
            <a:pPr algn="ctr"/>
            <a:r>
              <a:rPr lang="en-GB" dirty="0" smtClean="0"/>
              <a:t>Research Context</a:t>
            </a:r>
            <a:endParaRPr lang="en-GB" dirty="0"/>
          </a:p>
        </p:txBody>
      </p:sp>
      <p:sp>
        <p:nvSpPr>
          <p:cNvPr id="3" name="Content Placeholder 2"/>
          <p:cNvSpPr>
            <a:spLocks noGrp="1"/>
          </p:cNvSpPr>
          <p:nvPr>
            <p:ph idx="1"/>
          </p:nvPr>
        </p:nvSpPr>
        <p:spPr>
          <a:xfrm>
            <a:off x="838200" y="1362974"/>
            <a:ext cx="10515600" cy="4813989"/>
          </a:xfrm>
        </p:spPr>
        <p:txBody>
          <a:bodyPr>
            <a:normAutofit fontScale="92500" lnSpcReduction="10000"/>
          </a:bodyPr>
          <a:lstStyle/>
          <a:p>
            <a:pPr marL="0" indent="0" algn="ctr">
              <a:buNone/>
            </a:pPr>
            <a:r>
              <a:rPr lang="en-GB" b="1" dirty="0"/>
              <a:t>Establishing the Validity and Reliability of a Modified Keiser Air 420 Leg Press to Measure Upper Body Push and Pull Strength in Older Middle-Aged Women</a:t>
            </a:r>
            <a:endParaRPr lang="en-GB" dirty="0"/>
          </a:p>
          <a:p>
            <a:pPr marL="0" indent="0">
              <a:buNone/>
            </a:pPr>
            <a:endParaRPr lang="en-GB" dirty="0" smtClean="0"/>
          </a:p>
          <a:p>
            <a:pPr marL="0" indent="0" algn="ctr">
              <a:buNone/>
            </a:pPr>
            <a:r>
              <a:rPr lang="en-GB" dirty="0" smtClean="0">
                <a:solidFill>
                  <a:srgbClr val="FF0000"/>
                </a:solidFill>
              </a:rPr>
              <a:t>The purpose of this study is to evaluate whether adaptations made to a piece of strength training equipment will allow valid measurements of strength other than those they were designed for.</a:t>
            </a:r>
          </a:p>
          <a:p>
            <a:pPr marL="0" indent="0" algn="ctr">
              <a:buNone/>
            </a:pPr>
            <a:endParaRPr lang="en-GB" dirty="0">
              <a:solidFill>
                <a:srgbClr val="FF0000"/>
              </a:solidFill>
            </a:endParaRPr>
          </a:p>
          <a:p>
            <a:pPr marL="0" indent="0" algn="ctr">
              <a:buNone/>
            </a:pPr>
            <a:r>
              <a:rPr lang="en-GB" dirty="0" smtClean="0">
                <a:solidFill>
                  <a:srgbClr val="FF0000"/>
                </a:solidFill>
              </a:rPr>
              <a:t>To achieve this we need to make sure;</a:t>
            </a:r>
          </a:p>
          <a:p>
            <a:r>
              <a:rPr lang="en-GB" dirty="0" smtClean="0">
                <a:solidFill>
                  <a:schemeClr val="accent6">
                    <a:lumMod val="75000"/>
                  </a:schemeClr>
                </a:solidFill>
              </a:rPr>
              <a:t>that values recorded for strength are equivalent to similar measures of that strength </a:t>
            </a:r>
            <a:r>
              <a:rPr lang="en-GB" dirty="0" err="1" smtClean="0">
                <a:solidFill>
                  <a:schemeClr val="accent6">
                    <a:lumMod val="75000"/>
                  </a:schemeClr>
                </a:solidFill>
              </a:rPr>
              <a:t>i.e</a:t>
            </a:r>
            <a:r>
              <a:rPr lang="en-GB" dirty="0" smtClean="0">
                <a:solidFill>
                  <a:schemeClr val="accent6">
                    <a:lumMod val="75000"/>
                  </a:schemeClr>
                </a:solidFill>
              </a:rPr>
              <a:t> is the measure valid.</a:t>
            </a:r>
          </a:p>
          <a:p>
            <a:r>
              <a:rPr lang="en-GB" dirty="0">
                <a:solidFill>
                  <a:srgbClr val="7030A0"/>
                </a:solidFill>
              </a:rPr>
              <a:t>t</a:t>
            </a:r>
            <a:r>
              <a:rPr lang="en-GB" dirty="0" smtClean="0">
                <a:solidFill>
                  <a:srgbClr val="7030A0"/>
                </a:solidFill>
              </a:rPr>
              <a:t>hat measures taken are consistent over time i.e. the measure is reliable.</a:t>
            </a:r>
          </a:p>
          <a:p>
            <a:pPr marL="0" indent="0" algn="ctr">
              <a:buNone/>
            </a:pPr>
            <a:endParaRPr lang="en-GB" dirty="0" smtClean="0">
              <a:solidFill>
                <a:srgbClr val="FF0000"/>
              </a:solidFill>
            </a:endParaRPr>
          </a:p>
          <a:p>
            <a:pPr marL="0" indent="0" algn="ctr">
              <a:buNone/>
            </a:pPr>
            <a:endParaRPr lang="en-GB" dirty="0">
              <a:solidFill>
                <a:srgbClr val="FF0000"/>
              </a:solidFill>
            </a:endParaRPr>
          </a:p>
        </p:txBody>
      </p:sp>
    </p:spTree>
    <p:extLst>
      <p:ext uri="{BB962C8B-B14F-4D97-AF65-F5344CB8AC3E}">
        <p14:creationId xmlns:p14="http://schemas.microsoft.com/office/powerpoint/2010/main" val="1463554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74845"/>
          </a:xfrm>
        </p:spPr>
        <p:txBody>
          <a:bodyPr/>
          <a:lstStyle/>
          <a:p>
            <a:pPr algn="ctr"/>
            <a:r>
              <a:rPr lang="en-GB" dirty="0" smtClean="0"/>
              <a:t>Validity</a:t>
            </a:r>
            <a:endParaRPr lang="en-GB" dirty="0"/>
          </a:p>
        </p:txBody>
      </p:sp>
      <p:sp>
        <p:nvSpPr>
          <p:cNvPr id="3" name="Content Placeholder 2"/>
          <p:cNvSpPr>
            <a:spLocks noGrp="1"/>
          </p:cNvSpPr>
          <p:nvPr>
            <p:ph idx="1"/>
          </p:nvPr>
        </p:nvSpPr>
        <p:spPr>
          <a:xfrm>
            <a:off x="786442" y="1339970"/>
            <a:ext cx="10515600" cy="998088"/>
          </a:xfrm>
        </p:spPr>
        <p:txBody>
          <a:bodyPr/>
          <a:lstStyle/>
          <a:p>
            <a:pPr marL="0" indent="0">
              <a:buNone/>
            </a:pPr>
            <a:r>
              <a:rPr lang="en-GB" dirty="0"/>
              <a:t>Validity is the extent to which a concept, conclusion or measurement is well-founded and likely corresponds accurately to the real world</a:t>
            </a:r>
            <a:r>
              <a:rPr lang="en-GB" dirty="0" smtClean="0"/>
              <a:t>.</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2806460" y="2547664"/>
            <a:ext cx="5936740" cy="3793310"/>
          </a:xfrm>
          <a:prstGeom prst="rect">
            <a:avLst/>
          </a:prstGeom>
        </p:spPr>
      </p:pic>
    </p:spTree>
    <p:extLst>
      <p:ext uri="{BB962C8B-B14F-4D97-AF65-F5344CB8AC3E}">
        <p14:creationId xmlns:p14="http://schemas.microsoft.com/office/powerpoint/2010/main" val="1509069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Reliability</a:t>
            </a:r>
            <a:endParaRPr lang="en-GB" dirty="0"/>
          </a:p>
        </p:txBody>
      </p:sp>
      <p:sp>
        <p:nvSpPr>
          <p:cNvPr id="3" name="Content Placeholder 2"/>
          <p:cNvSpPr>
            <a:spLocks noGrp="1"/>
          </p:cNvSpPr>
          <p:nvPr>
            <p:ph idx="1"/>
          </p:nvPr>
        </p:nvSpPr>
        <p:spPr>
          <a:xfrm>
            <a:off x="838200" y="1825624"/>
            <a:ext cx="10515600" cy="3856307"/>
          </a:xfrm>
        </p:spPr>
        <p:txBody>
          <a:bodyPr>
            <a:normAutofit fontScale="92500" lnSpcReduction="10000"/>
          </a:bodyPr>
          <a:lstStyle/>
          <a:p>
            <a:pPr marL="0" indent="0">
              <a:buNone/>
            </a:pPr>
            <a:r>
              <a:rPr lang="en-GB" dirty="0" smtClean="0"/>
              <a:t>Reliability </a:t>
            </a:r>
            <a:r>
              <a:rPr lang="en-GB" dirty="0"/>
              <a:t>is the overall consistency of a measure. </a:t>
            </a:r>
            <a:endParaRPr lang="en-GB" dirty="0" smtClean="0"/>
          </a:p>
          <a:p>
            <a:pPr marL="0" indent="0">
              <a:buNone/>
            </a:pPr>
            <a:endParaRPr lang="en-GB" dirty="0"/>
          </a:p>
          <a:p>
            <a:pPr marL="0" indent="0">
              <a:buNone/>
            </a:pPr>
            <a:r>
              <a:rPr lang="en-GB" dirty="0" smtClean="0"/>
              <a:t>A </a:t>
            </a:r>
            <a:r>
              <a:rPr lang="en-GB" dirty="0"/>
              <a:t>measure is said to have a high reliability if it produces similar results </a:t>
            </a:r>
            <a:r>
              <a:rPr lang="en-GB" dirty="0" smtClean="0"/>
              <a:t>when assessed multiple time under </a:t>
            </a:r>
            <a:r>
              <a:rPr lang="en-GB" dirty="0"/>
              <a:t>consistent conditions. </a:t>
            </a:r>
            <a:endParaRPr lang="en-GB" dirty="0" smtClean="0"/>
          </a:p>
          <a:p>
            <a:pPr marL="0" indent="0">
              <a:buNone/>
            </a:pPr>
            <a:endParaRPr lang="en-GB" dirty="0"/>
          </a:p>
          <a:p>
            <a:pPr marL="0" indent="0">
              <a:buNone/>
            </a:pPr>
            <a:endParaRPr lang="en-GB" dirty="0" smtClean="0"/>
          </a:p>
          <a:p>
            <a:r>
              <a:rPr lang="en-GB" dirty="0" smtClean="0"/>
              <a:t>Test–retest assessments without any intervention or change in condition</a:t>
            </a:r>
          </a:p>
          <a:p>
            <a:endParaRPr lang="en-GB" dirty="0"/>
          </a:p>
          <a:p>
            <a:r>
              <a:rPr lang="en-GB" dirty="0" smtClean="0"/>
              <a:t>Inter-</a:t>
            </a:r>
            <a:r>
              <a:rPr lang="en-GB" dirty="0" err="1" smtClean="0"/>
              <a:t>rater</a:t>
            </a:r>
            <a:r>
              <a:rPr lang="en-GB" dirty="0"/>
              <a:t> </a:t>
            </a:r>
            <a:r>
              <a:rPr lang="en-GB" dirty="0" smtClean="0"/>
              <a:t>consistency</a:t>
            </a:r>
            <a:endParaRPr lang="en-GB" dirty="0"/>
          </a:p>
        </p:txBody>
      </p:sp>
    </p:spTree>
    <p:extLst>
      <p:ext uri="{BB962C8B-B14F-4D97-AF65-F5344CB8AC3E}">
        <p14:creationId xmlns:p14="http://schemas.microsoft.com/office/powerpoint/2010/main" val="1955229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100" b="1" dirty="0" smtClean="0"/>
              <a:t>Establishing the Validity and Reliability of a Modified Keiser Air 420 Leg Press to Measure Upper Body Push and Pull Strength in Older Middle-Aged Women</a:t>
            </a:r>
            <a:endParaRPr lang="en-GB" dirty="0"/>
          </a:p>
        </p:txBody>
      </p:sp>
      <p:sp>
        <p:nvSpPr>
          <p:cNvPr id="3" name="Content Placeholder 2"/>
          <p:cNvSpPr>
            <a:spLocks noGrp="1"/>
          </p:cNvSpPr>
          <p:nvPr>
            <p:ph idx="1"/>
          </p:nvPr>
        </p:nvSpPr>
        <p:spPr>
          <a:xfrm>
            <a:off x="838200" y="1825624"/>
            <a:ext cx="10515600" cy="4879975"/>
          </a:xfrm>
        </p:spPr>
        <p:txBody>
          <a:bodyPr>
            <a:normAutofit fontScale="77500" lnSpcReduction="20000"/>
          </a:bodyPr>
          <a:lstStyle/>
          <a:p>
            <a:pPr marL="0" indent="0">
              <a:buNone/>
            </a:pPr>
            <a:r>
              <a:rPr lang="en-GB" dirty="0"/>
              <a:t>A case-control design was used to determine the validity and reliability of adaptations made to a Keiser Air 420 leg press in order to allow the upper body strength measurement of seated chest press (KCP) and seated pull actions (KSP). The study was approved by the University of Wales, Trinity Saint David (UWTSD) institutional ethic committee and all participant completed informed consent and assessed for suitability using a physical activity readiness questionnaires (PAR Q) prior to data collection. Equipment and protocol familiarisation took place the week prior formal data collection and the first data collected during the period 10-13</a:t>
            </a:r>
            <a:r>
              <a:rPr lang="en-GB" baseline="30000" dirty="0"/>
              <a:t>th</a:t>
            </a:r>
            <a:r>
              <a:rPr lang="en-GB" dirty="0"/>
              <a:t> December 2018. Second and third assessments for the Keiser chest press and seated pull were recorded during the following week</a:t>
            </a:r>
            <a:r>
              <a:rPr lang="en-GB" dirty="0" smtClean="0"/>
              <a:t>.</a:t>
            </a:r>
          </a:p>
          <a:p>
            <a:pPr marL="0" indent="0">
              <a:buNone/>
            </a:pPr>
            <a:endParaRPr lang="en-GB" dirty="0"/>
          </a:p>
          <a:p>
            <a:pPr marL="0" indent="0">
              <a:buNone/>
            </a:pPr>
            <a:r>
              <a:rPr lang="en-GB" b="1" dirty="0" smtClean="0"/>
              <a:t>Participants</a:t>
            </a:r>
          </a:p>
          <a:p>
            <a:pPr marL="0" indent="0">
              <a:buNone/>
            </a:pPr>
            <a:endParaRPr lang="en-GB" dirty="0"/>
          </a:p>
          <a:p>
            <a:pPr marL="0" indent="0">
              <a:buNone/>
            </a:pPr>
            <a:r>
              <a:rPr lang="en-GB" dirty="0"/>
              <a:t>Twenty five (n=25) healthy, physically active female volunteers (age 56.2±5.4 years) who had exercised regularly at least twice a week for the past two years and had experience of using resistance equipment were recruited from the Carmarthenshire area of West Wales. Participants were requested to arrive at the UWTSD performance laboratories having abstained from strenuous physical activity for 24 hours prior to all assessments.</a:t>
            </a:r>
          </a:p>
          <a:p>
            <a:pPr marL="0" indent="0">
              <a:buNone/>
            </a:pPr>
            <a:endParaRPr lang="en-GB" dirty="0"/>
          </a:p>
        </p:txBody>
      </p:sp>
    </p:spTree>
    <p:extLst>
      <p:ext uri="{BB962C8B-B14F-4D97-AF65-F5344CB8AC3E}">
        <p14:creationId xmlns:p14="http://schemas.microsoft.com/office/powerpoint/2010/main" val="1229449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91" y="366670"/>
            <a:ext cx="3906328" cy="687298"/>
          </a:xfrm>
        </p:spPr>
        <p:txBody>
          <a:bodyPr>
            <a:normAutofit fontScale="90000"/>
          </a:bodyPr>
          <a:lstStyle/>
          <a:p>
            <a:pPr algn="ctr"/>
            <a:r>
              <a:rPr lang="en-GB" dirty="0" smtClean="0"/>
              <a:t>Data</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781496908"/>
              </p:ext>
            </p:extLst>
          </p:nvPr>
        </p:nvGraphicFramePr>
        <p:xfrm>
          <a:off x="5032074" y="621092"/>
          <a:ext cx="6199518" cy="6391924"/>
        </p:xfrm>
        <a:graphic>
          <a:graphicData uri="http://schemas.openxmlformats.org/drawingml/2006/table">
            <a:tbl>
              <a:tblPr firstRow="1" firstCol="1" bandRow="1">
                <a:tableStyleId>{5C22544A-7EE6-4342-B048-85BDC9FD1C3A}</a:tableStyleId>
              </a:tblPr>
              <a:tblGrid>
                <a:gridCol w="829696">
                  <a:extLst>
                    <a:ext uri="{9D8B030D-6E8A-4147-A177-3AD203B41FA5}">
                      <a16:colId xmlns:a16="http://schemas.microsoft.com/office/drawing/2014/main" val="4093305188"/>
                    </a:ext>
                  </a:extLst>
                </a:gridCol>
                <a:gridCol w="511579">
                  <a:extLst>
                    <a:ext uri="{9D8B030D-6E8A-4147-A177-3AD203B41FA5}">
                      <a16:colId xmlns:a16="http://schemas.microsoft.com/office/drawing/2014/main" val="3976752881"/>
                    </a:ext>
                  </a:extLst>
                </a:gridCol>
                <a:gridCol w="516367">
                  <a:extLst>
                    <a:ext uri="{9D8B030D-6E8A-4147-A177-3AD203B41FA5}">
                      <a16:colId xmlns:a16="http://schemas.microsoft.com/office/drawing/2014/main" val="2241222234"/>
                    </a:ext>
                  </a:extLst>
                </a:gridCol>
                <a:gridCol w="517203">
                  <a:extLst>
                    <a:ext uri="{9D8B030D-6E8A-4147-A177-3AD203B41FA5}">
                      <a16:colId xmlns:a16="http://schemas.microsoft.com/office/drawing/2014/main" val="1747417883"/>
                    </a:ext>
                  </a:extLst>
                </a:gridCol>
                <a:gridCol w="518038">
                  <a:extLst>
                    <a:ext uri="{9D8B030D-6E8A-4147-A177-3AD203B41FA5}">
                      <a16:colId xmlns:a16="http://schemas.microsoft.com/office/drawing/2014/main" val="2242657864"/>
                    </a:ext>
                  </a:extLst>
                </a:gridCol>
                <a:gridCol w="254906">
                  <a:extLst>
                    <a:ext uri="{9D8B030D-6E8A-4147-A177-3AD203B41FA5}">
                      <a16:colId xmlns:a16="http://schemas.microsoft.com/office/drawing/2014/main" val="368418225"/>
                    </a:ext>
                  </a:extLst>
                </a:gridCol>
                <a:gridCol w="948341">
                  <a:extLst>
                    <a:ext uri="{9D8B030D-6E8A-4147-A177-3AD203B41FA5}">
                      <a16:colId xmlns:a16="http://schemas.microsoft.com/office/drawing/2014/main" val="244408198"/>
                    </a:ext>
                  </a:extLst>
                </a:gridCol>
                <a:gridCol w="254906">
                  <a:extLst>
                    <a:ext uri="{9D8B030D-6E8A-4147-A177-3AD203B41FA5}">
                      <a16:colId xmlns:a16="http://schemas.microsoft.com/office/drawing/2014/main" val="2558648337"/>
                    </a:ext>
                  </a:extLst>
                </a:gridCol>
                <a:gridCol w="254906">
                  <a:extLst>
                    <a:ext uri="{9D8B030D-6E8A-4147-A177-3AD203B41FA5}">
                      <a16:colId xmlns:a16="http://schemas.microsoft.com/office/drawing/2014/main" val="3027401065"/>
                    </a:ext>
                  </a:extLst>
                </a:gridCol>
                <a:gridCol w="254906">
                  <a:extLst>
                    <a:ext uri="{9D8B030D-6E8A-4147-A177-3AD203B41FA5}">
                      <a16:colId xmlns:a16="http://schemas.microsoft.com/office/drawing/2014/main" val="3297120540"/>
                    </a:ext>
                  </a:extLst>
                </a:gridCol>
                <a:gridCol w="254906">
                  <a:extLst>
                    <a:ext uri="{9D8B030D-6E8A-4147-A177-3AD203B41FA5}">
                      <a16:colId xmlns:a16="http://schemas.microsoft.com/office/drawing/2014/main" val="2118008138"/>
                    </a:ext>
                  </a:extLst>
                </a:gridCol>
                <a:gridCol w="254906">
                  <a:extLst>
                    <a:ext uri="{9D8B030D-6E8A-4147-A177-3AD203B41FA5}">
                      <a16:colId xmlns:a16="http://schemas.microsoft.com/office/drawing/2014/main" val="164890832"/>
                    </a:ext>
                  </a:extLst>
                </a:gridCol>
                <a:gridCol w="828858">
                  <a:extLst>
                    <a:ext uri="{9D8B030D-6E8A-4147-A177-3AD203B41FA5}">
                      <a16:colId xmlns:a16="http://schemas.microsoft.com/office/drawing/2014/main" val="3601374655"/>
                    </a:ext>
                  </a:extLst>
                </a:gridCol>
              </a:tblGrid>
              <a:tr h="178290">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gridSpan="5">
                  <a:txBody>
                    <a:bodyPr/>
                    <a:lstStyle/>
                    <a:p>
                      <a:pPr algn="ctr">
                        <a:lnSpc>
                          <a:spcPct val="107000"/>
                        </a:lnSpc>
                        <a:spcAft>
                          <a:spcPts val="0"/>
                        </a:spcAft>
                      </a:pPr>
                      <a:r>
                        <a:rPr lang="en-GB" sz="1400">
                          <a:effectLst/>
                        </a:rPr>
                        <a:t>Seated Pull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gridSpan="5">
                  <a:txBody>
                    <a:bodyPr/>
                    <a:lstStyle/>
                    <a:p>
                      <a:pPr algn="ctr">
                        <a:lnSpc>
                          <a:spcPct val="107000"/>
                        </a:lnSpc>
                        <a:spcAft>
                          <a:spcPts val="0"/>
                        </a:spcAft>
                      </a:pPr>
                      <a:r>
                        <a:rPr lang="en-GB" sz="1400">
                          <a:effectLst/>
                        </a:rPr>
                        <a:t>Chest Press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81521270"/>
                  </a:ext>
                </a:extLst>
              </a:tr>
              <a:tr h="176644">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gridSpan="3">
                  <a:txBody>
                    <a:bodyPr/>
                    <a:lstStyle/>
                    <a:p>
                      <a:pPr algn="ctr">
                        <a:lnSpc>
                          <a:spcPct val="107000"/>
                        </a:lnSpc>
                        <a:spcAft>
                          <a:spcPts val="0"/>
                        </a:spcAft>
                      </a:pPr>
                      <a:r>
                        <a:rPr lang="en-GB" sz="1400">
                          <a:effectLst/>
                        </a:rPr>
                        <a:t>KSP (kgf)</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hMerge="1">
                  <a:txBody>
                    <a:bodyPr/>
                    <a:lstStyle/>
                    <a:p>
                      <a:endParaRPr lang="en-GB"/>
                    </a:p>
                  </a:txBody>
                  <a:tcPr/>
                </a:tc>
                <a:tc hMerge="1">
                  <a:txBody>
                    <a:bodyPr/>
                    <a:lstStyle/>
                    <a:p>
                      <a:endParaRPr lang="en-GB"/>
                    </a:p>
                  </a:txBody>
                  <a:tcP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LFSP (kg)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gridSpan="3">
                  <a:txBody>
                    <a:bodyPr/>
                    <a:lstStyle/>
                    <a:p>
                      <a:pPr algn="ctr">
                        <a:lnSpc>
                          <a:spcPct val="107000"/>
                        </a:lnSpc>
                        <a:spcAft>
                          <a:spcPts val="0"/>
                        </a:spcAft>
                      </a:pPr>
                      <a:r>
                        <a:rPr lang="en-GB" sz="1400">
                          <a:effectLst/>
                        </a:rPr>
                        <a:t>KCP (kgf)</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hMerge="1">
                  <a:txBody>
                    <a:bodyPr/>
                    <a:lstStyle/>
                    <a:p>
                      <a:endParaRPr lang="en-GB"/>
                    </a:p>
                  </a:txBody>
                  <a:tcPr/>
                </a:tc>
                <a:tc hMerge="1">
                  <a:txBody>
                    <a:bodyPr/>
                    <a:lstStyle/>
                    <a:p>
                      <a:endParaRPr lang="en-GB"/>
                    </a:p>
                  </a:txBody>
                  <a:tcP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TCP (kg)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1415287048"/>
                  </a:ext>
                </a:extLst>
              </a:tr>
              <a:tr h="89396">
                <a:tc>
                  <a:txBody>
                    <a:bodyPr/>
                    <a:lstStyle/>
                    <a:p>
                      <a:pPr algn="ctr">
                        <a:lnSpc>
                          <a:spcPct val="107000"/>
                        </a:lnSpc>
                        <a:spcAft>
                          <a:spcPts val="0"/>
                        </a:spcAft>
                      </a:pPr>
                      <a:r>
                        <a:rPr lang="en-GB" sz="1400" dirty="0" err="1">
                          <a:effectLst/>
                        </a:rPr>
                        <a:t>Partic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B</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B</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1796513067"/>
                  </a:ext>
                </a:extLst>
              </a:tr>
              <a:tr h="176644">
                <a:tc>
                  <a:txBody>
                    <a:bodyPr/>
                    <a:lstStyle/>
                    <a:p>
                      <a:pPr algn="ctr">
                        <a:lnSpc>
                          <a:spcPct val="107000"/>
                        </a:lnSpc>
                        <a:spcAft>
                          <a:spcPts val="0"/>
                        </a:spcAft>
                      </a:pPr>
                      <a:r>
                        <a:rPr lang="en-GB" sz="1400" dirty="0">
                          <a:effectLst/>
                        </a:rPr>
                        <a:t>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15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64494876"/>
                  </a:ext>
                </a:extLst>
              </a:tr>
              <a:tr h="176644">
                <a:tc>
                  <a:txBody>
                    <a:bodyPr/>
                    <a:lstStyle/>
                    <a:p>
                      <a:pPr algn="ctr">
                        <a:lnSpc>
                          <a:spcPct val="107000"/>
                        </a:lnSpc>
                        <a:spcAft>
                          <a:spcPts val="0"/>
                        </a:spcAft>
                      </a:pPr>
                      <a:r>
                        <a:rPr lang="en-GB" sz="1400">
                          <a:effectLst/>
                        </a:rPr>
                        <a:t>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23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893727025"/>
                  </a:ext>
                </a:extLst>
              </a:tr>
              <a:tr h="176644">
                <a:tc>
                  <a:txBody>
                    <a:bodyPr/>
                    <a:lstStyle/>
                    <a:p>
                      <a:pPr algn="ctr">
                        <a:lnSpc>
                          <a:spcPct val="107000"/>
                        </a:lnSpc>
                        <a:spcAft>
                          <a:spcPts val="0"/>
                        </a:spcAft>
                      </a:pPr>
                      <a:r>
                        <a:rPr lang="en-GB" sz="1400">
                          <a:effectLst/>
                        </a:rPr>
                        <a:t>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2613816406"/>
                  </a:ext>
                </a:extLst>
              </a:tr>
              <a:tr h="176644">
                <a:tc>
                  <a:txBody>
                    <a:bodyPr/>
                    <a:lstStyle/>
                    <a:p>
                      <a:pPr algn="ctr">
                        <a:lnSpc>
                          <a:spcPct val="107000"/>
                        </a:lnSpc>
                        <a:spcAft>
                          <a:spcPts val="0"/>
                        </a:spcAft>
                      </a:pPr>
                      <a:r>
                        <a:rPr lang="en-GB" sz="1400">
                          <a:effectLst/>
                        </a:rPr>
                        <a:t>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30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55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715846142"/>
                  </a:ext>
                </a:extLst>
              </a:tr>
              <a:tr h="176644">
                <a:tc>
                  <a:txBody>
                    <a:bodyPr/>
                    <a:lstStyle/>
                    <a:p>
                      <a:pPr algn="ctr">
                        <a:lnSpc>
                          <a:spcPct val="107000"/>
                        </a:lnSpc>
                        <a:spcAft>
                          <a:spcPts val="0"/>
                        </a:spcAft>
                      </a:pPr>
                      <a:r>
                        <a:rPr lang="en-GB" sz="1400">
                          <a:effectLst/>
                        </a:rPr>
                        <a:t>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30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1207105025"/>
                  </a:ext>
                </a:extLst>
              </a:tr>
              <a:tr h="176644">
                <a:tc>
                  <a:txBody>
                    <a:bodyPr/>
                    <a:lstStyle/>
                    <a:p>
                      <a:pPr algn="ctr">
                        <a:lnSpc>
                          <a:spcPct val="107000"/>
                        </a:lnSpc>
                        <a:spcAft>
                          <a:spcPts val="0"/>
                        </a:spcAft>
                      </a:pPr>
                      <a:r>
                        <a:rPr lang="en-GB" sz="1400">
                          <a:effectLst/>
                        </a:rPr>
                        <a:t>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4131426559"/>
                  </a:ext>
                </a:extLst>
              </a:tr>
              <a:tr h="176644">
                <a:tc>
                  <a:txBody>
                    <a:bodyPr/>
                    <a:lstStyle/>
                    <a:p>
                      <a:pPr algn="ctr">
                        <a:lnSpc>
                          <a:spcPct val="107000"/>
                        </a:lnSpc>
                        <a:spcAft>
                          <a:spcPts val="0"/>
                        </a:spcAft>
                      </a:pPr>
                      <a:r>
                        <a:rPr lang="en-GB" sz="1400">
                          <a:effectLst/>
                        </a:rPr>
                        <a:t>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30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565535574"/>
                  </a:ext>
                </a:extLst>
              </a:tr>
              <a:tr h="176644">
                <a:tc>
                  <a:txBody>
                    <a:bodyPr/>
                    <a:lstStyle/>
                    <a:p>
                      <a:pPr algn="ctr">
                        <a:lnSpc>
                          <a:spcPct val="107000"/>
                        </a:lnSpc>
                        <a:spcAft>
                          <a:spcPts val="0"/>
                        </a:spcAft>
                      </a:pPr>
                      <a:r>
                        <a:rPr lang="en-GB" sz="1400">
                          <a:effectLst/>
                        </a:rPr>
                        <a:t>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80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2320032745"/>
                  </a:ext>
                </a:extLst>
              </a:tr>
              <a:tr h="176644">
                <a:tc>
                  <a:txBody>
                    <a:bodyPr/>
                    <a:lstStyle/>
                    <a:p>
                      <a:pPr algn="ctr">
                        <a:lnSpc>
                          <a:spcPct val="107000"/>
                        </a:lnSpc>
                        <a:spcAft>
                          <a:spcPts val="0"/>
                        </a:spcAft>
                      </a:pPr>
                      <a:r>
                        <a:rPr lang="en-GB" sz="1400">
                          <a:effectLst/>
                        </a:rPr>
                        <a:t>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70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15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2986168436"/>
                  </a:ext>
                </a:extLst>
              </a:tr>
              <a:tr h="176644">
                <a:tc>
                  <a:txBody>
                    <a:bodyPr/>
                    <a:lstStyle/>
                    <a:p>
                      <a:pPr algn="ctr">
                        <a:lnSpc>
                          <a:spcPct val="107000"/>
                        </a:lnSpc>
                        <a:spcAft>
                          <a:spcPts val="0"/>
                        </a:spcAft>
                      </a:pPr>
                      <a:r>
                        <a:rPr lang="en-GB" sz="1400">
                          <a:effectLst/>
                        </a:rPr>
                        <a:t>10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1477996678"/>
                  </a:ext>
                </a:extLst>
              </a:tr>
              <a:tr h="176644">
                <a:tc>
                  <a:txBody>
                    <a:bodyPr/>
                    <a:lstStyle/>
                    <a:p>
                      <a:pPr algn="ctr">
                        <a:lnSpc>
                          <a:spcPct val="107000"/>
                        </a:lnSpc>
                        <a:spcAft>
                          <a:spcPts val="0"/>
                        </a:spcAft>
                      </a:pPr>
                      <a:r>
                        <a:rPr lang="en-GB" sz="1400">
                          <a:effectLst/>
                        </a:rPr>
                        <a:t>11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4055875632"/>
                  </a:ext>
                </a:extLst>
              </a:tr>
              <a:tr h="176644">
                <a:tc>
                  <a:txBody>
                    <a:bodyPr/>
                    <a:lstStyle/>
                    <a:p>
                      <a:pPr algn="ctr">
                        <a:lnSpc>
                          <a:spcPct val="107000"/>
                        </a:lnSpc>
                        <a:spcAft>
                          <a:spcPts val="0"/>
                        </a:spcAft>
                      </a:pPr>
                      <a:r>
                        <a:rPr lang="en-GB" sz="1400">
                          <a:effectLst/>
                        </a:rPr>
                        <a:t>12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57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923696452"/>
                  </a:ext>
                </a:extLst>
              </a:tr>
              <a:tr h="176644">
                <a:tc>
                  <a:txBody>
                    <a:bodyPr/>
                    <a:lstStyle/>
                    <a:p>
                      <a:pPr algn="ctr">
                        <a:lnSpc>
                          <a:spcPct val="107000"/>
                        </a:lnSpc>
                        <a:spcAft>
                          <a:spcPts val="0"/>
                        </a:spcAft>
                      </a:pPr>
                      <a:r>
                        <a:rPr lang="en-GB" sz="1400">
                          <a:effectLst/>
                        </a:rPr>
                        <a:t>13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38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20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1598930594"/>
                  </a:ext>
                </a:extLst>
              </a:tr>
              <a:tr h="176644">
                <a:tc>
                  <a:txBody>
                    <a:bodyPr/>
                    <a:lstStyle/>
                    <a:p>
                      <a:pPr algn="ctr">
                        <a:lnSpc>
                          <a:spcPct val="107000"/>
                        </a:lnSpc>
                        <a:spcAft>
                          <a:spcPts val="0"/>
                        </a:spcAft>
                      </a:pPr>
                      <a:r>
                        <a:rPr lang="en-GB" sz="1400">
                          <a:effectLst/>
                        </a:rPr>
                        <a:t>14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1166315412"/>
                  </a:ext>
                </a:extLst>
              </a:tr>
              <a:tr h="176644">
                <a:tc>
                  <a:txBody>
                    <a:bodyPr/>
                    <a:lstStyle/>
                    <a:p>
                      <a:pPr algn="ctr">
                        <a:lnSpc>
                          <a:spcPct val="107000"/>
                        </a:lnSpc>
                        <a:spcAft>
                          <a:spcPts val="0"/>
                        </a:spcAft>
                      </a:pPr>
                      <a:r>
                        <a:rPr lang="en-GB" sz="1400">
                          <a:effectLst/>
                        </a:rPr>
                        <a:t>15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35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2385343248"/>
                  </a:ext>
                </a:extLst>
              </a:tr>
              <a:tr h="176644">
                <a:tc>
                  <a:txBody>
                    <a:bodyPr/>
                    <a:lstStyle/>
                    <a:p>
                      <a:pPr algn="ctr">
                        <a:lnSpc>
                          <a:spcPct val="107000"/>
                        </a:lnSpc>
                        <a:spcAft>
                          <a:spcPts val="0"/>
                        </a:spcAft>
                      </a:pPr>
                      <a:r>
                        <a:rPr lang="en-GB" sz="1400">
                          <a:effectLst/>
                        </a:rPr>
                        <a:t>16</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35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679832579"/>
                  </a:ext>
                </a:extLst>
              </a:tr>
              <a:tr h="176644">
                <a:tc>
                  <a:txBody>
                    <a:bodyPr/>
                    <a:lstStyle/>
                    <a:p>
                      <a:pPr algn="ctr">
                        <a:lnSpc>
                          <a:spcPct val="107000"/>
                        </a:lnSpc>
                        <a:spcAft>
                          <a:spcPts val="0"/>
                        </a:spcAft>
                      </a:pPr>
                      <a:r>
                        <a:rPr lang="en-GB" sz="1400">
                          <a:effectLst/>
                        </a:rPr>
                        <a:t>17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37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586947619"/>
                  </a:ext>
                </a:extLst>
              </a:tr>
              <a:tr h="176644">
                <a:tc>
                  <a:txBody>
                    <a:bodyPr/>
                    <a:lstStyle/>
                    <a:p>
                      <a:pPr algn="ctr">
                        <a:lnSpc>
                          <a:spcPct val="107000"/>
                        </a:lnSpc>
                        <a:spcAft>
                          <a:spcPts val="0"/>
                        </a:spcAft>
                      </a:pPr>
                      <a:r>
                        <a:rPr lang="en-GB" sz="1400">
                          <a:effectLst/>
                        </a:rPr>
                        <a:t>18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2067240482"/>
                  </a:ext>
                </a:extLst>
              </a:tr>
              <a:tr h="176644">
                <a:tc>
                  <a:txBody>
                    <a:bodyPr/>
                    <a:lstStyle/>
                    <a:p>
                      <a:pPr algn="ctr">
                        <a:lnSpc>
                          <a:spcPct val="107000"/>
                        </a:lnSpc>
                        <a:spcAft>
                          <a:spcPts val="0"/>
                        </a:spcAft>
                      </a:pPr>
                      <a:r>
                        <a:rPr lang="en-GB" sz="1400">
                          <a:effectLst/>
                        </a:rPr>
                        <a:t>19</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35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206701432"/>
                  </a:ext>
                </a:extLst>
              </a:tr>
              <a:tr h="176644">
                <a:tc>
                  <a:txBody>
                    <a:bodyPr/>
                    <a:lstStyle/>
                    <a:p>
                      <a:pPr algn="ctr">
                        <a:lnSpc>
                          <a:spcPct val="107000"/>
                        </a:lnSpc>
                        <a:spcAft>
                          <a:spcPts val="0"/>
                        </a:spcAft>
                      </a:pPr>
                      <a:r>
                        <a:rPr lang="en-GB" sz="1400">
                          <a:effectLst/>
                        </a:rPr>
                        <a:t>20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27.5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353798302"/>
                  </a:ext>
                </a:extLst>
              </a:tr>
              <a:tr h="176644">
                <a:tc>
                  <a:txBody>
                    <a:bodyPr/>
                    <a:lstStyle/>
                    <a:p>
                      <a:pPr algn="ctr">
                        <a:lnSpc>
                          <a:spcPct val="107000"/>
                        </a:lnSpc>
                        <a:spcAft>
                          <a:spcPts val="0"/>
                        </a:spcAft>
                      </a:pPr>
                      <a:r>
                        <a:rPr lang="en-GB" sz="1400">
                          <a:effectLst/>
                        </a:rPr>
                        <a:t>21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206151878"/>
                  </a:ext>
                </a:extLst>
              </a:tr>
              <a:tr h="176644">
                <a:tc>
                  <a:txBody>
                    <a:bodyPr/>
                    <a:lstStyle/>
                    <a:p>
                      <a:pPr algn="ctr">
                        <a:lnSpc>
                          <a:spcPct val="107000"/>
                        </a:lnSpc>
                        <a:spcAft>
                          <a:spcPts val="0"/>
                        </a:spcAft>
                      </a:pPr>
                      <a:r>
                        <a:rPr lang="en-GB" sz="1400">
                          <a:effectLst/>
                        </a:rPr>
                        <a:t>22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60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32.5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241026219"/>
                  </a:ext>
                </a:extLst>
              </a:tr>
              <a:tr h="176644">
                <a:tc>
                  <a:txBody>
                    <a:bodyPr/>
                    <a:lstStyle/>
                    <a:p>
                      <a:pPr algn="ctr">
                        <a:lnSpc>
                          <a:spcPct val="107000"/>
                        </a:lnSpc>
                        <a:spcAft>
                          <a:spcPts val="0"/>
                        </a:spcAft>
                      </a:pPr>
                      <a:r>
                        <a:rPr lang="en-GB" sz="1400">
                          <a:effectLst/>
                        </a:rPr>
                        <a:t>23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58</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298692840"/>
                  </a:ext>
                </a:extLst>
              </a:tr>
              <a:tr h="176644">
                <a:tc>
                  <a:txBody>
                    <a:bodyPr/>
                    <a:lstStyle/>
                    <a:p>
                      <a:pPr algn="ctr">
                        <a:lnSpc>
                          <a:spcPct val="107000"/>
                        </a:lnSpc>
                        <a:spcAft>
                          <a:spcPts val="0"/>
                        </a:spcAft>
                      </a:pPr>
                      <a:r>
                        <a:rPr lang="en-GB" sz="1400">
                          <a:effectLst/>
                        </a:rPr>
                        <a:t>24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75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60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57</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1976372344"/>
                  </a:ext>
                </a:extLst>
              </a:tr>
              <a:tr h="176644">
                <a:tc>
                  <a:txBody>
                    <a:bodyPr/>
                    <a:lstStyle/>
                    <a:p>
                      <a:pPr algn="ctr">
                        <a:lnSpc>
                          <a:spcPct val="107000"/>
                        </a:lnSpc>
                        <a:spcAft>
                          <a:spcPts val="0"/>
                        </a:spcAft>
                      </a:pPr>
                      <a:r>
                        <a:rPr lang="en-GB" sz="1400">
                          <a:effectLst/>
                        </a:rPr>
                        <a:t>25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55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70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35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40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a:effectLst/>
                        </a:rPr>
                        <a:t>40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tc>
                  <a:txBody>
                    <a:bodyPr/>
                    <a:lstStyle/>
                    <a:p>
                      <a:pPr algn="ctr">
                        <a:lnSpc>
                          <a:spcPct val="107000"/>
                        </a:lnSpc>
                        <a:spcAft>
                          <a:spcPts val="0"/>
                        </a:spcAft>
                      </a:pPr>
                      <a:r>
                        <a:rPr lang="en-GB" sz="1400" dirty="0">
                          <a:effectLst/>
                        </a:rPr>
                        <a:t>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0796" marR="30796" marT="0" marB="0" anchor="ctr"/>
                </a:tc>
                <a:extLst>
                  <a:ext uri="{0D108BD9-81ED-4DB2-BD59-A6C34878D82A}">
                    <a16:rowId xmlns:a16="http://schemas.microsoft.com/office/drawing/2014/main" val="3926539002"/>
                  </a:ext>
                </a:extLst>
              </a:tr>
            </a:tbl>
          </a:graphicData>
        </a:graphic>
      </p:graphicFrame>
      <p:sp>
        <p:nvSpPr>
          <p:cNvPr id="6" name="Rectangle 5"/>
          <p:cNvSpPr/>
          <p:nvPr/>
        </p:nvSpPr>
        <p:spPr>
          <a:xfrm>
            <a:off x="5032074" y="205248"/>
            <a:ext cx="6481314" cy="322845"/>
          </a:xfrm>
          <a:prstGeom prst="rect">
            <a:avLst/>
          </a:prstGeom>
        </p:spPr>
        <p:txBody>
          <a:bodyPr wrap="square">
            <a:spAutoFit/>
          </a:bodyPr>
          <a:lstStyle/>
          <a:p>
            <a:pPr>
              <a:lnSpc>
                <a:spcPct val="107000"/>
              </a:lnSpc>
              <a:spcAft>
                <a:spcPts val="800"/>
              </a:spcAft>
            </a:pPr>
            <a:r>
              <a:rPr lang="en-GB" sz="1400" dirty="0">
                <a:latin typeface="Calibri" panose="020F0502020204030204" pitchFamily="34" charset="0"/>
                <a:ea typeface="Calibri" panose="020F0502020204030204" pitchFamily="34" charset="0"/>
                <a:cs typeface="Times New Roman" panose="02020603050405020304" pitchFamily="18" charset="0"/>
              </a:rPr>
              <a:t>Table 1: Strength measure of seated pull (</a:t>
            </a:r>
            <a:r>
              <a:rPr lang="en-GB" sz="1400" dirty="0" err="1">
                <a:latin typeface="Calibri" panose="020F0502020204030204" pitchFamily="34" charset="0"/>
                <a:ea typeface="Calibri" panose="020F0502020204030204" pitchFamily="34" charset="0"/>
                <a:cs typeface="Times New Roman" panose="02020603050405020304" pitchFamily="18" charset="0"/>
              </a:rPr>
              <a:t>KSPvLFSP</a:t>
            </a:r>
            <a:r>
              <a:rPr lang="en-GB" sz="1400" dirty="0">
                <a:latin typeface="Calibri" panose="020F0502020204030204" pitchFamily="34" charset="0"/>
                <a:ea typeface="Calibri" panose="020F0502020204030204" pitchFamily="34" charset="0"/>
                <a:cs typeface="Times New Roman" panose="02020603050405020304" pitchFamily="18" charset="0"/>
              </a:rPr>
              <a:t>) and seated chest press (</a:t>
            </a:r>
            <a:r>
              <a:rPr lang="en-GB" sz="1400" dirty="0" err="1">
                <a:latin typeface="Calibri" panose="020F0502020204030204" pitchFamily="34" charset="0"/>
                <a:ea typeface="Calibri" panose="020F0502020204030204" pitchFamily="34" charset="0"/>
                <a:cs typeface="Times New Roman" panose="02020603050405020304" pitchFamily="18" charset="0"/>
              </a:rPr>
              <a:t>KCPvTCP</a:t>
            </a:r>
            <a:r>
              <a:rPr lang="en-GB" sz="1400" dirty="0">
                <a:latin typeface="Calibri" panose="020F0502020204030204" pitchFamily="34" charset="0"/>
                <a:ea typeface="Calibri" panose="020F0502020204030204" pitchFamily="34" charset="0"/>
                <a:cs typeface="Times New Roman" panose="02020603050405020304" pitchFamily="18" charset="0"/>
              </a:rPr>
              <a:t>)</a:t>
            </a:r>
          </a:p>
        </p:txBody>
      </p:sp>
      <p:sp>
        <p:nvSpPr>
          <p:cNvPr id="7" name="TextBox 6"/>
          <p:cNvSpPr txBox="1"/>
          <p:nvPr/>
        </p:nvSpPr>
        <p:spPr>
          <a:xfrm>
            <a:off x="368060" y="1345721"/>
            <a:ext cx="3881887" cy="2308324"/>
          </a:xfrm>
          <a:prstGeom prst="rect">
            <a:avLst/>
          </a:prstGeom>
          <a:noFill/>
        </p:spPr>
        <p:txBody>
          <a:bodyPr wrap="square" rtlCol="0">
            <a:spAutoFit/>
          </a:bodyPr>
          <a:lstStyle/>
          <a:p>
            <a:r>
              <a:rPr lang="en-GB" dirty="0" smtClean="0"/>
              <a:t>Conduct the analysis through the descriptive – explore for </a:t>
            </a:r>
          </a:p>
          <a:p>
            <a:endParaRPr lang="en-GB" dirty="0"/>
          </a:p>
          <a:p>
            <a:r>
              <a:rPr lang="en-GB" dirty="0" smtClean="0"/>
              <a:t>Mean ± SD</a:t>
            </a:r>
          </a:p>
          <a:p>
            <a:r>
              <a:rPr lang="en-GB" dirty="0" smtClean="0"/>
              <a:t>Confidence intervals</a:t>
            </a:r>
          </a:p>
          <a:p>
            <a:r>
              <a:rPr lang="en-GB" dirty="0" smtClean="0"/>
              <a:t>Kurtosis</a:t>
            </a:r>
          </a:p>
          <a:p>
            <a:r>
              <a:rPr lang="en-GB" dirty="0" smtClean="0"/>
              <a:t>Skewness</a:t>
            </a:r>
          </a:p>
          <a:p>
            <a:r>
              <a:rPr lang="en-GB" dirty="0" smtClean="0"/>
              <a:t>Normality of data</a:t>
            </a:r>
          </a:p>
        </p:txBody>
      </p:sp>
    </p:spTree>
    <p:extLst>
      <p:ext uri="{BB962C8B-B14F-4D97-AF65-F5344CB8AC3E}">
        <p14:creationId xmlns:p14="http://schemas.microsoft.com/office/powerpoint/2010/main" val="932439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data</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025007863"/>
              </p:ext>
            </p:extLst>
          </p:nvPr>
        </p:nvGraphicFramePr>
        <p:xfrm>
          <a:off x="838200" y="2134525"/>
          <a:ext cx="7868729" cy="2440560"/>
        </p:xfrm>
        <a:graphic>
          <a:graphicData uri="http://schemas.openxmlformats.org/drawingml/2006/table">
            <a:tbl>
              <a:tblPr firstRow="1" firstCol="1" bandRow="1">
                <a:tableStyleId>{5C22544A-7EE6-4342-B048-85BDC9FD1C3A}</a:tableStyleId>
              </a:tblPr>
              <a:tblGrid>
                <a:gridCol w="2156586">
                  <a:extLst>
                    <a:ext uri="{9D8B030D-6E8A-4147-A177-3AD203B41FA5}">
                      <a16:colId xmlns:a16="http://schemas.microsoft.com/office/drawing/2014/main" val="3158023914"/>
                    </a:ext>
                  </a:extLst>
                </a:gridCol>
                <a:gridCol w="960105">
                  <a:extLst>
                    <a:ext uri="{9D8B030D-6E8A-4147-A177-3AD203B41FA5}">
                      <a16:colId xmlns:a16="http://schemas.microsoft.com/office/drawing/2014/main" val="3555013404"/>
                    </a:ext>
                  </a:extLst>
                </a:gridCol>
                <a:gridCol w="1419744">
                  <a:extLst>
                    <a:ext uri="{9D8B030D-6E8A-4147-A177-3AD203B41FA5}">
                      <a16:colId xmlns:a16="http://schemas.microsoft.com/office/drawing/2014/main" val="227011113"/>
                    </a:ext>
                  </a:extLst>
                </a:gridCol>
                <a:gridCol w="1190942">
                  <a:extLst>
                    <a:ext uri="{9D8B030D-6E8A-4147-A177-3AD203B41FA5}">
                      <a16:colId xmlns:a16="http://schemas.microsoft.com/office/drawing/2014/main" val="3001805893"/>
                    </a:ext>
                  </a:extLst>
                </a:gridCol>
                <a:gridCol w="1173343">
                  <a:extLst>
                    <a:ext uri="{9D8B030D-6E8A-4147-A177-3AD203B41FA5}">
                      <a16:colId xmlns:a16="http://schemas.microsoft.com/office/drawing/2014/main" val="2077560728"/>
                    </a:ext>
                  </a:extLst>
                </a:gridCol>
                <a:gridCol w="968009">
                  <a:extLst>
                    <a:ext uri="{9D8B030D-6E8A-4147-A177-3AD203B41FA5}">
                      <a16:colId xmlns:a16="http://schemas.microsoft.com/office/drawing/2014/main" val="1629885743"/>
                    </a:ext>
                  </a:extLst>
                </a:gridCol>
              </a:tblGrid>
              <a:tr h="488112">
                <a:tc>
                  <a:txBody>
                    <a:bodyPr/>
                    <a:lstStyle/>
                    <a:p>
                      <a:pPr>
                        <a:lnSpc>
                          <a:spcPct val="107000"/>
                        </a:lnSpc>
                        <a:spcAft>
                          <a:spcPts val="0"/>
                        </a:spcAft>
                      </a:pPr>
                      <a:r>
                        <a:rPr lang="en-GB" sz="12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200" dirty="0" err="1">
                          <a:effectLst/>
                        </a:rPr>
                        <a:t>Mean±SD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CI (95%)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Skewness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Kurtosis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Shapiro- wilks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748805970"/>
                  </a:ext>
                </a:extLst>
              </a:tr>
              <a:tr h="488112">
                <a:tc>
                  <a:txBody>
                    <a:bodyPr/>
                    <a:lstStyle/>
                    <a:p>
                      <a:pPr>
                        <a:lnSpc>
                          <a:spcPct val="107000"/>
                        </a:lnSpc>
                        <a:spcAft>
                          <a:spcPts val="0"/>
                        </a:spcAft>
                      </a:pPr>
                      <a:r>
                        <a:rPr lang="en-GB" sz="1200">
                          <a:effectLst/>
                        </a:rPr>
                        <a:t>Keiser seated pull (kgf)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200">
                          <a:effectLst/>
                        </a:rPr>
                        <a:t>36.5±1.9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32.5 – 40.5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.855 SE.464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.238 SE=.902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.037</a:t>
                      </a:r>
                      <a:r>
                        <a:rPr lang="en-GB" sz="1200" baseline="30000">
                          <a:effectLst/>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02744302"/>
                  </a:ext>
                </a:extLst>
              </a:tr>
              <a:tr h="488112">
                <a:tc>
                  <a:txBody>
                    <a:bodyPr/>
                    <a:lstStyle/>
                    <a:p>
                      <a:pPr>
                        <a:lnSpc>
                          <a:spcPct val="107000"/>
                        </a:lnSpc>
                        <a:spcAft>
                          <a:spcPts val="0"/>
                        </a:spcAft>
                      </a:pPr>
                      <a:r>
                        <a:rPr lang="en-GB" sz="1200">
                          <a:effectLst/>
                        </a:rPr>
                        <a:t>Life Fitness pull (kg)</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200">
                          <a:effectLst/>
                        </a:rPr>
                        <a:t>60.2±2.6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54.8 – 65.6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-.877 SE=.464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.319 SE.902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.022</a:t>
                      </a:r>
                      <a:r>
                        <a:rPr lang="en-GB" sz="1200" baseline="30000" dirty="0">
                          <a:effectLst/>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467568907"/>
                  </a:ext>
                </a:extLst>
              </a:tr>
              <a:tr h="488112">
                <a:tc>
                  <a:txBody>
                    <a:bodyPr/>
                    <a:lstStyle/>
                    <a:p>
                      <a:pPr>
                        <a:lnSpc>
                          <a:spcPct val="107000"/>
                        </a:lnSpc>
                        <a:spcAft>
                          <a:spcPts val="0"/>
                        </a:spcAft>
                      </a:pPr>
                      <a:r>
                        <a:rPr lang="en-GB" sz="1200">
                          <a:effectLst/>
                        </a:rPr>
                        <a:t>Keiser chest press (kgf)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200">
                          <a:effectLst/>
                        </a:rPr>
                        <a:t>48.4±2.6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42.9 – 53.9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.66 SE=.464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-.648 SE=.902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.189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736205118"/>
                  </a:ext>
                </a:extLst>
              </a:tr>
              <a:tr h="488112">
                <a:tc>
                  <a:txBody>
                    <a:bodyPr/>
                    <a:lstStyle/>
                    <a:p>
                      <a:pPr>
                        <a:lnSpc>
                          <a:spcPct val="107000"/>
                        </a:lnSpc>
                        <a:spcAft>
                          <a:spcPts val="0"/>
                        </a:spcAft>
                      </a:pPr>
                      <a:r>
                        <a:rPr lang="en-GB" sz="1200" dirty="0">
                          <a:effectLst/>
                        </a:rPr>
                        <a:t>Technogym chest press (kg)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200">
                          <a:effectLst/>
                        </a:rPr>
                        <a:t>26.0±1.4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23.1 – 28.9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.725 SE=.464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a:effectLst/>
                        </a:rPr>
                        <a:t>.930 SE=.902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200" dirty="0">
                          <a:effectLst/>
                        </a:rPr>
                        <a:t>.093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146475560"/>
                  </a:ext>
                </a:extLst>
              </a:tr>
            </a:tbl>
          </a:graphicData>
        </a:graphic>
      </p:graphicFrame>
      <p:sp>
        <p:nvSpPr>
          <p:cNvPr id="5" name="Rectangle 1"/>
          <p:cNvSpPr>
            <a:spLocks noChangeArrowheads="1"/>
          </p:cNvSpPr>
          <p:nvPr/>
        </p:nvSpPr>
        <p:spPr bwMode="auto">
          <a:xfrm>
            <a:off x="889239" y="1690688"/>
            <a:ext cx="3883325"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Table 1: Determination of Data Normality</a:t>
            </a:r>
            <a:endParaRPr kumimoji="0" lang="en-GB" altLang="en-US" sz="800" b="0" i="0" u="none" strike="noStrike" cap="none" normalizeH="0" baseline="0" dirty="0" smtClean="0">
              <a:ln>
                <a:noFill/>
              </a:ln>
              <a:solidFill>
                <a:schemeClr val="tx1"/>
              </a:solidFill>
              <a:effectLst/>
            </a:endParaRPr>
          </a:p>
        </p:txBody>
      </p:sp>
      <p:sp>
        <p:nvSpPr>
          <p:cNvPr id="6" name="Rectangle 5"/>
          <p:cNvSpPr/>
          <p:nvPr/>
        </p:nvSpPr>
        <p:spPr>
          <a:xfrm>
            <a:off x="838200" y="4882151"/>
            <a:ext cx="3504998" cy="523220"/>
          </a:xfrm>
          <a:prstGeom prst="rect">
            <a:avLst/>
          </a:prstGeom>
        </p:spPr>
        <p:txBody>
          <a:bodyPr wrap="none">
            <a:spAutoFit/>
          </a:bodyPr>
          <a:lstStyle/>
          <a:p>
            <a:pPr lvl="0" eaLnBrk="0" fontAlgn="base" hangingPunct="0">
              <a:spcBef>
                <a:spcPct val="0"/>
              </a:spcBef>
              <a:spcAft>
                <a:spcPct val="0"/>
              </a:spcAft>
            </a:pPr>
            <a:r>
              <a:rPr kumimoji="0" lang="en-GB" altLang="en-US" sz="28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lang="en-GB" altLang="en-US" dirty="0">
                <a:latin typeface="Calibri" panose="020F0502020204030204" pitchFamily="34" charset="0"/>
                <a:ea typeface="Calibri" panose="020F0502020204030204" pitchFamily="34" charset="0"/>
                <a:cs typeface="Times New Roman" panose="02020603050405020304" pitchFamily="18" charset="0"/>
              </a:rPr>
              <a:t>Indicates non-normal distribution</a:t>
            </a:r>
            <a:endParaRPr kumimoji="0" lang="en-GB" altLang="en-US" sz="44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26978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Normality of data</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One assumption for using parametric statistics is that data is normally distributed.</a:t>
            </a:r>
          </a:p>
          <a:p>
            <a:pPr marL="0" indent="0">
              <a:buNone/>
            </a:pPr>
            <a:endParaRPr lang="en-GB" dirty="0"/>
          </a:p>
          <a:p>
            <a:pPr marL="0" indent="0">
              <a:buNone/>
            </a:pPr>
            <a:r>
              <a:rPr lang="en-GB" dirty="0" smtClean="0"/>
              <a:t>To measure this we conduct tests;</a:t>
            </a:r>
          </a:p>
          <a:p>
            <a:pPr marL="0" indent="0">
              <a:buNone/>
            </a:pPr>
            <a:r>
              <a:rPr lang="en-GB" dirty="0" smtClean="0"/>
              <a:t>Normal distribution- Shapiro-</a:t>
            </a:r>
            <a:r>
              <a:rPr lang="en-GB" dirty="0" err="1" smtClean="0"/>
              <a:t>wilks</a:t>
            </a:r>
            <a:endParaRPr lang="en-GB" dirty="0" smtClean="0"/>
          </a:p>
          <a:p>
            <a:pPr marL="0" indent="0">
              <a:buNone/>
            </a:pPr>
            <a:r>
              <a:rPr lang="en-GB" dirty="0" smtClean="0"/>
              <a:t>Skewness</a:t>
            </a:r>
          </a:p>
          <a:p>
            <a:pPr marL="0" indent="0">
              <a:buNone/>
            </a:pPr>
            <a:r>
              <a:rPr lang="en-GB" dirty="0" smtClean="0"/>
              <a:t>Kurtosis</a:t>
            </a:r>
          </a:p>
          <a:p>
            <a:pPr marL="0" indent="0">
              <a:buNone/>
            </a:pPr>
            <a:endParaRPr lang="en-GB" dirty="0"/>
          </a:p>
          <a:p>
            <a:pPr marL="0" indent="0">
              <a:buNone/>
            </a:pPr>
            <a:r>
              <a:rPr lang="en-GB" dirty="0" smtClean="0"/>
              <a:t>These all come from the explore option in SPSS</a:t>
            </a:r>
            <a:endParaRPr lang="en-GB" dirty="0"/>
          </a:p>
        </p:txBody>
      </p:sp>
    </p:spTree>
    <p:extLst>
      <p:ext uri="{BB962C8B-B14F-4D97-AF65-F5344CB8AC3E}">
        <p14:creationId xmlns:p14="http://schemas.microsoft.com/office/powerpoint/2010/main" val="1244078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1328"/>
          </a:xfrm>
        </p:spPr>
        <p:txBody>
          <a:bodyPr/>
          <a:lstStyle/>
          <a:p>
            <a:pPr algn="ctr"/>
            <a:r>
              <a:rPr lang="en-GB" dirty="0" smtClean="0"/>
              <a:t>Normal Distribution</a:t>
            </a:r>
            <a:endParaRPr lang="en-GB" dirty="0"/>
          </a:p>
        </p:txBody>
      </p:sp>
      <p:sp>
        <p:nvSpPr>
          <p:cNvPr id="4" name="Content Placeholder 3"/>
          <p:cNvSpPr>
            <a:spLocks noGrp="1"/>
          </p:cNvSpPr>
          <p:nvPr>
            <p:ph sz="half" idx="1"/>
          </p:nvPr>
        </p:nvSpPr>
        <p:spPr/>
        <p:txBody>
          <a:bodyPr/>
          <a:lstStyle/>
          <a:p>
            <a:pPr marL="0" indent="0" algn="ctr">
              <a:buNone/>
            </a:pPr>
            <a:r>
              <a:rPr lang="en-GB" dirty="0" smtClean="0"/>
              <a:t>Skewness</a:t>
            </a:r>
          </a:p>
          <a:p>
            <a:pPr marL="0" indent="0" algn="ctr">
              <a:buNone/>
            </a:pPr>
            <a:r>
              <a:rPr lang="en-GB" sz="2000" dirty="0" smtClean="0">
                <a:solidFill>
                  <a:srgbClr val="7030A0"/>
                </a:solidFill>
              </a:rPr>
              <a:t>A measure of asymmetry with the distribution of data.</a:t>
            </a:r>
            <a:endParaRPr lang="en-GB" sz="2000" dirty="0">
              <a:solidFill>
                <a:srgbClr val="7030A0"/>
              </a:solidFill>
            </a:endParaRPr>
          </a:p>
        </p:txBody>
      </p:sp>
      <p:sp>
        <p:nvSpPr>
          <p:cNvPr id="5" name="Content Placeholder 4"/>
          <p:cNvSpPr>
            <a:spLocks noGrp="1"/>
          </p:cNvSpPr>
          <p:nvPr>
            <p:ph sz="half" idx="2"/>
          </p:nvPr>
        </p:nvSpPr>
        <p:spPr/>
        <p:txBody>
          <a:bodyPr/>
          <a:lstStyle/>
          <a:p>
            <a:pPr marL="0" indent="0" algn="ctr">
              <a:buNone/>
            </a:pPr>
            <a:r>
              <a:rPr lang="en-GB" dirty="0" smtClean="0"/>
              <a:t>Kurtosis</a:t>
            </a:r>
          </a:p>
          <a:p>
            <a:pPr marL="0" indent="0" algn="ctr">
              <a:buNone/>
            </a:pPr>
            <a:r>
              <a:rPr lang="en-GB" dirty="0" smtClean="0"/>
              <a:t>A measure of </a:t>
            </a:r>
            <a:r>
              <a:rPr lang="en-GB" i="1" dirty="0" err="1" smtClean="0"/>
              <a:t>tailedness</a:t>
            </a:r>
            <a:r>
              <a:rPr lang="en-GB" dirty="0" smtClean="0"/>
              <a:t> of the distribution of the data</a:t>
            </a:r>
            <a:endParaRPr lang="en-GB" dirty="0"/>
          </a:p>
        </p:txBody>
      </p:sp>
      <p:pic>
        <p:nvPicPr>
          <p:cNvPr id="6" name="Picture 5"/>
          <p:cNvPicPr>
            <a:picLocks noChangeAspect="1"/>
          </p:cNvPicPr>
          <p:nvPr/>
        </p:nvPicPr>
        <p:blipFill>
          <a:blip r:embed="rId2"/>
          <a:stretch>
            <a:fillRect/>
          </a:stretch>
        </p:blipFill>
        <p:spPr>
          <a:xfrm>
            <a:off x="1009327" y="3741480"/>
            <a:ext cx="4630929" cy="1779426"/>
          </a:xfrm>
          <a:prstGeom prst="rect">
            <a:avLst/>
          </a:prstGeom>
        </p:spPr>
      </p:pic>
      <p:pic>
        <p:nvPicPr>
          <p:cNvPr id="7" name="Picture 6"/>
          <p:cNvPicPr>
            <a:picLocks noChangeAspect="1"/>
          </p:cNvPicPr>
          <p:nvPr/>
        </p:nvPicPr>
        <p:blipFill>
          <a:blip r:embed="rId3"/>
          <a:stretch>
            <a:fillRect/>
          </a:stretch>
        </p:blipFill>
        <p:spPr>
          <a:xfrm>
            <a:off x="6163610" y="4001294"/>
            <a:ext cx="5369936" cy="1519612"/>
          </a:xfrm>
          <a:prstGeom prst="rect">
            <a:avLst/>
          </a:prstGeom>
        </p:spPr>
      </p:pic>
    </p:spTree>
    <p:extLst>
      <p:ext uri="{BB962C8B-B14F-4D97-AF65-F5344CB8AC3E}">
        <p14:creationId xmlns:p14="http://schemas.microsoft.com/office/powerpoint/2010/main" val="1618066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5064"/>
          </a:xfrm>
        </p:spPr>
        <p:txBody>
          <a:bodyPr/>
          <a:lstStyle/>
          <a:p>
            <a:pPr algn="ctr"/>
            <a:r>
              <a:rPr lang="en-GB" dirty="0" smtClean="0"/>
              <a:t>Tests Required</a:t>
            </a:r>
            <a:endParaRPr lang="en-GB" dirty="0"/>
          </a:p>
        </p:txBody>
      </p:sp>
      <p:sp>
        <p:nvSpPr>
          <p:cNvPr id="3" name="Content Placeholder 2"/>
          <p:cNvSpPr>
            <a:spLocks noGrp="1"/>
          </p:cNvSpPr>
          <p:nvPr>
            <p:ph idx="1"/>
          </p:nvPr>
        </p:nvSpPr>
        <p:spPr>
          <a:xfrm>
            <a:off x="608162" y="1371300"/>
            <a:ext cx="10515600" cy="5334300"/>
          </a:xfrm>
        </p:spPr>
        <p:txBody>
          <a:bodyPr>
            <a:normAutofit fontScale="85000" lnSpcReduction="20000"/>
          </a:bodyPr>
          <a:lstStyle/>
          <a:p>
            <a:pPr marL="0" indent="0">
              <a:buNone/>
            </a:pPr>
            <a:r>
              <a:rPr lang="en-GB" dirty="0" smtClean="0"/>
              <a:t>From the data Seated pull data was not normally distributed but chest press was.</a:t>
            </a:r>
          </a:p>
          <a:p>
            <a:pPr marL="0" indent="0">
              <a:buNone/>
            </a:pPr>
            <a:endParaRPr lang="en-GB" dirty="0"/>
          </a:p>
          <a:p>
            <a:pPr marL="0" indent="0">
              <a:buNone/>
            </a:pPr>
            <a:r>
              <a:rPr lang="en-GB" dirty="0" smtClean="0"/>
              <a:t>Normally distributed data requires parametric data</a:t>
            </a:r>
          </a:p>
          <a:p>
            <a:pPr marL="0" indent="0">
              <a:buNone/>
            </a:pPr>
            <a:endParaRPr lang="en-GB" dirty="0"/>
          </a:p>
          <a:p>
            <a:r>
              <a:rPr lang="en-GB" dirty="0" smtClean="0"/>
              <a:t>Pearson’s moment Correlations</a:t>
            </a:r>
          </a:p>
          <a:p>
            <a:r>
              <a:rPr lang="en-GB" dirty="0" smtClean="0"/>
              <a:t>Regression analysis</a:t>
            </a:r>
          </a:p>
          <a:p>
            <a:r>
              <a:rPr lang="en-GB" dirty="0" smtClean="0"/>
              <a:t>Repeated measures ANOVA</a:t>
            </a:r>
          </a:p>
          <a:p>
            <a:pPr marL="0" indent="0">
              <a:buNone/>
            </a:pPr>
            <a:endParaRPr lang="en-GB" dirty="0"/>
          </a:p>
          <a:p>
            <a:pPr marL="0" indent="0">
              <a:buNone/>
            </a:pPr>
            <a:r>
              <a:rPr lang="en-GB" dirty="0" smtClean="0"/>
              <a:t>Non-normally distributed data requires non-parametric data.</a:t>
            </a:r>
          </a:p>
          <a:p>
            <a:pPr marL="0" indent="0">
              <a:buNone/>
            </a:pPr>
            <a:endParaRPr lang="en-GB" dirty="0" smtClean="0"/>
          </a:p>
          <a:p>
            <a:r>
              <a:rPr lang="en-GB" dirty="0" smtClean="0"/>
              <a:t>Spearman rank order correlation</a:t>
            </a:r>
          </a:p>
          <a:p>
            <a:r>
              <a:rPr lang="en-GB" dirty="0" smtClean="0"/>
              <a:t>Regression analysis</a:t>
            </a:r>
            <a:endParaRPr lang="en-GB" dirty="0"/>
          </a:p>
          <a:p>
            <a:r>
              <a:rPr lang="en-GB" dirty="0" smtClean="0"/>
              <a:t>Friedman test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96770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to write this section</a:t>
            </a:r>
            <a:endParaRPr lang="en-GB" dirty="0"/>
          </a:p>
        </p:txBody>
      </p:sp>
      <p:sp>
        <p:nvSpPr>
          <p:cNvPr id="3" name="Content Placeholder 2"/>
          <p:cNvSpPr>
            <a:spLocks noGrp="1"/>
          </p:cNvSpPr>
          <p:nvPr>
            <p:ph idx="1"/>
          </p:nvPr>
        </p:nvSpPr>
        <p:spPr>
          <a:xfrm>
            <a:off x="838200" y="1825625"/>
            <a:ext cx="10795958" cy="4351338"/>
          </a:xfrm>
        </p:spPr>
        <p:txBody>
          <a:bodyPr>
            <a:normAutofit lnSpcReduction="10000"/>
          </a:bodyPr>
          <a:lstStyle/>
          <a:p>
            <a:pPr marL="0" indent="0">
              <a:buNone/>
            </a:pPr>
            <a:r>
              <a:rPr lang="en-GB" dirty="0"/>
              <a:t>Assessment for distribution (Table 1) identified that data for Keiser chest press and Technogym chest press were normally distributed, with skewness and kurtosis within ±1.96, justifying the use of parametric statistical analysis. A Pearson’s moment correlation was used to determine associations between the measures and a repeated measures analysis of variance used to evaluate reliability of the measures.</a:t>
            </a:r>
          </a:p>
          <a:p>
            <a:pPr marL="0" indent="0">
              <a:buNone/>
            </a:pPr>
            <a:r>
              <a:rPr lang="en-GB" dirty="0"/>
              <a:t>Data (table 1) for Keiser seated pull (w=.037) and Life Fitness seated pull (w=.022) were not normally distributed, though skewness and kurtosis were not identified within the data. Spearman rank order correlations was used to determine associations between the two lifts and a Friedman test to determine the reliability of measures.</a:t>
            </a:r>
          </a:p>
          <a:p>
            <a:endParaRPr lang="en-GB" dirty="0"/>
          </a:p>
        </p:txBody>
      </p:sp>
    </p:spTree>
    <p:extLst>
      <p:ext uri="{BB962C8B-B14F-4D97-AF65-F5344CB8AC3E}">
        <p14:creationId xmlns:p14="http://schemas.microsoft.com/office/powerpoint/2010/main" val="3041749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48324"/>
          </a:xfrm>
        </p:spPr>
        <p:txBody>
          <a:bodyPr/>
          <a:lstStyle/>
          <a:p>
            <a:pPr algn="ctr"/>
            <a:r>
              <a:rPr lang="en-GB" dirty="0" smtClean="0"/>
              <a:t>Conducting the Correlations</a:t>
            </a:r>
            <a:endParaRPr lang="en-GB" dirty="0"/>
          </a:p>
        </p:txBody>
      </p:sp>
      <p:sp>
        <p:nvSpPr>
          <p:cNvPr id="6" name="TextBox 5"/>
          <p:cNvSpPr txBox="1"/>
          <p:nvPr/>
        </p:nvSpPr>
        <p:spPr>
          <a:xfrm>
            <a:off x="580844" y="1121434"/>
            <a:ext cx="4865299" cy="2585323"/>
          </a:xfrm>
          <a:prstGeom prst="rect">
            <a:avLst/>
          </a:prstGeom>
          <a:noFill/>
        </p:spPr>
        <p:txBody>
          <a:bodyPr wrap="square" rtlCol="0">
            <a:spAutoFit/>
          </a:bodyPr>
          <a:lstStyle/>
          <a:p>
            <a:r>
              <a:rPr lang="en-GB" dirty="0" smtClean="0"/>
              <a:t>Set up the variable as per the table &amp; insert data</a:t>
            </a:r>
          </a:p>
          <a:p>
            <a:endParaRPr lang="en-GB" dirty="0"/>
          </a:p>
          <a:p>
            <a:r>
              <a:rPr lang="en-GB" dirty="0" smtClean="0">
                <a:solidFill>
                  <a:srgbClr val="FF0000"/>
                </a:solidFill>
              </a:rPr>
              <a:t>For Non-parametric data</a:t>
            </a:r>
          </a:p>
          <a:p>
            <a:endParaRPr lang="en-GB" dirty="0" smtClean="0">
              <a:solidFill>
                <a:srgbClr val="FF0000"/>
              </a:solidFill>
            </a:endParaRPr>
          </a:p>
          <a:p>
            <a:r>
              <a:rPr lang="en-GB" dirty="0" smtClean="0">
                <a:solidFill>
                  <a:srgbClr val="FF0000"/>
                </a:solidFill>
              </a:rPr>
              <a:t>Analyse</a:t>
            </a:r>
          </a:p>
          <a:p>
            <a:r>
              <a:rPr lang="en-GB" dirty="0" smtClean="0">
                <a:solidFill>
                  <a:srgbClr val="FF0000"/>
                </a:solidFill>
              </a:rPr>
              <a:t>Correlate </a:t>
            </a:r>
          </a:p>
          <a:p>
            <a:r>
              <a:rPr lang="en-GB" dirty="0" smtClean="0">
                <a:solidFill>
                  <a:srgbClr val="FF0000"/>
                </a:solidFill>
              </a:rPr>
              <a:t>Bivariate</a:t>
            </a:r>
          </a:p>
          <a:p>
            <a:r>
              <a:rPr lang="en-GB" dirty="0" smtClean="0">
                <a:solidFill>
                  <a:srgbClr val="FF0000"/>
                </a:solidFill>
              </a:rPr>
              <a:t>Move the KSP &amp; LFSP across and click spearman Ok</a:t>
            </a:r>
            <a:endParaRPr lang="en-GB" dirty="0">
              <a:solidFill>
                <a:srgbClr val="FF0000"/>
              </a:solidFill>
            </a:endParaRPr>
          </a:p>
        </p:txBody>
      </p:sp>
      <p:graphicFrame>
        <p:nvGraphicFramePr>
          <p:cNvPr id="7" name="Table 6"/>
          <p:cNvGraphicFramePr>
            <a:graphicFrameLocks noGrp="1"/>
          </p:cNvGraphicFramePr>
          <p:nvPr>
            <p:extLst>
              <p:ext uri="{D42A27DB-BD31-4B8C-83A1-F6EECF244321}">
                <p14:modId xmlns:p14="http://schemas.microsoft.com/office/powerpoint/2010/main" val="3471619208"/>
              </p:ext>
            </p:extLst>
          </p:nvPr>
        </p:nvGraphicFramePr>
        <p:xfrm>
          <a:off x="5581128" y="1413369"/>
          <a:ext cx="5725227" cy="1919097"/>
        </p:xfrm>
        <a:graphic>
          <a:graphicData uri="http://schemas.openxmlformats.org/drawingml/2006/table">
            <a:tbl>
              <a:tblPr>
                <a:tableStyleId>{5C22544A-7EE6-4342-B048-85BDC9FD1C3A}</a:tableStyleId>
              </a:tblPr>
              <a:tblGrid>
                <a:gridCol w="1184526">
                  <a:extLst>
                    <a:ext uri="{9D8B030D-6E8A-4147-A177-3AD203B41FA5}">
                      <a16:colId xmlns:a16="http://schemas.microsoft.com/office/drawing/2014/main" val="2952028543"/>
                    </a:ext>
                  </a:extLst>
                </a:gridCol>
                <a:gridCol w="581576">
                  <a:extLst>
                    <a:ext uri="{9D8B030D-6E8A-4147-A177-3AD203B41FA5}">
                      <a16:colId xmlns:a16="http://schemas.microsoft.com/office/drawing/2014/main" val="2209555794"/>
                    </a:ext>
                  </a:extLst>
                </a:gridCol>
                <a:gridCol w="2023399">
                  <a:extLst>
                    <a:ext uri="{9D8B030D-6E8A-4147-A177-3AD203B41FA5}">
                      <a16:colId xmlns:a16="http://schemas.microsoft.com/office/drawing/2014/main" val="4281544105"/>
                    </a:ext>
                  </a:extLst>
                </a:gridCol>
                <a:gridCol w="1247414">
                  <a:extLst>
                    <a:ext uri="{9D8B030D-6E8A-4147-A177-3AD203B41FA5}">
                      <a16:colId xmlns:a16="http://schemas.microsoft.com/office/drawing/2014/main" val="4260054778"/>
                    </a:ext>
                  </a:extLst>
                </a:gridCol>
                <a:gridCol w="688312">
                  <a:extLst>
                    <a:ext uri="{9D8B030D-6E8A-4147-A177-3AD203B41FA5}">
                      <a16:colId xmlns:a16="http://schemas.microsoft.com/office/drawing/2014/main" val="4092464988"/>
                    </a:ext>
                  </a:extLst>
                </a:gridCol>
              </a:tblGrid>
              <a:tr h="0">
                <a:tc gridSpan="5">
                  <a:txBody>
                    <a:bodyPr/>
                    <a:lstStyle/>
                    <a:p>
                      <a:pPr marL="38100" marR="38100" algn="ctr">
                        <a:lnSpc>
                          <a:spcPts val="1600"/>
                        </a:lnSpc>
                        <a:spcAft>
                          <a:spcPts val="0"/>
                        </a:spcAft>
                      </a:pPr>
                      <a:r>
                        <a:rPr lang="en-GB" sz="1600" dirty="0">
                          <a:effectLst/>
                        </a:rPr>
                        <a:t>Correlations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08130276"/>
                  </a:ext>
                </a:extLst>
              </a:tr>
              <a:tr h="0">
                <a:tc gridSpan="3">
                  <a:txBody>
                    <a:bodyPr/>
                    <a:lstStyle/>
                    <a:p>
                      <a:pPr>
                        <a:lnSpc>
                          <a:spcPct val="107000"/>
                        </a:lnSpc>
                        <a:spcAft>
                          <a:spcPts val="0"/>
                        </a:spcAft>
                      </a:pPr>
                      <a:r>
                        <a:rPr lang="en-GB" sz="18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a:txBody>
                    <a:bodyPr/>
                    <a:lstStyle/>
                    <a:p>
                      <a:pPr marL="38100" marR="38100" algn="ctr">
                        <a:lnSpc>
                          <a:spcPts val="1600"/>
                        </a:lnSpc>
                        <a:spcAft>
                          <a:spcPts val="0"/>
                        </a:spcAft>
                      </a:pPr>
                      <a:r>
                        <a:rPr lang="en-GB" sz="1100">
                          <a:effectLst/>
                        </a:rPr>
                        <a:t>KSP</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LFSP</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1149475534"/>
                  </a:ext>
                </a:extLst>
              </a:tr>
              <a:tr h="0">
                <a:tc rowSpan="6">
                  <a:txBody>
                    <a:bodyPr/>
                    <a:lstStyle/>
                    <a:p>
                      <a:pPr marL="38100" marR="38100">
                        <a:lnSpc>
                          <a:spcPts val="1600"/>
                        </a:lnSpc>
                        <a:spcAft>
                          <a:spcPts val="0"/>
                        </a:spcAft>
                      </a:pPr>
                      <a:r>
                        <a:rPr lang="en-GB" sz="1600" dirty="0">
                          <a:effectLst/>
                        </a:rPr>
                        <a:t>Spearman's rho</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3">
                  <a:txBody>
                    <a:bodyPr/>
                    <a:lstStyle/>
                    <a:p>
                      <a:pPr marL="38100" marR="38100">
                        <a:lnSpc>
                          <a:spcPts val="1600"/>
                        </a:lnSpc>
                        <a:spcAft>
                          <a:spcPts val="0"/>
                        </a:spcAft>
                      </a:pPr>
                      <a:r>
                        <a:rPr lang="en-GB" sz="1600" dirty="0">
                          <a:effectLst/>
                        </a:rPr>
                        <a:t>KSP</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600" dirty="0">
                          <a:effectLst/>
                        </a:rPr>
                        <a:t>Correlation Coefficient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1.000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.471</a:t>
                      </a:r>
                      <a:r>
                        <a:rPr lang="en-GB" sz="1600" baseline="30000">
                          <a:effectLst/>
                        </a:rPr>
                        <a: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560928570"/>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dirty="0">
                          <a:effectLst/>
                        </a:rPr>
                        <a:t>Sig. (2-tailed)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dirty="0">
                          <a:effectLst/>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.017</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831915012"/>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dirty="0">
                          <a:effectLst/>
                        </a:rPr>
                        <a:t>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dirty="0">
                          <a:effectLst/>
                        </a:rPr>
                        <a:t>25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25</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720643115"/>
                  </a:ext>
                </a:extLst>
              </a:tr>
              <a:tr h="0">
                <a:tc vMerge="1">
                  <a:txBody>
                    <a:bodyPr/>
                    <a:lstStyle/>
                    <a:p>
                      <a:endParaRPr lang="en-GB"/>
                    </a:p>
                  </a:txBody>
                  <a:tcPr/>
                </a:tc>
                <a:tc rowSpan="3">
                  <a:txBody>
                    <a:bodyPr/>
                    <a:lstStyle/>
                    <a:p>
                      <a:pPr marL="38100" marR="38100">
                        <a:lnSpc>
                          <a:spcPts val="1600"/>
                        </a:lnSpc>
                        <a:spcAft>
                          <a:spcPts val="0"/>
                        </a:spcAft>
                      </a:pPr>
                      <a:r>
                        <a:rPr lang="en-GB" sz="1600">
                          <a:effectLst/>
                        </a:rPr>
                        <a:t>LFSP</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600" dirty="0">
                          <a:effectLst/>
                        </a:rPr>
                        <a:t>Correlation Coefficient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dirty="0">
                          <a:effectLst/>
                        </a:rPr>
                        <a:t>.471</a:t>
                      </a:r>
                      <a:r>
                        <a:rPr lang="en-GB" sz="1600" baseline="30000" dirty="0">
                          <a:effectLst/>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1.000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666721549"/>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dirty="0">
                          <a:effectLst/>
                        </a:rPr>
                        <a:t>Sig. (2-tailed)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.017</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45846143"/>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a:effectLst/>
                        </a:rPr>
                        <a:t>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dirty="0">
                          <a:effectLst/>
                        </a:rPr>
                        <a:t>25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dirty="0">
                          <a:effectLst/>
                        </a:rPr>
                        <a:t>25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243622406"/>
                  </a:ext>
                </a:extLst>
              </a:tr>
              <a:tr h="0">
                <a:tc gridSpan="5">
                  <a:txBody>
                    <a:bodyPr/>
                    <a:lstStyle/>
                    <a:p>
                      <a:pPr marL="38100" marR="38100">
                        <a:lnSpc>
                          <a:spcPts val="1600"/>
                        </a:lnSpc>
                        <a:spcAft>
                          <a:spcPts val="0"/>
                        </a:spcAft>
                      </a:pPr>
                      <a:r>
                        <a:rPr lang="en-GB" sz="1100" dirty="0">
                          <a:effectLst/>
                        </a:rPr>
                        <a:t>*. Correlation is significant at the 0.05 level (2-tailed).</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8908569"/>
                  </a:ext>
                </a:extLst>
              </a:tr>
            </a:tbl>
          </a:graphicData>
        </a:graphic>
      </p:graphicFrame>
      <p:sp>
        <p:nvSpPr>
          <p:cNvPr id="8" name="TextBox 7"/>
          <p:cNvSpPr txBox="1"/>
          <p:nvPr/>
        </p:nvSpPr>
        <p:spPr>
          <a:xfrm>
            <a:off x="399690" y="3925019"/>
            <a:ext cx="4865299" cy="2862322"/>
          </a:xfrm>
          <a:prstGeom prst="rect">
            <a:avLst/>
          </a:prstGeom>
          <a:noFill/>
        </p:spPr>
        <p:txBody>
          <a:bodyPr wrap="square" rtlCol="0">
            <a:spAutoFit/>
          </a:bodyPr>
          <a:lstStyle/>
          <a:p>
            <a:r>
              <a:rPr lang="en-GB" dirty="0" smtClean="0"/>
              <a:t>Set up the variable as per the table &amp; insert data</a:t>
            </a:r>
          </a:p>
          <a:p>
            <a:endParaRPr lang="en-GB" dirty="0"/>
          </a:p>
          <a:p>
            <a:r>
              <a:rPr lang="en-GB" dirty="0" smtClean="0"/>
              <a:t>For Parametric data</a:t>
            </a:r>
          </a:p>
          <a:p>
            <a:endParaRPr lang="en-GB" dirty="0" smtClean="0"/>
          </a:p>
          <a:p>
            <a:r>
              <a:rPr lang="en-GB" dirty="0" smtClean="0"/>
              <a:t>Analyse</a:t>
            </a:r>
          </a:p>
          <a:p>
            <a:r>
              <a:rPr lang="en-GB" dirty="0" smtClean="0"/>
              <a:t>Correlate </a:t>
            </a:r>
          </a:p>
          <a:p>
            <a:r>
              <a:rPr lang="en-GB" dirty="0" smtClean="0"/>
              <a:t>Bivariate</a:t>
            </a:r>
          </a:p>
          <a:p>
            <a:r>
              <a:rPr lang="en-GB" dirty="0" smtClean="0"/>
              <a:t>Move the KCP &amp; TCP across and click Pearson’s</a:t>
            </a:r>
          </a:p>
          <a:p>
            <a:r>
              <a:rPr lang="en-GB" dirty="0" smtClean="0"/>
              <a:t>In option click the </a:t>
            </a:r>
            <a:r>
              <a:rPr lang="en-GB" dirty="0" err="1" smtClean="0"/>
              <a:t>Descriptives</a:t>
            </a:r>
            <a:r>
              <a:rPr lang="en-GB" dirty="0" smtClean="0"/>
              <a:t> box</a:t>
            </a:r>
          </a:p>
          <a:p>
            <a:r>
              <a:rPr lang="en-GB" dirty="0" smtClean="0"/>
              <a:t>Ok</a:t>
            </a:r>
            <a:endParaRPr lang="en-GB" dirty="0"/>
          </a:p>
        </p:txBody>
      </p:sp>
      <p:graphicFrame>
        <p:nvGraphicFramePr>
          <p:cNvPr id="9" name="Table 8"/>
          <p:cNvGraphicFramePr>
            <a:graphicFrameLocks noGrp="1"/>
          </p:cNvGraphicFramePr>
          <p:nvPr>
            <p:extLst>
              <p:ext uri="{D42A27DB-BD31-4B8C-83A1-F6EECF244321}">
                <p14:modId xmlns:p14="http://schemas.microsoft.com/office/powerpoint/2010/main" val="671378258"/>
              </p:ext>
            </p:extLst>
          </p:nvPr>
        </p:nvGraphicFramePr>
        <p:xfrm>
          <a:off x="5581128" y="4037162"/>
          <a:ext cx="5667716" cy="2551131"/>
        </p:xfrm>
        <a:graphic>
          <a:graphicData uri="http://schemas.openxmlformats.org/drawingml/2006/table">
            <a:tbl>
              <a:tblPr>
                <a:tableStyleId>{5C22544A-7EE6-4342-B048-85BDC9FD1C3A}</a:tableStyleId>
              </a:tblPr>
              <a:tblGrid>
                <a:gridCol w="911687">
                  <a:extLst>
                    <a:ext uri="{9D8B030D-6E8A-4147-A177-3AD203B41FA5}">
                      <a16:colId xmlns:a16="http://schemas.microsoft.com/office/drawing/2014/main" val="2057527837"/>
                    </a:ext>
                  </a:extLst>
                </a:gridCol>
                <a:gridCol w="1828800">
                  <a:extLst>
                    <a:ext uri="{9D8B030D-6E8A-4147-A177-3AD203B41FA5}">
                      <a16:colId xmlns:a16="http://schemas.microsoft.com/office/drawing/2014/main" val="3895333004"/>
                    </a:ext>
                  </a:extLst>
                </a:gridCol>
                <a:gridCol w="1667774">
                  <a:extLst>
                    <a:ext uri="{9D8B030D-6E8A-4147-A177-3AD203B41FA5}">
                      <a16:colId xmlns:a16="http://schemas.microsoft.com/office/drawing/2014/main" val="2514494387"/>
                    </a:ext>
                  </a:extLst>
                </a:gridCol>
                <a:gridCol w="1259455">
                  <a:extLst>
                    <a:ext uri="{9D8B030D-6E8A-4147-A177-3AD203B41FA5}">
                      <a16:colId xmlns:a16="http://schemas.microsoft.com/office/drawing/2014/main" val="550267786"/>
                    </a:ext>
                  </a:extLst>
                </a:gridCol>
              </a:tblGrid>
              <a:tr h="238181">
                <a:tc gridSpan="4">
                  <a:txBody>
                    <a:bodyPr/>
                    <a:lstStyle/>
                    <a:p>
                      <a:pPr marL="38100" marR="38100" algn="ctr">
                        <a:lnSpc>
                          <a:spcPts val="1600"/>
                        </a:lnSpc>
                        <a:spcAft>
                          <a:spcPts val="0"/>
                        </a:spcAft>
                      </a:pPr>
                      <a:r>
                        <a:rPr lang="en-GB" sz="2000" dirty="0">
                          <a:effectLst/>
                        </a:rPr>
                        <a:t>Correlations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4109882"/>
                  </a:ext>
                </a:extLst>
              </a:tr>
              <a:tr h="238181">
                <a:tc gridSpan="2">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KCP</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LFCP</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1768973671"/>
                  </a:ext>
                </a:extLst>
              </a:tr>
              <a:tr h="238181">
                <a:tc rowSpan="3">
                  <a:txBody>
                    <a:bodyPr/>
                    <a:lstStyle/>
                    <a:p>
                      <a:pPr marL="38100" marR="38100">
                        <a:lnSpc>
                          <a:spcPts val="1600"/>
                        </a:lnSpc>
                        <a:spcAft>
                          <a:spcPts val="0"/>
                        </a:spcAft>
                      </a:pPr>
                      <a:r>
                        <a:rPr lang="en-GB" sz="1400">
                          <a:effectLst/>
                        </a:rPr>
                        <a:t>KCP</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dirty="0">
                          <a:effectLst/>
                        </a:rPr>
                        <a:t>Pearson Correlation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.799</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778533006"/>
                  </a:ext>
                </a:extLst>
              </a:tr>
              <a:tr h="238181">
                <a:tc vMerge="1">
                  <a:txBody>
                    <a:bodyPr/>
                    <a:lstStyle/>
                    <a:p>
                      <a:endParaRPr lang="en-GB"/>
                    </a:p>
                  </a:txBody>
                  <a:tcPr/>
                </a:tc>
                <a:tc>
                  <a:txBody>
                    <a:bodyPr/>
                    <a:lstStyle/>
                    <a:p>
                      <a:pPr marL="38100" marR="38100">
                        <a:lnSpc>
                          <a:spcPts val="1600"/>
                        </a:lnSpc>
                        <a:spcAft>
                          <a:spcPts val="0"/>
                        </a:spcAft>
                      </a:pPr>
                      <a:r>
                        <a:rPr lang="en-GB" sz="1400" dirty="0">
                          <a:effectLst/>
                        </a:rPr>
                        <a:t>Sig. (2-tailed)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47940828"/>
                  </a:ext>
                </a:extLst>
              </a:tr>
              <a:tr h="238181">
                <a:tc vMerge="1">
                  <a:txBody>
                    <a:bodyPr/>
                    <a:lstStyle/>
                    <a:p>
                      <a:endParaRPr lang="en-GB"/>
                    </a:p>
                  </a:txBody>
                  <a:tcPr/>
                </a:tc>
                <a:tc>
                  <a:txBody>
                    <a:bodyPr/>
                    <a:lstStyle/>
                    <a:p>
                      <a:pPr marL="38100" marR="38100">
                        <a:lnSpc>
                          <a:spcPts val="1600"/>
                        </a:lnSpc>
                        <a:spcAft>
                          <a:spcPts val="0"/>
                        </a:spcAft>
                      </a:pPr>
                      <a:r>
                        <a:rPr lang="en-GB" sz="1400" dirty="0">
                          <a:effectLst/>
                        </a:rPr>
                        <a:t>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4886048"/>
                  </a:ext>
                </a:extLst>
              </a:tr>
              <a:tr h="238181">
                <a:tc rowSpan="3">
                  <a:txBody>
                    <a:bodyPr/>
                    <a:lstStyle/>
                    <a:p>
                      <a:pPr marL="38100" marR="38100">
                        <a:lnSpc>
                          <a:spcPts val="1600"/>
                        </a:lnSpc>
                        <a:spcAft>
                          <a:spcPts val="0"/>
                        </a:spcAft>
                      </a:pPr>
                      <a:r>
                        <a:rPr lang="en-GB" sz="1400">
                          <a:effectLst/>
                        </a:rPr>
                        <a:t>LFCP</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dirty="0">
                          <a:effectLst/>
                        </a:rPr>
                        <a:t>Pearson Correlation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.799</a:t>
                      </a:r>
                      <a:r>
                        <a:rPr lang="en-GB" sz="1400" baseline="30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20792374"/>
                  </a:ext>
                </a:extLst>
              </a:tr>
              <a:tr h="238181">
                <a:tc vMerge="1">
                  <a:txBody>
                    <a:bodyPr/>
                    <a:lstStyle/>
                    <a:p>
                      <a:endParaRPr lang="en-GB"/>
                    </a:p>
                  </a:txBody>
                  <a:tcPr/>
                </a:tc>
                <a:tc>
                  <a:txBody>
                    <a:bodyPr/>
                    <a:lstStyle/>
                    <a:p>
                      <a:pPr marL="38100" marR="38100">
                        <a:lnSpc>
                          <a:spcPts val="1600"/>
                        </a:lnSpc>
                        <a:spcAft>
                          <a:spcPts val="0"/>
                        </a:spcAft>
                      </a:pPr>
                      <a:r>
                        <a:rPr lang="en-GB" sz="1400">
                          <a:effectLst/>
                        </a:rPr>
                        <a:t>Sig. (2-tailed)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438835806"/>
                  </a:ext>
                </a:extLst>
              </a:tr>
              <a:tr h="238181">
                <a:tc vMerge="1">
                  <a:txBody>
                    <a:bodyPr/>
                    <a:lstStyle/>
                    <a:p>
                      <a:endParaRPr lang="en-GB"/>
                    </a:p>
                  </a:txBody>
                  <a:tcPr/>
                </a:tc>
                <a:tc>
                  <a:txBody>
                    <a:bodyPr/>
                    <a:lstStyle/>
                    <a:p>
                      <a:pPr marL="38100" marR="38100">
                        <a:lnSpc>
                          <a:spcPts val="1600"/>
                        </a:lnSpc>
                        <a:spcAft>
                          <a:spcPts val="0"/>
                        </a:spcAft>
                      </a:pPr>
                      <a:r>
                        <a:rPr lang="en-GB" sz="1400">
                          <a:effectLst/>
                        </a:rPr>
                        <a:t>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25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605037242"/>
                  </a:ext>
                </a:extLst>
              </a:tr>
              <a:tr h="238181">
                <a:tc gridSpan="4">
                  <a:txBody>
                    <a:bodyPr/>
                    <a:lstStyle/>
                    <a:p>
                      <a:pPr marL="38100" marR="38100">
                        <a:lnSpc>
                          <a:spcPts val="1600"/>
                        </a:lnSpc>
                        <a:spcAft>
                          <a:spcPts val="0"/>
                        </a:spcAft>
                      </a:pPr>
                      <a:r>
                        <a:rPr lang="en-GB" sz="900" dirty="0">
                          <a:effectLst/>
                        </a:rPr>
                        <a:t>**. Correlation is significant at the 0.01 level (2-tailed).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43415310"/>
                  </a:ext>
                </a:extLst>
              </a:tr>
            </a:tbl>
          </a:graphicData>
        </a:graphic>
      </p:graphicFrame>
    </p:spTree>
    <p:extLst>
      <p:ext uri="{BB962C8B-B14F-4D97-AF65-F5344CB8AC3E}">
        <p14:creationId xmlns:p14="http://schemas.microsoft.com/office/powerpoint/2010/main" val="3573266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93049"/>
          </a:xfrm>
        </p:spPr>
        <p:txBody>
          <a:bodyPr>
            <a:normAutofit fontScale="90000"/>
          </a:bodyPr>
          <a:lstStyle/>
          <a:p>
            <a:pPr algn="ctr"/>
            <a:r>
              <a:rPr lang="en-GB" dirty="0" smtClean="0"/>
              <a:t>Data Presentation</a:t>
            </a:r>
            <a:endParaRPr lang="en-GB" dirty="0"/>
          </a:p>
        </p:txBody>
      </p:sp>
      <p:graphicFrame>
        <p:nvGraphicFramePr>
          <p:cNvPr id="4" name="Chart 3"/>
          <p:cNvGraphicFramePr/>
          <p:nvPr>
            <p:extLst>
              <p:ext uri="{D42A27DB-BD31-4B8C-83A1-F6EECF244321}">
                <p14:modId xmlns:p14="http://schemas.microsoft.com/office/powerpoint/2010/main" val="1390518274"/>
              </p:ext>
            </p:extLst>
          </p:nvPr>
        </p:nvGraphicFramePr>
        <p:xfrm>
          <a:off x="656608" y="1119127"/>
          <a:ext cx="4806789" cy="209112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 Box 2"/>
          <p:cNvSpPr txBox="1">
            <a:spLocks noChangeArrowheads="1"/>
          </p:cNvSpPr>
          <p:nvPr/>
        </p:nvSpPr>
        <p:spPr bwMode="auto">
          <a:xfrm>
            <a:off x="656608" y="3097671"/>
            <a:ext cx="4572000" cy="42418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spcAft>
                <a:spcPts val="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Figure </a:t>
            </a:r>
            <a:r>
              <a:rPr lang="en-GB" sz="1000" dirty="0">
                <a:latin typeface="Calibri" panose="020F0502020204030204" pitchFamily="34" charset="0"/>
                <a:ea typeface="Calibri" panose="020F0502020204030204" pitchFamily="34" charset="0"/>
                <a:cs typeface="Times New Roman" panose="02020603050405020304" pitchFamily="18" charset="0"/>
              </a:rPr>
              <a:t>1</a:t>
            </a:r>
            <a:r>
              <a:rPr lang="en-GB" sz="10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1000" dirty="0">
                <a:effectLst/>
                <a:latin typeface="Calibri" panose="020F0502020204030204" pitchFamily="34" charset="0"/>
                <a:ea typeface="Calibri" panose="020F0502020204030204" pitchFamily="34" charset="0"/>
                <a:cs typeface="Times New Roman" panose="02020603050405020304" pitchFamily="18" charset="0"/>
              </a:rPr>
              <a:t>Relationship between Keiser chest press and Technogym chest press.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000" dirty="0" smtClean="0">
                <a:effectLst/>
                <a:latin typeface="Calibri" panose="020F0502020204030204" pitchFamily="34" charset="0"/>
                <a:ea typeface="Calibri" panose="020F0502020204030204" pitchFamily="34" charset="0"/>
                <a:cs typeface="Times New Roman" panose="02020603050405020304" pitchFamily="18" charset="0"/>
              </a:rPr>
              <a:t>r(23</a:t>
            </a:r>
            <a:r>
              <a:rPr lang="en-GB" sz="1000" dirty="0">
                <a:effectLst/>
                <a:latin typeface="Calibri" panose="020F0502020204030204" pitchFamily="34" charset="0"/>
                <a:ea typeface="Calibri" panose="020F0502020204030204" pitchFamily="34" charset="0"/>
                <a:cs typeface="Times New Roman" panose="02020603050405020304" pitchFamily="18" charset="0"/>
              </a:rPr>
              <a:t>)= .799, p&lt;.01; r</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1000" dirty="0">
                <a:effectLst/>
                <a:latin typeface="Calibri" panose="020F0502020204030204" pitchFamily="34" charset="0"/>
                <a:ea typeface="Calibri" panose="020F0502020204030204" pitchFamily="34" charset="0"/>
                <a:cs typeface="Times New Roman" panose="02020603050405020304" pitchFamily="18" charset="0"/>
              </a:rPr>
              <a:t>=.638; </a:t>
            </a:r>
            <a:r>
              <a:rPr lang="en-GB" sz="1000" dirty="0">
                <a:effectLst/>
                <a:latin typeface="Calibri" panose="020F0502020204030204" pitchFamily="34" charset="0"/>
                <a:ea typeface="Calibri" panose="020F0502020204030204" pitchFamily="34" charset="0"/>
                <a:cs typeface="Calibri" panose="020F0502020204030204" pitchFamily="34" charset="0"/>
              </a:rPr>
              <a:t>ŷ(</a:t>
            </a:r>
            <a:r>
              <a:rPr lang="en-GB" sz="1000" dirty="0">
                <a:effectLst/>
                <a:latin typeface="Calibri" panose="020F0502020204030204" pitchFamily="34" charset="0"/>
                <a:ea typeface="Calibri" panose="020F0502020204030204" pitchFamily="34" charset="0"/>
                <a:cs typeface="Times New Roman" panose="02020603050405020304" pitchFamily="18" charset="0"/>
              </a:rPr>
              <a:t>KCP)= TCP(.431)+3.362.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graphicFrame>
        <p:nvGraphicFramePr>
          <p:cNvPr id="6" name="Chart 5"/>
          <p:cNvGraphicFramePr/>
          <p:nvPr>
            <p:extLst>
              <p:ext uri="{D42A27DB-BD31-4B8C-83A1-F6EECF244321}">
                <p14:modId xmlns:p14="http://schemas.microsoft.com/office/powerpoint/2010/main" val="3643145360"/>
              </p:ext>
            </p:extLst>
          </p:nvPr>
        </p:nvGraphicFramePr>
        <p:xfrm>
          <a:off x="6382062" y="1174285"/>
          <a:ext cx="4971738" cy="2495909"/>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 Box 2"/>
          <p:cNvSpPr txBox="1">
            <a:spLocks noChangeArrowheads="1"/>
          </p:cNvSpPr>
          <p:nvPr/>
        </p:nvSpPr>
        <p:spPr bwMode="auto">
          <a:xfrm>
            <a:off x="6666638" y="3123077"/>
            <a:ext cx="4766238" cy="424180"/>
          </a:xfrm>
          <a:prstGeom prst="rect">
            <a:avLst/>
          </a:prstGeom>
          <a:solidFill>
            <a:srgbClr val="FFFFFF"/>
          </a:solidFill>
          <a:ln w="9525">
            <a:noFill/>
            <a:miter lim="800000"/>
            <a:headEnd/>
            <a:tailEnd/>
          </a:ln>
        </p:spPr>
        <p:txBody>
          <a:bodyPr rot="0" vert="horz" wrap="square" lIns="91440" tIns="45720" rIns="91440" bIns="45720" anchor="t" anchorCtr="0">
            <a:noAutofit/>
          </a:bodyPr>
          <a:lstStyle/>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Figure </a:t>
            </a:r>
            <a:r>
              <a:rPr lang="en-GB" sz="1000" dirty="0" smtClean="0">
                <a:effectLst/>
                <a:latin typeface="Calibri" panose="020F0502020204030204" pitchFamily="34" charset="0"/>
                <a:ea typeface="Calibri" panose="020F0502020204030204" pitchFamily="34" charset="0"/>
                <a:cs typeface="Times New Roman" panose="02020603050405020304" pitchFamily="18" charset="0"/>
              </a:rPr>
              <a:t>2: </a:t>
            </a:r>
            <a:r>
              <a:rPr lang="en-US" sz="1000" dirty="0">
                <a:effectLst/>
                <a:latin typeface="Calibri" panose="020F0502020204030204" pitchFamily="34" charset="0"/>
                <a:ea typeface="Calibri" panose="020F0502020204030204" pitchFamily="34" charset="0"/>
                <a:cs typeface="Times New Roman" panose="02020603050405020304" pitchFamily="18" charset="0"/>
              </a:rPr>
              <a:t>Relationship between Keiser seat pull and Life fitness seated pull.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r</a:t>
            </a:r>
            <a:r>
              <a:rPr lang="en-GB" sz="1000" baseline="-25000" dirty="0" err="1">
                <a:effectLst/>
                <a:latin typeface="Calibri" panose="020F0502020204030204" pitchFamily="34" charset="0"/>
                <a:ea typeface="Calibri" panose="020F0502020204030204" pitchFamily="34" charset="0"/>
                <a:cs typeface="Times New Roman" panose="02020603050405020304" pitchFamily="18" charset="0"/>
              </a:rPr>
              <a:t>s</a:t>
            </a:r>
            <a:r>
              <a:rPr lang="en-GB" sz="1000" dirty="0">
                <a:effectLst/>
                <a:latin typeface="Calibri" panose="020F0502020204030204" pitchFamily="34" charset="0"/>
                <a:ea typeface="Calibri" panose="020F0502020204030204" pitchFamily="34" charset="0"/>
                <a:cs typeface="Times New Roman" panose="02020603050405020304" pitchFamily="18" charset="0"/>
              </a:rPr>
              <a:t>(23)= .471, p=.017; r</a:t>
            </a:r>
            <a:r>
              <a:rPr lang="en-GB" sz="1000" baseline="30000" dirty="0">
                <a:effectLst/>
                <a:latin typeface="Calibri" panose="020F0502020204030204" pitchFamily="34" charset="0"/>
                <a:ea typeface="Calibri" panose="020F0502020204030204" pitchFamily="34" charset="0"/>
                <a:cs typeface="Times New Roman" panose="02020603050405020304" pitchFamily="18" charset="0"/>
              </a:rPr>
              <a:t>2</a:t>
            </a:r>
            <a:r>
              <a:rPr lang="en-GB" sz="1000" dirty="0">
                <a:effectLst/>
                <a:latin typeface="Calibri" panose="020F0502020204030204" pitchFamily="34" charset="0"/>
                <a:ea typeface="Calibri" panose="020F0502020204030204" pitchFamily="34" charset="0"/>
                <a:cs typeface="Times New Roman" panose="02020603050405020304" pitchFamily="18" charset="0"/>
              </a:rPr>
              <a:t>=.22; </a:t>
            </a:r>
            <a:r>
              <a:rPr lang="en-GB" sz="1000" dirty="0">
                <a:effectLst/>
                <a:latin typeface="Calibri" panose="020F0502020204030204" pitchFamily="34" charset="0"/>
                <a:ea typeface="Calibri" panose="020F0502020204030204" pitchFamily="34" charset="0"/>
                <a:cs typeface="Calibri" panose="020F0502020204030204" pitchFamily="34" charset="0"/>
              </a:rPr>
              <a:t>ŷ(</a:t>
            </a:r>
            <a:r>
              <a:rPr lang="en-GB" sz="1000" dirty="0">
                <a:effectLst/>
                <a:latin typeface="Calibri" panose="020F0502020204030204" pitchFamily="34" charset="0"/>
                <a:ea typeface="Calibri" panose="020F0502020204030204" pitchFamily="34" charset="0"/>
                <a:cs typeface="Times New Roman" panose="02020603050405020304" pitchFamily="18" charset="0"/>
              </a:rPr>
              <a:t>KSR)= LFSR(.661)+36.073.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8" name="Rectangle 7"/>
          <p:cNvSpPr/>
          <p:nvPr/>
        </p:nvSpPr>
        <p:spPr>
          <a:xfrm>
            <a:off x="309017" y="3786305"/>
            <a:ext cx="11445911" cy="1231106"/>
          </a:xfrm>
          <a:prstGeom prst="rect">
            <a:avLst/>
          </a:prstGeom>
        </p:spPr>
        <p:txBody>
          <a:bodyPr wrap="square">
            <a:spAutoFit/>
          </a:bodyPr>
          <a:lstStyle/>
          <a:p>
            <a:r>
              <a:rPr lang="en-GB" dirty="0" smtClean="0">
                <a:latin typeface="Calibri" panose="020F0502020204030204" pitchFamily="34" charset="0"/>
                <a:ea typeface="Calibri" panose="020F0502020204030204" pitchFamily="34" charset="0"/>
                <a:cs typeface="Times New Roman" panose="02020603050405020304" pitchFamily="18" charset="0"/>
              </a:rPr>
              <a:t>A significant </a:t>
            </a:r>
            <a:r>
              <a:rPr lang="en-GB" dirty="0">
                <a:latin typeface="Calibri" panose="020F0502020204030204" pitchFamily="34" charset="0"/>
                <a:ea typeface="Calibri" panose="020F0502020204030204" pitchFamily="34" charset="0"/>
                <a:cs typeface="Times New Roman" panose="02020603050405020304" pitchFamily="18" charset="0"/>
              </a:rPr>
              <a:t>relationship (Figure </a:t>
            </a:r>
            <a:r>
              <a:rPr lang="en-GB" dirty="0" smtClean="0">
                <a:latin typeface="Calibri" panose="020F0502020204030204" pitchFamily="34" charset="0"/>
                <a:ea typeface="Calibri" panose="020F0502020204030204" pitchFamily="34" charset="0"/>
                <a:cs typeface="Times New Roman" panose="02020603050405020304" pitchFamily="18" charset="0"/>
              </a:rPr>
              <a:t>1) </a:t>
            </a:r>
            <a:r>
              <a:rPr lang="en-GB" dirty="0">
                <a:latin typeface="Calibri" panose="020F0502020204030204" pitchFamily="34" charset="0"/>
                <a:ea typeface="Calibri" panose="020F0502020204030204" pitchFamily="34" charset="0"/>
                <a:cs typeface="Times New Roman" panose="02020603050405020304" pitchFamily="18" charset="0"/>
              </a:rPr>
              <a:t>with a large effect size (r</a:t>
            </a:r>
            <a:r>
              <a:rPr lang="en-GB" baseline="30000" dirty="0">
                <a:latin typeface="Calibri" panose="020F0502020204030204" pitchFamily="34" charset="0"/>
                <a:ea typeface="Calibri" panose="020F0502020204030204" pitchFamily="34" charset="0"/>
                <a:cs typeface="Times New Roman" panose="02020603050405020304" pitchFamily="18" charset="0"/>
              </a:rPr>
              <a:t>2</a:t>
            </a:r>
            <a:r>
              <a:rPr lang="en-GB" dirty="0">
                <a:latin typeface="Calibri" panose="020F0502020204030204" pitchFamily="34" charset="0"/>
                <a:ea typeface="Calibri" panose="020F0502020204030204" pitchFamily="34" charset="0"/>
                <a:cs typeface="Times New Roman" panose="02020603050405020304" pitchFamily="18" charset="0"/>
              </a:rPr>
              <a:t>=.638) between Keiser chest press (48.98</a:t>
            </a:r>
            <a:r>
              <a:rPr lang="en-GB" dirty="0">
                <a:latin typeface="Calibri" panose="020F0502020204030204" pitchFamily="34" charset="0"/>
                <a:ea typeface="Calibri" panose="020F0502020204030204" pitchFamily="34" charset="0"/>
              </a:rPr>
              <a:t>±12.82 </a:t>
            </a:r>
            <a:r>
              <a:rPr lang="en-GB" dirty="0" err="1">
                <a:latin typeface="Calibri" panose="020F0502020204030204" pitchFamily="34" charset="0"/>
                <a:ea typeface="Calibri" panose="020F0502020204030204" pitchFamily="34" charset="0"/>
              </a:rPr>
              <a:t>kgf</a:t>
            </a:r>
            <a:r>
              <a:rPr lang="en-GB" dirty="0">
                <a:latin typeface="Calibri" panose="020F0502020204030204" pitchFamily="34" charset="0"/>
                <a:ea typeface="Calibri" panose="020F0502020204030204" pitchFamily="34" charset="0"/>
              </a:rPr>
              <a:t>, CI:</a:t>
            </a:r>
            <a:r>
              <a:rPr lang="en-GB" dirty="0">
                <a:latin typeface="Calibri" panose="020F0502020204030204" pitchFamily="34" charset="0"/>
                <a:ea typeface="Calibri" panose="020F0502020204030204" pitchFamily="34" charset="0"/>
                <a:cs typeface="Times New Roman" panose="02020603050405020304" pitchFamily="18" charset="0"/>
              </a:rPr>
              <a:t> 42.78 – 53.38kgf) and Technogym chest press (26.00</a:t>
            </a:r>
            <a:r>
              <a:rPr lang="en-GB" dirty="0">
                <a:latin typeface="Calibri" panose="020F0502020204030204" pitchFamily="34" charset="0"/>
                <a:ea typeface="Calibri" panose="020F0502020204030204" pitchFamily="34" charset="0"/>
              </a:rPr>
              <a:t>±6.9 </a:t>
            </a:r>
            <a:r>
              <a:rPr lang="en-GB" dirty="0" err="1">
                <a:latin typeface="Calibri" panose="020F0502020204030204" pitchFamily="34" charset="0"/>
                <a:ea typeface="Calibri" panose="020F0502020204030204" pitchFamily="34" charset="0"/>
              </a:rPr>
              <a:t>kgf</a:t>
            </a:r>
            <a:r>
              <a:rPr lang="en-GB" dirty="0">
                <a:latin typeface="Calibri" panose="020F0502020204030204" pitchFamily="34" charset="0"/>
                <a:ea typeface="Calibri" panose="020F0502020204030204" pitchFamily="34" charset="0"/>
              </a:rPr>
              <a:t>, CI=</a:t>
            </a:r>
            <a:r>
              <a:rPr lang="en-GB" dirty="0">
                <a:latin typeface="Calibri" panose="020F0502020204030204" pitchFamily="34" charset="0"/>
                <a:ea typeface="Calibri" panose="020F0502020204030204" pitchFamily="34" charset="0"/>
                <a:cs typeface="Times New Roman" panose="02020603050405020304" pitchFamily="18" charset="0"/>
              </a:rPr>
              <a:t>23.14 – 28.88 </a:t>
            </a:r>
            <a:r>
              <a:rPr lang="en-GB" dirty="0" err="1">
                <a:latin typeface="Calibri" panose="020F0502020204030204" pitchFamily="34" charset="0"/>
                <a:ea typeface="Calibri" panose="020F0502020204030204" pitchFamily="34" charset="0"/>
                <a:cs typeface="Times New Roman" panose="02020603050405020304" pitchFamily="18" charset="0"/>
              </a:rPr>
              <a:t>kgf</a:t>
            </a:r>
            <a:r>
              <a:rPr lang="en-GB" dirty="0">
                <a:latin typeface="Calibri" panose="020F0502020204030204" pitchFamily="34" charset="0"/>
                <a:ea typeface="Calibri" panose="020F0502020204030204" pitchFamily="34" charset="0"/>
                <a:cs typeface="Times New Roman" panose="02020603050405020304" pitchFamily="18" charset="0"/>
              </a:rPr>
              <a:t>) using Pearson’s moment correlation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r(23)=.799, p&lt;.001</a:t>
            </a:r>
            <a:r>
              <a:rPr lang="en-GB" dirty="0">
                <a:latin typeface="Calibri" panose="020F0502020204030204" pitchFamily="34" charset="0"/>
                <a:ea typeface="Calibri" panose="020F0502020204030204" pitchFamily="34" charset="0"/>
                <a:cs typeface="Times New Roman" panose="02020603050405020304" pitchFamily="18" charset="0"/>
              </a:rPr>
              <a:t>) was identified. Comparisons of 1 repetition maximal strength can be made applying; Keiser chest press (</a:t>
            </a:r>
            <a:r>
              <a:rPr lang="en-GB" dirty="0" err="1">
                <a:latin typeface="Calibri" panose="020F0502020204030204" pitchFamily="34" charset="0"/>
                <a:ea typeface="Calibri" panose="020F0502020204030204" pitchFamily="34" charset="0"/>
                <a:cs typeface="Times New Roman" panose="02020603050405020304" pitchFamily="18" charset="0"/>
              </a:rPr>
              <a:t>kgf</a:t>
            </a:r>
            <a:r>
              <a:rPr lang="en-GB" dirty="0">
                <a:latin typeface="Calibri" panose="020F0502020204030204" pitchFamily="34" charset="0"/>
                <a:ea typeface="Calibri" panose="020F0502020204030204" pitchFamily="34" charset="0"/>
                <a:cs typeface="Times New Roman" panose="02020603050405020304" pitchFamily="18" charset="0"/>
              </a:rPr>
              <a:t>) =Technogym chest press x .431 + 3.365 (kg). </a:t>
            </a:r>
            <a:endParaRPr lang="en-GB" dirty="0"/>
          </a:p>
        </p:txBody>
      </p:sp>
    </p:spTree>
    <p:extLst>
      <p:ext uri="{BB962C8B-B14F-4D97-AF65-F5344CB8AC3E}">
        <p14:creationId xmlns:p14="http://schemas.microsoft.com/office/powerpoint/2010/main" val="1773613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Conducting the regression Analysis</a:t>
            </a:r>
            <a:endParaRPr lang="en-GB" dirty="0"/>
          </a:p>
        </p:txBody>
      </p:sp>
      <p:sp>
        <p:nvSpPr>
          <p:cNvPr id="3" name="Content Placeholder 2"/>
          <p:cNvSpPr>
            <a:spLocks noGrp="1"/>
          </p:cNvSpPr>
          <p:nvPr>
            <p:ph idx="1"/>
          </p:nvPr>
        </p:nvSpPr>
        <p:spPr>
          <a:xfrm>
            <a:off x="838199" y="1825625"/>
            <a:ext cx="5079521" cy="2315054"/>
          </a:xfrm>
        </p:spPr>
        <p:txBody>
          <a:bodyPr>
            <a:normAutofit fontScale="92500" lnSpcReduction="10000"/>
          </a:bodyPr>
          <a:lstStyle/>
          <a:p>
            <a:pPr marL="0" indent="0">
              <a:buNone/>
            </a:pPr>
            <a:r>
              <a:rPr lang="en-GB" dirty="0" smtClean="0"/>
              <a:t>Analyse</a:t>
            </a:r>
          </a:p>
          <a:p>
            <a:pPr marL="0" indent="0">
              <a:buNone/>
            </a:pPr>
            <a:r>
              <a:rPr lang="en-GB" dirty="0" smtClean="0"/>
              <a:t>Regression Linear</a:t>
            </a:r>
          </a:p>
          <a:p>
            <a:pPr marL="0" indent="0">
              <a:buNone/>
            </a:pPr>
            <a:r>
              <a:rPr lang="en-GB" dirty="0" smtClean="0"/>
              <a:t>Move KCP to dependant</a:t>
            </a:r>
          </a:p>
          <a:p>
            <a:pPr marL="0" indent="0">
              <a:buNone/>
            </a:pPr>
            <a:r>
              <a:rPr lang="en-GB" dirty="0" smtClean="0"/>
              <a:t>Move LFSP to independent</a:t>
            </a:r>
          </a:p>
          <a:p>
            <a:pPr marL="0" indent="0">
              <a:buNone/>
            </a:pPr>
            <a:r>
              <a:rPr lang="en-GB" dirty="0" smtClean="0"/>
              <a:t>Ok</a:t>
            </a:r>
          </a:p>
          <a:p>
            <a:pPr marL="0" indent="0">
              <a:buNone/>
            </a:pPr>
            <a:endParaRPr lang="en-GB" dirty="0" smtClean="0"/>
          </a:p>
        </p:txBody>
      </p:sp>
      <p:sp>
        <p:nvSpPr>
          <p:cNvPr id="4" name="TextBox 3"/>
          <p:cNvSpPr txBox="1"/>
          <p:nvPr/>
        </p:nvSpPr>
        <p:spPr>
          <a:xfrm>
            <a:off x="6245524" y="1912205"/>
            <a:ext cx="4698521" cy="646331"/>
          </a:xfrm>
          <a:prstGeom prst="rect">
            <a:avLst/>
          </a:prstGeom>
          <a:noFill/>
        </p:spPr>
        <p:txBody>
          <a:bodyPr wrap="square" rtlCol="0">
            <a:spAutoFit/>
          </a:bodyPr>
          <a:lstStyle/>
          <a:p>
            <a:r>
              <a:rPr lang="en-GB" dirty="0" smtClean="0"/>
              <a:t>So in this case we are predicting KCP from LFSP, you could do it the other way round.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789547822"/>
              </p:ext>
            </p:extLst>
          </p:nvPr>
        </p:nvGraphicFramePr>
        <p:xfrm>
          <a:off x="5291742" y="2983152"/>
          <a:ext cx="6169888" cy="2132023"/>
        </p:xfrm>
        <a:graphic>
          <a:graphicData uri="http://schemas.openxmlformats.org/drawingml/2006/table">
            <a:tbl>
              <a:tblPr>
                <a:tableStyleId>{5C22544A-7EE6-4342-B048-85BDC9FD1C3A}</a:tableStyleId>
              </a:tblPr>
              <a:tblGrid>
                <a:gridCol w="914640">
                  <a:extLst>
                    <a:ext uri="{9D8B030D-6E8A-4147-A177-3AD203B41FA5}">
                      <a16:colId xmlns:a16="http://schemas.microsoft.com/office/drawing/2014/main" val="317952088"/>
                    </a:ext>
                  </a:extLst>
                </a:gridCol>
                <a:gridCol w="914640">
                  <a:extLst>
                    <a:ext uri="{9D8B030D-6E8A-4147-A177-3AD203B41FA5}">
                      <a16:colId xmlns:a16="http://schemas.microsoft.com/office/drawing/2014/main" val="514214041"/>
                    </a:ext>
                  </a:extLst>
                </a:gridCol>
                <a:gridCol w="914640">
                  <a:extLst>
                    <a:ext uri="{9D8B030D-6E8A-4147-A177-3AD203B41FA5}">
                      <a16:colId xmlns:a16="http://schemas.microsoft.com/office/drawing/2014/main" val="3197390221"/>
                    </a:ext>
                  </a:extLst>
                </a:gridCol>
                <a:gridCol w="1009046">
                  <a:extLst>
                    <a:ext uri="{9D8B030D-6E8A-4147-A177-3AD203B41FA5}">
                      <a16:colId xmlns:a16="http://schemas.microsoft.com/office/drawing/2014/main" val="3287453120"/>
                    </a:ext>
                  </a:extLst>
                </a:gridCol>
                <a:gridCol w="1009046">
                  <a:extLst>
                    <a:ext uri="{9D8B030D-6E8A-4147-A177-3AD203B41FA5}">
                      <a16:colId xmlns:a16="http://schemas.microsoft.com/office/drawing/2014/main" val="3126759073"/>
                    </a:ext>
                  </a:extLst>
                </a:gridCol>
                <a:gridCol w="703938">
                  <a:extLst>
                    <a:ext uri="{9D8B030D-6E8A-4147-A177-3AD203B41FA5}">
                      <a16:colId xmlns:a16="http://schemas.microsoft.com/office/drawing/2014/main" val="3570551764"/>
                    </a:ext>
                  </a:extLst>
                </a:gridCol>
                <a:gridCol w="703938">
                  <a:extLst>
                    <a:ext uri="{9D8B030D-6E8A-4147-A177-3AD203B41FA5}">
                      <a16:colId xmlns:a16="http://schemas.microsoft.com/office/drawing/2014/main" val="1612848144"/>
                    </a:ext>
                  </a:extLst>
                </a:gridCol>
              </a:tblGrid>
              <a:tr h="294968">
                <a:tc gridSpan="7">
                  <a:txBody>
                    <a:bodyPr/>
                    <a:lstStyle/>
                    <a:p>
                      <a:pPr marL="38100" marR="38100" algn="ctr">
                        <a:lnSpc>
                          <a:spcPts val="1600"/>
                        </a:lnSpc>
                        <a:spcAft>
                          <a:spcPts val="0"/>
                        </a:spcAft>
                      </a:pPr>
                      <a:r>
                        <a:rPr lang="en-GB" sz="2000" dirty="0" err="1">
                          <a:effectLst/>
                        </a:rPr>
                        <a:t>Coefficients</a:t>
                      </a:r>
                      <a:r>
                        <a:rPr lang="en-GB" sz="2000" baseline="30000" dirty="0" err="1">
                          <a:effectLst/>
                        </a:rPr>
                        <a:t>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0139406"/>
                  </a:ext>
                </a:extLst>
              </a:tr>
              <a:tr h="601117">
                <a:tc rowSpan="2" gridSpan="2">
                  <a:txBody>
                    <a:bodyPr/>
                    <a:lstStyle/>
                    <a:p>
                      <a:pPr marL="38100" marR="38100">
                        <a:lnSpc>
                          <a:spcPts val="1600"/>
                        </a:lnSpc>
                        <a:spcAft>
                          <a:spcPts val="0"/>
                        </a:spcAft>
                      </a:pPr>
                      <a:r>
                        <a:rPr lang="en-GB" sz="1400" dirty="0">
                          <a:effectLst/>
                        </a:rPr>
                        <a:t>Model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gridSpan="2">
                  <a:txBody>
                    <a:bodyPr/>
                    <a:lstStyle/>
                    <a:p>
                      <a:pPr marL="38100" marR="38100" algn="ctr">
                        <a:lnSpc>
                          <a:spcPts val="1600"/>
                        </a:lnSpc>
                        <a:spcAft>
                          <a:spcPts val="0"/>
                        </a:spcAft>
                      </a:pPr>
                      <a:r>
                        <a:rPr lang="en-GB" sz="1400">
                          <a:effectLst/>
                        </a:rPr>
                        <a:t>Unstandardized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Sig.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585284240"/>
                  </a:ext>
                </a:extLst>
              </a:tr>
              <a:tr h="284480">
                <a:tc gridSpan="2"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dirty="0">
                          <a:effectLst/>
                        </a:rPr>
                        <a:t>B</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Std. Error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Beta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365164290"/>
                  </a:ext>
                </a:extLst>
              </a:tr>
              <a:tr h="291504">
                <a:tc rowSpan="2">
                  <a:txBody>
                    <a:bodyPr/>
                    <a:lstStyle/>
                    <a:p>
                      <a:pPr marL="38100" marR="38100">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dirty="0">
                          <a:solidFill>
                            <a:srgbClr val="FF0000"/>
                          </a:solidFill>
                          <a:effectLst/>
                        </a:rPr>
                        <a:t>(Constant)</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solidFill>
                            <a:srgbClr val="FF0000"/>
                          </a:solidFill>
                          <a:effectLst/>
                        </a:rPr>
                        <a:t>14.689</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8.290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400">
                          <a:effectLst/>
                        </a:rPr>
                        <a:t>1.772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.090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153315024"/>
                  </a:ext>
                </a:extLst>
              </a:tr>
              <a:tr h="284480">
                <a:tc vMerge="1">
                  <a:txBody>
                    <a:bodyPr/>
                    <a:lstStyle/>
                    <a:p>
                      <a:endParaRPr lang="en-GB"/>
                    </a:p>
                  </a:txBody>
                  <a:tcPr/>
                </a:tc>
                <a:tc>
                  <a:txBody>
                    <a:bodyPr/>
                    <a:lstStyle/>
                    <a:p>
                      <a:pPr marL="38100" marR="38100">
                        <a:lnSpc>
                          <a:spcPts val="1600"/>
                        </a:lnSpc>
                        <a:spcAft>
                          <a:spcPts val="0"/>
                        </a:spcAft>
                      </a:pPr>
                      <a:r>
                        <a:rPr lang="en-GB" sz="1400">
                          <a:solidFill>
                            <a:srgbClr val="FF0000"/>
                          </a:solidFill>
                          <a:effectLst/>
                        </a:rPr>
                        <a:t>LFSP</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solidFill>
                            <a:srgbClr val="FF0000"/>
                          </a:solidFill>
                          <a:effectLst/>
                        </a:rPr>
                        <a:t>.363</a:t>
                      </a:r>
                      <a:endParaRPr lang="en-GB" sz="2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.135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dirty="0">
                          <a:effectLst/>
                        </a:rPr>
                        <a:t>.489</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2.692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.013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524021993"/>
                  </a:ext>
                </a:extLst>
              </a:tr>
              <a:tr h="284480">
                <a:tc gridSpan="7">
                  <a:txBody>
                    <a:bodyPr/>
                    <a:lstStyle/>
                    <a:p>
                      <a:pPr marL="38100" marR="38100">
                        <a:lnSpc>
                          <a:spcPts val="1600"/>
                        </a:lnSpc>
                        <a:spcAft>
                          <a:spcPts val="0"/>
                        </a:spcAft>
                      </a:pPr>
                      <a:r>
                        <a:rPr lang="en-GB" sz="1400" dirty="0">
                          <a:effectLst/>
                        </a:rPr>
                        <a:t>a. Dependent Variable: KSP</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59233081"/>
                  </a:ext>
                </a:extLst>
              </a:tr>
            </a:tbl>
          </a:graphicData>
        </a:graphic>
      </p:graphicFrame>
      <p:sp>
        <p:nvSpPr>
          <p:cNvPr id="6" name="TextBox 5"/>
          <p:cNvSpPr txBox="1"/>
          <p:nvPr/>
        </p:nvSpPr>
        <p:spPr>
          <a:xfrm>
            <a:off x="1667772" y="5714222"/>
            <a:ext cx="10834777" cy="646331"/>
          </a:xfrm>
          <a:prstGeom prst="rect">
            <a:avLst/>
          </a:prstGeom>
          <a:noFill/>
        </p:spPr>
        <p:txBody>
          <a:bodyPr wrap="square" rtlCol="0">
            <a:spAutoFit/>
          </a:bodyPr>
          <a:lstStyle/>
          <a:p>
            <a:r>
              <a:rPr lang="en-GB" dirty="0" smtClean="0"/>
              <a:t>The data in red allows to generate the regression equation 	</a:t>
            </a:r>
            <a:r>
              <a:rPr lang="en-GB" dirty="0" smtClean="0">
                <a:solidFill>
                  <a:srgbClr val="FF0000"/>
                </a:solidFill>
              </a:rPr>
              <a:t>KSP= (LFSPx.363)+14.7</a:t>
            </a:r>
          </a:p>
          <a:p>
            <a:endParaRPr lang="en-GB" dirty="0"/>
          </a:p>
        </p:txBody>
      </p:sp>
    </p:spTree>
    <p:extLst>
      <p:ext uri="{BB962C8B-B14F-4D97-AF65-F5344CB8AC3E}">
        <p14:creationId xmlns:p14="http://schemas.microsoft.com/office/powerpoint/2010/main" val="3090755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698" y="347872"/>
            <a:ext cx="10515600" cy="1325563"/>
          </a:xfrm>
        </p:spPr>
        <p:txBody>
          <a:bodyPr/>
          <a:lstStyle/>
          <a:p>
            <a:pPr algn="ctr"/>
            <a:r>
              <a:rPr lang="en-GB" dirty="0" smtClean="0"/>
              <a:t>How to write it up in the Results Section</a:t>
            </a:r>
            <a:endParaRPr lang="en-GB" dirty="0"/>
          </a:p>
        </p:txBody>
      </p:sp>
      <p:sp>
        <p:nvSpPr>
          <p:cNvPr id="4" name="Rectangle 3"/>
          <p:cNvSpPr/>
          <p:nvPr/>
        </p:nvSpPr>
        <p:spPr>
          <a:xfrm>
            <a:off x="465825" y="3786736"/>
            <a:ext cx="11381117" cy="1574149"/>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Spearman’s rho rank order correlation (figure 5) identified a significant relationship (</a:t>
            </a:r>
            <a:r>
              <a:rPr lang="en-GB" dirty="0" err="1">
                <a:latin typeface="Calibri" panose="020F0502020204030204" pitchFamily="34" charset="0"/>
                <a:ea typeface="Calibri" panose="020F0502020204030204" pitchFamily="34" charset="0"/>
                <a:cs typeface="Times New Roman" panose="02020603050405020304" pitchFamily="18" charset="0"/>
              </a:rPr>
              <a:t>r</a:t>
            </a:r>
            <a:r>
              <a:rPr lang="en-GB" baseline="-25000" dirty="0" err="1">
                <a:latin typeface="Calibri" panose="020F0502020204030204" pitchFamily="34" charset="0"/>
                <a:ea typeface="Calibri" panose="020F0502020204030204" pitchFamily="34" charset="0"/>
                <a:cs typeface="Times New Roman" panose="02020603050405020304" pitchFamily="18" charset="0"/>
              </a:rPr>
              <a:t>s</a:t>
            </a:r>
            <a:r>
              <a:rPr lang="en-GB" dirty="0">
                <a:latin typeface="Calibri" panose="020F0502020204030204" pitchFamily="34" charset="0"/>
                <a:ea typeface="Calibri" panose="020F0502020204030204" pitchFamily="34" charset="0"/>
                <a:cs typeface="Times New Roman" panose="02020603050405020304" pitchFamily="18" charset="0"/>
              </a:rPr>
              <a:t>(23)= .471, p=.017) though with a low effect size (r</a:t>
            </a:r>
            <a:r>
              <a:rPr lang="en-GB" baseline="30000" dirty="0">
                <a:latin typeface="Calibri" panose="020F0502020204030204" pitchFamily="34" charset="0"/>
                <a:ea typeface="Calibri" panose="020F0502020204030204" pitchFamily="34" charset="0"/>
                <a:cs typeface="Times New Roman" panose="02020603050405020304" pitchFamily="18" charset="0"/>
              </a:rPr>
              <a:t>2</a:t>
            </a:r>
            <a:r>
              <a:rPr lang="en-GB" dirty="0">
                <a:latin typeface="Calibri" panose="020F0502020204030204" pitchFamily="34" charset="0"/>
                <a:ea typeface="Calibri" panose="020F0502020204030204" pitchFamily="34" charset="0"/>
                <a:cs typeface="Times New Roman" panose="02020603050405020304" pitchFamily="18" charset="0"/>
              </a:rPr>
              <a:t>=.22) between the Keiser seated pull (36.5</a:t>
            </a:r>
            <a:r>
              <a:rPr lang="en-GB" dirty="0">
                <a:latin typeface="Calibri" panose="020F0502020204030204" pitchFamily="34" charset="0"/>
                <a:ea typeface="Calibri" panose="020F0502020204030204" pitchFamily="34" charset="0"/>
                <a:cs typeface="Calibri" panose="020F0502020204030204" pitchFamily="34" charset="0"/>
              </a:rPr>
              <a:t>±</a:t>
            </a:r>
            <a:r>
              <a:rPr lang="en-GB" dirty="0">
                <a:latin typeface="Calibri" panose="020F0502020204030204" pitchFamily="34" charset="0"/>
                <a:ea typeface="Calibri" panose="020F0502020204030204" pitchFamily="34" charset="0"/>
                <a:cs typeface="Times New Roman" panose="02020603050405020304" pitchFamily="18" charset="0"/>
              </a:rPr>
              <a:t>1.9 </a:t>
            </a:r>
            <a:r>
              <a:rPr lang="en-GB" dirty="0" err="1">
                <a:latin typeface="Calibri" panose="020F0502020204030204" pitchFamily="34" charset="0"/>
                <a:ea typeface="Calibri" panose="020F0502020204030204" pitchFamily="34" charset="0"/>
                <a:cs typeface="Times New Roman" panose="02020603050405020304" pitchFamily="18" charset="0"/>
              </a:rPr>
              <a:t>kgf</a:t>
            </a:r>
            <a:r>
              <a:rPr lang="en-GB" dirty="0">
                <a:latin typeface="Calibri" panose="020F0502020204030204" pitchFamily="34" charset="0"/>
                <a:ea typeface="Calibri" panose="020F0502020204030204" pitchFamily="34" charset="0"/>
                <a:cs typeface="Times New Roman" panose="02020603050405020304" pitchFamily="18" charset="0"/>
              </a:rPr>
              <a:t>, CI: 32.5 – 40.5 </a:t>
            </a:r>
            <a:r>
              <a:rPr lang="en-GB" dirty="0" err="1">
                <a:latin typeface="Calibri" panose="020F0502020204030204" pitchFamily="34" charset="0"/>
                <a:ea typeface="Calibri" panose="020F0502020204030204" pitchFamily="34" charset="0"/>
                <a:cs typeface="Times New Roman" panose="02020603050405020304" pitchFamily="18" charset="0"/>
              </a:rPr>
              <a:t>kgf</a:t>
            </a:r>
            <a:r>
              <a:rPr lang="en-GB" dirty="0">
                <a:latin typeface="Calibri" panose="020F0502020204030204" pitchFamily="34" charset="0"/>
                <a:ea typeface="Calibri" panose="020F0502020204030204" pitchFamily="34" charset="0"/>
                <a:cs typeface="Times New Roman" panose="02020603050405020304" pitchFamily="18" charset="0"/>
              </a:rPr>
              <a:t>) and the Life Fitness seated pull (60.2</a:t>
            </a:r>
            <a:r>
              <a:rPr lang="en-GB" dirty="0">
                <a:latin typeface="Calibri" panose="020F0502020204030204" pitchFamily="34" charset="0"/>
                <a:ea typeface="Calibri" panose="020F0502020204030204" pitchFamily="34" charset="0"/>
                <a:cs typeface="Calibri" panose="020F0502020204030204" pitchFamily="34" charset="0"/>
              </a:rPr>
              <a:t>±2.6, CI:</a:t>
            </a:r>
            <a:r>
              <a:rPr lang="en-GB" dirty="0">
                <a:latin typeface="Calibri" panose="020F0502020204030204" pitchFamily="34" charset="0"/>
                <a:ea typeface="Calibri" panose="020F0502020204030204" pitchFamily="34" charset="0"/>
                <a:cs typeface="Times New Roman" panose="02020603050405020304" pitchFamily="18" charset="0"/>
              </a:rPr>
              <a:t> 54.8 – 65.6) with a intraclass correlations coefficient of .638</a:t>
            </a: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Mean data, shown in table 1 demonstrate differences in absolute values for the Life fitness seated pull and Keiser pull with regression relationship of Keiser seated pull (</a:t>
            </a:r>
            <a:r>
              <a:rPr lang="en-GB" dirty="0" err="1">
                <a:latin typeface="Calibri" panose="020F0502020204030204" pitchFamily="34" charset="0"/>
                <a:ea typeface="Calibri" panose="020F0502020204030204" pitchFamily="34" charset="0"/>
                <a:cs typeface="Times New Roman" panose="02020603050405020304" pitchFamily="18" charset="0"/>
              </a:rPr>
              <a:t>kgf</a:t>
            </a:r>
            <a:r>
              <a:rPr lang="en-GB" dirty="0">
                <a:latin typeface="Calibri" panose="020F0502020204030204" pitchFamily="34" charset="0"/>
                <a:ea typeface="Calibri" panose="020F0502020204030204" pitchFamily="34" charset="0"/>
                <a:cs typeface="Times New Roman" panose="02020603050405020304" pitchFamily="18" charset="0"/>
              </a:rPr>
              <a:t>) = life fitness seated pull x .661 + 36.073 (kg).</a:t>
            </a:r>
          </a:p>
        </p:txBody>
      </p:sp>
      <p:sp>
        <p:nvSpPr>
          <p:cNvPr id="5" name="Rectangle 4"/>
          <p:cNvSpPr/>
          <p:nvPr/>
        </p:nvSpPr>
        <p:spPr>
          <a:xfrm>
            <a:off x="557840" y="2003513"/>
            <a:ext cx="11445911" cy="1231106"/>
          </a:xfrm>
          <a:prstGeom prst="rect">
            <a:avLst/>
          </a:prstGeom>
        </p:spPr>
        <p:txBody>
          <a:bodyPr wrap="square">
            <a:spAutoFit/>
          </a:bodyPr>
          <a:lstStyle/>
          <a:p>
            <a:r>
              <a:rPr lang="en-GB" dirty="0" smtClean="0">
                <a:latin typeface="Calibri" panose="020F0502020204030204" pitchFamily="34" charset="0"/>
                <a:ea typeface="Calibri" panose="020F0502020204030204" pitchFamily="34" charset="0"/>
                <a:cs typeface="Times New Roman" panose="02020603050405020304" pitchFamily="18" charset="0"/>
              </a:rPr>
              <a:t>A significant </a:t>
            </a:r>
            <a:r>
              <a:rPr lang="en-GB" dirty="0">
                <a:latin typeface="Calibri" panose="020F0502020204030204" pitchFamily="34" charset="0"/>
                <a:ea typeface="Calibri" panose="020F0502020204030204" pitchFamily="34" charset="0"/>
                <a:cs typeface="Times New Roman" panose="02020603050405020304" pitchFamily="18" charset="0"/>
              </a:rPr>
              <a:t>relationship (Figure </a:t>
            </a:r>
            <a:r>
              <a:rPr lang="en-GB" dirty="0" smtClean="0">
                <a:latin typeface="Calibri" panose="020F0502020204030204" pitchFamily="34" charset="0"/>
                <a:ea typeface="Calibri" panose="020F0502020204030204" pitchFamily="34" charset="0"/>
                <a:cs typeface="Times New Roman" panose="02020603050405020304" pitchFamily="18" charset="0"/>
              </a:rPr>
              <a:t>1) </a:t>
            </a:r>
            <a:r>
              <a:rPr lang="en-GB" dirty="0">
                <a:latin typeface="Calibri" panose="020F0502020204030204" pitchFamily="34" charset="0"/>
                <a:ea typeface="Calibri" panose="020F0502020204030204" pitchFamily="34" charset="0"/>
                <a:cs typeface="Times New Roman" panose="02020603050405020304" pitchFamily="18" charset="0"/>
              </a:rPr>
              <a:t>with a large effect size (r</a:t>
            </a:r>
            <a:r>
              <a:rPr lang="en-GB" baseline="30000" dirty="0">
                <a:latin typeface="Calibri" panose="020F0502020204030204" pitchFamily="34" charset="0"/>
                <a:ea typeface="Calibri" panose="020F0502020204030204" pitchFamily="34" charset="0"/>
                <a:cs typeface="Times New Roman" panose="02020603050405020304" pitchFamily="18" charset="0"/>
              </a:rPr>
              <a:t>2</a:t>
            </a:r>
            <a:r>
              <a:rPr lang="en-GB" dirty="0">
                <a:latin typeface="Calibri" panose="020F0502020204030204" pitchFamily="34" charset="0"/>
                <a:ea typeface="Calibri" panose="020F0502020204030204" pitchFamily="34" charset="0"/>
                <a:cs typeface="Times New Roman" panose="02020603050405020304" pitchFamily="18" charset="0"/>
              </a:rPr>
              <a:t>=.638) between Keiser chest press (48.98</a:t>
            </a:r>
            <a:r>
              <a:rPr lang="en-GB" dirty="0">
                <a:latin typeface="Calibri" panose="020F0502020204030204" pitchFamily="34" charset="0"/>
                <a:ea typeface="Calibri" panose="020F0502020204030204" pitchFamily="34" charset="0"/>
              </a:rPr>
              <a:t>±12.82 </a:t>
            </a:r>
            <a:r>
              <a:rPr lang="en-GB" dirty="0" err="1">
                <a:latin typeface="Calibri" panose="020F0502020204030204" pitchFamily="34" charset="0"/>
                <a:ea typeface="Calibri" panose="020F0502020204030204" pitchFamily="34" charset="0"/>
              </a:rPr>
              <a:t>kgf</a:t>
            </a:r>
            <a:r>
              <a:rPr lang="en-GB" dirty="0">
                <a:latin typeface="Calibri" panose="020F0502020204030204" pitchFamily="34" charset="0"/>
                <a:ea typeface="Calibri" panose="020F0502020204030204" pitchFamily="34" charset="0"/>
              </a:rPr>
              <a:t>, CI:</a:t>
            </a:r>
            <a:r>
              <a:rPr lang="en-GB" dirty="0">
                <a:latin typeface="Calibri" panose="020F0502020204030204" pitchFamily="34" charset="0"/>
                <a:ea typeface="Calibri" panose="020F0502020204030204" pitchFamily="34" charset="0"/>
                <a:cs typeface="Times New Roman" panose="02020603050405020304" pitchFamily="18" charset="0"/>
              </a:rPr>
              <a:t> 42.78 – 53.38kgf) and Technogym chest press (26.00</a:t>
            </a:r>
            <a:r>
              <a:rPr lang="en-GB" dirty="0">
                <a:latin typeface="Calibri" panose="020F0502020204030204" pitchFamily="34" charset="0"/>
                <a:ea typeface="Calibri" panose="020F0502020204030204" pitchFamily="34" charset="0"/>
              </a:rPr>
              <a:t>±6.9 </a:t>
            </a:r>
            <a:r>
              <a:rPr lang="en-GB" dirty="0" err="1">
                <a:latin typeface="Calibri" panose="020F0502020204030204" pitchFamily="34" charset="0"/>
                <a:ea typeface="Calibri" panose="020F0502020204030204" pitchFamily="34" charset="0"/>
              </a:rPr>
              <a:t>kgf</a:t>
            </a:r>
            <a:r>
              <a:rPr lang="en-GB" dirty="0">
                <a:latin typeface="Calibri" panose="020F0502020204030204" pitchFamily="34" charset="0"/>
                <a:ea typeface="Calibri" panose="020F0502020204030204" pitchFamily="34" charset="0"/>
              </a:rPr>
              <a:t>, CI=</a:t>
            </a:r>
            <a:r>
              <a:rPr lang="en-GB" dirty="0">
                <a:latin typeface="Calibri" panose="020F0502020204030204" pitchFamily="34" charset="0"/>
                <a:ea typeface="Calibri" panose="020F0502020204030204" pitchFamily="34" charset="0"/>
                <a:cs typeface="Times New Roman" panose="02020603050405020304" pitchFamily="18" charset="0"/>
              </a:rPr>
              <a:t>23.14 – 28.88 </a:t>
            </a:r>
            <a:r>
              <a:rPr lang="en-GB" dirty="0" err="1">
                <a:latin typeface="Calibri" panose="020F0502020204030204" pitchFamily="34" charset="0"/>
                <a:ea typeface="Calibri" panose="020F0502020204030204" pitchFamily="34" charset="0"/>
                <a:cs typeface="Times New Roman" panose="02020603050405020304" pitchFamily="18" charset="0"/>
              </a:rPr>
              <a:t>kgf</a:t>
            </a:r>
            <a:r>
              <a:rPr lang="en-GB" dirty="0">
                <a:latin typeface="Calibri" panose="020F0502020204030204" pitchFamily="34" charset="0"/>
                <a:ea typeface="Calibri" panose="020F0502020204030204" pitchFamily="34" charset="0"/>
                <a:cs typeface="Times New Roman" panose="02020603050405020304" pitchFamily="18" charset="0"/>
              </a:rPr>
              <a:t>) using Pearson’s moment correlation (</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r(23)=.799, p&lt;.001</a:t>
            </a:r>
            <a:r>
              <a:rPr lang="en-GB" dirty="0">
                <a:latin typeface="Calibri" panose="020F0502020204030204" pitchFamily="34" charset="0"/>
                <a:ea typeface="Calibri" panose="020F0502020204030204" pitchFamily="34" charset="0"/>
                <a:cs typeface="Times New Roman" panose="02020603050405020304" pitchFamily="18" charset="0"/>
              </a:rPr>
              <a:t>) was identified. Comparisons of 1 repetition maximal strength can be made applying; Keiser chest press (</a:t>
            </a:r>
            <a:r>
              <a:rPr lang="en-GB" dirty="0" err="1">
                <a:latin typeface="Calibri" panose="020F0502020204030204" pitchFamily="34" charset="0"/>
                <a:ea typeface="Calibri" panose="020F0502020204030204" pitchFamily="34" charset="0"/>
                <a:cs typeface="Times New Roman" panose="02020603050405020304" pitchFamily="18" charset="0"/>
              </a:rPr>
              <a:t>kgf</a:t>
            </a:r>
            <a:r>
              <a:rPr lang="en-GB" dirty="0">
                <a:latin typeface="Calibri" panose="020F0502020204030204" pitchFamily="34" charset="0"/>
                <a:ea typeface="Calibri" panose="020F0502020204030204" pitchFamily="34" charset="0"/>
                <a:cs typeface="Times New Roman" panose="02020603050405020304" pitchFamily="18" charset="0"/>
              </a:rPr>
              <a:t>) =Technogym chest press x .431 + 3.365 (kg). </a:t>
            </a:r>
            <a:endParaRPr lang="en-GB" dirty="0"/>
          </a:p>
        </p:txBody>
      </p:sp>
    </p:spTree>
    <p:extLst>
      <p:ext uri="{BB962C8B-B14F-4D97-AF65-F5344CB8AC3E}">
        <p14:creationId xmlns:p14="http://schemas.microsoft.com/office/powerpoint/2010/main" val="507894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Parametric data</a:t>
            </a:r>
            <a:r>
              <a:rPr lang="en-GB" dirty="0" smtClean="0"/>
              <a:t> </a:t>
            </a:r>
            <a:r>
              <a:rPr lang="en-GB" dirty="0" smtClean="0"/>
              <a:t>Analysis – Conducting a </a:t>
            </a:r>
            <a:r>
              <a:rPr lang="en-GB" dirty="0" smtClean="0"/>
              <a:t>ANOVA.rm </a:t>
            </a:r>
            <a:r>
              <a:rPr lang="en-GB" dirty="0" err="1" smtClean="0"/>
              <a:t>i.e</a:t>
            </a:r>
            <a:r>
              <a:rPr lang="en-GB" dirty="0" smtClean="0"/>
              <a:t> Chest press</a:t>
            </a:r>
            <a:endParaRPr lang="en-GB" dirty="0"/>
          </a:p>
        </p:txBody>
      </p:sp>
      <p:sp>
        <p:nvSpPr>
          <p:cNvPr id="3" name="TextBox 2"/>
          <p:cNvSpPr txBox="1"/>
          <p:nvPr/>
        </p:nvSpPr>
        <p:spPr>
          <a:xfrm>
            <a:off x="1026367" y="1690688"/>
            <a:ext cx="4578221" cy="3970318"/>
          </a:xfrm>
          <a:prstGeom prst="rect">
            <a:avLst/>
          </a:prstGeom>
          <a:noFill/>
        </p:spPr>
        <p:txBody>
          <a:bodyPr wrap="square" rtlCol="0">
            <a:spAutoFit/>
          </a:bodyPr>
          <a:lstStyle/>
          <a:p>
            <a:pPr algn="ctr"/>
            <a:r>
              <a:rPr lang="en-GB" dirty="0" smtClean="0"/>
              <a:t>Conducting the Main test</a:t>
            </a:r>
          </a:p>
          <a:p>
            <a:endParaRPr lang="en-GB" dirty="0"/>
          </a:p>
          <a:p>
            <a:r>
              <a:rPr lang="en-GB" dirty="0" smtClean="0"/>
              <a:t>Analyse</a:t>
            </a:r>
          </a:p>
          <a:p>
            <a:r>
              <a:rPr lang="en-GB" dirty="0" smtClean="0"/>
              <a:t>General linear model</a:t>
            </a:r>
          </a:p>
          <a:p>
            <a:r>
              <a:rPr lang="en-GB" dirty="0" smtClean="0"/>
              <a:t>Repeated measures</a:t>
            </a:r>
          </a:p>
          <a:p>
            <a:r>
              <a:rPr lang="en-GB" dirty="0" smtClean="0"/>
              <a:t>Change the within factor title to </a:t>
            </a:r>
            <a:r>
              <a:rPr lang="en-GB" dirty="0" smtClean="0"/>
              <a:t>Strength</a:t>
            </a:r>
            <a:endParaRPr lang="en-GB" dirty="0" smtClean="0"/>
          </a:p>
          <a:p>
            <a:r>
              <a:rPr lang="en-GB" dirty="0" smtClean="0"/>
              <a:t>There are 3 measures </a:t>
            </a:r>
            <a:r>
              <a:rPr lang="en-GB" dirty="0" smtClean="0"/>
              <a:t>so the number of levels is 3 – add, define</a:t>
            </a:r>
          </a:p>
          <a:p>
            <a:r>
              <a:rPr lang="en-GB" dirty="0" smtClean="0"/>
              <a:t>Move the 3 sets of variables across</a:t>
            </a:r>
          </a:p>
          <a:p>
            <a:r>
              <a:rPr lang="en-GB" dirty="0" smtClean="0"/>
              <a:t>In option – tick </a:t>
            </a:r>
          </a:p>
          <a:p>
            <a:r>
              <a:rPr lang="en-GB" dirty="0"/>
              <a:t>	</a:t>
            </a:r>
            <a:r>
              <a:rPr lang="en-GB" dirty="0" smtClean="0"/>
              <a:t>Descriptive stats</a:t>
            </a:r>
          </a:p>
          <a:p>
            <a:r>
              <a:rPr lang="en-GB" dirty="0"/>
              <a:t>	</a:t>
            </a:r>
            <a:r>
              <a:rPr lang="en-GB" dirty="0" smtClean="0"/>
              <a:t>Estimates of effect size</a:t>
            </a:r>
          </a:p>
          <a:p>
            <a:pPr lvl="2"/>
            <a:r>
              <a:rPr lang="en-GB" dirty="0" smtClean="0"/>
              <a:t>Homogeneity tests</a:t>
            </a:r>
          </a:p>
          <a:p>
            <a:r>
              <a:rPr lang="en-GB" dirty="0" smtClean="0"/>
              <a:t>Continue</a:t>
            </a:r>
          </a:p>
        </p:txBody>
      </p:sp>
      <p:sp>
        <p:nvSpPr>
          <p:cNvPr id="4" name="TextBox 3"/>
          <p:cNvSpPr txBox="1"/>
          <p:nvPr/>
        </p:nvSpPr>
        <p:spPr>
          <a:xfrm>
            <a:off x="6388360" y="1690688"/>
            <a:ext cx="4416490" cy="2308324"/>
          </a:xfrm>
          <a:prstGeom prst="rect">
            <a:avLst/>
          </a:prstGeom>
          <a:noFill/>
        </p:spPr>
        <p:txBody>
          <a:bodyPr wrap="square" rtlCol="0">
            <a:spAutoFit/>
          </a:bodyPr>
          <a:lstStyle/>
          <a:p>
            <a:r>
              <a:rPr lang="en-GB" dirty="0" smtClean="0"/>
              <a:t>For post hoc analysis</a:t>
            </a:r>
          </a:p>
          <a:p>
            <a:endParaRPr lang="en-GB" dirty="0"/>
          </a:p>
          <a:p>
            <a:r>
              <a:rPr lang="en-GB" dirty="0" smtClean="0"/>
              <a:t>EM Means</a:t>
            </a:r>
          </a:p>
          <a:p>
            <a:r>
              <a:rPr lang="en-GB" dirty="0" smtClean="0"/>
              <a:t>Move </a:t>
            </a:r>
            <a:r>
              <a:rPr lang="en-GB" dirty="0" smtClean="0"/>
              <a:t>Strength</a:t>
            </a:r>
            <a:r>
              <a:rPr lang="en-GB" dirty="0" smtClean="0"/>
              <a:t> </a:t>
            </a:r>
            <a:r>
              <a:rPr lang="en-GB" dirty="0" smtClean="0"/>
              <a:t>across</a:t>
            </a:r>
          </a:p>
          <a:p>
            <a:r>
              <a:rPr lang="en-GB" dirty="0" smtClean="0"/>
              <a:t>Tick compare main effect</a:t>
            </a:r>
          </a:p>
          <a:p>
            <a:r>
              <a:rPr lang="en-GB" dirty="0" smtClean="0"/>
              <a:t>In confidence interval adjustment tick </a:t>
            </a:r>
            <a:r>
              <a:rPr lang="en-GB" dirty="0" err="1" smtClean="0"/>
              <a:t>Bonferroni</a:t>
            </a:r>
            <a:endParaRPr lang="en-GB" dirty="0" smtClean="0"/>
          </a:p>
          <a:p>
            <a:r>
              <a:rPr lang="en-GB" dirty="0" smtClean="0"/>
              <a:t>Continue</a:t>
            </a:r>
            <a:endParaRPr lang="en-GB" dirty="0"/>
          </a:p>
        </p:txBody>
      </p:sp>
      <p:sp>
        <p:nvSpPr>
          <p:cNvPr id="5" name="TextBox 4"/>
          <p:cNvSpPr txBox="1"/>
          <p:nvPr/>
        </p:nvSpPr>
        <p:spPr>
          <a:xfrm>
            <a:off x="1928327" y="5896947"/>
            <a:ext cx="8409991" cy="369332"/>
          </a:xfrm>
          <a:prstGeom prst="rect">
            <a:avLst/>
          </a:prstGeom>
          <a:noFill/>
        </p:spPr>
        <p:txBody>
          <a:bodyPr wrap="square" rtlCol="0">
            <a:spAutoFit/>
          </a:bodyPr>
          <a:lstStyle/>
          <a:p>
            <a:pPr algn="ctr"/>
            <a:r>
              <a:rPr lang="en-GB" dirty="0" smtClean="0">
                <a:solidFill>
                  <a:srgbClr val="FF0000"/>
                </a:solidFill>
              </a:rPr>
              <a:t>Click OK to conduct the Tests</a:t>
            </a:r>
            <a:endParaRPr lang="en-GB" dirty="0">
              <a:solidFill>
                <a:srgbClr val="FF0000"/>
              </a:solidFill>
            </a:endParaRPr>
          </a:p>
        </p:txBody>
      </p:sp>
      <p:cxnSp>
        <p:nvCxnSpPr>
          <p:cNvPr id="8" name="Straight Arrow Connector 7"/>
          <p:cNvCxnSpPr/>
          <p:nvPr/>
        </p:nvCxnSpPr>
        <p:spPr>
          <a:xfrm flipV="1">
            <a:off x="4354286" y="3054221"/>
            <a:ext cx="1779036" cy="212737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823788" y="3999012"/>
            <a:ext cx="31102" cy="15993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859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Non-parametric Test - Friedman test </a:t>
            </a:r>
            <a:r>
              <a:rPr lang="en-GB" sz="3600" dirty="0" err="1" smtClean="0"/>
              <a:t>i.e</a:t>
            </a:r>
            <a:r>
              <a:rPr lang="en-GB" sz="3600" dirty="0" smtClean="0"/>
              <a:t> Seated pull</a:t>
            </a:r>
            <a:endParaRPr lang="en-GB" sz="3600" dirty="0"/>
          </a:p>
        </p:txBody>
      </p:sp>
      <p:sp>
        <p:nvSpPr>
          <p:cNvPr id="4" name="Text Placeholder 3"/>
          <p:cNvSpPr>
            <a:spLocks noGrp="1"/>
          </p:cNvSpPr>
          <p:nvPr>
            <p:ph type="body" idx="1"/>
          </p:nvPr>
        </p:nvSpPr>
        <p:spPr>
          <a:xfrm>
            <a:off x="839788" y="1681163"/>
            <a:ext cx="5157787" cy="427555"/>
          </a:xfrm>
        </p:spPr>
        <p:txBody>
          <a:bodyPr/>
          <a:lstStyle/>
          <a:p>
            <a:pPr algn="ctr"/>
            <a:r>
              <a:rPr lang="en-GB" dirty="0" smtClean="0"/>
              <a:t>Conducting the main test</a:t>
            </a:r>
            <a:endParaRPr lang="en-GB" dirty="0"/>
          </a:p>
        </p:txBody>
      </p:sp>
      <p:sp>
        <p:nvSpPr>
          <p:cNvPr id="5" name="Content Placeholder 4"/>
          <p:cNvSpPr>
            <a:spLocks noGrp="1"/>
          </p:cNvSpPr>
          <p:nvPr>
            <p:ph sz="half" idx="2"/>
          </p:nvPr>
        </p:nvSpPr>
        <p:spPr>
          <a:xfrm>
            <a:off x="839788" y="2233127"/>
            <a:ext cx="5157787" cy="3956536"/>
          </a:xfrm>
        </p:spPr>
        <p:txBody>
          <a:bodyPr>
            <a:normAutofit fontScale="92500" lnSpcReduction="20000"/>
          </a:bodyPr>
          <a:lstStyle/>
          <a:p>
            <a:pPr marL="0" indent="0">
              <a:buNone/>
            </a:pPr>
            <a:r>
              <a:rPr lang="en-GB" dirty="0" smtClean="0"/>
              <a:t>Analyse</a:t>
            </a:r>
          </a:p>
          <a:p>
            <a:pPr marL="0" indent="0">
              <a:buNone/>
            </a:pPr>
            <a:r>
              <a:rPr lang="en-GB" dirty="0" smtClean="0"/>
              <a:t>Non parametric</a:t>
            </a:r>
          </a:p>
          <a:p>
            <a:pPr marL="0" indent="0">
              <a:buNone/>
            </a:pPr>
            <a:r>
              <a:rPr lang="en-GB" dirty="0" smtClean="0"/>
              <a:t>Legacy dialogues</a:t>
            </a:r>
          </a:p>
          <a:p>
            <a:pPr marL="0" indent="0">
              <a:buNone/>
            </a:pPr>
            <a:r>
              <a:rPr lang="en-GB" dirty="0" smtClean="0"/>
              <a:t>K related samples</a:t>
            </a:r>
          </a:p>
          <a:p>
            <a:pPr marL="0" indent="0">
              <a:buNone/>
            </a:pPr>
            <a:r>
              <a:rPr lang="en-GB" dirty="0" smtClean="0"/>
              <a:t>Move the variables across</a:t>
            </a:r>
          </a:p>
          <a:p>
            <a:pPr marL="0" indent="0">
              <a:buNone/>
            </a:pPr>
            <a:r>
              <a:rPr lang="en-GB" dirty="0" smtClean="0"/>
              <a:t>Tick Friedman</a:t>
            </a:r>
          </a:p>
          <a:p>
            <a:pPr marL="0" indent="0">
              <a:buNone/>
            </a:pPr>
            <a:r>
              <a:rPr lang="en-GB" dirty="0" smtClean="0"/>
              <a:t>In statistics tick </a:t>
            </a:r>
            <a:r>
              <a:rPr lang="en-GB" dirty="0" err="1" smtClean="0"/>
              <a:t>descriptives</a:t>
            </a:r>
            <a:r>
              <a:rPr lang="en-GB" dirty="0" smtClean="0"/>
              <a:t>.</a:t>
            </a:r>
          </a:p>
          <a:p>
            <a:pPr marL="0" indent="0">
              <a:buNone/>
            </a:pPr>
            <a:r>
              <a:rPr lang="en-GB" dirty="0" smtClean="0"/>
              <a:t>Continue</a:t>
            </a:r>
          </a:p>
          <a:p>
            <a:pPr marL="0" indent="0">
              <a:buNone/>
            </a:pPr>
            <a:r>
              <a:rPr lang="en-GB" dirty="0" smtClean="0"/>
              <a:t>OK</a:t>
            </a:r>
            <a:endParaRPr lang="en-GB" dirty="0"/>
          </a:p>
        </p:txBody>
      </p:sp>
      <p:sp>
        <p:nvSpPr>
          <p:cNvPr id="6" name="Text Placeholder 5"/>
          <p:cNvSpPr>
            <a:spLocks noGrp="1"/>
          </p:cNvSpPr>
          <p:nvPr>
            <p:ph type="body" sz="quarter" idx="3"/>
          </p:nvPr>
        </p:nvSpPr>
        <p:spPr>
          <a:xfrm>
            <a:off x="6172200" y="1545917"/>
            <a:ext cx="5183188" cy="551964"/>
          </a:xfrm>
        </p:spPr>
        <p:txBody>
          <a:bodyPr/>
          <a:lstStyle/>
          <a:p>
            <a:r>
              <a:rPr lang="en-GB" dirty="0" smtClean="0"/>
              <a:t>Conducting the Post hoc analysis</a:t>
            </a:r>
            <a:endParaRPr lang="en-GB" dirty="0"/>
          </a:p>
        </p:txBody>
      </p:sp>
      <p:sp>
        <p:nvSpPr>
          <p:cNvPr id="7" name="Content Placeholder 6"/>
          <p:cNvSpPr>
            <a:spLocks noGrp="1"/>
          </p:cNvSpPr>
          <p:nvPr>
            <p:ph sz="quarter" idx="4"/>
          </p:nvPr>
        </p:nvSpPr>
        <p:spPr>
          <a:xfrm>
            <a:off x="6172200" y="2158482"/>
            <a:ext cx="5183188" cy="4031181"/>
          </a:xfrm>
        </p:spPr>
        <p:txBody>
          <a:bodyPr>
            <a:normAutofit fontScale="77500" lnSpcReduction="20000"/>
          </a:bodyPr>
          <a:lstStyle/>
          <a:p>
            <a:pPr marL="0" indent="0">
              <a:buNone/>
            </a:pPr>
            <a:r>
              <a:rPr lang="en-GB" dirty="0" smtClean="0"/>
              <a:t>If the Friedman test identifies a significance the conduct multiple Wilcoxon tests.</a:t>
            </a:r>
          </a:p>
          <a:p>
            <a:pPr marL="0" indent="0">
              <a:buNone/>
            </a:pPr>
            <a:endParaRPr lang="en-GB" dirty="0"/>
          </a:p>
          <a:p>
            <a:pPr marL="0" indent="0">
              <a:buNone/>
            </a:pPr>
            <a:r>
              <a:rPr lang="en-GB" dirty="0" smtClean="0"/>
              <a:t>Analyse</a:t>
            </a:r>
          </a:p>
          <a:p>
            <a:pPr marL="0" indent="0">
              <a:buNone/>
            </a:pPr>
            <a:r>
              <a:rPr lang="en-GB" dirty="0"/>
              <a:t>Non parametric</a:t>
            </a:r>
          </a:p>
          <a:p>
            <a:pPr marL="0" indent="0">
              <a:buNone/>
            </a:pPr>
            <a:r>
              <a:rPr lang="en-GB" dirty="0"/>
              <a:t>Legacy dialogues</a:t>
            </a:r>
          </a:p>
          <a:p>
            <a:pPr marL="0" indent="0">
              <a:buNone/>
            </a:pPr>
            <a:r>
              <a:rPr lang="en-GB" dirty="0" smtClean="0"/>
              <a:t>2 </a:t>
            </a:r>
            <a:r>
              <a:rPr lang="en-GB" dirty="0"/>
              <a:t>related samples</a:t>
            </a:r>
          </a:p>
          <a:p>
            <a:pPr marL="0" indent="0">
              <a:buNone/>
            </a:pPr>
            <a:r>
              <a:rPr lang="en-GB" dirty="0"/>
              <a:t>Move the variables </a:t>
            </a:r>
            <a:r>
              <a:rPr lang="en-GB" dirty="0" smtClean="0"/>
              <a:t>across for each  comparison</a:t>
            </a:r>
          </a:p>
          <a:p>
            <a:pPr marL="0" indent="0">
              <a:buNone/>
            </a:pPr>
            <a:r>
              <a:rPr lang="en-GB" dirty="0" smtClean="0"/>
              <a:t>Tick Wilcoxon</a:t>
            </a:r>
          </a:p>
          <a:p>
            <a:pPr marL="0" indent="0">
              <a:buNone/>
            </a:pPr>
            <a:r>
              <a:rPr lang="en-GB" dirty="0" smtClean="0"/>
              <a:t>Ok</a:t>
            </a:r>
            <a:endParaRPr lang="en-GB" dirty="0"/>
          </a:p>
          <a:p>
            <a:pPr marL="0" indent="0">
              <a:buNone/>
            </a:pPr>
            <a:endParaRPr lang="en-GB" dirty="0"/>
          </a:p>
        </p:txBody>
      </p:sp>
    </p:spTree>
    <p:extLst>
      <p:ext uri="{BB962C8B-B14F-4D97-AF65-F5344CB8AC3E}">
        <p14:creationId xmlns:p14="http://schemas.microsoft.com/office/powerpoint/2010/main" val="2061405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smtClean="0"/>
              <a:t>Writing out the Analysis Outcomes</a:t>
            </a:r>
            <a:endParaRPr lang="en-GB" dirty="0"/>
          </a:p>
        </p:txBody>
      </p:sp>
      <p:sp>
        <p:nvSpPr>
          <p:cNvPr id="8" name="Content Placeholder 7"/>
          <p:cNvSpPr>
            <a:spLocks noGrp="1"/>
          </p:cNvSpPr>
          <p:nvPr>
            <p:ph idx="1"/>
          </p:nvPr>
        </p:nvSpPr>
        <p:spPr>
          <a:xfrm>
            <a:off x="838200" y="1825625"/>
            <a:ext cx="10515600" cy="2533590"/>
          </a:xfrm>
        </p:spPr>
        <p:txBody>
          <a:bodyPr/>
          <a:lstStyle/>
          <a:p>
            <a:pPr marL="0" indent="0">
              <a:buNone/>
            </a:pPr>
            <a:r>
              <a:rPr lang="en-GB" dirty="0"/>
              <a:t>Repeated measures ANOVA failed to identify statistical differences (F(24,2)=3.76, p=0.920) in the mean strength between the three assessments of Keiser chest press. Similarly, the Friedman test for non-parametric repeated measures analysis (χ</a:t>
            </a:r>
            <a:r>
              <a:rPr lang="en-GB" baseline="30000" dirty="0"/>
              <a:t>2</a:t>
            </a:r>
            <a:r>
              <a:rPr lang="en-GB" dirty="0"/>
              <a:t>(24,2)=3.733, p=.155) demonstrated that there were no statistical differences between the assessments for Keiser seated pull. </a:t>
            </a:r>
            <a:endParaRPr lang="en-GB" dirty="0" smtClean="0"/>
          </a:p>
          <a:p>
            <a:pPr marL="0" indent="0">
              <a:buNone/>
            </a:pPr>
            <a:endParaRPr lang="en-GB" dirty="0"/>
          </a:p>
          <a:p>
            <a:pPr marL="0" indent="0">
              <a:buNone/>
            </a:pPr>
            <a:endParaRPr lang="en-GB" dirty="0" smtClean="0"/>
          </a:p>
          <a:p>
            <a:pPr marL="0" indent="0">
              <a:buNone/>
            </a:pPr>
            <a:endParaRPr lang="en-GB" dirty="0"/>
          </a:p>
        </p:txBody>
      </p:sp>
      <p:sp>
        <p:nvSpPr>
          <p:cNvPr id="9" name="TextBox 8"/>
          <p:cNvSpPr txBox="1"/>
          <p:nvPr/>
        </p:nvSpPr>
        <p:spPr>
          <a:xfrm>
            <a:off x="838200" y="5290868"/>
            <a:ext cx="10652185" cy="646331"/>
          </a:xfrm>
          <a:prstGeom prst="rect">
            <a:avLst/>
          </a:prstGeom>
          <a:noFill/>
        </p:spPr>
        <p:txBody>
          <a:bodyPr wrap="square" rtlCol="0">
            <a:spAutoFit/>
          </a:bodyPr>
          <a:lstStyle/>
          <a:p>
            <a:pPr algn="ctr"/>
            <a:r>
              <a:rPr lang="en-GB" i="1" dirty="0" smtClean="0">
                <a:solidFill>
                  <a:srgbClr val="FF0000"/>
                </a:solidFill>
              </a:rPr>
              <a:t>As there are no significance differences there is no need for any post hoc analysis. This outcome is what we want to test reliability as it show the 3 measures are consistent.</a:t>
            </a:r>
            <a:endParaRPr lang="en-GB" i="1" dirty="0">
              <a:solidFill>
                <a:srgbClr val="FF0000"/>
              </a:solidFill>
            </a:endParaRPr>
          </a:p>
        </p:txBody>
      </p:sp>
    </p:spTree>
    <p:extLst>
      <p:ext uri="{BB962C8B-B14F-4D97-AF65-F5344CB8AC3E}">
        <p14:creationId xmlns:p14="http://schemas.microsoft.com/office/powerpoint/2010/main" val="19823661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Start of the Discussion</a:t>
            </a:r>
            <a:endParaRPr lang="en-GB" dirty="0"/>
          </a:p>
        </p:txBody>
      </p:sp>
      <p:sp>
        <p:nvSpPr>
          <p:cNvPr id="3" name="Content Placeholder 2"/>
          <p:cNvSpPr>
            <a:spLocks noGrp="1"/>
          </p:cNvSpPr>
          <p:nvPr>
            <p:ph idx="1"/>
          </p:nvPr>
        </p:nvSpPr>
        <p:spPr/>
        <p:txBody>
          <a:bodyPr/>
          <a:lstStyle/>
          <a:p>
            <a:pPr marL="0" indent="0">
              <a:buNone/>
            </a:pPr>
            <a:r>
              <a:rPr lang="en-GB" dirty="0"/>
              <a:t>The primary focus of this study was to determine whether adaptations made to the Keiser Air 420 leg press provide valid and reliable measures of upper body push and pull strength. Although the absolute values for strength were different there were significant relationships between Keiser seated pull and Life Fitness seated pull, and between the Keiser chest press and Technogym chest press. Repeated measures analysis of both the Keiser seated pull and Keiser chest press confirm that these measures are reliable over time.</a:t>
            </a:r>
          </a:p>
          <a:p>
            <a:pPr marL="0" indent="0">
              <a:buNone/>
            </a:pPr>
            <a:endParaRPr lang="en-GB" dirty="0"/>
          </a:p>
        </p:txBody>
      </p:sp>
    </p:spTree>
    <p:extLst>
      <p:ext uri="{BB962C8B-B14F-4D97-AF65-F5344CB8AC3E}">
        <p14:creationId xmlns:p14="http://schemas.microsoft.com/office/powerpoint/2010/main" val="3236995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1326</TotalTime>
  <Words>2167</Words>
  <Application>Microsoft Office PowerPoint</Application>
  <PresentationFormat>Widescreen</PresentationFormat>
  <Paragraphs>615</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Validation and Reliability</vt:lpstr>
      <vt:lpstr>Research Context</vt:lpstr>
      <vt:lpstr>Validity</vt:lpstr>
      <vt:lpstr>Reliability</vt:lpstr>
      <vt:lpstr>Establishing the Validity and Reliability of a Modified Keiser Air 420 Leg Press to Measure Upper Body Push and Pull Strength in Older Middle-Aged Women</vt:lpstr>
      <vt:lpstr>Data</vt:lpstr>
      <vt:lpstr>Descriptive data</vt:lpstr>
      <vt:lpstr>Normality of data</vt:lpstr>
      <vt:lpstr>Normal Distribution</vt:lpstr>
      <vt:lpstr>Tests Required</vt:lpstr>
      <vt:lpstr>How to write this section</vt:lpstr>
      <vt:lpstr>Conducting the Correlations</vt:lpstr>
      <vt:lpstr>Data Presentation</vt:lpstr>
      <vt:lpstr>Conducting the regression Analysis</vt:lpstr>
      <vt:lpstr>How to write it up in the Results Section</vt:lpstr>
      <vt:lpstr>Parametric data Analysis – Conducting a ANOVA.rm i.e Chest press</vt:lpstr>
      <vt:lpstr>Non-parametric Test - Friedman test i.e Seated pull</vt:lpstr>
      <vt:lpstr>Writing out the Analysis Outcomes</vt:lpstr>
      <vt:lpstr>Start of the 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Validation and reliability</dc:title>
  <dc:creator>David Gardner</dc:creator>
  <cp:lastModifiedBy>David Gardner</cp:lastModifiedBy>
  <cp:revision>17</cp:revision>
  <dcterms:created xsi:type="dcterms:W3CDTF">2021-03-02T16:08:29Z</dcterms:created>
  <dcterms:modified xsi:type="dcterms:W3CDTF">2021-03-03T14:15:17Z</dcterms:modified>
</cp:coreProperties>
</file>