
<file path=[Content_Types].xml><?xml version="1.0" encoding="utf-8"?>
<Types xmlns="http://schemas.openxmlformats.org/package/2006/content-types">
  <Default Extension="png" ContentType="image/png"/>
  <Default Extension="jpe"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70" r:id="rId5"/>
    <p:sldId id="262" r:id="rId6"/>
    <p:sldId id="263" r:id="rId7"/>
    <p:sldId id="275" r:id="rId8"/>
    <p:sldId id="258" r:id="rId9"/>
    <p:sldId id="261" r:id="rId10"/>
    <p:sldId id="267" r:id="rId11"/>
    <p:sldId id="264" r:id="rId12"/>
    <p:sldId id="268" r:id="rId13"/>
    <p:sldId id="274" r:id="rId14"/>
    <p:sldId id="271" r:id="rId15"/>
    <p:sldId id="272" r:id="rId16"/>
    <p:sldId id="273" r:id="rId17"/>
    <p:sldId id="269"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CCFFCC"/>
    <a:srgbClr val="FF66CC"/>
    <a:srgbClr val="00D05E"/>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12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1848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84255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546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8453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3997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1688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5315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8043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1982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5594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5789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5000" b="-1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E004F8-B8D6-4051-97F1-557D8D36CF5B}" type="datetimeFigureOut">
              <a:rPr lang="en-GB" smtClean="0">
                <a:solidFill>
                  <a:prstClr val="black">
                    <a:tint val="75000"/>
                  </a:prstClr>
                </a:solidFill>
              </a:rPr>
              <a:pPr/>
              <a:t>12/11/2020</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88843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8971"/>
            <a:ext cx="7772400" cy="3030992"/>
          </a:xfrm>
          <a:solidFill>
            <a:srgbClr val="FFFF00"/>
          </a:solidFill>
        </p:spPr>
        <p:txBody>
          <a:bodyPr>
            <a:normAutofit fontScale="90000"/>
          </a:bodyPr>
          <a:lstStyle/>
          <a:p>
            <a:r>
              <a:rPr lang="en-GB" b="1" dirty="0"/>
              <a:t>From the twilight of Rome to the Dawn of Islam: The World of Late Antiquity (AD 235-632)</a:t>
            </a:r>
          </a:p>
        </p:txBody>
      </p:sp>
      <p:sp>
        <p:nvSpPr>
          <p:cNvPr id="3" name="Subtitle 2"/>
          <p:cNvSpPr>
            <a:spLocks noGrp="1"/>
          </p:cNvSpPr>
          <p:nvPr>
            <p:ph type="subTitle" idx="1"/>
          </p:nvPr>
        </p:nvSpPr>
        <p:spPr>
          <a:xfrm>
            <a:off x="1143000" y="5861319"/>
            <a:ext cx="6858000" cy="449943"/>
          </a:xfrm>
          <a:solidFill>
            <a:srgbClr val="92D050"/>
          </a:solidFill>
        </p:spPr>
        <p:txBody>
          <a:bodyPr/>
          <a:lstStyle/>
          <a:p>
            <a:r>
              <a:rPr lang="en-GB" b="1" dirty="0" smtClean="0"/>
              <a:t>HPAH5061/6061</a:t>
            </a:r>
            <a:endParaRPr lang="en-GB" b="1" dirty="0"/>
          </a:p>
        </p:txBody>
      </p:sp>
      <p:sp>
        <p:nvSpPr>
          <p:cNvPr id="4" name="Subtitle 2"/>
          <p:cNvSpPr txBox="1">
            <a:spLocks/>
          </p:cNvSpPr>
          <p:nvPr/>
        </p:nvSpPr>
        <p:spPr>
          <a:xfrm>
            <a:off x="1143000" y="4584164"/>
            <a:ext cx="6858000" cy="449943"/>
          </a:xfrm>
          <a:prstGeom prst="rect">
            <a:avLst/>
          </a:prstGeom>
          <a:solidFill>
            <a:schemeClr val="accent1">
              <a:lumMod val="60000"/>
              <a:lumOff val="40000"/>
            </a:schemeClr>
          </a:solidFill>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600" b="1" dirty="0" smtClean="0"/>
              <a:t>Constantine</a:t>
            </a:r>
            <a:endParaRPr lang="en-GB" sz="3600" b="1" dirty="0"/>
          </a:p>
        </p:txBody>
      </p:sp>
    </p:spTree>
    <p:extLst>
      <p:ext uri="{BB962C8B-B14F-4D97-AF65-F5344CB8AC3E}">
        <p14:creationId xmlns:p14="http://schemas.microsoft.com/office/powerpoint/2010/main" val="34538777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638" y="365126"/>
            <a:ext cx="8165207" cy="1325563"/>
          </a:xfrm>
          <a:solidFill>
            <a:schemeClr val="accent5">
              <a:lumMod val="40000"/>
              <a:lumOff val="60000"/>
            </a:schemeClr>
          </a:solidFill>
        </p:spPr>
        <p:txBody>
          <a:bodyPr/>
          <a:lstStyle/>
          <a:p>
            <a:r>
              <a:rPr lang="en-GB" b="1" dirty="0" smtClean="0"/>
              <a:t>Breakdown of the “New” Tetrarchy</a:t>
            </a:r>
            <a:endParaRPr lang="en-GB" b="1" dirty="0"/>
          </a:p>
        </p:txBody>
      </p:sp>
      <p:pic>
        <p:nvPicPr>
          <p:cNvPr id="4" name="Content Placeholder 3"/>
          <p:cNvPicPr>
            <a:picLocks noGrp="1" noChangeAspect="1"/>
          </p:cNvPicPr>
          <p:nvPr>
            <p:ph idx="1"/>
          </p:nvPr>
        </p:nvPicPr>
        <p:blipFill>
          <a:blip r:embed="rId2"/>
          <a:stretch>
            <a:fillRect/>
          </a:stretch>
        </p:blipFill>
        <p:spPr>
          <a:xfrm>
            <a:off x="463639" y="2714479"/>
            <a:ext cx="6194738" cy="3812147"/>
          </a:xfrm>
          <a:prstGeom prst="rect">
            <a:avLst/>
          </a:prstGeom>
        </p:spPr>
      </p:pic>
      <p:sp>
        <p:nvSpPr>
          <p:cNvPr id="5" name="Rectangle 4"/>
          <p:cNvSpPr/>
          <p:nvPr/>
        </p:nvSpPr>
        <p:spPr>
          <a:xfrm>
            <a:off x="463637" y="1740919"/>
            <a:ext cx="8512937" cy="923330"/>
          </a:xfrm>
          <a:prstGeom prst="rect">
            <a:avLst/>
          </a:prstGeom>
          <a:solidFill>
            <a:srgbClr val="FFFF66"/>
          </a:solidFill>
        </p:spPr>
        <p:txBody>
          <a:bodyPr wrap="square">
            <a:spAutoFit/>
          </a:bodyPr>
          <a:lstStyle/>
          <a:p>
            <a:r>
              <a:rPr lang="en-GB" dirty="0" smtClean="0"/>
              <a:t>Constantine is hailed as Augustus by </a:t>
            </a:r>
            <a:r>
              <a:rPr lang="en-GB" dirty="0" err="1" smtClean="0"/>
              <a:t>Constantius</a:t>
            </a:r>
            <a:r>
              <a:rPr lang="en-GB" dirty="0" smtClean="0"/>
              <a:t>’ troops at </a:t>
            </a:r>
            <a:r>
              <a:rPr lang="en-GB" dirty="0" err="1" smtClean="0"/>
              <a:t>Eboricum</a:t>
            </a:r>
            <a:r>
              <a:rPr lang="en-GB" dirty="0" smtClean="0"/>
              <a:t> (York) on 25th of July AD 306 – takes title of Caesar.</a:t>
            </a:r>
          </a:p>
          <a:p>
            <a:r>
              <a:rPr lang="en-GB" dirty="0" err="1" smtClean="0"/>
              <a:t>Maxentius</a:t>
            </a:r>
            <a:r>
              <a:rPr lang="en-GB" dirty="0" smtClean="0"/>
              <a:t> (son of </a:t>
            </a:r>
            <a:r>
              <a:rPr lang="en-GB" dirty="0" err="1" smtClean="0"/>
              <a:t>Maximian</a:t>
            </a:r>
            <a:r>
              <a:rPr lang="en-GB" dirty="0" smtClean="0"/>
              <a:t>) claimed power in Rome on 28th of October, AD 306.</a:t>
            </a:r>
            <a:endParaRPr lang="en-GB" dirty="0"/>
          </a:p>
        </p:txBody>
      </p:sp>
      <p:sp>
        <p:nvSpPr>
          <p:cNvPr id="6" name="Rectangle 5"/>
          <p:cNvSpPr/>
          <p:nvPr/>
        </p:nvSpPr>
        <p:spPr>
          <a:xfrm>
            <a:off x="254357" y="2714479"/>
            <a:ext cx="6613301" cy="4062651"/>
          </a:xfrm>
          <a:prstGeom prst="rect">
            <a:avLst/>
          </a:prstGeom>
          <a:solidFill>
            <a:srgbClr val="00D05E"/>
          </a:solidFill>
        </p:spPr>
        <p:txBody>
          <a:bodyPr wrap="square">
            <a:spAutoFit/>
          </a:bodyPr>
          <a:lstStyle/>
          <a:p>
            <a:r>
              <a:rPr lang="en-GB" dirty="0" smtClean="0"/>
              <a:t>Constantine – accepted as Caesar by Galerius. Later becomes one of the </a:t>
            </a:r>
            <a:r>
              <a:rPr lang="en-GB" dirty="0" err="1" smtClean="0"/>
              <a:t>Augusti</a:t>
            </a:r>
            <a:r>
              <a:rPr lang="en-GB" dirty="0" smtClean="0"/>
              <a:t>.</a:t>
            </a:r>
          </a:p>
          <a:p>
            <a:endParaRPr lang="en-GB" sz="1000" dirty="0" smtClean="0"/>
          </a:p>
          <a:p>
            <a:r>
              <a:rPr lang="en-GB" dirty="0" smtClean="0"/>
              <a:t>Galerius – dies a natural but unpleasant death in AD 311.</a:t>
            </a:r>
          </a:p>
          <a:p>
            <a:endParaRPr lang="en-GB" sz="1000" dirty="0" smtClean="0"/>
          </a:p>
          <a:p>
            <a:r>
              <a:rPr lang="en-GB" dirty="0" err="1" smtClean="0"/>
              <a:t>Maximinus</a:t>
            </a:r>
            <a:r>
              <a:rPr lang="en-GB" dirty="0" smtClean="0"/>
              <a:t> </a:t>
            </a:r>
            <a:r>
              <a:rPr lang="en-GB" dirty="0" err="1" smtClean="0"/>
              <a:t>Daia</a:t>
            </a:r>
            <a:r>
              <a:rPr lang="en-GB" dirty="0" smtClean="0"/>
              <a:t> (</a:t>
            </a:r>
            <a:r>
              <a:rPr lang="en-GB" dirty="0" err="1" smtClean="0"/>
              <a:t>Maximin</a:t>
            </a:r>
            <a:r>
              <a:rPr lang="en-GB" dirty="0" smtClean="0"/>
              <a:t>) – </a:t>
            </a:r>
            <a:r>
              <a:rPr lang="en-GB" dirty="0" err="1" smtClean="0"/>
              <a:t>dedeated</a:t>
            </a:r>
            <a:r>
              <a:rPr lang="en-GB" dirty="0" smtClean="0"/>
              <a:t> by </a:t>
            </a:r>
            <a:r>
              <a:rPr lang="en-GB" dirty="0" err="1" smtClean="0"/>
              <a:t>Licinius</a:t>
            </a:r>
            <a:r>
              <a:rPr lang="en-GB" dirty="0" smtClean="0"/>
              <a:t> in AD 313.</a:t>
            </a:r>
          </a:p>
          <a:p>
            <a:endParaRPr lang="en-GB" sz="1000" dirty="0" smtClean="0"/>
          </a:p>
          <a:p>
            <a:r>
              <a:rPr lang="en-GB" dirty="0" err="1" smtClean="0"/>
              <a:t>Valerius</a:t>
            </a:r>
            <a:r>
              <a:rPr lang="en-GB" dirty="0" smtClean="0"/>
              <a:t> Severus – unsuccessfully opposes </a:t>
            </a:r>
            <a:r>
              <a:rPr lang="en-GB" dirty="0" err="1" smtClean="0"/>
              <a:t>Maxentius</a:t>
            </a:r>
            <a:r>
              <a:rPr lang="en-GB" dirty="0" smtClean="0"/>
              <a:t>’ usurpation of power in Italy. Abandoned by his troops at </a:t>
            </a:r>
            <a:r>
              <a:rPr lang="en-GB" dirty="0" err="1" smtClean="0"/>
              <a:t>Revenna</a:t>
            </a:r>
            <a:r>
              <a:rPr lang="en-GB" dirty="0" smtClean="0"/>
              <a:t>.</a:t>
            </a:r>
          </a:p>
          <a:p>
            <a:endParaRPr lang="en-GB" sz="1000" dirty="0" smtClean="0"/>
          </a:p>
          <a:p>
            <a:r>
              <a:rPr lang="en-GB" dirty="0" err="1" smtClean="0"/>
              <a:t>Maxentius</a:t>
            </a:r>
            <a:r>
              <a:rPr lang="en-GB" dirty="0"/>
              <a:t> </a:t>
            </a:r>
            <a:r>
              <a:rPr lang="en-GB" dirty="0" smtClean="0"/>
              <a:t>– had made common cause with </a:t>
            </a:r>
            <a:r>
              <a:rPr lang="en-GB" dirty="0" err="1" smtClean="0"/>
              <a:t>Maximinus</a:t>
            </a:r>
            <a:r>
              <a:rPr lang="en-GB" dirty="0" smtClean="0"/>
              <a:t> </a:t>
            </a:r>
            <a:r>
              <a:rPr lang="en-GB" dirty="0" err="1" smtClean="0"/>
              <a:t>Daia</a:t>
            </a:r>
            <a:r>
              <a:rPr lang="en-GB" dirty="0" smtClean="0"/>
              <a:t> in 311.</a:t>
            </a:r>
          </a:p>
          <a:p>
            <a:endParaRPr lang="en-GB" sz="1000" dirty="0" smtClean="0"/>
          </a:p>
          <a:p>
            <a:r>
              <a:rPr lang="en-GB" dirty="0" err="1" smtClean="0"/>
              <a:t>Maximian</a:t>
            </a:r>
            <a:r>
              <a:rPr lang="en-GB" dirty="0"/>
              <a:t> </a:t>
            </a:r>
            <a:r>
              <a:rPr lang="en-GB" dirty="0" smtClean="0"/>
              <a:t>– father of </a:t>
            </a:r>
            <a:r>
              <a:rPr lang="en-GB" dirty="0" err="1" smtClean="0"/>
              <a:t>Maxentius</a:t>
            </a:r>
            <a:r>
              <a:rPr lang="en-GB" dirty="0" smtClean="0"/>
              <a:t>, restored as Augustus in AD 307, but then later has to flee to Constantine (AD 308).</a:t>
            </a:r>
          </a:p>
          <a:p>
            <a:endParaRPr lang="en-GB" sz="1000" dirty="0" smtClean="0"/>
          </a:p>
          <a:p>
            <a:r>
              <a:rPr lang="en-GB" dirty="0" err="1" smtClean="0"/>
              <a:t>Licinius</a:t>
            </a:r>
            <a:r>
              <a:rPr lang="en-GB" dirty="0"/>
              <a:t> </a:t>
            </a:r>
            <a:r>
              <a:rPr lang="en-GB" dirty="0" smtClean="0"/>
              <a:t>– declared an Augustus (to replace Severus) in AD 308. He seizes Pannonia, Thrace and Moesia after death of Galerius.</a:t>
            </a:r>
            <a:endParaRPr lang="en-GB" dirty="0"/>
          </a:p>
        </p:txBody>
      </p:sp>
      <p:pic>
        <p:nvPicPr>
          <p:cNvPr id="7" name="Picture 6"/>
          <p:cNvPicPr>
            <a:picLocks noChangeAspect="1"/>
          </p:cNvPicPr>
          <p:nvPr/>
        </p:nvPicPr>
        <p:blipFill>
          <a:blip r:embed="rId3"/>
          <a:stretch>
            <a:fillRect/>
          </a:stretch>
        </p:blipFill>
        <p:spPr>
          <a:xfrm>
            <a:off x="6957516" y="4468969"/>
            <a:ext cx="2118869" cy="2057657"/>
          </a:xfrm>
          <a:prstGeom prst="rect">
            <a:avLst/>
          </a:prstGeom>
        </p:spPr>
      </p:pic>
      <p:pic>
        <p:nvPicPr>
          <p:cNvPr id="8" name="Picture 7"/>
          <p:cNvPicPr>
            <a:picLocks noChangeAspect="1"/>
          </p:cNvPicPr>
          <p:nvPr/>
        </p:nvPicPr>
        <p:blipFill>
          <a:blip r:embed="rId4"/>
          <a:stretch>
            <a:fillRect/>
          </a:stretch>
        </p:blipFill>
        <p:spPr>
          <a:xfrm>
            <a:off x="6957515" y="3026363"/>
            <a:ext cx="2118869" cy="1312665"/>
          </a:xfrm>
          <a:prstGeom prst="rect">
            <a:avLst/>
          </a:prstGeom>
        </p:spPr>
      </p:pic>
    </p:spTree>
    <p:extLst>
      <p:ext uri="{BB962C8B-B14F-4D97-AF65-F5344CB8AC3E}">
        <p14:creationId xmlns:p14="http://schemas.microsoft.com/office/powerpoint/2010/main" val="7242545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a:t>Battle of </a:t>
            </a:r>
            <a:r>
              <a:rPr lang="en-GB" b="1" dirty="0" err="1"/>
              <a:t>Milvian</a:t>
            </a:r>
            <a:r>
              <a:rPr lang="en-GB" b="1" dirty="0"/>
              <a:t> Bridge – AD 312</a:t>
            </a:r>
          </a:p>
        </p:txBody>
      </p:sp>
      <p:sp>
        <p:nvSpPr>
          <p:cNvPr id="4" name="Content Placeholder 3"/>
          <p:cNvSpPr>
            <a:spLocks noGrp="1"/>
          </p:cNvSpPr>
          <p:nvPr>
            <p:ph sz="half" idx="1"/>
          </p:nvPr>
        </p:nvSpPr>
        <p:spPr>
          <a:xfrm>
            <a:off x="128789" y="1825624"/>
            <a:ext cx="4683481" cy="4918341"/>
          </a:xfrm>
          <a:solidFill>
            <a:srgbClr val="92D050"/>
          </a:solidFill>
        </p:spPr>
        <p:txBody>
          <a:bodyPr>
            <a:normAutofit/>
          </a:bodyPr>
          <a:lstStyle/>
          <a:p>
            <a:r>
              <a:rPr lang="en-GB" dirty="0" smtClean="0"/>
              <a:t>Strategic alliances between Constantine and </a:t>
            </a:r>
            <a:r>
              <a:rPr lang="en-GB" dirty="0" err="1" smtClean="0"/>
              <a:t>Lucinius</a:t>
            </a:r>
            <a:r>
              <a:rPr lang="en-GB" dirty="0" smtClean="0"/>
              <a:t>, latter to fight </a:t>
            </a:r>
            <a:r>
              <a:rPr lang="en-GB" dirty="0" err="1" smtClean="0"/>
              <a:t>Maximinus</a:t>
            </a:r>
            <a:r>
              <a:rPr lang="en-GB" dirty="0" smtClean="0"/>
              <a:t> in the East and Constantine </a:t>
            </a:r>
            <a:r>
              <a:rPr lang="en-GB" dirty="0" err="1" smtClean="0"/>
              <a:t>Maxentius</a:t>
            </a:r>
            <a:r>
              <a:rPr lang="en-GB" dirty="0" smtClean="0"/>
              <a:t> in Italy.</a:t>
            </a:r>
          </a:p>
          <a:p>
            <a:endParaRPr lang="en-GB" sz="100" dirty="0"/>
          </a:p>
          <a:p>
            <a:r>
              <a:rPr lang="en-GB" dirty="0" smtClean="0"/>
              <a:t>Defeat of </a:t>
            </a:r>
            <a:r>
              <a:rPr lang="en-GB" dirty="0" err="1" smtClean="0"/>
              <a:t>Maxentius</a:t>
            </a:r>
            <a:r>
              <a:rPr lang="en-GB" dirty="0" smtClean="0"/>
              <a:t> at </a:t>
            </a:r>
            <a:r>
              <a:rPr lang="en-GB" dirty="0" err="1" smtClean="0"/>
              <a:t>Milvian</a:t>
            </a:r>
            <a:r>
              <a:rPr lang="en-GB" dirty="0" smtClean="0"/>
              <a:t> Bridge on 28th of October.</a:t>
            </a:r>
          </a:p>
          <a:p>
            <a:endParaRPr lang="en-GB" sz="100" dirty="0"/>
          </a:p>
          <a:p>
            <a:r>
              <a:rPr lang="en-GB" dirty="0" smtClean="0"/>
              <a:t>Marriage alliance between </a:t>
            </a:r>
            <a:r>
              <a:rPr lang="en-GB" dirty="0" err="1" smtClean="0"/>
              <a:t>Licinius</a:t>
            </a:r>
            <a:r>
              <a:rPr lang="en-GB" dirty="0" smtClean="0"/>
              <a:t> and Constantine in AD 313.</a:t>
            </a:r>
            <a:endParaRPr lang="en-GB" dirty="0"/>
          </a:p>
        </p:txBody>
      </p:sp>
      <p:pic>
        <p:nvPicPr>
          <p:cNvPr id="6" name="Content Placeholder 5"/>
          <p:cNvPicPr>
            <a:picLocks noGrp="1" noChangeAspect="1"/>
          </p:cNvPicPr>
          <p:nvPr>
            <p:ph sz="half" idx="2"/>
          </p:nvPr>
        </p:nvPicPr>
        <p:blipFill>
          <a:blip r:embed="rId2"/>
          <a:stretch>
            <a:fillRect/>
          </a:stretch>
        </p:blipFill>
        <p:spPr>
          <a:xfrm>
            <a:off x="4927778" y="1938282"/>
            <a:ext cx="2553639" cy="1980068"/>
          </a:xfrm>
          <a:prstGeom prst="rect">
            <a:avLst/>
          </a:prstGeom>
        </p:spPr>
      </p:pic>
      <p:sp>
        <p:nvSpPr>
          <p:cNvPr id="7" name="Rectangle 6"/>
          <p:cNvSpPr/>
          <p:nvPr/>
        </p:nvSpPr>
        <p:spPr>
          <a:xfrm>
            <a:off x="7596925" y="1825625"/>
            <a:ext cx="1444044" cy="2031325"/>
          </a:xfrm>
          <a:prstGeom prst="rect">
            <a:avLst/>
          </a:prstGeom>
          <a:solidFill>
            <a:schemeClr val="bg1">
              <a:lumMod val="85000"/>
            </a:schemeClr>
          </a:solidFill>
        </p:spPr>
        <p:txBody>
          <a:bodyPr wrap="square">
            <a:spAutoFit/>
          </a:bodyPr>
          <a:lstStyle/>
          <a:p>
            <a:r>
              <a:rPr lang="en-GB" dirty="0" err="1" smtClean="0"/>
              <a:t>Severino</a:t>
            </a:r>
            <a:r>
              <a:rPr lang="en-GB" dirty="0" smtClean="0"/>
              <a:t> </a:t>
            </a:r>
            <a:r>
              <a:rPr lang="en-GB" dirty="0" err="1" smtClean="0"/>
              <a:t>Baraldi</a:t>
            </a:r>
            <a:r>
              <a:rPr lang="en-GB" dirty="0" smtClean="0"/>
              <a:t>, 20</a:t>
            </a:r>
            <a:r>
              <a:rPr lang="en-GB" baseline="30000" dirty="0" smtClean="0"/>
              <a:t>th</a:t>
            </a:r>
            <a:r>
              <a:rPr lang="en-GB" dirty="0" smtClean="0"/>
              <a:t> century, death of </a:t>
            </a:r>
            <a:r>
              <a:rPr lang="en-GB" dirty="0" err="1" smtClean="0"/>
              <a:t>Maxentius</a:t>
            </a:r>
            <a:r>
              <a:rPr lang="en-GB" dirty="0" smtClean="0"/>
              <a:t> at the </a:t>
            </a:r>
            <a:r>
              <a:rPr lang="en-GB" dirty="0" err="1" smtClean="0"/>
              <a:t>Milvian</a:t>
            </a:r>
            <a:r>
              <a:rPr lang="en-GB" dirty="0" smtClean="0"/>
              <a:t> Bridge</a:t>
            </a:r>
            <a:endParaRPr lang="en-GB" dirty="0"/>
          </a:p>
        </p:txBody>
      </p:sp>
      <p:pic>
        <p:nvPicPr>
          <p:cNvPr id="8" name="Picture 7"/>
          <p:cNvPicPr>
            <a:picLocks noChangeAspect="1"/>
          </p:cNvPicPr>
          <p:nvPr/>
        </p:nvPicPr>
        <p:blipFill>
          <a:blip r:embed="rId3"/>
          <a:stretch>
            <a:fillRect/>
          </a:stretch>
        </p:blipFill>
        <p:spPr>
          <a:xfrm>
            <a:off x="4927778" y="4053286"/>
            <a:ext cx="3587572" cy="2690680"/>
          </a:xfrm>
          <a:prstGeom prst="rect">
            <a:avLst/>
          </a:prstGeom>
        </p:spPr>
      </p:pic>
      <p:sp>
        <p:nvSpPr>
          <p:cNvPr id="9" name="Rectangle 8"/>
          <p:cNvSpPr/>
          <p:nvPr/>
        </p:nvSpPr>
        <p:spPr>
          <a:xfrm>
            <a:off x="440296" y="1745637"/>
            <a:ext cx="8075054" cy="5078313"/>
          </a:xfrm>
          <a:prstGeom prst="rect">
            <a:avLst/>
          </a:prstGeom>
          <a:solidFill>
            <a:schemeClr val="accent1">
              <a:lumMod val="20000"/>
              <a:lumOff val="80000"/>
            </a:schemeClr>
          </a:solidFill>
        </p:spPr>
        <p:txBody>
          <a:bodyPr wrap="square">
            <a:spAutoFit/>
          </a:bodyPr>
          <a:lstStyle/>
          <a:p>
            <a:r>
              <a:rPr lang="en-GB" sz="3600" dirty="0" smtClean="0"/>
              <a:t>“…Constantine was directed in a dream to cause the heavenly sign to be delineated on the shields of his soldiers, and so to proceed to battle. He did as he had been commanded, and he marked on their shields the letter X, with a perpendicular line drawn through it and turned round thus at the top, being the cipher of CHRIST.” – </a:t>
            </a:r>
            <a:r>
              <a:rPr lang="en-GB" sz="3600" b="1" dirty="0" err="1" smtClean="0"/>
              <a:t>Lactantius</a:t>
            </a:r>
            <a:r>
              <a:rPr lang="en-GB" sz="3600" b="1" dirty="0" smtClean="0"/>
              <a:t> </a:t>
            </a:r>
            <a:r>
              <a:rPr lang="en-GB" sz="3600" b="1" i="1" dirty="0" smtClean="0"/>
              <a:t>DMP </a:t>
            </a:r>
            <a:r>
              <a:rPr lang="en-GB" sz="3600" b="1" dirty="0" smtClean="0"/>
              <a:t>44</a:t>
            </a:r>
            <a:r>
              <a:rPr lang="en-GB" sz="3600" dirty="0" smtClean="0"/>
              <a:t>.</a:t>
            </a:r>
            <a:endParaRPr lang="en-GB" sz="3600" dirty="0"/>
          </a:p>
        </p:txBody>
      </p:sp>
    </p:spTree>
    <p:extLst>
      <p:ext uri="{BB962C8B-B14F-4D97-AF65-F5344CB8AC3E}">
        <p14:creationId xmlns:p14="http://schemas.microsoft.com/office/powerpoint/2010/main" val="419886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The final showdown</a:t>
            </a:r>
            <a:endParaRPr lang="en-GB" b="1" dirty="0"/>
          </a:p>
        </p:txBody>
      </p:sp>
      <p:sp>
        <p:nvSpPr>
          <p:cNvPr id="3" name="Content Placeholder 2"/>
          <p:cNvSpPr>
            <a:spLocks noGrp="1"/>
          </p:cNvSpPr>
          <p:nvPr>
            <p:ph idx="1"/>
          </p:nvPr>
        </p:nvSpPr>
        <p:spPr>
          <a:xfrm>
            <a:off x="141668" y="1825625"/>
            <a:ext cx="8822028" cy="4832752"/>
          </a:xfrm>
          <a:solidFill>
            <a:srgbClr val="CCFFCC"/>
          </a:solidFill>
        </p:spPr>
        <p:txBody>
          <a:bodyPr>
            <a:normAutofit/>
          </a:bodyPr>
          <a:lstStyle/>
          <a:p>
            <a:r>
              <a:rPr lang="en-GB" dirty="0" smtClean="0"/>
              <a:t>Revolt, of </a:t>
            </a:r>
            <a:r>
              <a:rPr lang="en-GB" dirty="0" err="1" smtClean="0"/>
              <a:t>Bassianus</a:t>
            </a:r>
            <a:r>
              <a:rPr lang="en-GB" dirty="0" smtClean="0"/>
              <a:t> (Constantine’s brother in law), </a:t>
            </a:r>
            <a:r>
              <a:rPr lang="en-GB" dirty="0" err="1" smtClean="0"/>
              <a:t>Lucinius</a:t>
            </a:r>
            <a:r>
              <a:rPr lang="en-GB" dirty="0" smtClean="0"/>
              <a:t> accused of involvement. </a:t>
            </a:r>
          </a:p>
          <a:p>
            <a:endParaRPr lang="en-GB" sz="100" dirty="0"/>
          </a:p>
          <a:p>
            <a:r>
              <a:rPr lang="en-GB" dirty="0" smtClean="0"/>
              <a:t>Constantine defeats </a:t>
            </a:r>
            <a:r>
              <a:rPr lang="en-GB" dirty="0" err="1" smtClean="0"/>
              <a:t>Lucinius</a:t>
            </a:r>
            <a:r>
              <a:rPr lang="en-GB" dirty="0" smtClean="0"/>
              <a:t> in the Balkans (</a:t>
            </a:r>
            <a:r>
              <a:rPr lang="en-GB" dirty="0" err="1" smtClean="0"/>
              <a:t>Cibalae</a:t>
            </a:r>
            <a:r>
              <a:rPr lang="en-GB" dirty="0" smtClean="0"/>
              <a:t>, Pannonia in October AD 316, and Adrianople in January AD 317). </a:t>
            </a:r>
          </a:p>
          <a:p>
            <a:pPr lvl="1"/>
            <a:r>
              <a:rPr lang="en-GB" dirty="0" smtClean="0"/>
              <a:t>Peace treaty made, with Pannonia and Moesia being transferred to Constantine. </a:t>
            </a:r>
          </a:p>
          <a:p>
            <a:pPr lvl="1"/>
            <a:endParaRPr lang="en-GB" sz="100" dirty="0"/>
          </a:p>
          <a:p>
            <a:r>
              <a:rPr lang="en-GB" dirty="0" err="1" smtClean="0"/>
              <a:t>Constatine</a:t>
            </a:r>
            <a:r>
              <a:rPr lang="en-GB" dirty="0" smtClean="0"/>
              <a:t> remains the Balkans region, his son </a:t>
            </a:r>
            <a:r>
              <a:rPr lang="en-GB" dirty="0" err="1" smtClean="0"/>
              <a:t>Crispus</a:t>
            </a:r>
            <a:r>
              <a:rPr lang="en-GB" dirty="0" smtClean="0"/>
              <a:t> left in Gaul. </a:t>
            </a:r>
            <a:endParaRPr lang="en-GB" dirty="0"/>
          </a:p>
        </p:txBody>
      </p:sp>
      <p:pic>
        <p:nvPicPr>
          <p:cNvPr id="4" name="Picture 3"/>
          <p:cNvPicPr>
            <a:picLocks noChangeAspect="1"/>
          </p:cNvPicPr>
          <p:nvPr/>
        </p:nvPicPr>
        <p:blipFill>
          <a:blip r:embed="rId2"/>
          <a:stretch>
            <a:fillRect/>
          </a:stretch>
        </p:blipFill>
        <p:spPr>
          <a:xfrm>
            <a:off x="6040192" y="5455249"/>
            <a:ext cx="2781835" cy="1338063"/>
          </a:xfrm>
          <a:prstGeom prst="rect">
            <a:avLst/>
          </a:prstGeom>
        </p:spPr>
      </p:pic>
      <p:sp>
        <p:nvSpPr>
          <p:cNvPr id="5" name="Content Placeholder 2"/>
          <p:cNvSpPr txBox="1">
            <a:spLocks/>
          </p:cNvSpPr>
          <p:nvPr/>
        </p:nvSpPr>
        <p:spPr>
          <a:xfrm>
            <a:off x="3013656" y="5697689"/>
            <a:ext cx="2936383" cy="960688"/>
          </a:xfrm>
          <a:prstGeom prst="rect">
            <a:avLst/>
          </a:prstGeom>
          <a:solidFill>
            <a:schemeClr val="bg1">
              <a:lumMod val="85000"/>
            </a:schemeClr>
          </a:solidFill>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mtClean="0"/>
              <a:t>Coin issue celebrating the </a:t>
            </a:r>
            <a:r>
              <a:rPr lang="en-GB" i="1" smtClean="0"/>
              <a:t>decennalia</a:t>
            </a:r>
            <a:r>
              <a:rPr lang="en-GB" smtClean="0"/>
              <a:t> of Lucinius (AD 317).</a:t>
            </a:r>
            <a:endParaRPr lang="en-GB" dirty="0"/>
          </a:p>
        </p:txBody>
      </p:sp>
      <p:pic>
        <p:nvPicPr>
          <p:cNvPr id="6" name="Picture 5"/>
          <p:cNvPicPr>
            <a:picLocks noChangeAspect="1"/>
          </p:cNvPicPr>
          <p:nvPr/>
        </p:nvPicPr>
        <p:blipFill>
          <a:blip r:embed="rId3"/>
          <a:stretch>
            <a:fillRect/>
          </a:stretch>
        </p:blipFill>
        <p:spPr>
          <a:xfrm>
            <a:off x="4267200" y="2267352"/>
            <a:ext cx="4876800" cy="4391025"/>
          </a:xfrm>
          <a:prstGeom prst="rect">
            <a:avLst/>
          </a:prstGeom>
        </p:spPr>
      </p:pic>
      <p:sp>
        <p:nvSpPr>
          <p:cNvPr id="7" name="Content Placeholder 2"/>
          <p:cNvSpPr txBox="1">
            <a:spLocks/>
          </p:cNvSpPr>
          <p:nvPr/>
        </p:nvSpPr>
        <p:spPr>
          <a:xfrm>
            <a:off x="141668" y="365127"/>
            <a:ext cx="9002332" cy="3575808"/>
          </a:xfrm>
          <a:prstGeom prst="rect">
            <a:avLst/>
          </a:prstGeom>
          <a:solidFill>
            <a:schemeClr val="accent4">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t>Resumption of the war in AD 324</a:t>
            </a:r>
          </a:p>
          <a:p>
            <a:r>
              <a:rPr lang="en-GB" dirty="0" smtClean="0"/>
              <a:t>Persecution of Christians by </a:t>
            </a:r>
            <a:r>
              <a:rPr lang="en-GB" dirty="0" err="1" smtClean="0"/>
              <a:t>Lucinius</a:t>
            </a:r>
            <a:r>
              <a:rPr lang="en-GB" dirty="0" smtClean="0"/>
              <a:t> used as a pretext, but ambition likely the underlying motive.</a:t>
            </a:r>
          </a:p>
          <a:p>
            <a:endParaRPr lang="en-GB" sz="100" dirty="0" smtClean="0"/>
          </a:p>
          <a:p>
            <a:r>
              <a:rPr lang="en-GB" dirty="0" smtClean="0"/>
              <a:t>Constantine defeats </a:t>
            </a:r>
            <a:r>
              <a:rPr lang="en-GB" dirty="0" err="1" smtClean="0"/>
              <a:t>Lucinius</a:t>
            </a:r>
            <a:r>
              <a:rPr lang="en-GB" dirty="0" smtClean="0"/>
              <a:t>’ land forces at Adrianople, and his son </a:t>
            </a:r>
            <a:r>
              <a:rPr lang="en-GB" dirty="0" err="1" smtClean="0"/>
              <a:t>Crispus</a:t>
            </a:r>
            <a:r>
              <a:rPr lang="en-GB" dirty="0" smtClean="0"/>
              <a:t> has a naval victory in the Hellespont. </a:t>
            </a:r>
          </a:p>
          <a:p>
            <a:endParaRPr lang="en-GB" sz="100" dirty="0" smtClean="0"/>
          </a:p>
          <a:p>
            <a:r>
              <a:rPr lang="en-GB" dirty="0" smtClean="0"/>
              <a:t>Constantine crossed into Anatolia and defeats </a:t>
            </a:r>
            <a:r>
              <a:rPr lang="en-GB" dirty="0" err="1" smtClean="0"/>
              <a:t>Lucinius</a:t>
            </a:r>
            <a:r>
              <a:rPr lang="en-GB" dirty="0" smtClean="0"/>
              <a:t> at </a:t>
            </a:r>
            <a:r>
              <a:rPr lang="en-GB" dirty="0" err="1" smtClean="0"/>
              <a:t>Chrysopolis</a:t>
            </a:r>
            <a:r>
              <a:rPr lang="en-GB" dirty="0" smtClean="0"/>
              <a:t>. </a:t>
            </a:r>
            <a:endParaRPr lang="en-GB" dirty="0"/>
          </a:p>
        </p:txBody>
      </p:sp>
    </p:spTree>
    <p:extLst>
      <p:ext uri="{BB962C8B-B14F-4D97-AF65-F5344CB8AC3E}">
        <p14:creationId xmlns:p14="http://schemas.microsoft.com/office/powerpoint/2010/main" val="248688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65126"/>
            <a:ext cx="7886700" cy="6215978"/>
          </a:xfrm>
          <a:prstGeom prst="rect">
            <a:avLst/>
          </a:prstGeom>
          <a:solidFill>
            <a:srgbClr val="FFFF0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9600" b="1" dirty="0" smtClean="0">
              <a:solidFill>
                <a:prstClr val="black"/>
              </a:solidFill>
            </a:endParaRPr>
          </a:p>
          <a:p>
            <a:pPr algn="ctr"/>
            <a:r>
              <a:rPr lang="en-GB" sz="9600" b="1" dirty="0" smtClean="0">
                <a:solidFill>
                  <a:prstClr val="black"/>
                </a:solidFill>
              </a:rPr>
              <a:t>Administrative and military Reforms</a:t>
            </a:r>
            <a:endParaRPr lang="en-GB" sz="9600" b="1" dirty="0">
              <a:solidFill>
                <a:prstClr val="black"/>
              </a:solidFill>
            </a:endParaRPr>
          </a:p>
        </p:txBody>
      </p:sp>
    </p:spTree>
    <p:extLst>
      <p:ext uri="{BB962C8B-B14F-4D97-AF65-F5344CB8AC3E}">
        <p14:creationId xmlns:p14="http://schemas.microsoft.com/office/powerpoint/2010/main" val="3785511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971" y="365126"/>
            <a:ext cx="8435663" cy="1325563"/>
          </a:xfrm>
          <a:solidFill>
            <a:schemeClr val="accent5">
              <a:lumMod val="40000"/>
              <a:lumOff val="60000"/>
            </a:schemeClr>
          </a:solidFill>
        </p:spPr>
        <p:txBody>
          <a:bodyPr/>
          <a:lstStyle/>
          <a:p>
            <a:r>
              <a:rPr lang="en-GB" b="1" dirty="0" smtClean="0"/>
              <a:t>Command structure and field armies</a:t>
            </a:r>
            <a:endParaRPr lang="en-GB" b="1" dirty="0"/>
          </a:p>
        </p:txBody>
      </p:sp>
      <p:sp>
        <p:nvSpPr>
          <p:cNvPr id="4" name="Content Placeholder 3"/>
          <p:cNvSpPr>
            <a:spLocks noGrp="1"/>
          </p:cNvSpPr>
          <p:nvPr>
            <p:ph sz="half" idx="1"/>
          </p:nvPr>
        </p:nvSpPr>
        <p:spPr>
          <a:xfrm>
            <a:off x="206063" y="1825625"/>
            <a:ext cx="8718996" cy="4832752"/>
          </a:xfrm>
          <a:solidFill>
            <a:schemeClr val="accent3">
              <a:lumMod val="40000"/>
              <a:lumOff val="60000"/>
            </a:schemeClr>
          </a:solidFill>
        </p:spPr>
        <p:txBody>
          <a:bodyPr>
            <a:normAutofit lnSpcReduction="10000"/>
          </a:bodyPr>
          <a:lstStyle/>
          <a:p>
            <a:r>
              <a:rPr lang="en-GB" dirty="0" smtClean="0"/>
              <a:t>Praetorian prefects no longer directly commanding troops, although other various other functions remain.</a:t>
            </a:r>
          </a:p>
          <a:p>
            <a:endParaRPr lang="en-GB" sz="100" dirty="0"/>
          </a:p>
          <a:p>
            <a:r>
              <a:rPr lang="en-GB" dirty="0" smtClean="0"/>
              <a:t>Single field army created around Constantine, </a:t>
            </a:r>
            <a:r>
              <a:rPr lang="en-GB" i="1" dirty="0" err="1" smtClean="0"/>
              <a:t>comitatus</a:t>
            </a:r>
            <a:r>
              <a:rPr lang="en-GB" dirty="0" smtClean="0"/>
              <a:t>. </a:t>
            </a:r>
          </a:p>
          <a:p>
            <a:pPr lvl="1"/>
            <a:r>
              <a:rPr lang="en-GB" i="1" dirty="0" smtClean="0"/>
              <a:t>magister </a:t>
            </a:r>
            <a:r>
              <a:rPr lang="en-GB" i="1" dirty="0" err="1" smtClean="0"/>
              <a:t>peditum</a:t>
            </a:r>
            <a:r>
              <a:rPr lang="en-GB" i="1" dirty="0" smtClean="0"/>
              <a:t>  </a:t>
            </a:r>
          </a:p>
          <a:p>
            <a:pPr lvl="1"/>
            <a:r>
              <a:rPr lang="en-GB" i="1" dirty="0" smtClean="0"/>
              <a:t>magister </a:t>
            </a:r>
            <a:r>
              <a:rPr lang="en-GB" i="1" dirty="0" err="1" smtClean="0"/>
              <a:t>equitum</a:t>
            </a:r>
            <a:endParaRPr lang="en-GB" i="1" dirty="0" smtClean="0"/>
          </a:p>
          <a:p>
            <a:pPr lvl="2"/>
            <a:r>
              <a:rPr lang="en-GB" dirty="0" smtClean="0"/>
              <a:t>Titles nominal, both actually commanded infantry and cavalry.</a:t>
            </a:r>
          </a:p>
          <a:p>
            <a:pPr lvl="2"/>
            <a:endParaRPr lang="en-GB" sz="100" dirty="0"/>
          </a:p>
          <a:p>
            <a:r>
              <a:rPr lang="en-GB" dirty="0" smtClean="0"/>
              <a:t>After a while the imperial field army divided among trusted family members. </a:t>
            </a:r>
          </a:p>
          <a:p>
            <a:pPr lvl="1"/>
            <a:r>
              <a:rPr lang="en-GB" dirty="0" smtClean="0"/>
              <a:t>With establishment of four Caesars in AD 335, each had his own field army.</a:t>
            </a:r>
          </a:p>
          <a:p>
            <a:pPr lvl="1"/>
            <a:endParaRPr lang="en-GB" sz="100" dirty="0"/>
          </a:p>
          <a:p>
            <a:r>
              <a:rPr lang="en-GB" dirty="0" smtClean="0"/>
              <a:t>Troops on the borders under command of </a:t>
            </a:r>
            <a:r>
              <a:rPr lang="en-GB" i="1" dirty="0" err="1" smtClean="0"/>
              <a:t>duces</a:t>
            </a:r>
            <a:r>
              <a:rPr lang="en-GB" dirty="0" smtClean="0"/>
              <a:t>, with the status of </a:t>
            </a:r>
            <a:r>
              <a:rPr lang="en-GB" i="1" dirty="0" err="1" smtClean="0"/>
              <a:t>limitanei</a:t>
            </a:r>
            <a:r>
              <a:rPr lang="en-GB" dirty="0" smtClean="0"/>
              <a:t> or </a:t>
            </a:r>
            <a:r>
              <a:rPr lang="en-GB" i="1" dirty="0" err="1" smtClean="0"/>
              <a:t>ripenses</a:t>
            </a:r>
            <a:r>
              <a:rPr lang="en-GB" dirty="0" smtClean="0"/>
              <a:t>.</a:t>
            </a:r>
            <a:endParaRPr lang="en-GB" dirty="0"/>
          </a:p>
        </p:txBody>
      </p:sp>
    </p:spTree>
    <p:extLst>
      <p:ext uri="{BB962C8B-B14F-4D97-AF65-F5344CB8AC3E}">
        <p14:creationId xmlns:p14="http://schemas.microsoft.com/office/powerpoint/2010/main" val="42672138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New gold coinage: </a:t>
            </a:r>
            <a:r>
              <a:rPr lang="en-GB" b="1" i="1" dirty="0" smtClean="0"/>
              <a:t>solidus</a:t>
            </a:r>
            <a:endParaRPr lang="en-GB" b="1" i="1" dirty="0"/>
          </a:p>
        </p:txBody>
      </p:sp>
      <p:sp>
        <p:nvSpPr>
          <p:cNvPr id="4" name="Content Placeholder 3"/>
          <p:cNvSpPr>
            <a:spLocks noGrp="1"/>
          </p:cNvSpPr>
          <p:nvPr>
            <p:ph sz="half" idx="1"/>
          </p:nvPr>
        </p:nvSpPr>
        <p:spPr>
          <a:xfrm>
            <a:off x="103032" y="1815922"/>
            <a:ext cx="9040968" cy="3335628"/>
          </a:xfrm>
          <a:solidFill>
            <a:schemeClr val="accent4">
              <a:lumMod val="60000"/>
              <a:lumOff val="40000"/>
            </a:schemeClr>
          </a:solidFill>
        </p:spPr>
        <p:txBody>
          <a:bodyPr>
            <a:normAutofit fontScale="92500" lnSpcReduction="20000"/>
          </a:bodyPr>
          <a:lstStyle/>
          <a:p>
            <a:r>
              <a:rPr lang="en-GB" dirty="0" smtClean="0"/>
              <a:t>Minted at 72 to the pound, it became the standard form of gold coinage up until the 11</a:t>
            </a:r>
            <a:r>
              <a:rPr lang="en-GB" baseline="30000" dirty="0" smtClean="0"/>
              <a:t>th</a:t>
            </a:r>
            <a:r>
              <a:rPr lang="en-GB" dirty="0" smtClean="0"/>
              <a:t> century. </a:t>
            </a:r>
          </a:p>
          <a:p>
            <a:pPr lvl="1"/>
            <a:r>
              <a:rPr lang="en-GB" dirty="0" smtClean="0"/>
              <a:t>4.45 grams (continually reminted keeping the weight high). </a:t>
            </a:r>
          </a:p>
          <a:p>
            <a:pPr lvl="1"/>
            <a:r>
              <a:rPr lang="en-GB" dirty="0" smtClean="0"/>
              <a:t>Purity around 97%</a:t>
            </a:r>
          </a:p>
          <a:p>
            <a:endParaRPr lang="en-GB" sz="100" dirty="0"/>
          </a:p>
          <a:p>
            <a:r>
              <a:rPr lang="en-GB" dirty="0" smtClean="0"/>
              <a:t>Abandonment of fixed relationship between gold and silver and bronze coinage. </a:t>
            </a:r>
          </a:p>
          <a:p>
            <a:endParaRPr lang="en-GB" sz="100" dirty="0"/>
          </a:p>
          <a:p>
            <a:r>
              <a:rPr lang="en-GB" dirty="0" smtClean="0"/>
              <a:t>Imperial revenue collection in money collected the solidus.</a:t>
            </a:r>
          </a:p>
          <a:p>
            <a:pPr lvl="1"/>
            <a:r>
              <a:rPr lang="en-GB" dirty="0" smtClean="0"/>
              <a:t>Insulating the state from the impact of inflation (partially driven by the minting of bronze coins to pay salaries). </a:t>
            </a:r>
            <a:endParaRPr lang="en-GB" dirty="0"/>
          </a:p>
        </p:txBody>
      </p:sp>
      <p:pic>
        <p:nvPicPr>
          <p:cNvPr id="6" name="Content Placeholder 5"/>
          <p:cNvPicPr>
            <a:picLocks noGrp="1" noChangeAspect="1"/>
          </p:cNvPicPr>
          <p:nvPr>
            <p:ph sz="half" idx="2"/>
          </p:nvPr>
        </p:nvPicPr>
        <p:blipFill rotWithShape="1">
          <a:blip r:embed="rId2"/>
          <a:srcRect t="14353" b="16475"/>
          <a:stretch/>
        </p:blipFill>
        <p:spPr>
          <a:xfrm>
            <a:off x="5202596" y="5019205"/>
            <a:ext cx="3786187" cy="1416676"/>
          </a:xfrm>
          <a:prstGeom prst="rect">
            <a:avLst/>
          </a:prstGeom>
        </p:spPr>
      </p:pic>
      <p:sp>
        <p:nvSpPr>
          <p:cNvPr id="7" name="Rectangle 6"/>
          <p:cNvSpPr/>
          <p:nvPr/>
        </p:nvSpPr>
        <p:spPr>
          <a:xfrm>
            <a:off x="5217045" y="6432325"/>
            <a:ext cx="3771738" cy="276999"/>
          </a:xfrm>
          <a:prstGeom prst="rect">
            <a:avLst/>
          </a:prstGeom>
          <a:solidFill>
            <a:schemeClr val="accent3">
              <a:lumMod val="20000"/>
              <a:lumOff val="80000"/>
            </a:schemeClr>
          </a:solidFill>
        </p:spPr>
        <p:txBody>
          <a:bodyPr wrap="none">
            <a:spAutoFit/>
          </a:bodyPr>
          <a:lstStyle/>
          <a:p>
            <a:r>
              <a:rPr lang="en-GB" sz="1200" dirty="0" smtClean="0"/>
              <a:t>Late 324-early 325, issued by Constantine I, Antioch mint.</a:t>
            </a:r>
            <a:endParaRPr lang="en-GB" sz="1200" dirty="0"/>
          </a:p>
        </p:txBody>
      </p:sp>
      <p:pic>
        <p:nvPicPr>
          <p:cNvPr id="8" name="Picture 7"/>
          <p:cNvPicPr>
            <a:picLocks noChangeAspect="1"/>
          </p:cNvPicPr>
          <p:nvPr/>
        </p:nvPicPr>
        <p:blipFill>
          <a:blip r:embed="rId3"/>
          <a:stretch>
            <a:fillRect/>
          </a:stretch>
        </p:blipFill>
        <p:spPr>
          <a:xfrm>
            <a:off x="103032" y="5276783"/>
            <a:ext cx="5153481" cy="1313257"/>
          </a:xfrm>
          <a:prstGeom prst="rect">
            <a:avLst/>
          </a:prstGeom>
        </p:spPr>
      </p:pic>
    </p:spTree>
    <p:extLst>
      <p:ext uri="{BB962C8B-B14F-4D97-AF65-F5344CB8AC3E}">
        <p14:creationId xmlns:p14="http://schemas.microsoft.com/office/powerpoint/2010/main" val="23478936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65126"/>
            <a:ext cx="7886700" cy="6215978"/>
          </a:xfrm>
          <a:prstGeom prst="rect">
            <a:avLst/>
          </a:prstGeom>
          <a:solidFill>
            <a:srgbClr val="FFFF0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9600" b="1" dirty="0" smtClean="0"/>
          </a:p>
          <a:p>
            <a:pPr algn="ctr"/>
            <a:r>
              <a:rPr lang="en-GB" sz="9600" b="1" dirty="0" smtClean="0"/>
              <a:t>Religious Life under Constantine</a:t>
            </a:r>
            <a:endParaRPr lang="en-GB" sz="9600" b="1" dirty="0"/>
          </a:p>
        </p:txBody>
      </p:sp>
    </p:spTree>
    <p:extLst>
      <p:ext uri="{BB962C8B-B14F-4D97-AF65-F5344CB8AC3E}">
        <p14:creationId xmlns:p14="http://schemas.microsoft.com/office/powerpoint/2010/main" val="11707704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425" y="365126"/>
            <a:ext cx="8834907" cy="1325563"/>
          </a:xfrm>
          <a:solidFill>
            <a:schemeClr val="accent5">
              <a:lumMod val="40000"/>
              <a:lumOff val="60000"/>
            </a:schemeClr>
          </a:solidFill>
        </p:spPr>
        <p:txBody>
          <a:bodyPr>
            <a:normAutofit/>
          </a:bodyPr>
          <a:lstStyle/>
          <a:p>
            <a:r>
              <a:rPr lang="en-GB" b="1" dirty="0" smtClean="0"/>
              <a:t>General widespread policy of toleration and adoption of Christianity</a:t>
            </a:r>
            <a:endParaRPr lang="en-GB" b="1" dirty="0"/>
          </a:p>
        </p:txBody>
      </p:sp>
      <p:sp>
        <p:nvSpPr>
          <p:cNvPr id="3" name="Content Placeholder 2"/>
          <p:cNvSpPr>
            <a:spLocks noGrp="1"/>
          </p:cNvSpPr>
          <p:nvPr>
            <p:ph idx="1"/>
          </p:nvPr>
        </p:nvSpPr>
        <p:spPr>
          <a:xfrm>
            <a:off x="167425" y="1825624"/>
            <a:ext cx="8834907" cy="5032376"/>
          </a:xfrm>
          <a:solidFill>
            <a:schemeClr val="accent6">
              <a:lumMod val="40000"/>
              <a:lumOff val="60000"/>
            </a:schemeClr>
          </a:solidFill>
        </p:spPr>
        <p:txBody>
          <a:bodyPr>
            <a:normAutofit fontScale="85000" lnSpcReduction="20000"/>
          </a:bodyPr>
          <a:lstStyle/>
          <a:p>
            <a:r>
              <a:rPr lang="en-GB" dirty="0" smtClean="0"/>
              <a:t>Initial edict of toleration issues by Galerius in AD 311 (although continued persecution under </a:t>
            </a:r>
            <a:r>
              <a:rPr lang="en-GB" dirty="0" err="1" smtClean="0"/>
              <a:t>Maximinus</a:t>
            </a:r>
            <a:r>
              <a:rPr lang="en-GB" dirty="0" smtClean="0"/>
              <a:t> in the East). </a:t>
            </a:r>
          </a:p>
          <a:p>
            <a:endParaRPr lang="en-GB" sz="500" dirty="0"/>
          </a:p>
          <a:p>
            <a:r>
              <a:rPr lang="en-GB" dirty="0" smtClean="0"/>
              <a:t>Adoption of Christianity by Constantine and </a:t>
            </a:r>
            <a:r>
              <a:rPr lang="en-GB" dirty="0" err="1" smtClean="0"/>
              <a:t>Lucinius</a:t>
            </a:r>
            <a:r>
              <a:rPr lang="en-GB" dirty="0"/>
              <a:t> </a:t>
            </a:r>
            <a:r>
              <a:rPr lang="en-GB" dirty="0" smtClean="0"/>
              <a:t>(although most of the latter’s acts were later claimed by Constantine). </a:t>
            </a:r>
          </a:p>
          <a:p>
            <a:pPr lvl="1"/>
            <a:r>
              <a:rPr lang="en-GB" dirty="0" smtClean="0"/>
              <a:t>Law of toleration issued by both emperors in AD 313 (so-called Edict of Milan).</a:t>
            </a:r>
          </a:p>
          <a:p>
            <a:endParaRPr lang="en-GB" sz="500" dirty="0"/>
          </a:p>
          <a:p>
            <a:r>
              <a:rPr lang="en-GB" dirty="0" smtClean="0"/>
              <a:t> Confiscated church property restored. </a:t>
            </a:r>
          </a:p>
          <a:p>
            <a:endParaRPr lang="en-GB" sz="500" dirty="0"/>
          </a:p>
          <a:p>
            <a:r>
              <a:rPr lang="en-GB" dirty="0" smtClean="0"/>
              <a:t>Both pagans and Christians could have successful careers in the Imperial service.  </a:t>
            </a:r>
          </a:p>
          <a:p>
            <a:endParaRPr lang="en-GB" sz="500" dirty="0"/>
          </a:p>
          <a:p>
            <a:r>
              <a:rPr lang="en-GB" dirty="0" smtClean="0"/>
              <a:t>It was still important for both emperors to show that they were for all (Christian and pagan).</a:t>
            </a:r>
          </a:p>
          <a:p>
            <a:endParaRPr lang="en-GB" sz="600" dirty="0"/>
          </a:p>
          <a:p>
            <a:r>
              <a:rPr lang="en-GB" dirty="0" smtClean="0"/>
              <a:t>Most “pagan” temples left be, although their estates were confiscated and incorporated in the </a:t>
            </a:r>
            <a:r>
              <a:rPr lang="en-GB" i="1" dirty="0" smtClean="0"/>
              <a:t>Res </a:t>
            </a:r>
            <a:r>
              <a:rPr lang="en-GB" i="1" dirty="0" err="1" smtClean="0"/>
              <a:t>Publica</a:t>
            </a:r>
            <a:r>
              <a:rPr lang="en-GB" i="1" dirty="0" smtClean="0"/>
              <a:t>.</a:t>
            </a:r>
            <a:endParaRPr lang="en-GB" dirty="0"/>
          </a:p>
        </p:txBody>
      </p:sp>
      <p:sp>
        <p:nvSpPr>
          <p:cNvPr id="8" name="Rectangle 7"/>
          <p:cNvSpPr/>
          <p:nvPr/>
        </p:nvSpPr>
        <p:spPr>
          <a:xfrm>
            <a:off x="167424" y="220496"/>
            <a:ext cx="8834908" cy="6247864"/>
          </a:xfrm>
          <a:prstGeom prst="rect">
            <a:avLst/>
          </a:prstGeom>
          <a:solidFill>
            <a:schemeClr val="accent2">
              <a:lumMod val="40000"/>
              <a:lumOff val="60000"/>
            </a:schemeClr>
          </a:solidFill>
        </p:spPr>
        <p:txBody>
          <a:bodyPr wrap="square">
            <a:spAutoFit/>
          </a:bodyPr>
          <a:lstStyle/>
          <a:p>
            <a:r>
              <a:rPr lang="en-GB" sz="4000" dirty="0"/>
              <a:t>“Among other measures which we are constantly formulating for the advantage and benefit of the state, we had formerly desired to set all things right in accordance with the ancient laws and public order of the Romans, and to provide that the Christians too, who had abandoned the teachings of their own fathers, should return to a sound mind.” – </a:t>
            </a:r>
            <a:r>
              <a:rPr lang="en-GB" sz="4000" b="1" dirty="0" err="1"/>
              <a:t>Lactantius</a:t>
            </a:r>
            <a:r>
              <a:rPr lang="en-GB" sz="4000" b="1" dirty="0"/>
              <a:t> </a:t>
            </a:r>
            <a:r>
              <a:rPr lang="en-GB" sz="4000" b="1" i="1" dirty="0"/>
              <a:t>DMP</a:t>
            </a:r>
            <a:r>
              <a:rPr lang="en-GB" sz="4000" b="1" dirty="0"/>
              <a:t> 34.1 = Eusebius </a:t>
            </a:r>
            <a:r>
              <a:rPr lang="en-GB" sz="4000" b="1" i="1" dirty="0"/>
              <a:t>HE</a:t>
            </a:r>
            <a:r>
              <a:rPr lang="en-GB" sz="4000" b="1" dirty="0"/>
              <a:t> 8. 17</a:t>
            </a:r>
            <a:r>
              <a:rPr lang="en-GB" sz="4000" dirty="0"/>
              <a:t>.</a:t>
            </a:r>
          </a:p>
        </p:txBody>
      </p:sp>
      <p:pic>
        <p:nvPicPr>
          <p:cNvPr id="9" name="Picture 8"/>
          <p:cNvPicPr>
            <a:picLocks noChangeAspect="1"/>
          </p:cNvPicPr>
          <p:nvPr/>
        </p:nvPicPr>
        <p:blipFill>
          <a:blip r:embed="rId2"/>
          <a:stretch>
            <a:fillRect/>
          </a:stretch>
        </p:blipFill>
        <p:spPr>
          <a:xfrm>
            <a:off x="167425" y="1690689"/>
            <a:ext cx="6091707" cy="3000166"/>
          </a:xfrm>
          <a:prstGeom prst="rect">
            <a:avLst/>
          </a:prstGeom>
        </p:spPr>
      </p:pic>
      <p:sp>
        <p:nvSpPr>
          <p:cNvPr id="10" name="Rectangle 9"/>
          <p:cNvSpPr/>
          <p:nvPr/>
        </p:nvSpPr>
        <p:spPr>
          <a:xfrm>
            <a:off x="167426" y="4690855"/>
            <a:ext cx="2923504" cy="646331"/>
          </a:xfrm>
          <a:prstGeom prst="rect">
            <a:avLst/>
          </a:prstGeom>
          <a:solidFill>
            <a:schemeClr val="bg1">
              <a:lumMod val="85000"/>
            </a:schemeClr>
          </a:solidFill>
        </p:spPr>
        <p:txBody>
          <a:bodyPr wrap="square">
            <a:spAutoFit/>
          </a:bodyPr>
          <a:lstStyle/>
          <a:p>
            <a:r>
              <a:rPr lang="it-IT" dirty="0" smtClean="0"/>
              <a:t>Constantine I, follis, London, 317 AD. RIC VII London 110.</a:t>
            </a:r>
            <a:endParaRPr lang="en-GB" dirty="0"/>
          </a:p>
        </p:txBody>
      </p:sp>
      <p:pic>
        <p:nvPicPr>
          <p:cNvPr id="11" name="Picture 10"/>
          <p:cNvPicPr>
            <a:picLocks noChangeAspect="1"/>
          </p:cNvPicPr>
          <p:nvPr/>
        </p:nvPicPr>
        <p:blipFill>
          <a:blip r:embed="rId3"/>
          <a:stretch>
            <a:fillRect/>
          </a:stretch>
        </p:blipFill>
        <p:spPr>
          <a:xfrm>
            <a:off x="4202703" y="4316415"/>
            <a:ext cx="4799629" cy="2336662"/>
          </a:xfrm>
          <a:prstGeom prst="rect">
            <a:avLst/>
          </a:prstGeom>
        </p:spPr>
      </p:pic>
      <p:sp>
        <p:nvSpPr>
          <p:cNvPr id="12" name="Rectangle 11"/>
          <p:cNvSpPr/>
          <p:nvPr/>
        </p:nvSpPr>
        <p:spPr>
          <a:xfrm>
            <a:off x="6387921" y="3344428"/>
            <a:ext cx="2614412" cy="923330"/>
          </a:xfrm>
          <a:prstGeom prst="rect">
            <a:avLst/>
          </a:prstGeom>
          <a:solidFill>
            <a:schemeClr val="bg1">
              <a:lumMod val="85000"/>
            </a:schemeClr>
          </a:solidFill>
        </p:spPr>
        <p:txBody>
          <a:bodyPr wrap="square">
            <a:spAutoFit/>
          </a:bodyPr>
          <a:lstStyle/>
          <a:p>
            <a:r>
              <a:rPr lang="it-IT" dirty="0"/>
              <a:t>Licinius I</a:t>
            </a:r>
            <a:r>
              <a:rPr lang="it-IT" dirty="0" smtClean="0"/>
              <a:t>, </a:t>
            </a:r>
            <a:r>
              <a:rPr lang="it-IT" dirty="0"/>
              <a:t>follis, Alexandria, AD 314</a:t>
            </a:r>
            <a:r>
              <a:rPr lang="it-IT" dirty="0" smtClean="0"/>
              <a:t>. </a:t>
            </a:r>
            <a:r>
              <a:rPr lang="en-GB" dirty="0"/>
              <a:t>RIC VII Alexandria 10.</a:t>
            </a:r>
          </a:p>
        </p:txBody>
      </p:sp>
      <p:pic>
        <p:nvPicPr>
          <p:cNvPr id="4" name="Picture 3"/>
          <p:cNvPicPr>
            <a:picLocks noChangeAspect="1"/>
          </p:cNvPicPr>
          <p:nvPr/>
        </p:nvPicPr>
        <p:blipFill rotWithShape="1">
          <a:blip r:embed="rId4"/>
          <a:srcRect l="36459" t="31472" r="42500" b="32955"/>
          <a:stretch/>
        </p:blipFill>
        <p:spPr>
          <a:xfrm>
            <a:off x="1746913" y="427245"/>
            <a:ext cx="5623992" cy="5345580"/>
          </a:xfrm>
          <a:prstGeom prst="rect">
            <a:avLst/>
          </a:prstGeom>
        </p:spPr>
      </p:pic>
      <p:sp>
        <p:nvSpPr>
          <p:cNvPr id="6" name="TextBox 5"/>
          <p:cNvSpPr txBox="1"/>
          <p:nvPr/>
        </p:nvSpPr>
        <p:spPr>
          <a:xfrm>
            <a:off x="411180" y="5772825"/>
            <a:ext cx="8347395" cy="923330"/>
          </a:xfrm>
          <a:prstGeom prst="rect">
            <a:avLst/>
          </a:prstGeom>
          <a:solidFill>
            <a:schemeClr val="accent4">
              <a:lumMod val="60000"/>
              <a:lumOff val="40000"/>
            </a:schemeClr>
          </a:solidFill>
        </p:spPr>
        <p:txBody>
          <a:bodyPr wrap="square" rtlCol="0">
            <a:spAutoFit/>
          </a:bodyPr>
          <a:lstStyle/>
          <a:p>
            <a:r>
              <a:rPr lang="en-GB" dirty="0" smtClean="0"/>
              <a:t>A small copper coin (</a:t>
            </a:r>
            <a:r>
              <a:rPr lang="en-GB" i="1" dirty="0" err="1" smtClean="0"/>
              <a:t>nummus</a:t>
            </a:r>
            <a:r>
              <a:rPr lang="en-GB" dirty="0" smtClean="0"/>
              <a:t>) struck at </a:t>
            </a:r>
            <a:r>
              <a:rPr lang="en-GB" dirty="0" err="1" smtClean="0"/>
              <a:t>Siscia</a:t>
            </a:r>
            <a:r>
              <a:rPr lang="en-GB" dirty="0" smtClean="0"/>
              <a:t> (in modern Croatia) in the name of Constantine I, ca. 337. It shows  two soldiers flanking a</a:t>
            </a:r>
            <a:r>
              <a:rPr lang="en-GB" i="1" dirty="0" smtClean="0"/>
              <a:t> labarum </a:t>
            </a:r>
            <a:r>
              <a:rPr lang="en-GB" dirty="0" smtClean="0"/>
              <a:t>(a Christian military standard)</a:t>
            </a:r>
            <a:r>
              <a:rPr lang="en-GB" i="1" dirty="0" smtClean="0"/>
              <a:t> </a:t>
            </a:r>
            <a:r>
              <a:rPr lang="en-GB" dirty="0" smtClean="0"/>
              <a:t>bearing the </a:t>
            </a:r>
            <a:r>
              <a:rPr lang="en-GB" dirty="0" err="1" smtClean="0"/>
              <a:t>Christogram</a:t>
            </a:r>
            <a:r>
              <a:rPr lang="en-GB" dirty="0" smtClean="0"/>
              <a:t>.</a:t>
            </a:r>
            <a:endParaRPr lang="en-GB" dirty="0"/>
          </a:p>
        </p:txBody>
      </p:sp>
    </p:spTree>
    <p:extLst>
      <p:ext uri="{BB962C8B-B14F-4D97-AF65-F5344CB8AC3E}">
        <p14:creationId xmlns:p14="http://schemas.microsoft.com/office/powerpoint/2010/main" val="2261424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1000"/>
                                        <p:tgtEl>
                                          <p:spTgt spid="10"/>
                                        </p:tgtEl>
                                      </p:cBhvr>
                                    </p:animEffect>
                                    <p:anim calcmode="lin" valueType="num">
                                      <p:cBhvr>
                                        <p:cTn id="19" dur="1000" fill="hold"/>
                                        <p:tgtEl>
                                          <p:spTgt spid="10"/>
                                        </p:tgtEl>
                                        <p:attrNameLst>
                                          <p:attrName>ppt_x</p:attrName>
                                        </p:attrNameLst>
                                      </p:cBhvr>
                                      <p:tavLst>
                                        <p:tav tm="0">
                                          <p:val>
                                            <p:strVal val="#ppt_x"/>
                                          </p:val>
                                        </p:tav>
                                        <p:tav tm="100000">
                                          <p:val>
                                            <p:strVal val="#ppt_x"/>
                                          </p:val>
                                        </p:tav>
                                      </p:tavLst>
                                    </p:anim>
                                    <p:anim calcmode="lin" valueType="num">
                                      <p:cBhvr>
                                        <p:cTn id="20" dur="1000" fill="hold"/>
                                        <p:tgtEl>
                                          <p:spTgt spid="10"/>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0"/>
                                        <p:tgtEl>
                                          <p:spTgt spid="11"/>
                                        </p:tgtEl>
                                      </p:cBhvr>
                                    </p:animEffect>
                                    <p:anim calcmode="lin" valueType="num">
                                      <p:cBhvr>
                                        <p:cTn id="24" dur="1000" fill="hold"/>
                                        <p:tgtEl>
                                          <p:spTgt spid="11"/>
                                        </p:tgtEl>
                                        <p:attrNameLst>
                                          <p:attrName>ppt_x</p:attrName>
                                        </p:attrNameLst>
                                      </p:cBhvr>
                                      <p:tavLst>
                                        <p:tav tm="0">
                                          <p:val>
                                            <p:strVal val="#ppt_x"/>
                                          </p:val>
                                        </p:tav>
                                        <p:tav tm="100000">
                                          <p:val>
                                            <p:strVal val="#ppt_x"/>
                                          </p:val>
                                        </p:tav>
                                      </p:tavLst>
                                    </p:anim>
                                    <p:anim calcmode="lin" valueType="num">
                                      <p:cBhvr>
                                        <p:cTn id="25" dur="1000" fill="hold"/>
                                        <p:tgtEl>
                                          <p:spTgt spid="11"/>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p:cTn id="35" dur="500" fill="hold"/>
                                        <p:tgtEl>
                                          <p:spTgt spid="4"/>
                                        </p:tgtEl>
                                        <p:attrNameLst>
                                          <p:attrName>ppt_w</p:attrName>
                                        </p:attrNameLst>
                                      </p:cBhvr>
                                      <p:tavLst>
                                        <p:tav tm="0">
                                          <p:val>
                                            <p:fltVal val="0"/>
                                          </p:val>
                                        </p:tav>
                                        <p:tav tm="100000">
                                          <p:val>
                                            <p:strVal val="#ppt_w"/>
                                          </p:val>
                                        </p:tav>
                                      </p:tavLst>
                                    </p:anim>
                                    <p:anim calcmode="lin" valueType="num">
                                      <p:cBhvr>
                                        <p:cTn id="36" dur="500" fill="hold"/>
                                        <p:tgtEl>
                                          <p:spTgt spid="4"/>
                                        </p:tgtEl>
                                        <p:attrNameLst>
                                          <p:attrName>ppt_h</p:attrName>
                                        </p:attrNameLst>
                                      </p:cBhvr>
                                      <p:tavLst>
                                        <p:tav tm="0">
                                          <p:val>
                                            <p:fltVal val="0"/>
                                          </p:val>
                                        </p:tav>
                                        <p:tav tm="100000">
                                          <p:val>
                                            <p:strVal val="#ppt_h"/>
                                          </p:val>
                                        </p:tav>
                                      </p:tavLst>
                                    </p:anim>
                                    <p:animEffect transition="in" filter="fade">
                                      <p:cBhvr>
                                        <p:cTn id="37" dur="500"/>
                                        <p:tgtEl>
                                          <p:spTgt spid="4"/>
                                        </p:tgtEl>
                                      </p:cBhvr>
                                    </p:animEffect>
                                  </p:childTnLst>
                                </p:cTn>
                              </p:par>
                              <p:par>
                                <p:cTn id="38" presetID="53" presetClass="entr" presetSubtype="16" fill="hold" grpId="0" nodeType="withEffect">
                                  <p:stCondLst>
                                    <p:cond delay="0"/>
                                  </p:stCondLst>
                                  <p:childTnLst>
                                    <p:set>
                                      <p:cBhvr>
                                        <p:cTn id="39" dur="1" fill="hold">
                                          <p:stCondLst>
                                            <p:cond delay="0"/>
                                          </p:stCondLst>
                                        </p:cTn>
                                        <p:tgtEl>
                                          <p:spTgt spid="6"/>
                                        </p:tgtEl>
                                        <p:attrNameLst>
                                          <p:attrName>style.visibility</p:attrName>
                                        </p:attrNameLst>
                                      </p:cBhvr>
                                      <p:to>
                                        <p:strVal val="visible"/>
                                      </p:to>
                                    </p:set>
                                    <p:anim calcmode="lin" valueType="num">
                                      <p:cBhvr>
                                        <p:cTn id="40" dur="500" fill="hold"/>
                                        <p:tgtEl>
                                          <p:spTgt spid="6"/>
                                        </p:tgtEl>
                                        <p:attrNameLst>
                                          <p:attrName>ppt_w</p:attrName>
                                        </p:attrNameLst>
                                      </p:cBhvr>
                                      <p:tavLst>
                                        <p:tav tm="0">
                                          <p:val>
                                            <p:fltVal val="0"/>
                                          </p:val>
                                        </p:tav>
                                        <p:tav tm="100000">
                                          <p:val>
                                            <p:strVal val="#ppt_w"/>
                                          </p:val>
                                        </p:tav>
                                      </p:tavLst>
                                    </p:anim>
                                    <p:anim calcmode="lin" valueType="num">
                                      <p:cBhvr>
                                        <p:cTn id="41" dur="500" fill="hold"/>
                                        <p:tgtEl>
                                          <p:spTgt spid="6"/>
                                        </p:tgtEl>
                                        <p:attrNameLst>
                                          <p:attrName>ppt_h</p:attrName>
                                        </p:attrNameLst>
                                      </p:cBhvr>
                                      <p:tavLst>
                                        <p:tav tm="0">
                                          <p:val>
                                            <p:fltVal val="0"/>
                                          </p:val>
                                        </p:tav>
                                        <p:tav tm="100000">
                                          <p:val>
                                            <p:strVal val="#ppt_h"/>
                                          </p:val>
                                        </p:tav>
                                      </p:tavLst>
                                    </p:anim>
                                    <p:animEffect transition="in" filter="fade">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Arch of Constantine</a:t>
            </a:r>
            <a:endParaRPr lang="en-GB" b="1" dirty="0"/>
          </a:p>
        </p:txBody>
      </p:sp>
      <p:sp>
        <p:nvSpPr>
          <p:cNvPr id="4" name="Content Placeholder 3"/>
          <p:cNvSpPr>
            <a:spLocks noGrp="1"/>
          </p:cNvSpPr>
          <p:nvPr>
            <p:ph sz="half" idx="1"/>
          </p:nvPr>
        </p:nvSpPr>
        <p:spPr>
          <a:xfrm>
            <a:off x="0" y="1600200"/>
            <a:ext cx="4495800" cy="5257800"/>
          </a:xfrm>
          <a:solidFill>
            <a:schemeClr val="accent2">
              <a:lumMod val="40000"/>
              <a:lumOff val="60000"/>
            </a:schemeClr>
          </a:solidFill>
        </p:spPr>
        <p:txBody>
          <a:bodyPr>
            <a:normAutofit/>
          </a:bodyPr>
          <a:lstStyle/>
          <a:p>
            <a:r>
              <a:rPr lang="en-GB" dirty="0" smtClean="0"/>
              <a:t>Last erected at Rome.</a:t>
            </a:r>
          </a:p>
          <a:p>
            <a:r>
              <a:rPr lang="en-GB" dirty="0" smtClean="0"/>
              <a:t>Probably for his tenth anniversary as emperor: 25 July 315.</a:t>
            </a:r>
          </a:p>
          <a:p>
            <a:r>
              <a:rPr lang="en-GB" dirty="0" smtClean="0"/>
              <a:t>Campaign against </a:t>
            </a:r>
            <a:r>
              <a:rPr lang="en-GB" dirty="0" err="1" smtClean="0"/>
              <a:t>Maxentius</a:t>
            </a:r>
            <a:endParaRPr lang="en-GB" dirty="0" smtClean="0"/>
          </a:p>
          <a:p>
            <a:pPr lvl="1"/>
            <a:r>
              <a:rPr lang="en-GB" dirty="0" smtClean="0"/>
              <a:t>Western end: army leaving a city (Milan?)</a:t>
            </a:r>
          </a:p>
          <a:p>
            <a:pPr lvl="1"/>
            <a:r>
              <a:rPr lang="en-GB" dirty="0" smtClean="0"/>
              <a:t>Capture of Verona</a:t>
            </a:r>
          </a:p>
          <a:p>
            <a:pPr lvl="1"/>
            <a:r>
              <a:rPr lang="en-GB" dirty="0" smtClean="0"/>
              <a:t>Battle of the </a:t>
            </a:r>
            <a:r>
              <a:rPr lang="en-GB" dirty="0" err="1" smtClean="0"/>
              <a:t>Milvian</a:t>
            </a:r>
            <a:r>
              <a:rPr lang="en-GB" dirty="0" smtClean="0"/>
              <a:t> Bridge</a:t>
            </a:r>
          </a:p>
          <a:p>
            <a:pPr lvl="1"/>
            <a:r>
              <a:rPr lang="en-GB" dirty="0" smtClean="0"/>
              <a:t>Eastern end: Constantine enters Rome</a:t>
            </a:r>
          </a:p>
          <a:p>
            <a:endParaRPr lang="en-GB" dirty="0" smtClean="0"/>
          </a:p>
          <a:p>
            <a:endParaRPr lang="en-GB" dirty="0"/>
          </a:p>
        </p:txBody>
      </p:sp>
      <p:pic>
        <p:nvPicPr>
          <p:cNvPr id="6" name="Picture 4" descr="2002-09-04 16:14:25"/>
          <p:cNvPicPr>
            <a:picLocks noGrp="1" noChangeAspect="1" noChangeArrowheads="1"/>
          </p:cNvPicPr>
          <p:nvPr>
            <p:ph sz="half" idx="2"/>
          </p:nvPr>
        </p:nvPicPr>
        <p:blipFill>
          <a:blip r:embed="rId2" cstate="print"/>
          <a:srcRect/>
          <a:stretch>
            <a:fillRect/>
          </a:stretch>
        </p:blipFill>
        <p:spPr>
          <a:xfrm>
            <a:off x="4655819" y="1556792"/>
            <a:ext cx="4298831" cy="5077924"/>
          </a:xfrm>
          <a:noFill/>
          <a:ln/>
        </p:spPr>
      </p:pic>
      <p:sp>
        <p:nvSpPr>
          <p:cNvPr id="5" name="Donut 4"/>
          <p:cNvSpPr/>
          <p:nvPr/>
        </p:nvSpPr>
        <p:spPr>
          <a:xfrm>
            <a:off x="5150484" y="3393730"/>
            <a:ext cx="1008112" cy="936104"/>
          </a:xfrm>
          <a:prstGeom prst="donut">
            <a:avLst>
              <a:gd name="adj" fmla="val 65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Donut 6"/>
          <p:cNvSpPr/>
          <p:nvPr/>
        </p:nvSpPr>
        <p:spPr>
          <a:xfrm>
            <a:off x="7398204" y="3444235"/>
            <a:ext cx="1008112" cy="936104"/>
          </a:xfrm>
          <a:prstGeom prst="donut">
            <a:avLst>
              <a:gd name="adj" fmla="val 65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Rectangle 2"/>
          <p:cNvSpPr/>
          <p:nvPr/>
        </p:nvSpPr>
        <p:spPr>
          <a:xfrm>
            <a:off x="4655819" y="5711386"/>
            <a:ext cx="4298831" cy="923330"/>
          </a:xfrm>
          <a:prstGeom prst="rect">
            <a:avLst/>
          </a:prstGeom>
          <a:solidFill>
            <a:srgbClr val="0070C0"/>
          </a:solidFill>
        </p:spPr>
        <p:txBody>
          <a:bodyPr wrap="square">
            <a:spAutoFit/>
          </a:bodyPr>
          <a:lstStyle/>
          <a:p>
            <a:r>
              <a:rPr lang="en-GB" i="1" dirty="0" err="1" smtClean="0"/>
              <a:t>Spolia</a:t>
            </a:r>
            <a:r>
              <a:rPr lang="en-GB" i="1" dirty="0" smtClean="0"/>
              <a:t> </a:t>
            </a:r>
            <a:r>
              <a:rPr lang="en-GB" dirty="0" smtClean="0"/>
              <a:t>- use of scenes and figures from earlier monuments - Model emperors for Constantine?</a:t>
            </a:r>
          </a:p>
        </p:txBody>
      </p:sp>
      <p:pic>
        <p:nvPicPr>
          <p:cNvPr id="8" name="Picture 7"/>
          <p:cNvPicPr>
            <a:picLocks noChangeAspect="1"/>
          </p:cNvPicPr>
          <p:nvPr/>
        </p:nvPicPr>
        <p:blipFill>
          <a:blip r:embed="rId3"/>
          <a:stretch>
            <a:fillRect/>
          </a:stretch>
        </p:blipFill>
        <p:spPr>
          <a:xfrm>
            <a:off x="85060" y="1556792"/>
            <a:ext cx="4486940" cy="3796642"/>
          </a:xfrm>
          <a:prstGeom prst="rect">
            <a:avLst/>
          </a:prstGeom>
        </p:spPr>
      </p:pic>
      <p:pic>
        <p:nvPicPr>
          <p:cNvPr id="9" name="Picture 4" descr="2002-09-04 16:04:24"/>
          <p:cNvPicPr>
            <a:picLocks noChangeAspect="1" noChangeArrowheads="1"/>
          </p:cNvPicPr>
          <p:nvPr/>
        </p:nvPicPr>
        <p:blipFill>
          <a:blip r:embed="rId4" cstate="print"/>
          <a:srcRect/>
          <a:stretch>
            <a:fillRect/>
          </a:stretch>
        </p:blipFill>
        <p:spPr>
          <a:xfrm>
            <a:off x="333872" y="337494"/>
            <a:ext cx="2808312" cy="2137420"/>
          </a:xfrm>
          <a:prstGeom prst="rect">
            <a:avLst/>
          </a:prstGeom>
          <a:noFill/>
          <a:ln/>
        </p:spPr>
      </p:pic>
      <p:sp>
        <p:nvSpPr>
          <p:cNvPr id="10" name="Rectangle 9"/>
          <p:cNvSpPr/>
          <p:nvPr/>
        </p:nvSpPr>
        <p:spPr>
          <a:xfrm>
            <a:off x="106131" y="2474914"/>
            <a:ext cx="3216073" cy="338554"/>
          </a:xfrm>
          <a:prstGeom prst="rect">
            <a:avLst/>
          </a:prstGeom>
          <a:solidFill>
            <a:srgbClr val="92D050"/>
          </a:solidFill>
        </p:spPr>
        <p:txBody>
          <a:bodyPr wrap="square">
            <a:spAutoFit/>
          </a:bodyPr>
          <a:lstStyle/>
          <a:p>
            <a:r>
              <a:rPr lang="en-GB" sz="1600" dirty="0" smtClean="0"/>
              <a:t>Hadrian </a:t>
            </a:r>
            <a:r>
              <a:rPr lang="en-GB" sz="1600" dirty="0" err="1" smtClean="0"/>
              <a:t>tondon</a:t>
            </a:r>
            <a:r>
              <a:rPr lang="en-GB" sz="1600" dirty="0" smtClean="0"/>
              <a:t> - Sacrifice for Apollo</a:t>
            </a:r>
            <a:endParaRPr lang="en-GB" sz="1600" dirty="0"/>
          </a:p>
        </p:txBody>
      </p:sp>
      <p:pic>
        <p:nvPicPr>
          <p:cNvPr id="11" name="Picture 4" descr="2002-09-04 16:15:06"/>
          <p:cNvPicPr>
            <a:picLocks noChangeAspect="1" noChangeArrowheads="1"/>
          </p:cNvPicPr>
          <p:nvPr/>
        </p:nvPicPr>
        <p:blipFill>
          <a:blip r:embed="rId5" cstate="print"/>
          <a:srcRect/>
          <a:stretch>
            <a:fillRect/>
          </a:stretch>
        </p:blipFill>
        <p:spPr>
          <a:xfrm>
            <a:off x="3480360" y="342396"/>
            <a:ext cx="2808312" cy="2137420"/>
          </a:xfrm>
          <a:prstGeom prst="rect">
            <a:avLst/>
          </a:prstGeom>
          <a:noFill/>
          <a:ln/>
        </p:spPr>
      </p:pic>
      <p:sp>
        <p:nvSpPr>
          <p:cNvPr id="12" name="Rectangle 11"/>
          <p:cNvSpPr/>
          <p:nvPr/>
        </p:nvSpPr>
        <p:spPr>
          <a:xfrm>
            <a:off x="3449244" y="2491694"/>
            <a:ext cx="2839428" cy="584775"/>
          </a:xfrm>
          <a:prstGeom prst="rect">
            <a:avLst/>
          </a:prstGeom>
          <a:solidFill>
            <a:srgbClr val="92D050"/>
          </a:solidFill>
        </p:spPr>
        <p:txBody>
          <a:bodyPr wrap="square">
            <a:spAutoFit/>
          </a:bodyPr>
          <a:lstStyle/>
          <a:p>
            <a:r>
              <a:rPr lang="en-GB" sz="1600" dirty="0" smtClean="0"/>
              <a:t>Hadrian </a:t>
            </a:r>
            <a:r>
              <a:rPr lang="en-GB" sz="1600" dirty="0" err="1" smtClean="0"/>
              <a:t>tondon</a:t>
            </a:r>
            <a:r>
              <a:rPr lang="en-GB" sz="1600" dirty="0" smtClean="0"/>
              <a:t> - Sacrifice for Silvanus</a:t>
            </a:r>
            <a:endParaRPr lang="en-GB" sz="1600" dirty="0"/>
          </a:p>
        </p:txBody>
      </p:sp>
      <p:pic>
        <p:nvPicPr>
          <p:cNvPr id="13" name="Picture 4" descr="2002-09-04 16:22:50"/>
          <p:cNvPicPr>
            <a:picLocks noChangeAspect="1" noChangeArrowheads="1"/>
          </p:cNvPicPr>
          <p:nvPr/>
        </p:nvPicPr>
        <p:blipFill>
          <a:blip r:embed="rId6" cstate="print"/>
          <a:srcRect/>
          <a:stretch>
            <a:fillRect/>
          </a:stretch>
        </p:blipFill>
        <p:spPr>
          <a:xfrm>
            <a:off x="6526560" y="337494"/>
            <a:ext cx="2160240" cy="2137420"/>
          </a:xfrm>
          <a:prstGeom prst="rect">
            <a:avLst/>
          </a:prstGeom>
          <a:noFill/>
          <a:ln/>
        </p:spPr>
      </p:pic>
      <p:sp>
        <p:nvSpPr>
          <p:cNvPr id="19" name="Rectangle 18"/>
          <p:cNvSpPr/>
          <p:nvPr/>
        </p:nvSpPr>
        <p:spPr>
          <a:xfrm>
            <a:off x="7208875" y="2497994"/>
            <a:ext cx="988828" cy="369332"/>
          </a:xfrm>
          <a:prstGeom prst="rect">
            <a:avLst/>
          </a:prstGeom>
          <a:solidFill>
            <a:srgbClr val="92D050"/>
          </a:solidFill>
        </p:spPr>
        <p:txBody>
          <a:bodyPr wrap="square">
            <a:spAutoFit/>
          </a:bodyPr>
          <a:lstStyle/>
          <a:p>
            <a:pPr algn="ctr"/>
            <a:r>
              <a:rPr lang="en-GB" dirty="0" smtClean="0"/>
              <a:t>Sol</a:t>
            </a:r>
            <a:endParaRPr lang="en-GB" dirty="0"/>
          </a:p>
        </p:txBody>
      </p:sp>
    </p:spTree>
    <p:extLst>
      <p:ext uri="{BB962C8B-B14F-4D97-AF65-F5344CB8AC3E}">
        <p14:creationId xmlns:p14="http://schemas.microsoft.com/office/powerpoint/2010/main" val="361539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1000" fill="hold"/>
                                        <p:tgtEl>
                                          <p:spTgt spid="7"/>
                                        </p:tgtEl>
                                        <p:attrNameLst>
                                          <p:attrName>ppt_w</p:attrName>
                                        </p:attrNameLst>
                                      </p:cBhvr>
                                      <p:tavLst>
                                        <p:tav tm="0">
                                          <p:val>
                                            <p:fltVal val="0"/>
                                          </p:val>
                                        </p:tav>
                                        <p:tav tm="100000">
                                          <p:val>
                                            <p:strVal val="#ppt_w"/>
                                          </p:val>
                                        </p:tav>
                                      </p:tavLst>
                                    </p:anim>
                                    <p:anim calcmode="lin" valueType="num">
                                      <p:cBhvr>
                                        <p:cTn id="20" dur="1000" fill="hold"/>
                                        <p:tgtEl>
                                          <p:spTgt spid="7"/>
                                        </p:tgtEl>
                                        <p:attrNameLst>
                                          <p:attrName>ppt_h</p:attrName>
                                        </p:attrNameLst>
                                      </p:cBhvr>
                                      <p:tavLst>
                                        <p:tav tm="0">
                                          <p:val>
                                            <p:fltVal val="0"/>
                                          </p:val>
                                        </p:tav>
                                        <p:tav tm="100000">
                                          <p:val>
                                            <p:strVal val="#ppt_h"/>
                                          </p:val>
                                        </p:tav>
                                      </p:tavLst>
                                    </p:anim>
                                    <p:anim calcmode="lin" valueType="num">
                                      <p:cBhvr>
                                        <p:cTn id="21" dur="1000" fill="hold"/>
                                        <p:tgtEl>
                                          <p:spTgt spid="7"/>
                                        </p:tgtEl>
                                        <p:attrNameLst>
                                          <p:attrName>style.rotation</p:attrName>
                                        </p:attrNameLst>
                                      </p:cBhvr>
                                      <p:tavLst>
                                        <p:tav tm="0">
                                          <p:val>
                                            <p:fltVal val="90"/>
                                          </p:val>
                                        </p:tav>
                                        <p:tav tm="100000">
                                          <p:val>
                                            <p:fltVal val="0"/>
                                          </p:val>
                                        </p:tav>
                                      </p:tavLst>
                                    </p:anim>
                                    <p:animEffect transition="in" filter="fade">
                                      <p:cBhvr>
                                        <p:cTn id="22" dur="1000"/>
                                        <p:tgtEl>
                                          <p:spTgt spid="7"/>
                                        </p:tgtEl>
                                      </p:cBhvr>
                                    </p:animEffect>
                                  </p:childTnLst>
                                </p:cTn>
                              </p:par>
                              <p:par>
                                <p:cTn id="23" presetID="3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ppt_x"/>
                                          </p:val>
                                        </p:tav>
                                        <p:tav tm="100000">
                                          <p:val>
                                            <p:strVal val="#ppt_x"/>
                                          </p:val>
                                        </p:tav>
                                      </p:tavLst>
                                    </p:anim>
                                    <p:anim calcmode="lin" valueType="num">
                                      <p:cBhvr additive="base">
                                        <p:cTn id="34" dur="500" fill="hold"/>
                                        <p:tgtEl>
                                          <p:spTgt spid="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500" fill="hold"/>
                                        <p:tgtEl>
                                          <p:spTgt spid="11"/>
                                        </p:tgtEl>
                                        <p:attrNameLst>
                                          <p:attrName>ppt_x</p:attrName>
                                        </p:attrNameLst>
                                      </p:cBhvr>
                                      <p:tavLst>
                                        <p:tav tm="0">
                                          <p:val>
                                            <p:strVal val="#ppt_x"/>
                                          </p:val>
                                        </p:tav>
                                        <p:tav tm="100000">
                                          <p:val>
                                            <p:strVal val="#ppt_x"/>
                                          </p:val>
                                        </p:tav>
                                      </p:tavLst>
                                    </p:anim>
                                    <p:anim calcmode="lin" valueType="num">
                                      <p:cBhvr additive="base">
                                        <p:cTn id="46" dur="500" fill="hold"/>
                                        <p:tgtEl>
                                          <p:spTgt spid="11"/>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additive="base">
                                        <p:cTn id="49" dur="500" fill="hold"/>
                                        <p:tgtEl>
                                          <p:spTgt spid="13"/>
                                        </p:tgtEl>
                                        <p:attrNameLst>
                                          <p:attrName>ppt_x</p:attrName>
                                        </p:attrNameLst>
                                      </p:cBhvr>
                                      <p:tavLst>
                                        <p:tav tm="0">
                                          <p:val>
                                            <p:strVal val="#ppt_x"/>
                                          </p:val>
                                        </p:tav>
                                        <p:tav tm="100000">
                                          <p:val>
                                            <p:strVal val="#ppt_x"/>
                                          </p:val>
                                        </p:tav>
                                      </p:tavLst>
                                    </p:anim>
                                    <p:anim calcmode="lin" valueType="num">
                                      <p:cBhvr additive="base">
                                        <p:cTn id="50" dur="500" fill="hold"/>
                                        <p:tgtEl>
                                          <p:spTgt spid="13"/>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19"/>
                                        </p:tgtEl>
                                        <p:attrNameLst>
                                          <p:attrName>style.visibility</p:attrName>
                                        </p:attrNameLst>
                                      </p:cBhvr>
                                      <p:to>
                                        <p:strVal val="visible"/>
                                      </p:to>
                                    </p:set>
                                    <p:anim calcmode="lin" valueType="num">
                                      <p:cBhvr additive="base">
                                        <p:cTn id="53" dur="500" fill="hold"/>
                                        <p:tgtEl>
                                          <p:spTgt spid="19"/>
                                        </p:tgtEl>
                                        <p:attrNameLst>
                                          <p:attrName>ppt_x</p:attrName>
                                        </p:attrNameLst>
                                      </p:cBhvr>
                                      <p:tavLst>
                                        <p:tav tm="0">
                                          <p:val>
                                            <p:strVal val="#ppt_x"/>
                                          </p:val>
                                        </p:tav>
                                        <p:tav tm="100000">
                                          <p:val>
                                            <p:strVal val="#ppt_x"/>
                                          </p:val>
                                        </p:tav>
                                      </p:tavLst>
                                    </p:anim>
                                    <p:anim calcmode="lin" valueType="num">
                                      <p:cBhvr additive="base">
                                        <p:cTn id="5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3" grpId="0" animBg="1"/>
      <p:bldP spid="10" grpId="0" animBg="1"/>
      <p:bldP spid="12"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Support for Christianity</a:t>
            </a:r>
            <a:endParaRPr lang="en-GB" b="1" dirty="0"/>
          </a:p>
        </p:txBody>
      </p:sp>
      <p:sp>
        <p:nvSpPr>
          <p:cNvPr id="4" name="Content Placeholder 3"/>
          <p:cNvSpPr>
            <a:spLocks noGrp="1"/>
          </p:cNvSpPr>
          <p:nvPr>
            <p:ph sz="half" idx="1"/>
          </p:nvPr>
        </p:nvSpPr>
        <p:spPr>
          <a:xfrm>
            <a:off x="193183" y="1825624"/>
            <a:ext cx="4321667" cy="4871389"/>
          </a:xfrm>
          <a:solidFill>
            <a:srgbClr val="FF66CC"/>
          </a:solidFill>
        </p:spPr>
        <p:txBody>
          <a:bodyPr>
            <a:normAutofit fontScale="92500" lnSpcReduction="10000"/>
          </a:bodyPr>
          <a:lstStyle/>
          <a:p>
            <a:r>
              <a:rPr lang="en-GB" dirty="0" smtClean="0"/>
              <a:t>Exemption from municipal duties (AD 313) then all public duties (319) for clergy.</a:t>
            </a:r>
          </a:p>
          <a:p>
            <a:endParaRPr lang="en-GB" sz="500" dirty="0"/>
          </a:p>
          <a:p>
            <a:r>
              <a:rPr lang="en-GB" dirty="0" smtClean="0"/>
              <a:t>AD 321 – bequests to churches legitimised. </a:t>
            </a:r>
          </a:p>
          <a:p>
            <a:endParaRPr lang="en-GB" sz="500" dirty="0"/>
          </a:p>
          <a:p>
            <a:r>
              <a:rPr lang="en-GB" dirty="0" smtClean="0"/>
              <a:t>Annual grants from city incomes to support virgins, widows and clergy.</a:t>
            </a:r>
          </a:p>
          <a:p>
            <a:endParaRPr lang="en-GB" sz="500" dirty="0"/>
          </a:p>
          <a:p>
            <a:r>
              <a:rPr lang="en-GB" dirty="0"/>
              <a:t>Programme or restoring church property and building new churches – </a:t>
            </a:r>
            <a:r>
              <a:rPr lang="en-GB" b="1" dirty="0"/>
              <a:t>Eusebius </a:t>
            </a:r>
            <a:r>
              <a:rPr lang="en-GB" b="1" i="1" dirty="0" err="1"/>
              <a:t>Vit</a:t>
            </a:r>
            <a:r>
              <a:rPr lang="en-GB" b="1" i="1" dirty="0"/>
              <a:t>. Const</a:t>
            </a:r>
            <a:r>
              <a:rPr lang="en-GB" b="1" dirty="0"/>
              <a:t>. 2.41, 45</a:t>
            </a:r>
            <a:r>
              <a:rPr lang="en-GB" dirty="0"/>
              <a:t>.</a:t>
            </a:r>
          </a:p>
          <a:p>
            <a:endParaRPr lang="en-GB" dirty="0"/>
          </a:p>
        </p:txBody>
      </p:sp>
      <p:pic>
        <p:nvPicPr>
          <p:cNvPr id="6" name="Content Placeholder 5"/>
          <p:cNvPicPr>
            <a:picLocks noGrp="1" noChangeAspect="1"/>
          </p:cNvPicPr>
          <p:nvPr>
            <p:ph sz="half" idx="2"/>
          </p:nvPr>
        </p:nvPicPr>
        <p:blipFill>
          <a:blip r:embed="rId2"/>
          <a:stretch>
            <a:fillRect/>
          </a:stretch>
        </p:blipFill>
        <p:spPr>
          <a:xfrm>
            <a:off x="4719302" y="1825624"/>
            <a:ext cx="4286026" cy="2888044"/>
          </a:xfrm>
          <a:prstGeom prst="rect">
            <a:avLst/>
          </a:prstGeom>
        </p:spPr>
      </p:pic>
      <p:sp>
        <p:nvSpPr>
          <p:cNvPr id="8" name="Rectangle 7"/>
          <p:cNvSpPr/>
          <p:nvPr/>
        </p:nvSpPr>
        <p:spPr>
          <a:xfrm>
            <a:off x="4719303" y="4713668"/>
            <a:ext cx="4286026" cy="369332"/>
          </a:xfrm>
          <a:prstGeom prst="rect">
            <a:avLst/>
          </a:prstGeom>
          <a:solidFill>
            <a:srgbClr val="92D050"/>
          </a:solidFill>
        </p:spPr>
        <p:txBody>
          <a:bodyPr wrap="square">
            <a:spAutoFit/>
          </a:bodyPr>
          <a:lstStyle/>
          <a:p>
            <a:r>
              <a:rPr lang="en-GB" dirty="0" smtClean="0"/>
              <a:t>Construction of Church of Holy Sepulchre</a:t>
            </a:r>
            <a:endParaRPr lang="en-GB" dirty="0"/>
          </a:p>
        </p:txBody>
      </p:sp>
      <p:sp>
        <p:nvSpPr>
          <p:cNvPr id="9" name="Content Placeholder 2"/>
          <p:cNvSpPr txBox="1">
            <a:spLocks/>
          </p:cNvSpPr>
          <p:nvPr/>
        </p:nvSpPr>
        <p:spPr>
          <a:xfrm>
            <a:off x="4719302" y="5241700"/>
            <a:ext cx="4286026" cy="1455313"/>
          </a:xfrm>
          <a:prstGeom prst="rect">
            <a:avLst/>
          </a:prstGeom>
          <a:solidFill>
            <a:schemeClr val="accent6">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smtClean="0"/>
              <a:t>Many of Constantine’s donation of property and estates to the Church recorded in the </a:t>
            </a:r>
            <a:r>
              <a:rPr lang="en-GB" sz="1800" i="1" dirty="0" smtClean="0"/>
              <a:t>Liber </a:t>
            </a:r>
            <a:r>
              <a:rPr lang="en-GB" sz="1800" i="1" dirty="0" err="1" smtClean="0"/>
              <a:t>Pontificalis</a:t>
            </a:r>
            <a:r>
              <a:rPr lang="en-GB" sz="1800" dirty="0" smtClean="0"/>
              <a:t>; reference to some 10.5 tons of silver, 2,335 pounds of gold and 34,255 </a:t>
            </a:r>
            <a:r>
              <a:rPr lang="en-GB" sz="1800" i="1" dirty="0" smtClean="0"/>
              <a:t>solidi </a:t>
            </a:r>
            <a:r>
              <a:rPr lang="en-GB" sz="1800" dirty="0" smtClean="0"/>
              <a:t>[gold coins = 475 lbs].</a:t>
            </a:r>
            <a:endParaRPr lang="en-GB" sz="1800" dirty="0"/>
          </a:p>
        </p:txBody>
      </p:sp>
    </p:spTree>
    <p:extLst>
      <p:ext uri="{BB962C8B-B14F-4D97-AF65-F5344CB8AC3E}">
        <p14:creationId xmlns:p14="http://schemas.microsoft.com/office/powerpoint/2010/main" val="140093913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0" y="365126"/>
            <a:ext cx="8551571" cy="1325563"/>
          </a:xfrm>
          <a:solidFill>
            <a:schemeClr val="accent5">
              <a:lumMod val="40000"/>
              <a:lumOff val="60000"/>
            </a:schemeClr>
          </a:solidFill>
        </p:spPr>
        <p:txBody>
          <a:bodyPr/>
          <a:lstStyle/>
          <a:p>
            <a:r>
              <a:rPr lang="en-GB" b="1" dirty="0" smtClean="0"/>
              <a:t>Religious controversy – the </a:t>
            </a:r>
            <a:r>
              <a:rPr lang="en-GB" b="1" dirty="0" err="1" smtClean="0"/>
              <a:t>Donatists</a:t>
            </a:r>
            <a:endParaRPr lang="en-GB" b="1" dirty="0"/>
          </a:p>
        </p:txBody>
      </p:sp>
      <p:sp>
        <p:nvSpPr>
          <p:cNvPr id="5" name="Rectangle 4"/>
          <p:cNvSpPr/>
          <p:nvPr/>
        </p:nvSpPr>
        <p:spPr>
          <a:xfrm>
            <a:off x="5718220" y="6211669"/>
            <a:ext cx="3425780" cy="584775"/>
          </a:xfrm>
          <a:prstGeom prst="rect">
            <a:avLst/>
          </a:prstGeom>
          <a:solidFill>
            <a:schemeClr val="bg1">
              <a:lumMod val="85000"/>
            </a:schemeClr>
          </a:solidFill>
        </p:spPr>
        <p:txBody>
          <a:bodyPr wrap="square">
            <a:spAutoFit/>
          </a:bodyPr>
          <a:lstStyle/>
          <a:p>
            <a:r>
              <a:rPr lang="en-GB" sz="1600" dirty="0" smtClean="0"/>
              <a:t>Charles-André van Loo's 18th-century Augustine arguing with </a:t>
            </a:r>
            <a:r>
              <a:rPr lang="en-GB" sz="1600" dirty="0" err="1" smtClean="0"/>
              <a:t>Donatists</a:t>
            </a:r>
            <a:r>
              <a:rPr lang="en-GB" sz="1600" dirty="0" smtClean="0"/>
              <a:t>.</a:t>
            </a:r>
            <a:endParaRPr lang="en-GB" sz="1600" dirty="0"/>
          </a:p>
        </p:txBody>
      </p:sp>
      <p:sp>
        <p:nvSpPr>
          <p:cNvPr id="6" name="Content Placeholder 2"/>
          <p:cNvSpPr txBox="1">
            <a:spLocks/>
          </p:cNvSpPr>
          <p:nvPr/>
        </p:nvSpPr>
        <p:spPr>
          <a:xfrm>
            <a:off x="141668" y="1803042"/>
            <a:ext cx="8860663" cy="2704565"/>
          </a:xfrm>
          <a:prstGeom prst="rect">
            <a:avLst/>
          </a:prstGeom>
          <a:solidFill>
            <a:schemeClr val="accent2">
              <a:lumMod val="20000"/>
              <a:lumOff val="80000"/>
            </a:schemeClr>
          </a:solidFill>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Problem with issue of authority of the emperor and religious matters.</a:t>
            </a:r>
          </a:p>
          <a:p>
            <a:pPr lvl="1"/>
            <a:r>
              <a:rPr lang="en-GB" dirty="0" smtClean="0"/>
              <a:t>Emperor responded to appeals from clergy. </a:t>
            </a:r>
          </a:p>
          <a:p>
            <a:endParaRPr lang="en-GB" sz="100" dirty="0" smtClean="0"/>
          </a:p>
          <a:p>
            <a:r>
              <a:rPr lang="en-GB" dirty="0" smtClean="0"/>
              <a:t>Disputes in North Africa over </a:t>
            </a:r>
            <a:r>
              <a:rPr lang="en-GB" i="1" dirty="0" err="1" smtClean="0"/>
              <a:t>traditores</a:t>
            </a:r>
            <a:r>
              <a:rPr lang="en-GB" i="1" dirty="0" smtClean="0"/>
              <a:t> </a:t>
            </a:r>
            <a:r>
              <a:rPr lang="en-GB" dirty="0" smtClean="0"/>
              <a:t>and their rebaptism, led by </a:t>
            </a:r>
            <a:r>
              <a:rPr lang="en-GB" dirty="0" err="1" smtClean="0"/>
              <a:t>Donatus</a:t>
            </a:r>
            <a:r>
              <a:rPr lang="en-GB" dirty="0" smtClean="0"/>
              <a:t>, Bishop of Carthage.</a:t>
            </a:r>
          </a:p>
          <a:p>
            <a:pPr lvl="1"/>
            <a:r>
              <a:rPr lang="en-GB" dirty="0" smtClean="0"/>
              <a:t>Hard-line view on those who gave up books and sacrificed during Diocletian’s persecution. </a:t>
            </a:r>
            <a:endParaRPr lang="en-GB" dirty="0"/>
          </a:p>
        </p:txBody>
      </p:sp>
      <p:pic>
        <p:nvPicPr>
          <p:cNvPr id="8" name="Content Placeholder 3"/>
          <p:cNvPicPr>
            <a:picLocks noChangeAspect="1"/>
          </p:cNvPicPr>
          <p:nvPr/>
        </p:nvPicPr>
        <p:blipFill>
          <a:blip r:embed="rId2"/>
          <a:stretch>
            <a:fillRect/>
          </a:stretch>
        </p:blipFill>
        <p:spPr>
          <a:xfrm>
            <a:off x="5834130" y="4089976"/>
            <a:ext cx="3026532" cy="2121693"/>
          </a:xfrm>
          <a:prstGeom prst="rect">
            <a:avLst/>
          </a:prstGeom>
        </p:spPr>
      </p:pic>
      <p:pic>
        <p:nvPicPr>
          <p:cNvPr id="10" name="Picture 9"/>
          <p:cNvPicPr>
            <a:picLocks noChangeAspect="1"/>
          </p:cNvPicPr>
          <p:nvPr/>
        </p:nvPicPr>
        <p:blipFill rotWithShape="1">
          <a:blip r:embed="rId3"/>
          <a:srcRect b="16555"/>
          <a:stretch/>
        </p:blipFill>
        <p:spPr>
          <a:xfrm>
            <a:off x="636721" y="4374478"/>
            <a:ext cx="4398918" cy="2393274"/>
          </a:xfrm>
          <a:prstGeom prst="rect">
            <a:avLst/>
          </a:prstGeom>
        </p:spPr>
      </p:pic>
    </p:spTree>
    <p:extLst>
      <p:ext uri="{BB962C8B-B14F-4D97-AF65-F5344CB8AC3E}">
        <p14:creationId xmlns:p14="http://schemas.microsoft.com/office/powerpoint/2010/main" val="34349444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a:t>Religious controversy </a:t>
            </a:r>
            <a:r>
              <a:rPr lang="en-GB" b="1" dirty="0" smtClean="0"/>
              <a:t>– </a:t>
            </a:r>
            <a:r>
              <a:rPr lang="en-GB" b="1" dirty="0" err="1" smtClean="0"/>
              <a:t>Arrianism</a:t>
            </a:r>
            <a:endParaRPr lang="en-GB" dirty="0"/>
          </a:p>
        </p:txBody>
      </p:sp>
      <p:sp>
        <p:nvSpPr>
          <p:cNvPr id="3" name="Content Placeholder 2"/>
          <p:cNvSpPr>
            <a:spLocks noGrp="1"/>
          </p:cNvSpPr>
          <p:nvPr>
            <p:ph idx="1"/>
          </p:nvPr>
        </p:nvSpPr>
        <p:spPr>
          <a:xfrm>
            <a:off x="206062" y="1825624"/>
            <a:ext cx="8783392" cy="4897147"/>
          </a:xfrm>
          <a:solidFill>
            <a:schemeClr val="accent3">
              <a:lumMod val="20000"/>
              <a:lumOff val="80000"/>
            </a:schemeClr>
          </a:solidFill>
        </p:spPr>
        <p:txBody>
          <a:bodyPr>
            <a:normAutofit lnSpcReduction="10000"/>
          </a:bodyPr>
          <a:lstStyle/>
          <a:p>
            <a:r>
              <a:rPr lang="en-GB" dirty="0" smtClean="0"/>
              <a:t>Dispute originally between Alexander, Bishop of Alexandria, and </a:t>
            </a:r>
            <a:r>
              <a:rPr lang="en-GB" dirty="0" err="1" smtClean="0"/>
              <a:t>Arrius</a:t>
            </a:r>
            <a:r>
              <a:rPr lang="en-GB" dirty="0" smtClean="0"/>
              <a:t> one of his presbyters. </a:t>
            </a:r>
          </a:p>
          <a:p>
            <a:endParaRPr lang="en-GB" sz="100" dirty="0"/>
          </a:p>
          <a:p>
            <a:r>
              <a:rPr lang="en-GB" dirty="0" err="1" smtClean="0"/>
              <a:t>Arrius</a:t>
            </a:r>
            <a:r>
              <a:rPr lang="en-GB" dirty="0" smtClean="0"/>
              <a:t> argued that God was unbegotten, eternal and without beginning, hence Jesus (the Son) must have been later than God (there was a time when he did not exist).</a:t>
            </a:r>
          </a:p>
          <a:p>
            <a:endParaRPr lang="en-GB" sz="100" dirty="0"/>
          </a:p>
          <a:p>
            <a:r>
              <a:rPr lang="en-GB" dirty="0" smtClean="0"/>
              <a:t>For those that believe all parts of the Trinity were coeval, this was heresy. </a:t>
            </a:r>
          </a:p>
          <a:p>
            <a:endParaRPr lang="en-GB" sz="100" dirty="0"/>
          </a:p>
          <a:p>
            <a:r>
              <a:rPr lang="en-GB" dirty="0" smtClean="0"/>
              <a:t>Constantine initially tried to encourage unity, asking Alexander and </a:t>
            </a:r>
            <a:r>
              <a:rPr lang="en-GB" dirty="0" err="1" smtClean="0"/>
              <a:t>Arrius</a:t>
            </a:r>
            <a:r>
              <a:rPr lang="en-GB" dirty="0" smtClean="0"/>
              <a:t> to agree to differ. </a:t>
            </a:r>
          </a:p>
          <a:p>
            <a:endParaRPr lang="en-GB" sz="100" dirty="0"/>
          </a:p>
          <a:p>
            <a:r>
              <a:rPr lang="en-GB" dirty="0" smtClean="0"/>
              <a:t>Called an ecumenical council in Nicaea (May AD 325).</a:t>
            </a:r>
            <a:endParaRPr lang="en-GB" dirty="0"/>
          </a:p>
        </p:txBody>
      </p:sp>
      <p:sp>
        <p:nvSpPr>
          <p:cNvPr id="4" name="Content Placeholder 2"/>
          <p:cNvSpPr txBox="1">
            <a:spLocks/>
          </p:cNvSpPr>
          <p:nvPr/>
        </p:nvSpPr>
        <p:spPr>
          <a:xfrm>
            <a:off x="90152" y="141668"/>
            <a:ext cx="4803820" cy="6529587"/>
          </a:xfrm>
          <a:prstGeom prst="rect">
            <a:avLst/>
          </a:prstGeom>
          <a:solidFill>
            <a:schemeClr val="accent4">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t>Issues considered at Nicaea:</a:t>
            </a:r>
          </a:p>
          <a:p>
            <a:r>
              <a:rPr lang="en-GB" dirty="0" err="1" smtClean="0"/>
              <a:t>Arrius</a:t>
            </a:r>
            <a:r>
              <a:rPr lang="en-GB" dirty="0" smtClean="0"/>
              <a:t>’ theology.</a:t>
            </a:r>
          </a:p>
          <a:p>
            <a:r>
              <a:rPr lang="en-GB" dirty="0" smtClean="0"/>
              <a:t>Problems with the </a:t>
            </a:r>
            <a:r>
              <a:rPr lang="en-GB" dirty="0" err="1" smtClean="0"/>
              <a:t>Melitians</a:t>
            </a:r>
            <a:r>
              <a:rPr lang="en-GB" dirty="0" smtClean="0"/>
              <a:t> in Egypt (like </a:t>
            </a:r>
            <a:r>
              <a:rPr lang="en-GB" dirty="0" err="1" smtClean="0"/>
              <a:t>Donatists</a:t>
            </a:r>
            <a:r>
              <a:rPr lang="en-GB" dirty="0" smtClean="0"/>
              <a:t>, problem with </a:t>
            </a:r>
            <a:r>
              <a:rPr lang="en-GB" i="1" dirty="0" err="1" smtClean="0"/>
              <a:t>traditores</a:t>
            </a:r>
            <a:r>
              <a:rPr lang="en-GB" dirty="0" smtClean="0"/>
              <a:t>).</a:t>
            </a:r>
          </a:p>
          <a:p>
            <a:r>
              <a:rPr lang="en-GB" dirty="0" smtClean="0"/>
              <a:t>The date of Easter.</a:t>
            </a:r>
          </a:p>
          <a:p>
            <a:r>
              <a:rPr lang="en-GB" dirty="0" smtClean="0"/>
              <a:t>Purportedly 318 delegates (mostly from East).</a:t>
            </a:r>
          </a:p>
          <a:p>
            <a:endParaRPr lang="en-GB" sz="100" dirty="0"/>
          </a:p>
          <a:p>
            <a:pPr marL="0" indent="0">
              <a:buNone/>
            </a:pPr>
            <a:r>
              <a:rPr lang="en-GB" b="1" dirty="0" smtClean="0"/>
              <a:t>Creed of Nicaea:</a:t>
            </a:r>
          </a:p>
          <a:p>
            <a:r>
              <a:rPr lang="en-GB" dirty="0" smtClean="0"/>
              <a:t>Unbegotten nature of Christ.</a:t>
            </a:r>
          </a:p>
          <a:p>
            <a:r>
              <a:rPr lang="en-GB" dirty="0" smtClean="0"/>
              <a:t>“of the same nature” as God</a:t>
            </a:r>
          </a:p>
          <a:p>
            <a:pPr lvl="1"/>
            <a:r>
              <a:rPr lang="en-GB" i="1" dirty="0" err="1" smtClean="0"/>
              <a:t>Homoousios</a:t>
            </a:r>
            <a:endParaRPr lang="en-GB" i="1" dirty="0" smtClean="0"/>
          </a:p>
          <a:p>
            <a:pPr lvl="1"/>
            <a:r>
              <a:rPr lang="en-GB" dirty="0"/>
              <a:t>Vs. </a:t>
            </a:r>
            <a:r>
              <a:rPr lang="en-GB" i="1" dirty="0" err="1" smtClean="0"/>
              <a:t>homoiousios</a:t>
            </a:r>
            <a:r>
              <a:rPr lang="en-GB" i="1" dirty="0" smtClean="0"/>
              <a:t> </a:t>
            </a:r>
            <a:r>
              <a:rPr lang="en-GB" dirty="0" smtClean="0"/>
              <a:t>= “of a similar substance”</a:t>
            </a:r>
            <a:endParaRPr lang="en-GB" i="1" dirty="0" smtClean="0"/>
          </a:p>
          <a:p>
            <a:pPr marL="0" indent="0">
              <a:buFont typeface="Arial" panose="020B0604020202020204" pitchFamily="34" charset="0"/>
              <a:buNone/>
            </a:pPr>
            <a:endParaRPr lang="en-GB" dirty="0"/>
          </a:p>
        </p:txBody>
      </p:sp>
      <p:sp>
        <p:nvSpPr>
          <p:cNvPr id="6" name="Content Placeholder 3"/>
          <p:cNvSpPr txBox="1">
            <a:spLocks/>
          </p:cNvSpPr>
          <p:nvPr/>
        </p:nvSpPr>
        <p:spPr>
          <a:xfrm>
            <a:off x="5009882" y="141668"/>
            <a:ext cx="4043966" cy="2434107"/>
          </a:xfrm>
          <a:prstGeom prst="rect">
            <a:avLst/>
          </a:prstGeom>
          <a:solidFill>
            <a:schemeClr val="accent4">
              <a:lumMod val="60000"/>
              <a:lumOff val="40000"/>
            </a:schemeClr>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smtClean="0"/>
              <a:t>Problem of constant appeals to imperial authority, and then refusal by “loosing” bishops to abide by the majority decision.</a:t>
            </a:r>
            <a:endParaRPr lang="en-GB" dirty="0"/>
          </a:p>
        </p:txBody>
      </p:sp>
      <p:pic>
        <p:nvPicPr>
          <p:cNvPr id="7" name="Picture 6"/>
          <p:cNvPicPr>
            <a:picLocks noChangeAspect="1"/>
          </p:cNvPicPr>
          <p:nvPr/>
        </p:nvPicPr>
        <p:blipFill>
          <a:blip r:embed="rId2"/>
          <a:stretch>
            <a:fillRect/>
          </a:stretch>
        </p:blipFill>
        <p:spPr>
          <a:xfrm>
            <a:off x="5467082" y="2654184"/>
            <a:ext cx="2949262" cy="3990178"/>
          </a:xfrm>
          <a:prstGeom prst="rect">
            <a:avLst/>
          </a:prstGeom>
        </p:spPr>
      </p:pic>
    </p:spTree>
    <p:extLst>
      <p:ext uri="{BB962C8B-B14F-4D97-AF65-F5344CB8AC3E}">
        <p14:creationId xmlns:p14="http://schemas.microsoft.com/office/powerpoint/2010/main" val="238150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65126"/>
            <a:ext cx="7886700" cy="6215978"/>
          </a:xfrm>
          <a:prstGeom prst="rect">
            <a:avLst/>
          </a:prstGeom>
          <a:solidFill>
            <a:srgbClr val="FFFF0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9600" b="1" dirty="0" smtClean="0">
              <a:solidFill>
                <a:prstClr val="black"/>
              </a:solidFill>
            </a:endParaRPr>
          </a:p>
          <a:p>
            <a:pPr algn="ctr"/>
            <a:r>
              <a:rPr lang="en-GB" sz="9600" b="1" dirty="0" smtClean="0">
                <a:solidFill>
                  <a:prstClr val="black"/>
                </a:solidFill>
              </a:rPr>
              <a:t>Foundation of Constantinople </a:t>
            </a:r>
            <a:endParaRPr lang="en-GB" sz="9600" b="1" dirty="0">
              <a:solidFill>
                <a:prstClr val="black"/>
              </a:solidFill>
            </a:endParaRPr>
          </a:p>
        </p:txBody>
      </p:sp>
    </p:spTree>
    <p:extLst>
      <p:ext uri="{BB962C8B-B14F-4D97-AF65-F5344CB8AC3E}">
        <p14:creationId xmlns:p14="http://schemas.microsoft.com/office/powerpoint/2010/main" val="20198981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6060" y="167425"/>
            <a:ext cx="8834909" cy="3734873"/>
          </a:xfrm>
          <a:solidFill>
            <a:schemeClr val="accent5">
              <a:lumMod val="60000"/>
              <a:lumOff val="40000"/>
            </a:schemeClr>
          </a:solidFill>
        </p:spPr>
        <p:txBody>
          <a:bodyPr>
            <a:normAutofit fontScale="92500" lnSpcReduction="10000"/>
          </a:bodyPr>
          <a:lstStyle/>
          <a:p>
            <a:r>
              <a:rPr lang="en-GB" dirty="0"/>
              <a:t>Founded on the site of the city of </a:t>
            </a:r>
            <a:r>
              <a:rPr lang="en-GB" dirty="0" err="1"/>
              <a:t>Byzantion</a:t>
            </a:r>
            <a:r>
              <a:rPr lang="en-GB" dirty="0"/>
              <a:t> a Greek colony on the Thracian </a:t>
            </a:r>
            <a:r>
              <a:rPr lang="en-GB" dirty="0" err="1" smtClean="0"/>
              <a:t>Bosphorus</a:t>
            </a:r>
            <a:r>
              <a:rPr lang="en-GB" dirty="0" smtClean="0"/>
              <a:t>.</a:t>
            </a:r>
          </a:p>
          <a:p>
            <a:endParaRPr lang="en-GB" sz="100" dirty="0" smtClean="0"/>
          </a:p>
          <a:p>
            <a:r>
              <a:rPr lang="en-GB" dirty="0" smtClean="0"/>
              <a:t>The site had good access to west, north and east – more defensible than Nicomedia. </a:t>
            </a:r>
          </a:p>
          <a:p>
            <a:endParaRPr lang="en-GB" sz="100" dirty="0"/>
          </a:p>
          <a:p>
            <a:r>
              <a:rPr lang="en-GB" dirty="0" smtClean="0"/>
              <a:t>Free of association with earlier Tetrarchs.</a:t>
            </a:r>
          </a:p>
          <a:p>
            <a:endParaRPr lang="en-GB" sz="100" dirty="0"/>
          </a:p>
          <a:p>
            <a:r>
              <a:rPr lang="en-GB" dirty="0" smtClean="0"/>
              <a:t>A wall running for 2.5 km from the Golden Horn to the Sea of Marmara. </a:t>
            </a:r>
          </a:p>
          <a:p>
            <a:endParaRPr lang="en-GB" sz="100" dirty="0" smtClean="0"/>
          </a:p>
          <a:p>
            <a:r>
              <a:rPr lang="en-GB" dirty="0" smtClean="0"/>
              <a:t>City formally consecrated in AD 330.</a:t>
            </a:r>
            <a:endParaRPr lang="en-GB" dirty="0"/>
          </a:p>
        </p:txBody>
      </p:sp>
      <p:pic>
        <p:nvPicPr>
          <p:cNvPr id="4" name="Picture 3"/>
          <p:cNvPicPr>
            <a:picLocks noChangeAspect="1"/>
          </p:cNvPicPr>
          <p:nvPr/>
        </p:nvPicPr>
        <p:blipFill>
          <a:blip r:embed="rId2"/>
          <a:stretch>
            <a:fillRect/>
          </a:stretch>
        </p:blipFill>
        <p:spPr>
          <a:xfrm>
            <a:off x="5379076" y="3902298"/>
            <a:ext cx="3661893" cy="2896615"/>
          </a:xfrm>
          <a:prstGeom prst="rect">
            <a:avLst/>
          </a:prstGeom>
        </p:spPr>
      </p:pic>
      <p:cxnSp>
        <p:nvCxnSpPr>
          <p:cNvPr id="6" name="Straight Arrow Connector 5"/>
          <p:cNvCxnSpPr/>
          <p:nvPr/>
        </p:nvCxnSpPr>
        <p:spPr>
          <a:xfrm flipH="1">
            <a:off x="7081234" y="3696237"/>
            <a:ext cx="128788" cy="124868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456608" y="3049906"/>
            <a:ext cx="1506828" cy="646331"/>
          </a:xfrm>
          <a:prstGeom prst="rect">
            <a:avLst/>
          </a:prstGeom>
          <a:solidFill>
            <a:srgbClr val="FF0000"/>
          </a:solidFill>
        </p:spPr>
        <p:txBody>
          <a:bodyPr wrap="square" rtlCol="0">
            <a:spAutoFit/>
          </a:bodyPr>
          <a:lstStyle/>
          <a:p>
            <a:r>
              <a:rPr lang="en-GB" dirty="0" smtClean="0"/>
              <a:t>Constantine’s fortifications </a:t>
            </a:r>
            <a:endParaRPr lang="en-GB" dirty="0"/>
          </a:p>
        </p:txBody>
      </p:sp>
      <p:pic>
        <p:nvPicPr>
          <p:cNvPr id="10" name="Picture 9"/>
          <p:cNvPicPr>
            <a:picLocks noChangeAspect="1"/>
          </p:cNvPicPr>
          <p:nvPr/>
        </p:nvPicPr>
        <p:blipFill>
          <a:blip r:embed="rId3"/>
          <a:stretch>
            <a:fillRect/>
          </a:stretch>
        </p:blipFill>
        <p:spPr>
          <a:xfrm>
            <a:off x="705192" y="3955812"/>
            <a:ext cx="3739117" cy="2789586"/>
          </a:xfrm>
          <a:prstGeom prst="rect">
            <a:avLst/>
          </a:prstGeom>
        </p:spPr>
      </p:pic>
      <p:cxnSp>
        <p:nvCxnSpPr>
          <p:cNvPr id="12" name="Straight Arrow Connector 11"/>
          <p:cNvCxnSpPr/>
          <p:nvPr/>
        </p:nvCxnSpPr>
        <p:spPr>
          <a:xfrm flipH="1">
            <a:off x="1979054" y="4726264"/>
            <a:ext cx="595696" cy="32168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4272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5910" y="154546"/>
            <a:ext cx="4398940" cy="6593984"/>
          </a:xfrm>
          <a:solidFill>
            <a:srgbClr val="FFFF00"/>
          </a:solidFill>
        </p:spPr>
        <p:txBody>
          <a:bodyPr>
            <a:normAutofit lnSpcReduction="10000"/>
          </a:bodyPr>
          <a:lstStyle/>
          <a:p>
            <a:r>
              <a:rPr lang="en-GB" dirty="0"/>
              <a:t>A senate is established in the new city.</a:t>
            </a:r>
          </a:p>
          <a:p>
            <a:endParaRPr lang="en-GB" sz="100" dirty="0"/>
          </a:p>
          <a:p>
            <a:r>
              <a:rPr lang="en-GB" dirty="0"/>
              <a:t>Inducements for settlers to move to the city including houses.</a:t>
            </a:r>
          </a:p>
          <a:p>
            <a:endParaRPr lang="en-GB" sz="100" dirty="0"/>
          </a:p>
          <a:p>
            <a:r>
              <a:rPr lang="en-GB" dirty="0"/>
              <a:t>Establishment of grain dole.</a:t>
            </a:r>
          </a:p>
          <a:p>
            <a:endParaRPr lang="en-GB" sz="100" dirty="0"/>
          </a:p>
          <a:p>
            <a:r>
              <a:rPr lang="en-GB" dirty="0"/>
              <a:t>Creation of a hippodrome (circus) and Imperial palace.</a:t>
            </a:r>
          </a:p>
          <a:p>
            <a:endParaRPr lang="en-GB" sz="100" dirty="0"/>
          </a:p>
          <a:p>
            <a:r>
              <a:rPr lang="en-GB" dirty="0"/>
              <a:t>Mausoleum of Constantine established.</a:t>
            </a:r>
          </a:p>
          <a:p>
            <a:endParaRPr lang="en-GB" sz="100" dirty="0"/>
          </a:p>
          <a:p>
            <a:r>
              <a:rPr lang="en-GB" dirty="0"/>
              <a:t>Strait colonnaded streets with Fora, basilicas, columns.</a:t>
            </a:r>
          </a:p>
          <a:p>
            <a:endParaRPr lang="en-GB" dirty="0"/>
          </a:p>
        </p:txBody>
      </p:sp>
      <p:pic>
        <p:nvPicPr>
          <p:cNvPr id="7" name="Content Placeholder 6"/>
          <p:cNvPicPr>
            <a:picLocks noGrp="1" noChangeAspect="1"/>
          </p:cNvPicPr>
          <p:nvPr>
            <p:ph sz="half" idx="2"/>
          </p:nvPr>
        </p:nvPicPr>
        <p:blipFill>
          <a:blip r:embed="rId2"/>
          <a:stretch>
            <a:fillRect/>
          </a:stretch>
        </p:blipFill>
        <p:spPr>
          <a:xfrm>
            <a:off x="4651123" y="1825624"/>
            <a:ext cx="4443611" cy="5032375"/>
          </a:xfrm>
          <a:prstGeom prst="rect">
            <a:avLst/>
          </a:prstGeom>
        </p:spPr>
      </p:pic>
      <p:sp>
        <p:nvSpPr>
          <p:cNvPr id="8" name="Content Placeholder 2"/>
          <p:cNvSpPr txBox="1">
            <a:spLocks/>
          </p:cNvSpPr>
          <p:nvPr/>
        </p:nvSpPr>
        <p:spPr>
          <a:xfrm>
            <a:off x="4651123" y="154546"/>
            <a:ext cx="4432747" cy="1532586"/>
          </a:xfrm>
          <a:prstGeom prst="rect">
            <a:avLst/>
          </a:prstGeom>
          <a:solidFill>
            <a:schemeClr val="accent4">
              <a:lumMod val="40000"/>
              <a:lumOff val="60000"/>
            </a:schemeClr>
          </a:solidFill>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smtClean="0"/>
              <a:t>Many wealth elites from other cities moved to Constantinople, so that it “lived luxuriously of the sweat of other cities…” – </a:t>
            </a:r>
            <a:r>
              <a:rPr lang="en-GB" b="1" dirty="0" err="1" smtClean="0"/>
              <a:t>Libanius</a:t>
            </a:r>
            <a:r>
              <a:rPr lang="en-GB" b="1" dirty="0" smtClean="0"/>
              <a:t> </a:t>
            </a:r>
            <a:r>
              <a:rPr lang="en-GB" b="1" i="1" dirty="0" smtClean="0"/>
              <a:t>Or</a:t>
            </a:r>
            <a:r>
              <a:rPr lang="en-GB" b="1" dirty="0" smtClean="0"/>
              <a:t>. 1.279</a:t>
            </a:r>
            <a:r>
              <a:rPr lang="en-GB" dirty="0" smtClean="0"/>
              <a:t>.</a:t>
            </a:r>
            <a:endParaRPr lang="en-GB" dirty="0"/>
          </a:p>
        </p:txBody>
      </p:sp>
    </p:spTree>
    <p:extLst>
      <p:ext uri="{BB962C8B-B14F-4D97-AF65-F5344CB8AC3E}">
        <p14:creationId xmlns:p14="http://schemas.microsoft.com/office/powerpoint/2010/main" val="40809631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Bibliography</a:t>
            </a:r>
            <a:endParaRPr lang="en-GB" b="1" dirty="0"/>
          </a:p>
        </p:txBody>
      </p:sp>
      <p:sp>
        <p:nvSpPr>
          <p:cNvPr id="3" name="Content Placeholder 2"/>
          <p:cNvSpPr>
            <a:spLocks noGrp="1"/>
          </p:cNvSpPr>
          <p:nvPr>
            <p:ph idx="1"/>
          </p:nvPr>
        </p:nvSpPr>
        <p:spPr>
          <a:solidFill>
            <a:srgbClr val="92D050"/>
          </a:solidFill>
        </p:spPr>
        <p:txBody>
          <a:bodyPr/>
          <a:lstStyle/>
          <a:p>
            <a:r>
              <a:rPr lang="en-GB" dirty="0" smtClean="0"/>
              <a:t>Elton, H. 2018. </a:t>
            </a:r>
            <a:r>
              <a:rPr lang="en-GB" i="1" dirty="0" smtClean="0"/>
              <a:t>The Roman Empire in Late Antiquity: A Political and Military History. </a:t>
            </a:r>
            <a:r>
              <a:rPr lang="en-GB" dirty="0" smtClean="0"/>
              <a:t>Cambridge: Cambridge University Press.</a:t>
            </a:r>
          </a:p>
          <a:p>
            <a:endParaRPr lang="en-GB" dirty="0" smtClean="0"/>
          </a:p>
          <a:p>
            <a:r>
              <a:rPr lang="en-GB" dirty="0"/>
              <a:t>Potter, D. S. </a:t>
            </a:r>
            <a:r>
              <a:rPr lang="en-GB" dirty="0" smtClean="0"/>
              <a:t>2004. </a:t>
            </a:r>
            <a:r>
              <a:rPr lang="en-GB" i="1" dirty="0"/>
              <a:t>The Roman Empire at Bay AD 180-395</a:t>
            </a:r>
            <a:r>
              <a:rPr lang="en-GB" dirty="0"/>
              <a:t>. London: Routledge.</a:t>
            </a:r>
          </a:p>
          <a:p>
            <a:endParaRPr lang="en-GB" dirty="0"/>
          </a:p>
          <a:p>
            <a:endParaRPr lang="en-GB" dirty="0"/>
          </a:p>
        </p:txBody>
      </p:sp>
    </p:spTree>
    <p:extLst>
      <p:ext uri="{BB962C8B-B14F-4D97-AF65-F5344CB8AC3E}">
        <p14:creationId xmlns:p14="http://schemas.microsoft.com/office/powerpoint/2010/main" val="304838151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513</TotalTime>
  <Words>1552</Words>
  <Application>Microsoft Office PowerPoint</Application>
  <PresentationFormat>On-screen Show (4:3)</PresentationFormat>
  <Paragraphs>163</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1_Office Theme</vt:lpstr>
      <vt:lpstr>From the twilight of Rome to the Dawn of Islam: The World of Late Antiquity (AD 235-632)</vt:lpstr>
      <vt:lpstr>Breakdown of the “New” Tetrarchy</vt:lpstr>
      <vt:lpstr>Battle of Milvian Bridge – AD 312</vt:lpstr>
      <vt:lpstr>The final showdown</vt:lpstr>
      <vt:lpstr>PowerPoint Presentation</vt:lpstr>
      <vt:lpstr>Command structure and field armies</vt:lpstr>
      <vt:lpstr>New gold coinage: solidus</vt:lpstr>
      <vt:lpstr>PowerPoint Presentation</vt:lpstr>
      <vt:lpstr>General widespread policy of toleration and adoption of Christianity</vt:lpstr>
      <vt:lpstr>Arch of Constantine</vt:lpstr>
      <vt:lpstr>Support for Christianity</vt:lpstr>
      <vt:lpstr>Religious controversy – the Donatists</vt:lpstr>
      <vt:lpstr>Religious controversy – Arrianism</vt:lpstr>
      <vt:lpstr>PowerPoint Presentation</vt:lpstr>
      <vt:lpstr>PowerPoint Presentation</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67</cp:revision>
  <dcterms:created xsi:type="dcterms:W3CDTF">2020-10-12T12:06:48Z</dcterms:created>
  <dcterms:modified xsi:type="dcterms:W3CDTF">2020-11-12T14:33:15Z</dcterms:modified>
</cp:coreProperties>
</file>