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62" r:id="rId3"/>
    <p:sldId id="257" r:id="rId4"/>
    <p:sldId id="258"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3/21/24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77184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13667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3/21/24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20421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04075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35735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34879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3/21/24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27173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37996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05062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07318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3/21/24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152717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3/21/24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33541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3/21/24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514791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7610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032930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121623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3/21/24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84283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3/21/24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428950388"/>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rcn.org.uk/-/media/royal-college-of-nursing/documents/forums/children-and-young-people/professional-issues-forum/17th-pnae-code-of-ethics.pdf" TargetMode="External"/><Relationship Id="rId2" Type="http://schemas.openxmlformats.org/officeDocument/2006/relationships/hyperlink" Target="https://www.healthcareers.nhs.uk/explore-roles/nursing/roles-nursing/childrens-nurse" TargetMode="External"/><Relationship Id="rId1" Type="http://schemas.openxmlformats.org/officeDocument/2006/relationships/slideLayout" Target="../slideLayouts/slideLayout6.xml"/><Relationship Id="rId4" Type="http://schemas.openxmlformats.org/officeDocument/2006/relationships/hyperlink" Target="https://targetjobs.co.uk/careers-advice/job-descriptions/childrens-nurse-job-description#:~:text=Typical%20duties%20include%3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BD59B-C18C-06EA-30C8-D29721D94D37}"/>
              </a:ext>
            </a:extLst>
          </p:cNvPr>
          <p:cNvSpPr>
            <a:spLocks noGrp="1"/>
          </p:cNvSpPr>
          <p:nvPr>
            <p:ph type="ctrTitle"/>
          </p:nvPr>
        </p:nvSpPr>
        <p:spPr>
          <a:xfrm>
            <a:off x="5685331" y="2187921"/>
            <a:ext cx="5607908" cy="1321513"/>
          </a:xfrm>
        </p:spPr>
        <p:txBody>
          <a:bodyPr>
            <a:normAutofit fontScale="90000"/>
          </a:bodyPr>
          <a:lstStyle/>
          <a:p>
            <a:pPr algn="l"/>
            <a:r>
              <a:rPr lang="en-GB" sz="7000" b="1" cap="none"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DLaM Display" panose="02010000000000000000" pitchFamily="2" charset="77"/>
                <a:ea typeface="ADLaM Display" panose="02010000000000000000" pitchFamily="2" charset="77"/>
                <a:cs typeface="ADLaM Display" panose="02010000000000000000" pitchFamily="2" charset="77"/>
              </a:rPr>
              <a:t>Child Nursing </a:t>
            </a:r>
            <a:endParaRPr lang="en-US" sz="7000" b="1" cap="none"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DLaM Display" panose="02010000000000000000" pitchFamily="2" charset="77"/>
              <a:ea typeface="ADLaM Display" panose="02010000000000000000" pitchFamily="2" charset="77"/>
              <a:cs typeface="ADLaM Display" panose="02010000000000000000" pitchFamily="2" charset="77"/>
            </a:endParaRPr>
          </a:p>
        </p:txBody>
      </p:sp>
      <p:pic>
        <p:nvPicPr>
          <p:cNvPr id="13" name="Picture 12" descr="Nurse Holding A Heart Free Stock Photo - Public Domain Pictures">
            <a:extLst>
              <a:ext uri="{FF2B5EF4-FFF2-40B4-BE49-F238E27FC236}">
                <a16:creationId xmlns:a16="http://schemas.microsoft.com/office/drawing/2014/main" id="{E93BE474-C78D-7648-C63C-363DF33D86C6}"/>
              </a:ext>
            </a:extLst>
          </p:cNvPr>
          <p:cNvPicPr>
            <a:picLocks noChangeAspect="1"/>
          </p:cNvPicPr>
          <p:nvPr/>
        </p:nvPicPr>
        <p:blipFill rotWithShape="1">
          <a:blip r:embed="rId2">
            <a:extLst>
              <a:ext uri="{28A0092B-C50C-407E-A947-70E740481C1C}">
                <a14:useLocalDpi xmlns:a14="http://schemas.microsoft.com/office/drawing/2010/main" val="0"/>
              </a:ext>
            </a:extLst>
          </a:blip>
          <a:srcRect r="-5" b="34243"/>
          <a:stretch/>
        </p:blipFill>
        <p:spPr>
          <a:xfrm>
            <a:off x="643467" y="746449"/>
            <a:ext cx="3957395" cy="2602118"/>
          </a:xfrm>
          <a:prstGeom prst="rect">
            <a:avLst/>
          </a:prstGeom>
          <a:ln>
            <a:noFill/>
          </a:ln>
          <a:effectLst/>
        </p:spPr>
      </p:pic>
      <p:pic>
        <p:nvPicPr>
          <p:cNvPr id="9" name="Picture 8" descr="Free Images : hand, person, black and white, male, small, child, care ...">
            <a:extLst>
              <a:ext uri="{FF2B5EF4-FFF2-40B4-BE49-F238E27FC236}">
                <a16:creationId xmlns:a16="http://schemas.microsoft.com/office/drawing/2014/main" id="{14DC2EF3-ED9E-DE10-F73C-7620E6E27319}"/>
              </a:ext>
            </a:extLst>
          </p:cNvPr>
          <p:cNvPicPr>
            <a:picLocks noChangeAspect="1"/>
          </p:cNvPicPr>
          <p:nvPr/>
        </p:nvPicPr>
        <p:blipFill rotWithShape="1">
          <a:blip r:embed="rId3">
            <a:extLst>
              <a:ext uri="{28A0092B-C50C-407E-A947-70E740481C1C}">
                <a14:useLocalDpi xmlns:a14="http://schemas.microsoft.com/office/drawing/2010/main" val="0"/>
              </a:ext>
            </a:extLst>
          </a:blip>
          <a:srcRect t="7591" r="-5" b="10214"/>
          <a:stretch/>
        </p:blipFill>
        <p:spPr>
          <a:xfrm>
            <a:off x="643467" y="3509434"/>
            <a:ext cx="3957395" cy="2602118"/>
          </a:xfrm>
          <a:prstGeom prst="rect">
            <a:avLst/>
          </a:prstGeom>
          <a:ln>
            <a:noFill/>
          </a:ln>
          <a:effectLst/>
        </p:spPr>
      </p:pic>
      <p:sp>
        <p:nvSpPr>
          <p:cNvPr id="3" name="TextBox 2">
            <a:extLst>
              <a:ext uri="{FF2B5EF4-FFF2-40B4-BE49-F238E27FC236}">
                <a16:creationId xmlns:a16="http://schemas.microsoft.com/office/drawing/2014/main" id="{9E26BFA5-6CD9-1E5B-D508-2934EDB67783}"/>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4" name="TextBox 3">
            <a:extLst>
              <a:ext uri="{FF2B5EF4-FFF2-40B4-BE49-F238E27FC236}">
                <a16:creationId xmlns:a16="http://schemas.microsoft.com/office/drawing/2014/main" id="{F4F2DBED-BE61-4B44-07A6-E83770881A4F}"/>
              </a:ext>
            </a:extLst>
          </p:cNvPr>
          <p:cNvSpPr txBox="1"/>
          <p:nvPr/>
        </p:nvSpPr>
        <p:spPr>
          <a:xfrm>
            <a:off x="9031837" y="3820647"/>
            <a:ext cx="3680736" cy="646331"/>
          </a:xfrm>
          <a:prstGeom prst="rect">
            <a:avLst/>
          </a:prstGeom>
          <a:noFill/>
        </p:spPr>
        <p:txBody>
          <a:bodyPr wrap="square" rtlCol="0">
            <a:spAutoFit/>
          </a:bodyPr>
          <a:lstStyle/>
          <a:p>
            <a:pPr algn="l"/>
            <a:r>
              <a:rPr lang="en-GB" dirty="0"/>
              <a:t>By Chiselle Awuah </a:t>
            </a:r>
          </a:p>
          <a:p>
            <a:pPr algn="l"/>
            <a:endParaRPr lang="en-US" dirty="0"/>
          </a:p>
        </p:txBody>
      </p:sp>
    </p:spTree>
    <p:extLst>
      <p:ext uri="{BB962C8B-B14F-4D97-AF65-F5344CB8AC3E}">
        <p14:creationId xmlns:p14="http://schemas.microsoft.com/office/powerpoint/2010/main" val="327814749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AB88D-A8C6-D8F9-D71E-9223DDF48656}"/>
              </a:ext>
            </a:extLst>
          </p:cNvPr>
          <p:cNvSpPr>
            <a:spLocks noGrp="1"/>
          </p:cNvSpPr>
          <p:nvPr>
            <p:ph type="title"/>
          </p:nvPr>
        </p:nvSpPr>
        <p:spPr>
          <a:xfrm>
            <a:off x="2103422" y="412294"/>
            <a:ext cx="8610600" cy="1293028"/>
          </a:xfrm>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2F9CEAEF-0154-4DBA-FC3E-1FC2818A2F1D}"/>
              </a:ext>
            </a:extLst>
          </p:cNvPr>
          <p:cNvSpPr>
            <a:spLocks noGrp="1"/>
          </p:cNvSpPr>
          <p:nvPr>
            <p:ph idx="1"/>
          </p:nvPr>
        </p:nvSpPr>
        <p:spPr/>
        <p:txBody>
          <a:bodyPr/>
          <a:lstStyle/>
          <a:p>
            <a:r>
              <a:rPr lang="en-GB" dirty="0"/>
              <a:t>My name is chiselle,  I study nursing. The purpose as for why I study this course is so that I can learn new skills and  inherit the ability to stay committed to providing compassionate care and support to others in need. This would allow me to ultimately learn effectively to show how important it is to be tolerant  as this empowers nurses to deliver good patient centered care . I aspire to be a paediatric nurse which is exactly why I enrolled to this course.</a:t>
            </a:r>
          </a:p>
        </p:txBody>
      </p:sp>
    </p:spTree>
    <p:extLst>
      <p:ext uri="{BB962C8B-B14F-4D97-AF65-F5344CB8AC3E}">
        <p14:creationId xmlns:p14="http://schemas.microsoft.com/office/powerpoint/2010/main" val="2396276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A3142-5FD1-2ED6-B739-DA6D1E42C2FA}"/>
              </a:ext>
            </a:extLst>
          </p:cNvPr>
          <p:cNvSpPr>
            <a:spLocks noGrp="1"/>
          </p:cNvSpPr>
          <p:nvPr>
            <p:ph type="title"/>
          </p:nvPr>
        </p:nvSpPr>
        <p:spPr>
          <a:xfrm>
            <a:off x="784743" y="685800"/>
            <a:ext cx="5793475" cy="1485900"/>
          </a:xfrm>
        </p:spPr>
        <p:txBody>
          <a:bodyPr>
            <a:normAutofit/>
          </a:bodyPr>
          <a:lstStyle/>
          <a:p>
            <a:r>
              <a:rPr lang="en-GB" sz="3600" b="1">
                <a:latin typeface="AngsanaUPC" panose="02020603050405020304" pitchFamily="18" charset="-34"/>
                <a:cs typeface="AngsanaUPC" panose="02020603050405020304" pitchFamily="18" charset="-34"/>
              </a:rPr>
              <a:t>What’s the </a:t>
            </a:r>
            <a:r>
              <a:rPr lang="en-GB" sz="3600" b="1" dirty="0">
                <a:latin typeface="AngsanaUPC" panose="02020603050405020304" pitchFamily="18" charset="-34"/>
                <a:cs typeface="AngsanaUPC" panose="02020603050405020304" pitchFamily="18" charset="-34"/>
              </a:rPr>
              <a:t>role for a child nurse?</a:t>
            </a:r>
            <a:endParaRPr lang="en-US" sz="3600" b="1" dirty="0">
              <a:latin typeface="AngsanaUPC" panose="02020603050405020304" pitchFamily="18" charset="-34"/>
              <a:cs typeface="AngsanaUPC" panose="02020603050405020304" pitchFamily="18" charset="-34"/>
            </a:endParaRPr>
          </a:p>
        </p:txBody>
      </p:sp>
      <p:sp>
        <p:nvSpPr>
          <p:cNvPr id="3" name="Content Placeholder 2">
            <a:extLst>
              <a:ext uri="{FF2B5EF4-FFF2-40B4-BE49-F238E27FC236}">
                <a16:creationId xmlns:a16="http://schemas.microsoft.com/office/drawing/2014/main" id="{D54050B8-FA37-4FCD-6B34-2F95D708B8D9}"/>
              </a:ext>
            </a:extLst>
          </p:cNvPr>
          <p:cNvSpPr>
            <a:spLocks noGrp="1"/>
          </p:cNvSpPr>
          <p:nvPr>
            <p:ph idx="1"/>
          </p:nvPr>
        </p:nvSpPr>
        <p:spPr>
          <a:xfrm>
            <a:off x="541436" y="2143151"/>
            <a:ext cx="7078564" cy="3581400"/>
          </a:xfrm>
        </p:spPr>
        <p:txBody>
          <a:bodyPr>
            <a:normAutofit/>
          </a:bodyPr>
          <a:lstStyle/>
          <a:p>
            <a:endParaRPr lang="en-GB" sz="1700" dirty="0">
              <a:latin typeface="Century Gothic" panose="020B0502020202020204" pitchFamily="34" charset="0"/>
              <a:ea typeface="ADLaM Display" panose="02010000000000000000" pitchFamily="2" charset="77"/>
              <a:cs typeface="Aparajita" panose="020B0604020202020204" pitchFamily="34" charset="0"/>
            </a:endParaRPr>
          </a:p>
          <a:p>
            <a:endParaRPr lang="en-GB" sz="1700" dirty="0">
              <a:latin typeface="Century Gothic" panose="020B0502020202020204" pitchFamily="34" charset="0"/>
              <a:ea typeface="ADLaM Display" panose="02010000000000000000" pitchFamily="2" charset="77"/>
              <a:cs typeface="Aparajita" panose="020B0604020202020204" pitchFamily="34" charset="0"/>
            </a:endParaRPr>
          </a:p>
          <a:p>
            <a:r>
              <a:rPr lang="en-GB" sz="1700" dirty="0">
                <a:latin typeface="Century Gothic" panose="020B0502020202020204" pitchFamily="34" charset="0"/>
                <a:ea typeface="ADLaM Display" panose="02010000000000000000" pitchFamily="2" charset="77"/>
                <a:cs typeface="Aparajita" panose="020B0604020202020204" pitchFamily="34" charset="0"/>
              </a:rPr>
              <a:t>Child nurses, also known as Paediatric nurses, are known for taking care of patients as young as newborns to middle adolescence . They also work with other health care providers such as: doctors, psychologist , social workers and health visitors. (Rowland, 2023)</a:t>
            </a:r>
          </a:p>
        </p:txBody>
      </p:sp>
      <p:pic>
        <p:nvPicPr>
          <p:cNvPr id="4" name="Picture 3" descr="Close-up of different types of thermometers for measuring the body ...">
            <a:extLst>
              <a:ext uri="{FF2B5EF4-FFF2-40B4-BE49-F238E27FC236}">
                <a16:creationId xmlns:a16="http://schemas.microsoft.com/office/drawing/2014/main" id="{51352BEF-BB2E-F2E4-7A57-A40773F1853B}"/>
              </a:ext>
            </a:extLst>
          </p:cNvPr>
          <p:cNvPicPr>
            <a:picLocks noChangeAspect="1"/>
          </p:cNvPicPr>
          <p:nvPr/>
        </p:nvPicPr>
        <p:blipFill rotWithShape="1">
          <a:blip r:embed="rId2">
            <a:extLst>
              <a:ext uri="{28A0092B-C50C-407E-A947-70E740481C1C}">
                <a14:useLocalDpi xmlns:a14="http://schemas.microsoft.com/office/drawing/2010/main" val="0"/>
              </a:ext>
            </a:extLst>
          </a:blip>
          <a:srcRect t="19007" r="-2" b="3299"/>
          <a:stretch/>
        </p:blipFill>
        <p:spPr>
          <a:xfrm>
            <a:off x="7766304" y="2281428"/>
            <a:ext cx="4425696" cy="2295144"/>
          </a:xfrm>
          <a:prstGeom prst="rect">
            <a:avLst/>
          </a:prstGeom>
        </p:spPr>
      </p:pic>
      <p:pic>
        <p:nvPicPr>
          <p:cNvPr id="6" name="Picture 5" descr="Child Care Services - Free of Charge Creative Commons Post it Note image">
            <a:extLst>
              <a:ext uri="{FF2B5EF4-FFF2-40B4-BE49-F238E27FC236}">
                <a16:creationId xmlns:a16="http://schemas.microsoft.com/office/drawing/2014/main" id="{541132FE-C35D-DCA7-FE63-6E54AE1DDB83}"/>
              </a:ext>
            </a:extLst>
          </p:cNvPr>
          <p:cNvPicPr>
            <a:picLocks noChangeAspect="1"/>
          </p:cNvPicPr>
          <p:nvPr/>
        </p:nvPicPr>
        <p:blipFill rotWithShape="1">
          <a:blip r:embed="rId3">
            <a:extLst>
              <a:ext uri="{28A0092B-C50C-407E-A947-70E740481C1C}">
                <a14:useLocalDpi xmlns:a14="http://schemas.microsoft.com/office/drawing/2010/main" val="0"/>
              </a:ext>
            </a:extLst>
          </a:blip>
          <a:srcRect t="15916" r="-3" b="6419"/>
          <a:stretch/>
        </p:blipFill>
        <p:spPr>
          <a:xfrm>
            <a:off x="7764663" y="10"/>
            <a:ext cx="4427336" cy="2295134"/>
          </a:xfrm>
          <a:prstGeom prst="rect">
            <a:avLst/>
          </a:prstGeom>
        </p:spPr>
      </p:pic>
      <p:pic>
        <p:nvPicPr>
          <p:cNvPr id="5" name="Picture 4" descr="Foto de stock gratuita sobre bolsa de hielo, herido, herir">
            <a:extLst>
              <a:ext uri="{FF2B5EF4-FFF2-40B4-BE49-F238E27FC236}">
                <a16:creationId xmlns:a16="http://schemas.microsoft.com/office/drawing/2014/main" id="{A24BAB8B-A0BB-B4B1-314A-B1FE8F0D97A9}"/>
              </a:ext>
            </a:extLst>
          </p:cNvPr>
          <p:cNvPicPr>
            <a:picLocks noChangeAspect="1"/>
          </p:cNvPicPr>
          <p:nvPr/>
        </p:nvPicPr>
        <p:blipFill rotWithShape="1">
          <a:blip r:embed="rId4">
            <a:extLst>
              <a:ext uri="{28A0092B-C50C-407E-A947-70E740481C1C}">
                <a14:useLocalDpi xmlns:a14="http://schemas.microsoft.com/office/drawing/2010/main" val="0"/>
              </a:ext>
            </a:extLst>
          </a:blip>
          <a:srcRect t="22310" r="-3" b="-3"/>
          <a:stretch/>
        </p:blipFill>
        <p:spPr>
          <a:xfrm>
            <a:off x="7764664" y="4576572"/>
            <a:ext cx="4427336" cy="2295958"/>
          </a:xfrm>
          <a:prstGeom prst="rect">
            <a:avLst/>
          </a:prstGeom>
        </p:spPr>
      </p:pic>
    </p:spTree>
    <p:extLst>
      <p:ext uri="{BB962C8B-B14F-4D97-AF65-F5344CB8AC3E}">
        <p14:creationId xmlns:p14="http://schemas.microsoft.com/office/powerpoint/2010/main" val="1753867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2C1FE-D21E-4E2E-95BE-18A174A7A5EE}"/>
              </a:ext>
            </a:extLst>
          </p:cNvPr>
          <p:cNvSpPr>
            <a:spLocks noGrp="1"/>
          </p:cNvSpPr>
          <p:nvPr>
            <p:ph type="title"/>
          </p:nvPr>
        </p:nvSpPr>
        <p:spPr>
          <a:xfrm>
            <a:off x="569935" y="314345"/>
            <a:ext cx="6018976" cy="1579867"/>
          </a:xfrm>
        </p:spPr>
        <p:txBody>
          <a:bodyPr>
            <a:noAutofit/>
          </a:bodyPr>
          <a:lstStyle/>
          <a:p>
            <a:r>
              <a:rPr lang="en-GB" sz="3300" b="1" dirty="0">
                <a:latin typeface="AngsanaUPC" panose="02020603050405020304" pitchFamily="18" charset="-34"/>
                <a:cs typeface="AngsanaUPC" panose="02020603050405020304" pitchFamily="18" charset="-34"/>
              </a:rPr>
              <a:t>What do you need to achieve to be a child nurse (also known as paediatric nurse?)</a:t>
            </a:r>
            <a:endParaRPr lang="en-US" sz="3300" b="1" dirty="0">
              <a:latin typeface="AngsanaUPC" panose="02020603050405020304" pitchFamily="18" charset="-34"/>
              <a:cs typeface="AngsanaUPC" panose="02020603050405020304" pitchFamily="18" charset="-34"/>
            </a:endParaRPr>
          </a:p>
        </p:txBody>
      </p:sp>
      <p:sp>
        <p:nvSpPr>
          <p:cNvPr id="3" name="Content Placeholder 2">
            <a:extLst>
              <a:ext uri="{FF2B5EF4-FFF2-40B4-BE49-F238E27FC236}">
                <a16:creationId xmlns:a16="http://schemas.microsoft.com/office/drawing/2014/main" id="{87FBD7BA-D258-6960-1D28-A3FFC2015119}"/>
              </a:ext>
            </a:extLst>
          </p:cNvPr>
          <p:cNvSpPr>
            <a:spLocks noGrp="1"/>
          </p:cNvSpPr>
          <p:nvPr>
            <p:ph idx="4294967295"/>
          </p:nvPr>
        </p:nvSpPr>
        <p:spPr>
          <a:xfrm>
            <a:off x="0" y="1906588"/>
            <a:ext cx="6929438" cy="4283075"/>
          </a:xfrm>
        </p:spPr>
        <p:txBody>
          <a:bodyPr>
            <a:noAutofit/>
          </a:bodyPr>
          <a:lstStyle/>
          <a:p>
            <a:endParaRPr lang="en-GB" sz="1700" dirty="0">
              <a:latin typeface="Century Gothic" panose="020B0502020202020204" pitchFamily="34" charset="0"/>
            </a:endParaRPr>
          </a:p>
          <a:p>
            <a:r>
              <a:rPr lang="en-GB" sz="1700" dirty="0">
                <a:latin typeface="Century Gothic" panose="020B0502020202020204" pitchFamily="34" charset="0"/>
              </a:rPr>
              <a:t>To be a child nurse their are important qualities that you would need such as being respectful, being empathetic and mastering the ability of being gentle.(indeed editorial team,2023)</a:t>
            </a:r>
          </a:p>
          <a:p>
            <a:r>
              <a:rPr lang="en-GB" sz="1700" dirty="0">
                <a:latin typeface="Century Gothic" panose="020B0502020202020204" pitchFamily="34" charset="0"/>
              </a:rPr>
              <a:t> There are also other ways in becoming paediatric nurse such as apprenticeship courses which allows you to study nursing whilst working in the environment.(health career n.d)</a:t>
            </a:r>
          </a:p>
        </p:txBody>
      </p:sp>
      <p:pic>
        <p:nvPicPr>
          <p:cNvPr id="6" name="Picture 5" descr="Medical">
            <a:extLst>
              <a:ext uri="{FF2B5EF4-FFF2-40B4-BE49-F238E27FC236}">
                <a16:creationId xmlns:a16="http://schemas.microsoft.com/office/drawing/2014/main" id="{B13384FF-F519-F4E6-F6AD-5DC5CBB6EDC5}"/>
              </a:ext>
            </a:extLst>
          </p:cNvPr>
          <p:cNvPicPr>
            <a:picLocks noChangeAspect="1"/>
          </p:cNvPicPr>
          <p:nvPr/>
        </p:nvPicPr>
        <p:blipFill rotWithShape="1">
          <a:blip r:embed="rId2">
            <a:extLst>
              <a:ext uri="{28A0092B-C50C-407E-A947-70E740481C1C}">
                <a14:useLocalDpi xmlns:a14="http://schemas.microsoft.com/office/drawing/2010/main" val="0"/>
              </a:ext>
            </a:extLst>
          </a:blip>
          <a:srcRect r="-2" b="22306"/>
          <a:stretch/>
        </p:blipFill>
        <p:spPr>
          <a:xfrm>
            <a:off x="7764663" y="2171698"/>
            <a:ext cx="4427338" cy="2404873"/>
          </a:xfrm>
          <a:prstGeom prst="rect">
            <a:avLst/>
          </a:prstGeom>
        </p:spPr>
      </p:pic>
      <p:pic>
        <p:nvPicPr>
          <p:cNvPr id="5" name="Picture 4" descr="Free photo: Handshake, Haendeschuettel, Respect - Free Image on Pixabay ...">
            <a:extLst>
              <a:ext uri="{FF2B5EF4-FFF2-40B4-BE49-F238E27FC236}">
                <a16:creationId xmlns:a16="http://schemas.microsoft.com/office/drawing/2014/main" id="{7B7FCEC5-ECB0-A6E9-900C-CAA9D844CCE7}"/>
              </a:ext>
            </a:extLst>
          </p:cNvPr>
          <p:cNvPicPr>
            <a:picLocks noChangeAspect="1"/>
          </p:cNvPicPr>
          <p:nvPr/>
        </p:nvPicPr>
        <p:blipFill rotWithShape="1">
          <a:blip r:embed="rId3">
            <a:extLst>
              <a:ext uri="{28A0092B-C50C-407E-A947-70E740481C1C}">
                <a14:useLocalDpi xmlns:a14="http://schemas.microsoft.com/office/drawing/2010/main" val="0"/>
              </a:ext>
            </a:extLst>
          </a:blip>
          <a:srcRect t="16028" r="-3" b="10698"/>
          <a:stretch/>
        </p:blipFill>
        <p:spPr>
          <a:xfrm>
            <a:off x="7828360" y="-43288"/>
            <a:ext cx="4427336" cy="2295134"/>
          </a:xfrm>
          <a:prstGeom prst="rect">
            <a:avLst/>
          </a:prstGeom>
        </p:spPr>
      </p:pic>
      <p:pic>
        <p:nvPicPr>
          <p:cNvPr id="4" name="Picture 3" descr="A daunting challenge for medical schools: The decline of clinical skills">
            <a:extLst>
              <a:ext uri="{FF2B5EF4-FFF2-40B4-BE49-F238E27FC236}">
                <a16:creationId xmlns:a16="http://schemas.microsoft.com/office/drawing/2014/main" id="{B739BE16-DEC6-E240-2F8E-95645E152F94}"/>
              </a:ext>
            </a:extLst>
          </p:cNvPr>
          <p:cNvPicPr>
            <a:picLocks noChangeAspect="1"/>
          </p:cNvPicPr>
          <p:nvPr/>
        </p:nvPicPr>
        <p:blipFill rotWithShape="1">
          <a:blip r:embed="rId4">
            <a:extLst>
              <a:ext uri="{28A0092B-C50C-407E-A947-70E740481C1C}">
                <a14:useLocalDpi xmlns:a14="http://schemas.microsoft.com/office/drawing/2010/main" val="0"/>
              </a:ext>
            </a:extLst>
          </a:blip>
          <a:srcRect r="-3" b="22307"/>
          <a:stretch/>
        </p:blipFill>
        <p:spPr>
          <a:xfrm>
            <a:off x="7764664" y="4576572"/>
            <a:ext cx="4427336" cy="2295958"/>
          </a:xfrm>
          <a:prstGeom prst="rect">
            <a:avLst/>
          </a:prstGeom>
        </p:spPr>
      </p:pic>
    </p:spTree>
    <p:extLst>
      <p:ext uri="{BB962C8B-B14F-4D97-AF65-F5344CB8AC3E}">
        <p14:creationId xmlns:p14="http://schemas.microsoft.com/office/powerpoint/2010/main" val="2911564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46FF9-1831-0729-7C7C-DEE106941A9B}"/>
              </a:ext>
            </a:extLst>
          </p:cNvPr>
          <p:cNvSpPr>
            <a:spLocks noGrp="1"/>
          </p:cNvSpPr>
          <p:nvPr>
            <p:ph type="title"/>
          </p:nvPr>
        </p:nvSpPr>
        <p:spPr>
          <a:xfrm>
            <a:off x="1244851" y="569016"/>
            <a:ext cx="8864852" cy="1385407"/>
          </a:xfrm>
        </p:spPr>
        <p:txBody>
          <a:bodyPr>
            <a:normAutofit/>
          </a:bodyPr>
          <a:lstStyle/>
          <a:p>
            <a:r>
              <a:rPr lang="en-GB" sz="3300" b="1" dirty="0">
                <a:latin typeface="AngsanaUPC" panose="02020603050405020304" pitchFamily="18" charset="-34"/>
                <a:cs typeface="AngsanaUPC" panose="02020603050405020304" pitchFamily="18" charset="-34"/>
              </a:rPr>
              <a:t>Why’s commitment important in child nursing ?</a:t>
            </a:r>
            <a:endParaRPr lang="en-US" sz="3300" b="1" dirty="0">
              <a:latin typeface="AngsanaUPC" panose="02020603050405020304" pitchFamily="18" charset="-34"/>
              <a:cs typeface="AngsanaUPC" panose="02020603050405020304" pitchFamily="18" charset="-34"/>
            </a:endParaRPr>
          </a:p>
        </p:txBody>
      </p:sp>
      <p:sp>
        <p:nvSpPr>
          <p:cNvPr id="3" name="TextBox 2">
            <a:extLst>
              <a:ext uri="{FF2B5EF4-FFF2-40B4-BE49-F238E27FC236}">
                <a16:creationId xmlns:a16="http://schemas.microsoft.com/office/drawing/2014/main" id="{30EBDE44-94AC-F1D2-D8D1-AEDDC68CD5D0}"/>
              </a:ext>
            </a:extLst>
          </p:cNvPr>
          <p:cNvSpPr txBox="1"/>
          <p:nvPr/>
        </p:nvSpPr>
        <p:spPr>
          <a:xfrm>
            <a:off x="3245694" y="2311847"/>
            <a:ext cx="1828800" cy="1828800"/>
          </a:xfrm>
          <a:prstGeom prst="rect">
            <a:avLst/>
          </a:prstGeom>
          <a:noFill/>
        </p:spPr>
        <p:txBody>
          <a:bodyPr wrap="square" rtlCol="0">
            <a:spAutoFit/>
          </a:bodyPr>
          <a:lstStyle/>
          <a:p>
            <a:pPr algn="l"/>
            <a:endParaRPr lang="en-US" dirty="0"/>
          </a:p>
        </p:txBody>
      </p:sp>
      <p:sp>
        <p:nvSpPr>
          <p:cNvPr id="4" name="TextBox 3">
            <a:extLst>
              <a:ext uri="{FF2B5EF4-FFF2-40B4-BE49-F238E27FC236}">
                <a16:creationId xmlns:a16="http://schemas.microsoft.com/office/drawing/2014/main" id="{BB2DF5E1-BA10-56D1-600D-F727CA82A38A}"/>
              </a:ext>
            </a:extLst>
          </p:cNvPr>
          <p:cNvSpPr txBox="1"/>
          <p:nvPr/>
        </p:nvSpPr>
        <p:spPr>
          <a:xfrm>
            <a:off x="591114" y="1954144"/>
            <a:ext cx="10172325" cy="3693319"/>
          </a:xfrm>
          <a:prstGeom prst="rect">
            <a:avLst/>
          </a:prstGeom>
          <a:noFill/>
        </p:spPr>
        <p:txBody>
          <a:bodyPr wrap="square" rtlCol="0">
            <a:spAutoFit/>
          </a:bodyPr>
          <a:lstStyle/>
          <a:p>
            <a:pPr algn="l"/>
            <a:r>
              <a:rPr lang="en-GB" dirty="0">
                <a:latin typeface="Century Gothic" panose="020B0502020202020204" pitchFamily="34" charset="0"/>
              </a:rPr>
              <a:t>The paediatric nurses primary commitment is to the patients, to protect their health ,safety and rights of the patient . ( </a:t>
            </a:r>
            <a:r>
              <a:rPr lang="en-GB" dirty="0" err="1">
                <a:latin typeface="Century Gothic" panose="020B0502020202020204" pitchFamily="34" charset="0"/>
              </a:rPr>
              <a:t>petsios,2011</a:t>
            </a:r>
            <a:r>
              <a:rPr lang="en-GB" dirty="0">
                <a:latin typeface="Century Gothic" panose="020B0502020202020204" pitchFamily="34" charset="0"/>
              </a:rPr>
              <a:t>).</a:t>
            </a:r>
          </a:p>
          <a:p>
            <a:pPr algn="l"/>
            <a:endParaRPr lang="en-GB" dirty="0">
              <a:latin typeface="Century Gothic" panose="020B0502020202020204" pitchFamily="34" charset="0"/>
            </a:endParaRPr>
          </a:p>
          <a:p>
            <a:pPr algn="l"/>
            <a:r>
              <a:rPr lang="en-GB" dirty="0">
                <a:latin typeface="Century Gothic" panose="020B0502020202020204" pitchFamily="34" charset="0"/>
              </a:rPr>
              <a:t>patient care commitment ensures that nurses are consistent about the well being and welfare of their patients providing high quality care and attention to their needs .</a:t>
            </a:r>
          </a:p>
          <a:p>
            <a:pPr algn="l"/>
            <a:r>
              <a:rPr lang="en-GB" dirty="0">
                <a:latin typeface="Century Gothic" panose="020B0502020202020204" pitchFamily="34" charset="0"/>
              </a:rPr>
              <a:t>( </a:t>
            </a:r>
            <a:r>
              <a:rPr lang="en-GB" b="0" i="0" u="none" strike="noStrike" dirty="0" err="1">
                <a:effectLst/>
                <a:latin typeface="Century Gothic" panose="020B0502020202020204" pitchFamily="34" charset="0"/>
              </a:rPr>
              <a:t>Hatlevik</a:t>
            </a:r>
            <a:r>
              <a:rPr lang="en-GB" b="0" i="0" u="none" strike="noStrike" dirty="0">
                <a:effectLst/>
                <a:latin typeface="Century Gothic" panose="020B0502020202020204" pitchFamily="34" charset="0"/>
              </a:rPr>
              <a:t>, I. K., &amp; </a:t>
            </a:r>
            <a:r>
              <a:rPr lang="en-GB" b="0" i="0" u="none" strike="noStrike" dirty="0" err="1">
                <a:effectLst/>
                <a:latin typeface="Century Gothic" panose="020B0502020202020204" pitchFamily="34" charset="0"/>
              </a:rPr>
              <a:t>Sørensen</a:t>
            </a:r>
            <a:r>
              <a:rPr lang="en-GB" b="0" i="0" u="none" strike="noStrike" dirty="0">
                <a:effectLst/>
                <a:latin typeface="Century Gothic" panose="020B0502020202020204" pitchFamily="34" charset="0"/>
              </a:rPr>
              <a:t>, E. E. ,2017)</a:t>
            </a:r>
            <a:endParaRPr lang="en-GB" dirty="0">
              <a:latin typeface="Century Gothic" panose="020B0502020202020204" pitchFamily="34" charset="0"/>
            </a:endParaRPr>
          </a:p>
          <a:p>
            <a:pPr algn="l"/>
            <a:endParaRPr lang="en-GB" dirty="0">
              <a:latin typeface="Century Gothic" panose="020B0502020202020204" pitchFamily="34" charset="0"/>
            </a:endParaRPr>
          </a:p>
          <a:p>
            <a:pPr algn="l"/>
            <a:r>
              <a:rPr lang="en-GB" dirty="0">
                <a:latin typeface="Century Gothic" panose="020B0502020202020204" pitchFamily="34" charset="0"/>
              </a:rPr>
              <a:t>Commitment fosters enhance confidence in the nursing profession. ( </a:t>
            </a:r>
            <a:r>
              <a:rPr lang="en-GB" b="0" i="0" u="none" strike="noStrike" dirty="0">
                <a:effectLst/>
                <a:latin typeface="Century Gothic" panose="020B0502020202020204" pitchFamily="34" charset="0"/>
              </a:rPr>
              <a:t>McKinlay, A., &amp; Cowan, S.,2016). </a:t>
            </a:r>
          </a:p>
          <a:p>
            <a:pPr algn="l"/>
            <a:endParaRPr lang="en-GB" dirty="0">
              <a:latin typeface="Century Gothic" panose="020B0502020202020204" pitchFamily="34" charset="0"/>
            </a:endParaRPr>
          </a:p>
          <a:p>
            <a:pPr algn="l"/>
            <a:endParaRPr lang="en-GB" dirty="0">
              <a:latin typeface="Century Gothic" panose="020B0502020202020204" pitchFamily="34" charset="0"/>
            </a:endParaRPr>
          </a:p>
          <a:p>
            <a:pPr algn="l"/>
            <a:endParaRPr lang="en-GB" dirty="0">
              <a:latin typeface="Century Gothic" panose="020B0502020202020204" pitchFamily="34" charset="0"/>
            </a:endParaRPr>
          </a:p>
          <a:p>
            <a:pPr algn="l"/>
            <a:endParaRPr lang="en-GB" dirty="0">
              <a:latin typeface="Century Gothic" panose="020B0502020202020204" pitchFamily="34" charset="0"/>
            </a:endParaRPr>
          </a:p>
        </p:txBody>
      </p:sp>
    </p:spTree>
    <p:extLst>
      <p:ext uri="{BB962C8B-B14F-4D97-AF65-F5344CB8AC3E}">
        <p14:creationId xmlns:p14="http://schemas.microsoft.com/office/powerpoint/2010/main" val="4057888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8B992E-4E9E-1A27-204D-F3CD3DC1F3FB}"/>
              </a:ext>
            </a:extLst>
          </p:cNvPr>
          <p:cNvSpPr txBox="1"/>
          <p:nvPr/>
        </p:nvSpPr>
        <p:spPr>
          <a:xfrm>
            <a:off x="1005942" y="540995"/>
            <a:ext cx="6840396" cy="1156530"/>
          </a:xfrm>
          <a:prstGeom prst="rect">
            <a:avLst/>
          </a:prstGeom>
          <a:noFill/>
        </p:spPr>
        <p:txBody>
          <a:bodyPr wrap="square" rtlCol="0">
            <a:spAutoFit/>
          </a:bodyPr>
          <a:lstStyle/>
          <a:p>
            <a:pPr algn="l"/>
            <a:r>
              <a:rPr lang="en-GB" sz="3400" b="1" dirty="0">
                <a:solidFill>
                  <a:schemeClr val="tx1"/>
                </a:solidFill>
                <a:latin typeface="AngsanaUPC" panose="02020603050405020304" pitchFamily="18" charset="-34"/>
                <a:cs typeface="AngsanaUPC" panose="02020603050405020304" pitchFamily="18" charset="-34"/>
              </a:rPr>
              <a:t>What personal values does paediatric nurses ideally should possess?</a:t>
            </a:r>
            <a:endParaRPr lang="en-US" sz="3400" b="1" dirty="0">
              <a:latin typeface="AngsanaUPC" panose="02020603050405020304" pitchFamily="18" charset="-34"/>
              <a:cs typeface="AngsanaUPC" panose="02020603050405020304" pitchFamily="18" charset="-34"/>
            </a:endParaRPr>
          </a:p>
        </p:txBody>
      </p:sp>
      <p:pic>
        <p:nvPicPr>
          <p:cNvPr id="15" name="Picture 14" descr="COVID-19 (25) The Power of Patience – Sound Teaching">
            <a:extLst>
              <a:ext uri="{FF2B5EF4-FFF2-40B4-BE49-F238E27FC236}">
                <a16:creationId xmlns:a16="http://schemas.microsoft.com/office/drawing/2014/main" id="{CBAA803D-385C-910D-7CA6-D4480EF6AE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35582" y="393898"/>
            <a:ext cx="3749343" cy="1960750"/>
          </a:xfrm>
          <a:prstGeom prst="rect">
            <a:avLst/>
          </a:prstGeom>
        </p:spPr>
      </p:pic>
      <p:pic>
        <p:nvPicPr>
          <p:cNvPr id="16" name="Picture 15" descr="61 Resilience Quotes to Overcome Any Adversity - Happier Human">
            <a:extLst>
              <a:ext uri="{FF2B5EF4-FFF2-40B4-BE49-F238E27FC236}">
                <a16:creationId xmlns:a16="http://schemas.microsoft.com/office/drawing/2014/main" id="{3B561CA7-7AF5-0C84-71E5-B86DA0085E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flipV="1">
            <a:off x="8135582" y="3422477"/>
            <a:ext cx="3774453" cy="2161752"/>
          </a:xfrm>
          <a:prstGeom prst="rect">
            <a:avLst/>
          </a:prstGeom>
        </p:spPr>
      </p:pic>
      <p:sp>
        <p:nvSpPr>
          <p:cNvPr id="4" name="TextBox 3">
            <a:extLst>
              <a:ext uri="{FF2B5EF4-FFF2-40B4-BE49-F238E27FC236}">
                <a16:creationId xmlns:a16="http://schemas.microsoft.com/office/drawing/2014/main" id="{5DEF3492-2A03-C5DD-86CE-0A5FC63D2124}"/>
              </a:ext>
            </a:extLst>
          </p:cNvPr>
          <p:cNvSpPr txBox="1"/>
          <p:nvPr/>
        </p:nvSpPr>
        <p:spPr>
          <a:xfrm>
            <a:off x="607085" y="2141144"/>
            <a:ext cx="7239252" cy="3970318"/>
          </a:xfrm>
          <a:prstGeom prst="rect">
            <a:avLst/>
          </a:prstGeom>
          <a:noFill/>
        </p:spPr>
        <p:txBody>
          <a:bodyPr wrap="square" rtlCol="0">
            <a:spAutoFit/>
          </a:bodyPr>
          <a:lstStyle/>
          <a:p>
            <a:r>
              <a:rPr lang="en-GB" sz="2800">
                <a:latin typeface="AngsanaUPC" panose="02020603050405020304" pitchFamily="18" charset="-34"/>
                <a:cs typeface="AngsanaUPC" panose="02020603050405020304" pitchFamily="18" charset="-34"/>
              </a:rPr>
              <a:t>. Patience is essential in building trust and providing effective care</a:t>
            </a:r>
            <a:br>
              <a:rPr lang="en-GB" sz="2800">
                <a:latin typeface="AngsanaUPC" panose="02020603050405020304" pitchFamily="18" charset="-34"/>
                <a:cs typeface="AngsanaUPC" panose="02020603050405020304" pitchFamily="18" charset="-34"/>
              </a:rPr>
            </a:br>
            <a:r>
              <a:rPr lang="en-GB" sz="2800">
                <a:latin typeface="AngsanaUPC" panose="02020603050405020304" pitchFamily="18" charset="-34"/>
                <a:cs typeface="AngsanaUPC" panose="02020603050405020304" pitchFamily="18" charset="-34"/>
              </a:rPr>
              <a:t> ( </a:t>
            </a:r>
            <a:r>
              <a:rPr lang="en-GB" sz="2800" i="0" u="none" strike="noStrike">
                <a:latin typeface="AngsanaUPC" panose="02020603050405020304" pitchFamily="18" charset="-34"/>
                <a:cs typeface="AngsanaUPC" panose="02020603050405020304" pitchFamily="18" charset="-34"/>
              </a:rPr>
              <a:t>Robinson, J. H., Callister, L. C., Berry, J. A., &amp; Dearing, K. A., 2008). </a:t>
            </a:r>
            <a:br>
              <a:rPr lang="en-GB" sz="2800">
                <a:latin typeface="AngsanaUPC" panose="02020603050405020304" pitchFamily="18" charset="-34"/>
                <a:cs typeface="AngsanaUPC" panose="02020603050405020304" pitchFamily="18" charset="-34"/>
              </a:rPr>
            </a:br>
            <a:r>
              <a:rPr lang="en-GB" sz="2800">
                <a:latin typeface="AngsanaUPC" panose="02020603050405020304" pitchFamily="18" charset="-34"/>
                <a:cs typeface="AngsanaUPC" panose="02020603050405020304" pitchFamily="18" charset="-34"/>
              </a:rPr>
              <a:t> </a:t>
            </a:r>
            <a:br>
              <a:rPr lang="en-GB" sz="2800">
                <a:latin typeface="AngsanaUPC" panose="02020603050405020304" pitchFamily="18" charset="-34"/>
                <a:cs typeface="AngsanaUPC" panose="02020603050405020304" pitchFamily="18" charset="-34"/>
              </a:rPr>
            </a:br>
            <a:r>
              <a:rPr lang="en-GB" sz="2800">
                <a:latin typeface="AngsanaUPC" panose="02020603050405020304" pitchFamily="18" charset="-34"/>
                <a:cs typeface="AngsanaUPC" panose="02020603050405020304" pitchFamily="18" charset="-34"/>
              </a:rPr>
              <a:t>. Adaptability because children’s conditions and needs can change rapidly. ( </a:t>
            </a:r>
            <a:r>
              <a:rPr lang="en-GB" sz="2800" i="0" u="none" strike="noStrike">
                <a:latin typeface="AngsanaUPC" panose="02020603050405020304" pitchFamily="18" charset="-34"/>
                <a:cs typeface="AngsanaUPC" panose="02020603050405020304" pitchFamily="18" charset="-34"/>
              </a:rPr>
              <a:t>Pecukonis, E., Doyle, O., Bliss, D. L., &amp; Reddy, S. D.,2008).</a:t>
            </a:r>
            <a:br>
              <a:rPr lang="en-GB" sz="2800" i="0" u="none" strike="noStrike">
                <a:latin typeface="AngsanaUPC" panose="02020603050405020304" pitchFamily="18" charset="-34"/>
                <a:cs typeface="AngsanaUPC" panose="02020603050405020304" pitchFamily="18" charset="-34"/>
              </a:rPr>
            </a:br>
            <a:br>
              <a:rPr lang="en-GB" sz="2800" i="0" u="none" strike="noStrike">
                <a:latin typeface="AngsanaUPC" panose="02020603050405020304" pitchFamily="18" charset="-34"/>
                <a:cs typeface="AngsanaUPC" panose="02020603050405020304" pitchFamily="18" charset="-34"/>
              </a:rPr>
            </a:br>
            <a:r>
              <a:rPr lang="en-GB" sz="2800" i="0" u="none" strike="noStrike">
                <a:latin typeface="AngsanaUPC" panose="02020603050405020304" pitchFamily="18" charset="-34"/>
                <a:cs typeface="AngsanaUPC" panose="02020603050405020304" pitchFamily="18" charset="-34"/>
              </a:rPr>
              <a:t>. Resilience to maintain a positive attitude and continue providing excellent care (Hines, J., &amp; Carter, B. (2017). </a:t>
            </a:r>
            <a:endParaRPr lang="en-US" sz="2800">
              <a:latin typeface="AngsanaUPC" panose="02020603050405020304" pitchFamily="18" charset="-34"/>
              <a:cs typeface="AngsanaUPC" panose="02020603050405020304" pitchFamily="18" charset="-34"/>
            </a:endParaRPr>
          </a:p>
          <a:p>
            <a:pPr algn="l"/>
            <a:endParaRPr lang="en-US" sz="2800"/>
          </a:p>
        </p:txBody>
      </p:sp>
    </p:spTree>
    <p:extLst>
      <p:ext uri="{BB962C8B-B14F-4D97-AF65-F5344CB8AC3E}">
        <p14:creationId xmlns:p14="http://schemas.microsoft.com/office/powerpoint/2010/main" val="281666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7CC40-7DB5-61CA-B569-46A4523FA58F}"/>
              </a:ext>
            </a:extLst>
          </p:cNvPr>
          <p:cNvSpPr>
            <a:spLocks noGrp="1"/>
          </p:cNvSpPr>
          <p:nvPr>
            <p:ph type="title"/>
          </p:nvPr>
        </p:nvSpPr>
        <p:spPr>
          <a:xfrm>
            <a:off x="-1882710" y="-233130"/>
            <a:ext cx="9601200" cy="1485900"/>
          </a:xfrm>
        </p:spPr>
        <p:txBody>
          <a:bodyPr>
            <a:normAutofit/>
          </a:bodyPr>
          <a:lstStyle/>
          <a:p>
            <a:r>
              <a:rPr lang="en-GB" sz="3600" b="1" dirty="0">
                <a:latin typeface="AngsanaUPC" panose="02020603050405020304" pitchFamily="18" charset="-34"/>
                <a:cs typeface="AngsanaUPC" panose="02020603050405020304" pitchFamily="18" charset="-34"/>
              </a:rPr>
              <a:t>Reference list </a:t>
            </a:r>
            <a:endParaRPr lang="en-US" sz="3600" b="1" dirty="0">
              <a:latin typeface="AngsanaUPC" panose="02020603050405020304" pitchFamily="18" charset="-34"/>
              <a:cs typeface="AngsanaUPC" panose="02020603050405020304" pitchFamily="18" charset="-34"/>
            </a:endParaRPr>
          </a:p>
        </p:txBody>
      </p:sp>
      <p:sp>
        <p:nvSpPr>
          <p:cNvPr id="6" name="TextBox 5">
            <a:extLst>
              <a:ext uri="{FF2B5EF4-FFF2-40B4-BE49-F238E27FC236}">
                <a16:creationId xmlns:a16="http://schemas.microsoft.com/office/drawing/2014/main" id="{AFA2BEA3-C26F-8339-B598-01C93C4AC34A}"/>
              </a:ext>
            </a:extLst>
          </p:cNvPr>
          <p:cNvSpPr txBox="1"/>
          <p:nvPr/>
        </p:nvSpPr>
        <p:spPr>
          <a:xfrm>
            <a:off x="688512" y="842928"/>
            <a:ext cx="10814975" cy="5693866"/>
          </a:xfrm>
          <a:prstGeom prst="rect">
            <a:avLst/>
          </a:prstGeom>
          <a:noFill/>
        </p:spPr>
        <p:txBody>
          <a:bodyPr wrap="square">
            <a:spAutoFit/>
          </a:bodyPr>
          <a:lstStyle/>
          <a:p>
            <a:pPr algn="l"/>
            <a:r>
              <a:rPr lang="en-GB" sz="1300" b="0" i="0" u="none" strike="noStrike" dirty="0">
                <a:solidFill>
                  <a:schemeClr val="tx2"/>
                </a:solidFill>
                <a:effectLst/>
                <a:latin typeface="Roboto" panose="020F0502020204030204" pitchFamily="34" charset="0"/>
              </a:rPr>
              <a:t> </a:t>
            </a:r>
            <a:r>
              <a:rPr lang="en-GB" sz="1300" b="0" i="0" u="none" strike="noStrike" dirty="0" err="1">
                <a:solidFill>
                  <a:schemeClr val="tx2"/>
                </a:solidFill>
                <a:effectLst/>
                <a:latin typeface="Roboto" panose="020F0502020204030204" pitchFamily="34" charset="0"/>
              </a:rPr>
              <a:t>Hatlevik</a:t>
            </a:r>
            <a:r>
              <a:rPr lang="en-GB" sz="1300" b="0" i="0" u="none" strike="noStrike" dirty="0">
                <a:solidFill>
                  <a:schemeClr val="tx2"/>
                </a:solidFill>
                <a:effectLst/>
                <a:latin typeface="Roboto" panose="020F0502020204030204" pitchFamily="34" charset="0"/>
              </a:rPr>
              <a:t>, I. K., &amp; </a:t>
            </a:r>
            <a:r>
              <a:rPr lang="en-GB" sz="1300" b="0" i="0" u="none" strike="noStrike" dirty="0" err="1">
                <a:solidFill>
                  <a:schemeClr val="tx2"/>
                </a:solidFill>
                <a:effectLst/>
                <a:latin typeface="Roboto" panose="020F0502020204030204" pitchFamily="34" charset="0"/>
              </a:rPr>
              <a:t>Sørensen</a:t>
            </a:r>
            <a:r>
              <a:rPr lang="en-GB" sz="1300" b="0" i="0" u="none" strike="noStrike" dirty="0">
                <a:solidFill>
                  <a:schemeClr val="tx2"/>
                </a:solidFill>
                <a:effectLst/>
                <a:latin typeface="Roboto" panose="020F0502020204030204" pitchFamily="34" charset="0"/>
              </a:rPr>
              <a:t>, E. E. (2017). "Patients' experiences of safety and security in the acute psychiatric setting: A systematic review and qualitative meta-synthesis." Journal of Clinical Nursing, 26(23-24), 4218-4232. </a:t>
            </a:r>
            <a:r>
              <a:rPr lang="en-GB" sz="1300" b="0" i="0" u="none" strike="noStrike" dirty="0" err="1">
                <a:solidFill>
                  <a:schemeClr val="tx2"/>
                </a:solidFill>
                <a:effectLst/>
                <a:latin typeface="Roboto" panose="020F0502020204030204" pitchFamily="34" charset="0"/>
              </a:rPr>
              <a:t>doi:10.1111</a:t>
            </a:r>
            <a:r>
              <a:rPr lang="en-GB" sz="1300" b="0" i="0" u="none" strike="noStrike" dirty="0">
                <a:solidFill>
                  <a:schemeClr val="tx2"/>
                </a:solidFill>
                <a:effectLst/>
                <a:latin typeface="Roboto" panose="020F0502020204030204" pitchFamily="34" charset="0"/>
              </a:rPr>
              <a:t>/</a:t>
            </a:r>
            <a:r>
              <a:rPr lang="en-GB" sz="1300" b="0" i="0" u="none" strike="noStrike" dirty="0" err="1">
                <a:solidFill>
                  <a:schemeClr val="tx2"/>
                </a:solidFill>
                <a:effectLst/>
                <a:latin typeface="Roboto" panose="020F0502020204030204" pitchFamily="34" charset="0"/>
              </a:rPr>
              <a:t>jocn.13923</a:t>
            </a:r>
            <a:endParaRPr lang="en-GB" sz="1300" b="0" i="0" u="none" strike="noStrike" dirty="0">
              <a:solidFill>
                <a:schemeClr val="tx2"/>
              </a:solidFill>
              <a:effectLst/>
              <a:latin typeface="Roboto" panose="020F0502020204030204" pitchFamily="34" charset="0"/>
            </a:endParaRPr>
          </a:p>
          <a:p>
            <a:pPr algn="l"/>
            <a:endParaRPr lang="en-GB" sz="1300" b="0" i="0" u="none" strike="noStrike" dirty="0">
              <a:solidFill>
                <a:schemeClr val="tx2"/>
              </a:solidFill>
              <a:effectLst/>
              <a:latin typeface="Roboto" panose="020F0502020204030204" pitchFamily="34" charset="0"/>
            </a:endParaRPr>
          </a:p>
          <a:p>
            <a:pPr algn="l"/>
            <a:r>
              <a:rPr lang="en-GB" sz="1300" b="0" i="0" u="none" strike="noStrike" dirty="0">
                <a:solidFill>
                  <a:schemeClr val="tx2"/>
                </a:solidFill>
                <a:effectLst/>
                <a:latin typeface="Roboto" panose="020F0502020204030204" pitchFamily="34" charset="0"/>
              </a:rPr>
              <a:t>Health Careers. (2015). Children’s nurse. [online] Available at: [https://</a:t>
            </a:r>
            <a:r>
              <a:rPr lang="en-GB" sz="1300" b="0" i="0" u="none" strike="noStrike" dirty="0" err="1">
                <a:solidFill>
                  <a:schemeClr val="tx2"/>
                </a:solidFill>
                <a:effectLst/>
                <a:latin typeface="Roboto" panose="020F0502020204030204" pitchFamily="34" charset="0"/>
              </a:rPr>
              <a:t>www.healthcareers.nhs.uk</a:t>
            </a:r>
            <a:r>
              <a:rPr lang="en-GB" sz="1300" b="0" i="0" u="none" strike="noStrike" dirty="0">
                <a:solidFill>
                  <a:schemeClr val="tx2"/>
                </a:solidFill>
                <a:effectLst/>
                <a:latin typeface="Roboto" panose="020F0502020204030204" pitchFamily="34" charset="0"/>
              </a:rPr>
              <a:t>/explore-roles/nursing/roles-nursing/</a:t>
            </a:r>
            <a:r>
              <a:rPr lang="en-GB" sz="1300" b="0" i="0" u="none" strike="noStrike" dirty="0" err="1">
                <a:solidFill>
                  <a:schemeClr val="tx2"/>
                </a:solidFill>
                <a:effectLst/>
                <a:latin typeface="Roboto" panose="020F0502020204030204" pitchFamily="34" charset="0"/>
              </a:rPr>
              <a:t>childrens-nurse</a:t>
            </a:r>
            <a:r>
              <a:rPr lang="en-GB" sz="1300" b="0" i="0" u="none" strike="noStrike" dirty="0">
                <a:solidFill>
                  <a:schemeClr val="tx2"/>
                </a:solidFill>
                <a:effectLst/>
                <a:latin typeface="Roboto" panose="020F0502020204030204" pitchFamily="34" charset="0"/>
              </a:rPr>
              <a:t>#](</a:t>
            </a:r>
            <a:r>
              <a:rPr lang="en-GB" sz="1300" b="0" i="0" u="none" strike="noStrike" dirty="0">
                <a:solidFill>
                  <a:schemeClr val="tx2"/>
                </a:solidFill>
                <a:effectLst/>
                <a:latin typeface="Roboto" panose="020F0502020204030204" pitchFamily="34" charset="0"/>
                <a:hlinkClick r:id="rId2"/>
              </a:rPr>
              <a:t>https://</a:t>
            </a:r>
            <a:r>
              <a:rPr lang="en-GB" sz="1300" b="0" i="0" u="none" strike="noStrike" dirty="0" err="1">
                <a:solidFill>
                  <a:schemeClr val="tx2"/>
                </a:solidFill>
                <a:effectLst/>
                <a:latin typeface="Roboto" panose="020F0502020204030204" pitchFamily="34" charset="0"/>
                <a:hlinkClick r:id="rId2"/>
              </a:rPr>
              <a:t>www.healthcareers.nhs.uk</a:t>
            </a:r>
            <a:r>
              <a:rPr lang="en-GB" sz="1300" b="0" i="0" u="none" strike="noStrike" dirty="0">
                <a:solidFill>
                  <a:schemeClr val="tx2"/>
                </a:solidFill>
                <a:effectLst/>
                <a:latin typeface="Roboto" panose="020F0502020204030204" pitchFamily="34" charset="0"/>
                <a:hlinkClick r:id="rId2"/>
              </a:rPr>
              <a:t>/explore-roles/nursing/roles-nursing/</a:t>
            </a:r>
            <a:r>
              <a:rPr lang="en-GB" sz="1300" b="0" i="0" u="none" strike="noStrike" dirty="0" err="1">
                <a:solidFill>
                  <a:schemeClr val="tx2"/>
                </a:solidFill>
                <a:effectLst/>
                <a:latin typeface="Roboto" panose="020F0502020204030204" pitchFamily="34" charset="0"/>
                <a:hlinkClick r:id="rId2"/>
              </a:rPr>
              <a:t>childrens-nurse</a:t>
            </a:r>
            <a:r>
              <a:rPr lang="en-GB" sz="1300" b="0" i="0" u="none" strike="noStrike" dirty="0">
                <a:solidFill>
                  <a:schemeClr val="tx2"/>
                </a:solidFill>
                <a:effectLst/>
                <a:latin typeface="Roboto" panose="020F0502020204030204" pitchFamily="34" charset="0"/>
                <a:hlinkClick r:id="rId2"/>
              </a:rPr>
              <a:t>#</a:t>
            </a:r>
            <a:r>
              <a:rPr lang="en-GB" sz="1300" b="0" i="0" u="none" strike="noStrike" dirty="0">
                <a:solidFill>
                  <a:schemeClr val="tx2"/>
                </a:solidFill>
                <a:effectLst/>
                <a:latin typeface="Roboto" panose="020F0502020204030204" pitchFamily="34" charset="0"/>
              </a:rPr>
              <a:t>).</a:t>
            </a:r>
          </a:p>
          <a:p>
            <a:pPr algn="l"/>
            <a:endParaRPr lang="en-GB" sz="1300" b="0" i="0" u="none" strike="noStrike" dirty="0">
              <a:solidFill>
                <a:schemeClr val="tx2"/>
              </a:solidFill>
              <a:effectLst/>
              <a:latin typeface="Roboto" panose="020F0502020204030204" pitchFamily="34" charset="0"/>
            </a:endParaRPr>
          </a:p>
          <a:p>
            <a:pPr algn="l"/>
            <a:r>
              <a:rPr lang="en-GB" sz="1300" b="0" i="0" u="none" strike="noStrike" dirty="0">
                <a:solidFill>
                  <a:schemeClr val="tx2"/>
                </a:solidFill>
                <a:effectLst/>
                <a:latin typeface="Roboto" panose="020F0502020204030204" pitchFamily="34" charset="0"/>
              </a:rPr>
              <a:t>Hines, J., &amp; Carter, B. (2017). "Learning to provide emotional care: Examining changes in nursing students' attitudes and perceptions over time." Nurse Education Today, 58, 15-19. </a:t>
            </a:r>
            <a:r>
              <a:rPr lang="en-GB" sz="1300" b="0" i="0" u="none" strike="noStrike" dirty="0" err="1">
                <a:solidFill>
                  <a:schemeClr val="tx2"/>
                </a:solidFill>
                <a:effectLst/>
                <a:latin typeface="Roboto" panose="020F0502020204030204" pitchFamily="34" charset="0"/>
              </a:rPr>
              <a:t>doi:10.1016</a:t>
            </a:r>
            <a:r>
              <a:rPr lang="en-GB" sz="1300" b="0" i="0" u="none" strike="noStrike" dirty="0">
                <a:solidFill>
                  <a:schemeClr val="tx2"/>
                </a:solidFill>
                <a:effectLst/>
                <a:latin typeface="Roboto" panose="020F0502020204030204" pitchFamily="34" charset="0"/>
              </a:rPr>
              <a:t>/</a:t>
            </a:r>
            <a:r>
              <a:rPr lang="en-GB" sz="1300" b="0" i="0" u="none" strike="noStrike" dirty="0" err="1">
                <a:solidFill>
                  <a:schemeClr val="tx2"/>
                </a:solidFill>
                <a:effectLst/>
                <a:latin typeface="Roboto" panose="020F0502020204030204" pitchFamily="34" charset="0"/>
              </a:rPr>
              <a:t>j.nedt.2017.08.008</a:t>
            </a:r>
            <a:endParaRPr lang="en-GB" sz="1300" b="0" i="0" u="none" strike="noStrike" dirty="0">
              <a:solidFill>
                <a:schemeClr val="tx2"/>
              </a:solidFill>
              <a:effectLst/>
              <a:latin typeface="Roboto" panose="020F0502020204030204" pitchFamily="34" charset="0"/>
            </a:endParaRPr>
          </a:p>
          <a:p>
            <a:pPr algn="l"/>
            <a:endParaRPr lang="en-GB" sz="1300" dirty="0">
              <a:solidFill>
                <a:schemeClr val="tx2"/>
              </a:solidFill>
              <a:latin typeface="Roboto" panose="020F0502020204030204" pitchFamily="34" charset="0"/>
            </a:endParaRPr>
          </a:p>
          <a:p>
            <a:pPr algn="l"/>
            <a:r>
              <a:rPr lang="en-GB" sz="1300" b="0" i="0" u="none" strike="noStrike" dirty="0">
                <a:solidFill>
                  <a:schemeClr val="tx2"/>
                </a:solidFill>
                <a:effectLst/>
                <a:latin typeface="Roboto" panose="020F0502020204030204" pitchFamily="34" charset="0"/>
              </a:rPr>
              <a:t>McKinlay, A., &amp; Cowan, S. (2016). "Patient and nurse partnerships in nursing homes: A qualitative evaluation of the 'Enriched Opportunities Programme'." Journal of Clinical Nursing, 25(5-6), 753-763. </a:t>
            </a:r>
            <a:r>
              <a:rPr lang="en-GB" sz="1300" b="0" i="0" u="none" strike="noStrike" dirty="0" err="1">
                <a:solidFill>
                  <a:schemeClr val="tx2"/>
                </a:solidFill>
                <a:effectLst/>
                <a:latin typeface="Roboto" panose="020F0502020204030204" pitchFamily="34" charset="0"/>
              </a:rPr>
              <a:t>doi:10.1111</a:t>
            </a:r>
            <a:r>
              <a:rPr lang="en-GB" sz="1300" b="0" i="0" u="none" strike="noStrike" dirty="0">
                <a:solidFill>
                  <a:schemeClr val="tx2"/>
                </a:solidFill>
                <a:effectLst/>
                <a:latin typeface="Roboto" panose="020F0502020204030204" pitchFamily="34" charset="0"/>
              </a:rPr>
              <a:t>/</a:t>
            </a:r>
            <a:r>
              <a:rPr lang="en-GB" sz="1300" b="0" i="0" u="none" strike="noStrike" dirty="0" err="1">
                <a:solidFill>
                  <a:schemeClr val="tx2"/>
                </a:solidFill>
                <a:effectLst/>
                <a:latin typeface="Roboto" panose="020F0502020204030204" pitchFamily="34" charset="0"/>
              </a:rPr>
              <a:t>jocn.13096</a:t>
            </a:r>
            <a:endParaRPr lang="en-GB" sz="1300" b="0" i="0" u="none" strike="noStrike" dirty="0">
              <a:solidFill>
                <a:schemeClr val="tx2"/>
              </a:solidFill>
              <a:effectLst/>
              <a:latin typeface="Roboto" panose="020F0502020204030204" pitchFamily="34" charset="0"/>
            </a:endParaRPr>
          </a:p>
          <a:p>
            <a:pPr algn="l"/>
            <a:endParaRPr lang="en-GB" sz="1300" dirty="0">
              <a:solidFill>
                <a:schemeClr val="tx2"/>
              </a:solidFill>
              <a:latin typeface="Roboto" panose="020F0502020204030204" pitchFamily="34" charset="0"/>
            </a:endParaRPr>
          </a:p>
          <a:p>
            <a:pPr algn="l"/>
            <a:r>
              <a:rPr lang="en-GB" sz="1300" b="0" i="0" u="none" strike="noStrike" dirty="0" err="1">
                <a:solidFill>
                  <a:schemeClr val="tx2"/>
                </a:solidFill>
                <a:effectLst/>
                <a:latin typeface="Roboto" panose="020F0502020204030204" pitchFamily="34" charset="0"/>
              </a:rPr>
              <a:t>Petsios</a:t>
            </a:r>
            <a:r>
              <a:rPr lang="en-GB" sz="1300" b="0" i="0" u="none" strike="noStrike" dirty="0">
                <a:solidFill>
                  <a:schemeClr val="tx2"/>
                </a:solidFill>
                <a:effectLst/>
                <a:latin typeface="Roboto" panose="020F0502020204030204" pitchFamily="34" charset="0"/>
              </a:rPr>
              <a:t>, K. (2011). Konstantinos </a:t>
            </a:r>
            <a:r>
              <a:rPr lang="en-GB" sz="1300" b="0" i="0" u="none" strike="noStrike" dirty="0" err="1">
                <a:solidFill>
                  <a:schemeClr val="tx2"/>
                </a:solidFill>
                <a:effectLst/>
                <a:latin typeface="Roboto" panose="020F0502020204030204" pitchFamily="34" charset="0"/>
              </a:rPr>
              <a:t>Petsios</a:t>
            </a:r>
            <a:r>
              <a:rPr lang="en-GB" sz="1300" b="0" i="0" u="none" strike="noStrike" dirty="0">
                <a:solidFill>
                  <a:schemeClr val="tx2"/>
                </a:solidFill>
                <a:effectLst/>
                <a:latin typeface="Roboto" panose="020F0502020204030204" pitchFamily="34" charset="0"/>
              </a:rPr>
              <a:t> RN,MSc, PhD President of HNA’s </a:t>
            </a:r>
            <a:r>
              <a:rPr lang="en-GB" sz="1300" b="0" i="0" u="none" strike="noStrike" dirty="0" err="1">
                <a:solidFill>
                  <a:schemeClr val="tx2"/>
                </a:solidFill>
                <a:effectLst/>
                <a:latin typeface="Roboto" panose="020F0502020204030204" pitchFamily="34" charset="0"/>
              </a:rPr>
              <a:t>Pediatric</a:t>
            </a:r>
            <a:r>
              <a:rPr lang="en-GB" sz="1300" b="0" i="0" u="none" strike="noStrike" dirty="0">
                <a:solidFill>
                  <a:schemeClr val="tx2"/>
                </a:solidFill>
                <a:effectLst/>
                <a:latin typeface="Roboto" panose="020F0502020204030204" pitchFamily="34" charset="0"/>
              </a:rPr>
              <a:t> Sector. [online] Available at: [https://</a:t>
            </a:r>
            <a:r>
              <a:rPr lang="en-GB" sz="1300" b="0" i="0" u="none" strike="noStrike" dirty="0" err="1">
                <a:solidFill>
                  <a:schemeClr val="tx2"/>
                </a:solidFill>
                <a:effectLst/>
                <a:latin typeface="Roboto" panose="020F0502020204030204" pitchFamily="34" charset="0"/>
              </a:rPr>
              <a:t>www.rcn.org.uk</a:t>
            </a:r>
            <a:r>
              <a:rPr lang="en-GB" sz="1300" b="0" i="0" u="none" strike="noStrike" dirty="0">
                <a:solidFill>
                  <a:schemeClr val="tx2"/>
                </a:solidFill>
                <a:effectLst/>
                <a:latin typeface="Roboto" panose="020F0502020204030204" pitchFamily="34" charset="0"/>
              </a:rPr>
              <a:t>/-/media/royal-college-of-nursing/documents/forums/children-and-young-people/professional-issues-forum/</a:t>
            </a:r>
            <a:r>
              <a:rPr lang="en-GB" sz="1300" b="0" i="0" u="none" strike="noStrike" dirty="0" err="1">
                <a:solidFill>
                  <a:schemeClr val="tx2"/>
                </a:solidFill>
                <a:effectLst/>
                <a:latin typeface="Roboto" panose="020F0502020204030204" pitchFamily="34" charset="0"/>
              </a:rPr>
              <a:t>17th-pnae-code-of</a:t>
            </a:r>
            <a:r>
              <a:rPr lang="en-GB" sz="1300" b="0" i="0" u="none" strike="noStrike" dirty="0">
                <a:solidFill>
                  <a:schemeClr val="tx2"/>
                </a:solidFill>
                <a:effectLst/>
                <a:latin typeface="Roboto" panose="020F0502020204030204" pitchFamily="34" charset="0"/>
              </a:rPr>
              <a:t>-ethics.pdf](</a:t>
            </a:r>
            <a:r>
              <a:rPr lang="en-GB" sz="1300" b="0" i="0" u="none" strike="noStrike" dirty="0">
                <a:solidFill>
                  <a:schemeClr val="tx2"/>
                </a:solidFill>
                <a:effectLst/>
                <a:latin typeface="Roboto" panose="020F0502020204030204" pitchFamily="34" charset="0"/>
                <a:hlinkClick r:id="rId3"/>
              </a:rPr>
              <a:t>https://</a:t>
            </a:r>
            <a:r>
              <a:rPr lang="en-GB" sz="1300" b="0" i="0" u="none" strike="noStrike" dirty="0" err="1">
                <a:solidFill>
                  <a:schemeClr val="tx2"/>
                </a:solidFill>
                <a:effectLst/>
                <a:latin typeface="Roboto" panose="020F0502020204030204" pitchFamily="34" charset="0"/>
                <a:hlinkClick r:id="rId3"/>
              </a:rPr>
              <a:t>www.rcn.org.uk</a:t>
            </a:r>
            <a:r>
              <a:rPr lang="en-GB" sz="1300" b="0" i="0" u="none" strike="noStrike" dirty="0">
                <a:solidFill>
                  <a:schemeClr val="tx2"/>
                </a:solidFill>
                <a:effectLst/>
                <a:latin typeface="Roboto" panose="020F0502020204030204" pitchFamily="34" charset="0"/>
                <a:hlinkClick r:id="rId3"/>
              </a:rPr>
              <a:t>/-/media/royal-college-of-nursing/documents/forums/children-and-young-people/professional-issues-forum/</a:t>
            </a:r>
            <a:r>
              <a:rPr lang="en-GB" sz="1300" b="0" i="0" u="none" strike="noStrike" dirty="0" err="1">
                <a:solidFill>
                  <a:schemeClr val="tx2"/>
                </a:solidFill>
                <a:effectLst/>
                <a:latin typeface="Roboto" panose="020F0502020204030204" pitchFamily="34" charset="0"/>
                <a:hlinkClick r:id="rId3"/>
              </a:rPr>
              <a:t>17th-pnae-code-of</a:t>
            </a:r>
            <a:r>
              <a:rPr lang="en-GB" sz="1300" b="0" i="0" u="none" strike="noStrike" dirty="0">
                <a:solidFill>
                  <a:schemeClr val="tx2"/>
                </a:solidFill>
                <a:effectLst/>
                <a:latin typeface="Roboto" panose="020F0502020204030204" pitchFamily="34" charset="0"/>
                <a:hlinkClick r:id="rId3"/>
              </a:rPr>
              <a:t>-ethics.pdf</a:t>
            </a:r>
            <a:r>
              <a:rPr lang="en-GB" sz="1300" b="0" i="0" u="none" strike="noStrike" dirty="0">
                <a:solidFill>
                  <a:schemeClr val="tx2"/>
                </a:solidFill>
                <a:effectLst/>
                <a:latin typeface="Roboto" panose="020F0502020204030204" pitchFamily="34" charset="0"/>
              </a:rPr>
              <a:t>).</a:t>
            </a:r>
          </a:p>
          <a:p>
            <a:pPr algn="l"/>
            <a:endParaRPr lang="en-GB" sz="1300" dirty="0">
              <a:solidFill>
                <a:schemeClr val="tx2"/>
              </a:solidFill>
              <a:latin typeface="Roboto" panose="020F0502020204030204" pitchFamily="34" charset="0"/>
            </a:endParaRPr>
          </a:p>
          <a:p>
            <a:pPr algn="l"/>
            <a:r>
              <a:rPr lang="en-GB" sz="1300" b="0" i="0" u="none" strike="noStrike" dirty="0">
                <a:solidFill>
                  <a:schemeClr val="tx2"/>
                </a:solidFill>
                <a:effectLst/>
                <a:latin typeface="Roboto" panose="020F0502020204030204" pitchFamily="34" charset="0"/>
              </a:rPr>
              <a:t> </a:t>
            </a:r>
            <a:r>
              <a:rPr lang="en-GB" sz="1300" b="0" i="0" u="none" strike="noStrike" dirty="0" err="1">
                <a:solidFill>
                  <a:schemeClr val="tx2"/>
                </a:solidFill>
                <a:effectLst/>
                <a:latin typeface="Roboto" panose="020F0502020204030204" pitchFamily="34" charset="0"/>
              </a:rPr>
              <a:t>Pecukonis</a:t>
            </a:r>
            <a:r>
              <a:rPr lang="en-GB" sz="1300" b="0" i="0" u="none" strike="noStrike" dirty="0">
                <a:solidFill>
                  <a:schemeClr val="tx2"/>
                </a:solidFill>
                <a:effectLst/>
                <a:latin typeface="Roboto" panose="020F0502020204030204" pitchFamily="34" charset="0"/>
              </a:rPr>
              <a:t>, E., Doyle, O., Bliss, D. L., &amp; Reddy, S. D. (2008). "Reducing barriers to </a:t>
            </a:r>
            <a:r>
              <a:rPr lang="en-GB" sz="1300" b="0" i="0" u="none" strike="noStrike" dirty="0" err="1">
                <a:solidFill>
                  <a:schemeClr val="tx2"/>
                </a:solidFill>
                <a:effectLst/>
                <a:latin typeface="Roboto" panose="020F0502020204030204" pitchFamily="34" charset="0"/>
              </a:rPr>
              <a:t>interprofessional</a:t>
            </a:r>
            <a:r>
              <a:rPr lang="en-GB" sz="1300" b="0" i="0" u="none" strike="noStrike" dirty="0">
                <a:solidFill>
                  <a:schemeClr val="tx2"/>
                </a:solidFill>
                <a:effectLst/>
                <a:latin typeface="Roboto" panose="020F0502020204030204" pitchFamily="34" charset="0"/>
              </a:rPr>
              <a:t> training: Promoting </a:t>
            </a:r>
            <a:r>
              <a:rPr lang="en-GB" sz="1300" b="0" i="0" u="none" strike="noStrike" dirty="0" err="1">
                <a:solidFill>
                  <a:schemeClr val="tx2"/>
                </a:solidFill>
                <a:effectLst/>
                <a:latin typeface="Roboto" panose="020F0502020204030204" pitchFamily="34" charset="0"/>
              </a:rPr>
              <a:t>interprofessional</a:t>
            </a:r>
            <a:r>
              <a:rPr lang="en-GB" sz="1300" b="0" i="0" u="none" strike="noStrike" dirty="0">
                <a:solidFill>
                  <a:schemeClr val="tx2"/>
                </a:solidFill>
                <a:effectLst/>
                <a:latin typeface="Roboto" panose="020F0502020204030204" pitchFamily="34" charset="0"/>
              </a:rPr>
              <a:t> cultural competence." Journal of </a:t>
            </a:r>
            <a:r>
              <a:rPr lang="en-GB" sz="1300" b="0" i="0" u="none" strike="noStrike" dirty="0" err="1">
                <a:solidFill>
                  <a:schemeClr val="tx2"/>
                </a:solidFill>
                <a:effectLst/>
                <a:latin typeface="Roboto" panose="020F0502020204030204" pitchFamily="34" charset="0"/>
              </a:rPr>
              <a:t>Interprofessional</a:t>
            </a:r>
            <a:r>
              <a:rPr lang="en-GB" sz="1300" b="0" i="0" u="none" strike="noStrike" dirty="0">
                <a:solidFill>
                  <a:schemeClr val="tx2"/>
                </a:solidFill>
                <a:effectLst/>
                <a:latin typeface="Roboto" panose="020F0502020204030204" pitchFamily="34" charset="0"/>
              </a:rPr>
              <a:t> Care, 22(4), 417-428. </a:t>
            </a:r>
            <a:r>
              <a:rPr lang="en-GB" sz="1300" b="0" i="0" u="none" strike="noStrike" dirty="0" err="1">
                <a:solidFill>
                  <a:schemeClr val="tx2"/>
                </a:solidFill>
                <a:effectLst/>
                <a:latin typeface="Roboto" panose="020F0502020204030204" pitchFamily="34" charset="0"/>
              </a:rPr>
              <a:t>doi:10.1080</a:t>
            </a:r>
            <a:r>
              <a:rPr lang="en-GB" sz="1300" b="0" i="0" u="none" strike="noStrike" dirty="0">
                <a:solidFill>
                  <a:schemeClr val="tx2"/>
                </a:solidFill>
                <a:effectLst/>
                <a:latin typeface="Roboto" panose="020F0502020204030204" pitchFamily="34" charset="0"/>
              </a:rPr>
              <a:t>/13561820802047857</a:t>
            </a:r>
          </a:p>
          <a:p>
            <a:pPr algn="l"/>
            <a:endParaRPr lang="en-GB" sz="1300" dirty="0">
              <a:solidFill>
                <a:schemeClr val="tx2"/>
              </a:solidFill>
              <a:latin typeface="Roboto" panose="020F0502020204030204" pitchFamily="34" charset="0"/>
            </a:endParaRPr>
          </a:p>
          <a:p>
            <a:pPr algn="l"/>
            <a:r>
              <a:rPr lang="en-GB" sz="1300" b="0" i="0" u="none" strike="noStrike" dirty="0">
                <a:solidFill>
                  <a:schemeClr val="tx2"/>
                </a:solidFill>
                <a:effectLst/>
                <a:latin typeface="Roboto" panose="020F0502020204030204" pitchFamily="34" charset="0"/>
              </a:rPr>
              <a:t>Robinson, J. H., </a:t>
            </a:r>
            <a:r>
              <a:rPr lang="en-GB" sz="1300" b="0" i="0" u="none" strike="noStrike" dirty="0" err="1">
                <a:solidFill>
                  <a:schemeClr val="tx2"/>
                </a:solidFill>
                <a:effectLst/>
                <a:latin typeface="Roboto" panose="020F0502020204030204" pitchFamily="34" charset="0"/>
              </a:rPr>
              <a:t>Callister</a:t>
            </a:r>
            <a:r>
              <a:rPr lang="en-GB" sz="1300" b="0" i="0" u="none" strike="noStrike" dirty="0">
                <a:solidFill>
                  <a:schemeClr val="tx2"/>
                </a:solidFill>
                <a:effectLst/>
                <a:latin typeface="Roboto" panose="020F0502020204030204" pitchFamily="34" charset="0"/>
              </a:rPr>
              <a:t>, L. C., Berry, J. A., &amp; </a:t>
            </a:r>
            <a:r>
              <a:rPr lang="en-GB" sz="1300" b="0" i="0" u="none" strike="noStrike" dirty="0" err="1">
                <a:solidFill>
                  <a:schemeClr val="tx2"/>
                </a:solidFill>
                <a:effectLst/>
                <a:latin typeface="Roboto" panose="020F0502020204030204" pitchFamily="34" charset="0"/>
              </a:rPr>
              <a:t>Dearing</a:t>
            </a:r>
            <a:r>
              <a:rPr lang="en-GB" sz="1300" b="0" i="0" u="none" strike="noStrike" dirty="0">
                <a:solidFill>
                  <a:schemeClr val="tx2"/>
                </a:solidFill>
                <a:effectLst/>
                <a:latin typeface="Roboto" panose="020F0502020204030204" pitchFamily="34" charset="0"/>
              </a:rPr>
              <a:t>, K. A. (2008). "</a:t>
            </a:r>
            <a:r>
              <a:rPr lang="en-GB" sz="1300" b="0" i="0" u="none" strike="noStrike" dirty="0" err="1">
                <a:solidFill>
                  <a:schemeClr val="tx2"/>
                </a:solidFill>
                <a:effectLst/>
                <a:latin typeface="Roboto" panose="020F0502020204030204" pitchFamily="34" charset="0"/>
              </a:rPr>
              <a:t>Patient-centered</a:t>
            </a:r>
            <a:r>
              <a:rPr lang="en-GB" sz="1300" b="0" i="0" u="none" strike="noStrike" dirty="0">
                <a:solidFill>
                  <a:schemeClr val="tx2"/>
                </a:solidFill>
                <a:effectLst/>
                <a:latin typeface="Roboto" panose="020F0502020204030204" pitchFamily="34" charset="0"/>
              </a:rPr>
              <a:t> care and adherence: Definitions and applications to improve outcomes." Journal of the American Academy of Nurse Practitioners, 20(12), 600-607. </a:t>
            </a:r>
            <a:r>
              <a:rPr lang="en-GB" sz="1300" b="0" i="0" u="none" strike="noStrike" dirty="0" err="1">
                <a:solidFill>
                  <a:schemeClr val="tx2"/>
                </a:solidFill>
                <a:effectLst/>
                <a:latin typeface="Roboto" panose="020F0502020204030204" pitchFamily="34" charset="0"/>
              </a:rPr>
              <a:t>doi:10.1111</a:t>
            </a:r>
            <a:r>
              <a:rPr lang="en-GB" sz="1300" b="0" i="0" u="none" strike="noStrike" dirty="0">
                <a:solidFill>
                  <a:schemeClr val="tx2"/>
                </a:solidFill>
                <a:effectLst/>
                <a:latin typeface="Roboto" panose="020F0502020204030204" pitchFamily="34" charset="0"/>
              </a:rPr>
              <a:t>/j.1745-7599.2008.00360.x</a:t>
            </a:r>
          </a:p>
          <a:p>
            <a:pPr algn="l"/>
            <a:endParaRPr lang="en-GB" sz="1300" dirty="0">
              <a:solidFill>
                <a:schemeClr val="tx2"/>
              </a:solidFill>
              <a:latin typeface="Roboto" panose="020F0502020204030204" pitchFamily="34" charset="0"/>
            </a:endParaRPr>
          </a:p>
          <a:p>
            <a:pPr algn="l"/>
            <a:r>
              <a:rPr lang="en-GB" sz="1300" b="0" i="0" u="none" strike="noStrike" dirty="0">
                <a:solidFill>
                  <a:schemeClr val="tx2"/>
                </a:solidFill>
                <a:effectLst/>
                <a:latin typeface="Roboto" panose="020F0502020204030204" pitchFamily="34" charset="0"/>
              </a:rPr>
              <a:t> Rowland, O. (21AD). Children’s nurse: job description. [online] </a:t>
            </a:r>
            <a:r>
              <a:rPr lang="en-GB" sz="1300" b="0" i="0" u="none" strike="noStrike" dirty="0" err="1">
                <a:solidFill>
                  <a:schemeClr val="tx2"/>
                </a:solidFill>
                <a:effectLst/>
                <a:latin typeface="Roboto" panose="020F0502020204030204" pitchFamily="34" charset="0"/>
              </a:rPr>
              <a:t>targetjobs</a:t>
            </a:r>
            <a:r>
              <a:rPr lang="en-GB" sz="1300" b="0" i="0" u="none" strike="noStrike" dirty="0">
                <a:solidFill>
                  <a:schemeClr val="tx2"/>
                </a:solidFill>
                <a:effectLst/>
                <a:latin typeface="Roboto" panose="020F0502020204030204" pitchFamily="34" charset="0"/>
              </a:rPr>
              <a:t>. Available at: [https://</a:t>
            </a:r>
            <a:r>
              <a:rPr lang="en-GB" sz="1300" b="0" i="0" u="none" strike="noStrike" dirty="0" err="1">
                <a:solidFill>
                  <a:schemeClr val="tx2"/>
                </a:solidFill>
                <a:effectLst/>
                <a:latin typeface="Roboto" panose="020F0502020204030204" pitchFamily="34" charset="0"/>
              </a:rPr>
              <a:t>targetjobs.co.uk</a:t>
            </a:r>
            <a:r>
              <a:rPr lang="en-GB" sz="1300" b="0" i="0" u="none" strike="noStrike" dirty="0">
                <a:solidFill>
                  <a:schemeClr val="tx2"/>
                </a:solidFill>
                <a:effectLst/>
                <a:latin typeface="Roboto" panose="020F0502020204030204" pitchFamily="34" charset="0"/>
              </a:rPr>
              <a:t>/careers-advice/job-descriptions/</a:t>
            </a:r>
            <a:r>
              <a:rPr lang="en-GB" sz="1300" b="0" i="0" u="none" strike="noStrike" dirty="0" err="1">
                <a:solidFill>
                  <a:schemeClr val="tx2"/>
                </a:solidFill>
                <a:effectLst/>
                <a:latin typeface="Roboto" panose="020F0502020204030204" pitchFamily="34" charset="0"/>
              </a:rPr>
              <a:t>childrens-nurse-job</a:t>
            </a:r>
            <a:r>
              <a:rPr lang="en-GB" sz="1300" b="0" i="0" u="none" strike="noStrike" dirty="0">
                <a:solidFill>
                  <a:schemeClr val="tx2"/>
                </a:solidFill>
                <a:effectLst/>
                <a:latin typeface="Roboto" panose="020F0502020204030204" pitchFamily="34" charset="0"/>
              </a:rPr>
              <a:t>-description#:~:text=Typical%20duties%20include%3A](</a:t>
            </a:r>
            <a:r>
              <a:rPr lang="en-GB" sz="1300" b="0" i="0" u="none" strike="noStrike" dirty="0">
                <a:solidFill>
                  <a:schemeClr val="tx2"/>
                </a:solidFill>
                <a:effectLst/>
                <a:latin typeface="Roboto" panose="020F0502020204030204" pitchFamily="34" charset="0"/>
                <a:hlinkClick r:id="rId4"/>
              </a:rPr>
              <a:t>https://</a:t>
            </a:r>
            <a:r>
              <a:rPr lang="en-GB" sz="1300" b="0" i="0" u="none" strike="noStrike" dirty="0" err="1">
                <a:solidFill>
                  <a:schemeClr val="tx2"/>
                </a:solidFill>
                <a:effectLst/>
                <a:latin typeface="Roboto" panose="020F0502020204030204" pitchFamily="34" charset="0"/>
                <a:hlinkClick r:id="rId4"/>
              </a:rPr>
              <a:t>targetjobs.co.uk</a:t>
            </a:r>
            <a:r>
              <a:rPr lang="en-GB" sz="1300" b="0" i="0" u="none" strike="noStrike" dirty="0">
                <a:solidFill>
                  <a:schemeClr val="tx2"/>
                </a:solidFill>
                <a:effectLst/>
                <a:latin typeface="Roboto" panose="020F0502020204030204" pitchFamily="34" charset="0"/>
                <a:hlinkClick r:id="rId4"/>
              </a:rPr>
              <a:t>/careers-advice/job-descriptions/</a:t>
            </a:r>
            <a:r>
              <a:rPr lang="en-GB" sz="1300" b="0" i="0" u="none" strike="noStrike" dirty="0" err="1">
                <a:solidFill>
                  <a:schemeClr val="tx2"/>
                </a:solidFill>
                <a:effectLst/>
                <a:latin typeface="Roboto" panose="020F0502020204030204" pitchFamily="34" charset="0"/>
                <a:hlinkClick r:id="rId4"/>
              </a:rPr>
              <a:t>childrens-nurse-job</a:t>
            </a:r>
            <a:r>
              <a:rPr lang="en-GB" sz="1300" b="0" i="0" u="none" strike="noStrike" dirty="0">
                <a:solidFill>
                  <a:schemeClr val="tx2"/>
                </a:solidFill>
                <a:effectLst/>
                <a:latin typeface="Roboto" panose="020F0502020204030204" pitchFamily="34" charset="0"/>
                <a:hlinkClick r:id="rId4"/>
              </a:rPr>
              <a:t>-description#:~:text=Typical%20duties%20include%3A</a:t>
            </a:r>
            <a:r>
              <a:rPr lang="en-GB" sz="1300" b="0" i="0" u="none" strike="noStrike" dirty="0">
                <a:solidFill>
                  <a:schemeClr val="tx2"/>
                </a:solidFill>
                <a:effectLst/>
                <a:latin typeface="Roboto" panose="020F0502020204030204" pitchFamily="34" charset="0"/>
              </a:rPr>
              <a:t>).</a:t>
            </a:r>
          </a:p>
          <a:p>
            <a:pPr algn="l"/>
            <a:endParaRPr lang="en-GB" sz="1300" dirty="0">
              <a:solidFill>
                <a:schemeClr val="tx2"/>
              </a:solidFill>
              <a:latin typeface="Roboto" panose="020F0502020204030204" pitchFamily="34" charset="0"/>
            </a:endParaRPr>
          </a:p>
          <a:p>
            <a:pPr algn="l"/>
            <a:r>
              <a:rPr lang="en-GB" sz="1300" b="0" i="0" u="none" strike="noStrike" dirty="0">
                <a:solidFill>
                  <a:schemeClr val="tx2"/>
                </a:solidFill>
                <a:effectLst/>
                <a:latin typeface="Roboto" panose="020F0502020204030204" pitchFamily="34" charset="0"/>
              </a:rPr>
              <a:t>[How to Become a Children's Nurse - Indeed](https://uk.indeed.com/career-advice/finding-a-job/how-to-become-a-</a:t>
            </a:r>
            <a:r>
              <a:rPr lang="en-GB" sz="1300" b="0" i="0" u="none" strike="noStrike" dirty="0" err="1">
                <a:solidFill>
                  <a:schemeClr val="tx2"/>
                </a:solidFill>
                <a:effectLst/>
                <a:latin typeface="Roboto" panose="020F0502020204030204" pitchFamily="34" charset="0"/>
              </a:rPr>
              <a:t>childrens-nurse</a:t>
            </a:r>
            <a:r>
              <a:rPr lang="en-GB" sz="1300" b="0" i="0" u="none" strike="noStrike" dirty="0">
                <a:solidFill>
                  <a:schemeClr val="tx2"/>
                </a:solidFill>
                <a:effectLst/>
                <a:latin typeface="Roboto" panose="020F0502020204030204" pitchFamily="34" charset="0"/>
              </a:rPr>
              <a:t>)</a:t>
            </a:r>
          </a:p>
        </p:txBody>
      </p:sp>
    </p:spTree>
    <p:extLst>
      <p:ext uri="{BB962C8B-B14F-4D97-AF65-F5344CB8AC3E}">
        <p14:creationId xmlns:p14="http://schemas.microsoft.com/office/powerpoint/2010/main" val="173555317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Vapor Trail</vt:lpstr>
      <vt:lpstr>Child Nursing </vt:lpstr>
      <vt:lpstr>INTRODUCTION </vt:lpstr>
      <vt:lpstr>What’s the role for a child nurse?</vt:lpstr>
      <vt:lpstr>What do you need to achieve to be a child nurse (also known as paediatric nurse?)</vt:lpstr>
      <vt:lpstr>Why’s commitment important in child nursing ?</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Nursing </dc:title>
  <dc:creator>Chiselle Addai Awuah (2321105)</dc:creator>
  <cp:lastModifiedBy>Chiselle Addai Awuah (2321105)</cp:lastModifiedBy>
  <cp:revision>8</cp:revision>
  <dcterms:created xsi:type="dcterms:W3CDTF">2024-03-14T19:37:16Z</dcterms:created>
  <dcterms:modified xsi:type="dcterms:W3CDTF">2024-03-22T03:17:55Z</dcterms:modified>
</cp:coreProperties>
</file>