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488D0-01AC-4C72-BF04-5887D1874DAC}" type="datetimeFigureOut">
              <a:rPr lang="en-GB" smtClean="0"/>
              <a:t>03/02/2013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C1F02-F183-4B82-A05F-51F77F8F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8916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488D0-01AC-4C72-BF04-5887D1874DAC}" type="datetimeFigureOut">
              <a:rPr lang="en-GB" smtClean="0"/>
              <a:t>03/02/2013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C1F02-F183-4B82-A05F-51F77F8F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985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488D0-01AC-4C72-BF04-5887D1874DAC}" type="datetimeFigureOut">
              <a:rPr lang="en-GB" smtClean="0"/>
              <a:t>03/02/2013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C1F02-F183-4B82-A05F-51F77F8F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2100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488D0-01AC-4C72-BF04-5887D1874DAC}" type="datetimeFigureOut">
              <a:rPr lang="en-GB" smtClean="0"/>
              <a:t>03/02/2013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C1F02-F183-4B82-A05F-51F77F8F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9881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488D0-01AC-4C72-BF04-5887D1874DAC}" type="datetimeFigureOut">
              <a:rPr lang="en-GB" smtClean="0"/>
              <a:t>03/02/2013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C1F02-F183-4B82-A05F-51F77F8F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839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488D0-01AC-4C72-BF04-5887D1874DAC}" type="datetimeFigureOut">
              <a:rPr lang="en-GB" smtClean="0"/>
              <a:t>03/02/2013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C1F02-F183-4B82-A05F-51F77F8F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403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488D0-01AC-4C72-BF04-5887D1874DAC}" type="datetimeFigureOut">
              <a:rPr lang="en-GB" smtClean="0"/>
              <a:t>03/02/2013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C1F02-F183-4B82-A05F-51F77F8F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56747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488D0-01AC-4C72-BF04-5887D1874DAC}" type="datetimeFigureOut">
              <a:rPr lang="en-GB" smtClean="0"/>
              <a:t>03/02/2013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C1F02-F183-4B82-A05F-51F77F8F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185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488D0-01AC-4C72-BF04-5887D1874DAC}" type="datetimeFigureOut">
              <a:rPr lang="en-GB" smtClean="0"/>
              <a:t>03/02/2013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C1F02-F183-4B82-A05F-51F77F8F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93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488D0-01AC-4C72-BF04-5887D1874DAC}" type="datetimeFigureOut">
              <a:rPr lang="en-GB" smtClean="0"/>
              <a:t>03/02/2013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C1F02-F183-4B82-A05F-51F77F8F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093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488D0-01AC-4C72-BF04-5887D1874DAC}" type="datetimeFigureOut">
              <a:rPr lang="en-GB" smtClean="0"/>
              <a:t>03/02/2013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DC1F02-F183-4B82-A05F-51F77F8F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131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F488D0-01AC-4C72-BF04-5887D1874DAC}" type="datetimeFigureOut">
              <a:rPr lang="en-GB" smtClean="0"/>
              <a:t>03/02/2013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DC1F02-F183-4B82-A05F-51F77F8F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037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Incunables</a:t>
            </a:r>
            <a:r>
              <a:rPr lang="en-GB" dirty="0" smtClean="0"/>
              <a:t>: studying the classical age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265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196752"/>
            <a:ext cx="8604448" cy="4929411"/>
          </a:xfrm>
        </p:spPr>
        <p:txBody>
          <a:bodyPr>
            <a:normAutofit/>
          </a:bodyPr>
          <a:lstStyle/>
          <a:p>
            <a:pPr marL="400050" lvl="1" indent="0">
              <a:buNone/>
            </a:pPr>
            <a:r>
              <a:rPr lang="en-GB" dirty="0" smtClean="0"/>
              <a:t>Writing developed 7-4 </a:t>
            </a:r>
            <a:r>
              <a:rPr lang="en-GB" dirty="0"/>
              <a:t>millennium </a:t>
            </a:r>
            <a:r>
              <a:rPr lang="en-GB" dirty="0" smtClean="0"/>
              <a:t>BC: symbols </a:t>
            </a:r>
            <a:r>
              <a:rPr lang="en-GB" dirty="0"/>
              <a:t>and pictographs, </a:t>
            </a:r>
            <a:r>
              <a:rPr lang="en-GB" dirty="0" smtClean="0"/>
              <a:t>later </a:t>
            </a:r>
            <a:r>
              <a:rPr lang="en-GB" dirty="0"/>
              <a:t>in syllabic and alphabetic </a:t>
            </a:r>
            <a:r>
              <a:rPr lang="en-GB" dirty="0" smtClean="0"/>
              <a:t>script.</a:t>
            </a:r>
          </a:p>
          <a:p>
            <a:pPr marL="400050" lvl="1" indent="0">
              <a:buNone/>
            </a:pPr>
            <a:endParaRPr lang="en-GB" dirty="0"/>
          </a:p>
          <a:p>
            <a:pPr marL="400050" lvl="1" indent="0">
              <a:buNone/>
            </a:pPr>
            <a:r>
              <a:rPr lang="en-GB" dirty="0" smtClean="0"/>
              <a:t>Writing materials included silk </a:t>
            </a:r>
            <a:r>
              <a:rPr lang="en-GB" dirty="0"/>
              <a:t>(China), bone, bronze, pottery and </a:t>
            </a:r>
            <a:r>
              <a:rPr lang="en-GB" dirty="0" smtClean="0"/>
              <a:t>stones</a:t>
            </a:r>
          </a:p>
          <a:p>
            <a:pPr marL="400050" lvl="1" indent="0">
              <a:buNone/>
            </a:pPr>
            <a:endParaRPr lang="en-GB" dirty="0"/>
          </a:p>
          <a:p>
            <a:pPr marL="400050" lvl="1" indent="0">
              <a:buNone/>
            </a:pPr>
            <a:r>
              <a:rPr lang="en-GB" dirty="0"/>
              <a:t>W</a:t>
            </a:r>
            <a:r>
              <a:rPr lang="en-GB" dirty="0" smtClean="0"/>
              <a:t>riting with brushes</a:t>
            </a:r>
          </a:p>
          <a:p>
            <a:pPr marL="400050" lvl="1" indent="0">
              <a:buNone/>
            </a:pPr>
            <a:endParaRPr lang="en-GB" dirty="0"/>
          </a:p>
          <a:p>
            <a:pPr marL="400050" lvl="1" indent="0">
              <a:buNone/>
            </a:pPr>
            <a:r>
              <a:rPr lang="en-GB" dirty="0"/>
              <a:t>W</a:t>
            </a:r>
            <a:r>
              <a:rPr lang="en-GB" dirty="0" smtClean="0"/>
              <a:t>riting </a:t>
            </a:r>
            <a:r>
              <a:rPr lang="en-GB" dirty="0"/>
              <a:t>on </a:t>
            </a:r>
            <a:r>
              <a:rPr lang="en-GB" dirty="0" smtClean="0"/>
              <a:t>wood (early books) </a:t>
            </a:r>
            <a:r>
              <a:rPr lang="en-GB" dirty="0"/>
              <a:t>and </a:t>
            </a:r>
            <a:r>
              <a:rPr lang="en-GB" dirty="0" smtClean="0"/>
              <a:t>clay </a:t>
            </a:r>
            <a:r>
              <a:rPr lang="en-GB" dirty="0"/>
              <a:t>tablets, from the 3</a:t>
            </a:r>
            <a:r>
              <a:rPr lang="en-GB" baseline="30000" dirty="0"/>
              <a:t>rd</a:t>
            </a:r>
            <a:r>
              <a:rPr lang="en-GB" dirty="0"/>
              <a:t> millennium in </a:t>
            </a:r>
            <a:r>
              <a:rPr lang="en-GB" dirty="0" smtClean="0"/>
              <a:t>Mesopotamia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272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692696"/>
            <a:ext cx="8280920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P</a:t>
            </a:r>
            <a:r>
              <a:rPr lang="en-GB" sz="2800" dirty="0" smtClean="0"/>
              <a:t>apyrus with reed pens </a:t>
            </a:r>
            <a:r>
              <a:rPr lang="en-GB" sz="2800" dirty="0"/>
              <a:t>from the third millennium in </a:t>
            </a:r>
            <a:r>
              <a:rPr lang="en-GB" sz="2800" dirty="0" smtClean="0"/>
              <a:t>Egypt</a:t>
            </a:r>
          </a:p>
          <a:p>
            <a:endParaRPr lang="en-GB" sz="2800" dirty="0"/>
          </a:p>
          <a:p>
            <a:r>
              <a:rPr lang="en-GB" sz="2800" dirty="0"/>
              <a:t>S</a:t>
            </a:r>
            <a:r>
              <a:rPr lang="en-GB" sz="2800" dirty="0" smtClean="0"/>
              <a:t>everal </a:t>
            </a:r>
            <a:r>
              <a:rPr lang="en-GB" sz="2800" dirty="0"/>
              <a:t>sheets pasted </a:t>
            </a:r>
            <a:r>
              <a:rPr lang="en-GB" sz="2800" dirty="0" smtClean="0"/>
              <a:t>together to form books, </a:t>
            </a:r>
            <a:r>
              <a:rPr lang="en-GB" sz="2800" dirty="0"/>
              <a:t>to a length of 10 metres or more, with </a:t>
            </a:r>
            <a:r>
              <a:rPr lang="en-GB" sz="2800" dirty="0" smtClean="0"/>
              <a:t>writing </a:t>
            </a:r>
            <a:r>
              <a:rPr lang="en-GB" sz="2800" dirty="0"/>
              <a:t>on one side and </a:t>
            </a:r>
            <a:r>
              <a:rPr lang="en-GB" sz="2800" dirty="0" smtClean="0"/>
              <a:t>columns</a:t>
            </a:r>
            <a:endParaRPr lang="en-GB" sz="2800" dirty="0"/>
          </a:p>
          <a:p>
            <a:r>
              <a:rPr lang="en-GB" sz="2800" dirty="0"/>
              <a:t> </a:t>
            </a:r>
          </a:p>
          <a:p>
            <a:r>
              <a:rPr lang="en-GB" sz="2800" dirty="0"/>
              <a:t>Paper </a:t>
            </a:r>
            <a:r>
              <a:rPr lang="en-GB" sz="2800" dirty="0" smtClean="0"/>
              <a:t>invented </a:t>
            </a:r>
            <a:r>
              <a:rPr lang="en-GB" sz="2800" dirty="0"/>
              <a:t>in China around the 1st century AD, using the bark of the blackberry </a:t>
            </a:r>
            <a:r>
              <a:rPr lang="en-GB" sz="2800" dirty="0" smtClean="0"/>
              <a:t>bush</a:t>
            </a:r>
          </a:p>
          <a:p>
            <a:endParaRPr lang="en-GB" sz="2800" dirty="0"/>
          </a:p>
          <a:p>
            <a:r>
              <a:rPr lang="en-GB" sz="2800" dirty="0" smtClean="0"/>
              <a:t>Texts </a:t>
            </a:r>
            <a:r>
              <a:rPr lang="en-GB" sz="2800" dirty="0"/>
              <a:t>reproduced by woodblock printing, </a:t>
            </a:r>
            <a:r>
              <a:rPr lang="en-GB" sz="2800" dirty="0" smtClean="0"/>
              <a:t>which </a:t>
            </a:r>
            <a:r>
              <a:rPr lang="en-GB" sz="2800" dirty="0"/>
              <a:t>began during the Tang Dynasty (618-907</a:t>
            </a:r>
            <a:r>
              <a:rPr lang="en-GB" sz="2800" dirty="0" smtClean="0"/>
              <a:t>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3964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79512" y="188640"/>
            <a:ext cx="8856984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Romans </a:t>
            </a:r>
            <a:r>
              <a:rPr lang="en-GB" sz="2800" dirty="0"/>
              <a:t>used wax-coated wooden tablets (</a:t>
            </a:r>
            <a:r>
              <a:rPr lang="en-GB" sz="2800" i="1" dirty="0" err="1"/>
              <a:t>pugillares</a:t>
            </a:r>
            <a:r>
              <a:rPr lang="en-GB" sz="2800" dirty="0"/>
              <a:t>) </a:t>
            </a:r>
            <a:r>
              <a:rPr lang="en-GB" sz="2800" dirty="0" smtClean="0"/>
              <a:t>with stylus</a:t>
            </a:r>
          </a:p>
          <a:p>
            <a:endParaRPr lang="en-GB" sz="2800" dirty="0"/>
          </a:p>
          <a:p>
            <a:r>
              <a:rPr lang="en-GB" sz="2800" dirty="0" smtClean="0"/>
              <a:t>Several </a:t>
            </a:r>
            <a:r>
              <a:rPr lang="en-GB" sz="2800" dirty="0"/>
              <a:t>tablets could be put together as a codex (‘block of wood’).</a:t>
            </a:r>
          </a:p>
          <a:p>
            <a:r>
              <a:rPr lang="en-GB" sz="2800" dirty="0"/>
              <a:t> </a:t>
            </a:r>
          </a:p>
          <a:p>
            <a:r>
              <a:rPr lang="en-GB" sz="2800" dirty="0" smtClean="0"/>
              <a:t>Parchment invented </a:t>
            </a:r>
            <a:r>
              <a:rPr lang="en-GB" sz="2800" dirty="0"/>
              <a:t>by </a:t>
            </a:r>
            <a:r>
              <a:rPr lang="en-GB" sz="2800" dirty="0" err="1"/>
              <a:t>Eumenes</a:t>
            </a:r>
            <a:r>
              <a:rPr lang="en-GB" sz="2800" dirty="0"/>
              <a:t> II of Pergamum (‘</a:t>
            </a:r>
            <a:r>
              <a:rPr lang="en-GB" sz="2800" dirty="0" err="1"/>
              <a:t>pergamineum</a:t>
            </a:r>
            <a:r>
              <a:rPr lang="en-GB" sz="2800" dirty="0"/>
              <a:t>’ becomes ‘parchment</a:t>
            </a:r>
            <a:r>
              <a:rPr lang="en-GB" sz="2800" dirty="0" smtClean="0"/>
              <a:t>’)</a:t>
            </a:r>
          </a:p>
          <a:p>
            <a:endParaRPr lang="en-GB" sz="2800" dirty="0"/>
          </a:p>
          <a:p>
            <a:r>
              <a:rPr lang="en-GB" sz="2800" dirty="0" smtClean="0"/>
              <a:t>Production </a:t>
            </a:r>
            <a:r>
              <a:rPr lang="en-GB" sz="2800" dirty="0"/>
              <a:t>began </a:t>
            </a:r>
            <a:r>
              <a:rPr lang="en-GB" sz="2800" dirty="0" smtClean="0"/>
              <a:t>3rd </a:t>
            </a:r>
            <a:r>
              <a:rPr lang="en-GB" sz="2800" dirty="0"/>
              <a:t>century BC, using </a:t>
            </a:r>
            <a:r>
              <a:rPr lang="en-GB" sz="2800" dirty="0" smtClean="0"/>
              <a:t>animal skins </a:t>
            </a:r>
            <a:r>
              <a:rPr lang="en-GB" sz="2800" dirty="0"/>
              <a:t>(sheep, cattle, donkey, </a:t>
            </a:r>
            <a:r>
              <a:rPr lang="en-GB" sz="2800" dirty="0" smtClean="0"/>
              <a:t>antelope)</a:t>
            </a:r>
          </a:p>
          <a:p>
            <a:endParaRPr lang="en-GB" sz="2800" dirty="0"/>
          </a:p>
          <a:p>
            <a:r>
              <a:rPr lang="en-GB" sz="2800" dirty="0" smtClean="0"/>
              <a:t>Parchment very </a:t>
            </a:r>
            <a:r>
              <a:rPr lang="en-GB" sz="2800" dirty="0"/>
              <a:t>expensive because of the </a:t>
            </a:r>
            <a:r>
              <a:rPr lang="en-GB" sz="2800" dirty="0" smtClean="0"/>
              <a:t>material</a:t>
            </a:r>
          </a:p>
          <a:p>
            <a:endParaRPr lang="en-GB" sz="2800" dirty="0"/>
          </a:p>
          <a:p>
            <a:r>
              <a:rPr lang="en-GB" sz="2800" dirty="0" smtClean="0"/>
              <a:t>Finest </a:t>
            </a:r>
            <a:r>
              <a:rPr lang="en-GB" sz="2800" dirty="0"/>
              <a:t>quality parchment is called </a:t>
            </a:r>
            <a:r>
              <a:rPr lang="en-GB" sz="2800" dirty="0" smtClean="0"/>
              <a:t>vellum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3379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1560" y="836712"/>
            <a:ext cx="820891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Greece: evidence of </a:t>
            </a:r>
            <a:r>
              <a:rPr lang="en-GB" sz="2800" dirty="0"/>
              <a:t>vases (</a:t>
            </a:r>
            <a:r>
              <a:rPr lang="en-GB" sz="2800" dirty="0" smtClean="0"/>
              <a:t>6-5 centuries </a:t>
            </a:r>
            <a:r>
              <a:rPr lang="en-GB" sz="2800" dirty="0"/>
              <a:t>BC </a:t>
            </a:r>
            <a:r>
              <a:rPr lang="en-GB" sz="2800" dirty="0" smtClean="0"/>
              <a:t>)</a:t>
            </a:r>
          </a:p>
          <a:p>
            <a:endParaRPr lang="en-GB" sz="2800" dirty="0"/>
          </a:p>
          <a:p>
            <a:r>
              <a:rPr lang="en-GB" sz="2800" dirty="0" smtClean="0"/>
              <a:t>No </a:t>
            </a:r>
            <a:r>
              <a:rPr lang="en-GB" sz="2800" dirty="0"/>
              <a:t>extensive </a:t>
            </a:r>
            <a:r>
              <a:rPr lang="en-GB" sz="2800" dirty="0" smtClean="0"/>
              <a:t>book trade </a:t>
            </a:r>
            <a:r>
              <a:rPr lang="en-GB" sz="2800" dirty="0"/>
              <a:t>in </a:t>
            </a:r>
            <a:r>
              <a:rPr lang="en-GB" sz="2800" dirty="0" smtClean="0"/>
              <a:t>books</a:t>
            </a:r>
          </a:p>
          <a:p>
            <a:endParaRPr lang="en-GB" sz="2800" dirty="0"/>
          </a:p>
          <a:p>
            <a:r>
              <a:rPr lang="en-GB" sz="2800" dirty="0" smtClean="0"/>
              <a:t>Spread </a:t>
            </a:r>
            <a:r>
              <a:rPr lang="en-GB" sz="2800" dirty="0"/>
              <a:t>of books </a:t>
            </a:r>
            <a:r>
              <a:rPr lang="en-GB" sz="2800" dirty="0" smtClean="0"/>
              <a:t>in Hellenistic </a:t>
            </a:r>
            <a:r>
              <a:rPr lang="en-GB" sz="2800" dirty="0"/>
              <a:t>period </a:t>
            </a:r>
          </a:p>
          <a:p>
            <a:endParaRPr lang="en-GB" sz="2800" dirty="0" smtClean="0"/>
          </a:p>
          <a:p>
            <a:r>
              <a:rPr lang="en-GB" sz="2800" dirty="0" smtClean="0"/>
              <a:t>Creation </a:t>
            </a:r>
            <a:r>
              <a:rPr lang="en-GB" sz="2800" dirty="0"/>
              <a:t>of large libraries, such </a:t>
            </a:r>
            <a:r>
              <a:rPr lang="en-GB" sz="2800" dirty="0" smtClean="0"/>
              <a:t>as </a:t>
            </a:r>
            <a:r>
              <a:rPr lang="en-GB" sz="2800" dirty="0"/>
              <a:t>at Alexandria and Pergamum</a:t>
            </a:r>
          </a:p>
        </p:txBody>
      </p:sp>
    </p:spTree>
    <p:extLst>
      <p:ext uri="{BB962C8B-B14F-4D97-AF65-F5344CB8AC3E}">
        <p14:creationId xmlns:p14="http://schemas.microsoft.com/office/powerpoint/2010/main" val="1883130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9552" y="404664"/>
            <a:ext cx="8208912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800" dirty="0" smtClean="0"/>
          </a:p>
          <a:p>
            <a:r>
              <a:rPr lang="en-GB" sz="2800" dirty="0" smtClean="0"/>
              <a:t>Rome: book </a:t>
            </a:r>
            <a:r>
              <a:rPr lang="en-GB" sz="2800" dirty="0"/>
              <a:t>production developed </a:t>
            </a:r>
            <a:r>
              <a:rPr lang="en-GB" sz="2800" dirty="0" smtClean="0"/>
              <a:t>in 1st </a:t>
            </a:r>
            <a:r>
              <a:rPr lang="en-GB" sz="2800" dirty="0"/>
              <a:t>century </a:t>
            </a:r>
            <a:r>
              <a:rPr lang="en-GB" sz="2800" dirty="0" smtClean="0"/>
              <a:t>BC</a:t>
            </a:r>
          </a:p>
          <a:p>
            <a:endParaRPr lang="en-GB" sz="2800" dirty="0"/>
          </a:p>
          <a:p>
            <a:r>
              <a:rPr lang="en-GB" sz="2800" dirty="0" smtClean="0"/>
              <a:t>Spread </a:t>
            </a:r>
            <a:r>
              <a:rPr lang="en-GB" sz="2800" dirty="0"/>
              <a:t>of </a:t>
            </a:r>
            <a:r>
              <a:rPr lang="en-GB" sz="2800" dirty="0" smtClean="0"/>
              <a:t>libraries: AD 377 28 </a:t>
            </a:r>
            <a:r>
              <a:rPr lang="en-GB" sz="2800" dirty="0"/>
              <a:t>libraries in </a:t>
            </a:r>
            <a:r>
              <a:rPr lang="en-GB" sz="2800" dirty="0" smtClean="0"/>
              <a:t>Rome</a:t>
            </a:r>
          </a:p>
          <a:p>
            <a:endParaRPr lang="en-GB" sz="2800" dirty="0"/>
          </a:p>
          <a:p>
            <a:r>
              <a:rPr lang="en-GB" sz="2800" dirty="0" smtClean="0"/>
              <a:t>2-4th centuries, codex replaces scroll</a:t>
            </a:r>
          </a:p>
          <a:p>
            <a:endParaRPr lang="en-GB" sz="2800" dirty="0"/>
          </a:p>
          <a:p>
            <a:r>
              <a:rPr lang="en-GB" sz="2800" dirty="0" smtClean="0"/>
              <a:t>Far </a:t>
            </a:r>
            <a:r>
              <a:rPr lang="en-GB" sz="2800" dirty="0"/>
              <a:t>easier to </a:t>
            </a:r>
            <a:r>
              <a:rPr lang="en-GB" sz="2800" dirty="0" smtClean="0"/>
              <a:t>read, separation </a:t>
            </a:r>
            <a:r>
              <a:rPr lang="en-GB" sz="2800" dirty="0"/>
              <a:t>of words, capital letters, </a:t>
            </a:r>
            <a:r>
              <a:rPr lang="en-GB" sz="2800" dirty="0" smtClean="0"/>
              <a:t>punctuation, tables </a:t>
            </a:r>
            <a:r>
              <a:rPr lang="en-GB" sz="2800" dirty="0"/>
              <a:t>of contents and </a:t>
            </a:r>
            <a:r>
              <a:rPr lang="en-GB" sz="2800" dirty="0" smtClean="0"/>
              <a:t>indices</a:t>
            </a:r>
          </a:p>
          <a:p>
            <a:endParaRPr lang="en-GB" sz="2800" dirty="0"/>
          </a:p>
          <a:p>
            <a:r>
              <a:rPr lang="en-GB" sz="2800" dirty="0" smtClean="0"/>
              <a:t>Still </a:t>
            </a:r>
            <a:r>
              <a:rPr lang="en-GB" sz="2800" dirty="0"/>
              <a:t>the standard book </a:t>
            </a:r>
            <a:r>
              <a:rPr lang="en-GB" sz="2800" dirty="0" smtClean="0"/>
              <a:t>form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54570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7504" y="476672"/>
            <a:ext cx="8856984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Christian </a:t>
            </a:r>
            <a:r>
              <a:rPr lang="en-GB" sz="2400" dirty="0"/>
              <a:t>books </a:t>
            </a:r>
            <a:r>
              <a:rPr lang="en-GB" sz="2400" dirty="0" smtClean="0"/>
              <a:t>destroyed </a:t>
            </a:r>
            <a:r>
              <a:rPr lang="en-GB" sz="2400" dirty="0"/>
              <a:t>by order of Diocletian (</a:t>
            </a:r>
            <a:r>
              <a:rPr lang="en-GB" sz="2400" dirty="0" smtClean="0"/>
              <a:t>AD 304)</a:t>
            </a:r>
          </a:p>
          <a:p>
            <a:endParaRPr lang="en-GB" sz="2400" dirty="0"/>
          </a:p>
          <a:p>
            <a:r>
              <a:rPr lang="en-GB" sz="2400" dirty="0" smtClean="0"/>
              <a:t>Importance of monasteries during periods </a:t>
            </a:r>
            <a:r>
              <a:rPr lang="en-GB" sz="2400" dirty="0"/>
              <a:t>of </a:t>
            </a:r>
            <a:r>
              <a:rPr lang="en-GB" sz="2400" dirty="0" smtClean="0"/>
              <a:t>invasions</a:t>
            </a:r>
          </a:p>
          <a:p>
            <a:endParaRPr lang="en-GB" sz="2400" dirty="0"/>
          </a:p>
          <a:p>
            <a:r>
              <a:rPr lang="en-GB" sz="2400" dirty="0"/>
              <a:t>C</a:t>
            </a:r>
            <a:r>
              <a:rPr lang="en-GB" sz="2400" dirty="0" smtClean="0"/>
              <a:t>opying </a:t>
            </a:r>
            <a:r>
              <a:rPr lang="en-GB" sz="2400" dirty="0"/>
              <a:t>activities in </a:t>
            </a:r>
            <a:r>
              <a:rPr lang="en-GB" sz="2400" dirty="0" smtClean="0"/>
              <a:t>Byzantium</a:t>
            </a:r>
          </a:p>
          <a:p>
            <a:endParaRPr lang="en-GB" sz="2400" dirty="0"/>
          </a:p>
          <a:p>
            <a:r>
              <a:rPr lang="en-GB" sz="2400" dirty="0" smtClean="0"/>
              <a:t>Reading by monks: copies made </a:t>
            </a:r>
            <a:r>
              <a:rPr lang="en-GB" sz="2400" dirty="0"/>
              <a:t>in </a:t>
            </a:r>
            <a:r>
              <a:rPr lang="en-GB" sz="2400" dirty="0" smtClean="0"/>
              <a:t>scriptoria</a:t>
            </a:r>
          </a:p>
          <a:p>
            <a:endParaRPr lang="en-GB" sz="2400" dirty="0"/>
          </a:p>
          <a:p>
            <a:r>
              <a:rPr lang="en-GB" sz="2400" dirty="0" smtClean="0"/>
              <a:t>Preservation of ancient and religious texts</a:t>
            </a:r>
          </a:p>
          <a:p>
            <a:endParaRPr lang="en-GB" sz="2400" dirty="0"/>
          </a:p>
          <a:p>
            <a:r>
              <a:rPr lang="en-GB" sz="2400" dirty="0" smtClean="0"/>
              <a:t>Some </a:t>
            </a:r>
            <a:r>
              <a:rPr lang="en-GB" sz="2400" dirty="0"/>
              <a:t>works </a:t>
            </a:r>
            <a:r>
              <a:rPr lang="en-GB" sz="2400" dirty="0" smtClean="0"/>
              <a:t>censored</a:t>
            </a:r>
          </a:p>
          <a:p>
            <a:endParaRPr lang="en-GB" sz="2400" dirty="0"/>
          </a:p>
          <a:p>
            <a:r>
              <a:rPr lang="en-GB" sz="2400" dirty="0" smtClean="0"/>
              <a:t>Parchment expensive, hence monks </a:t>
            </a:r>
            <a:r>
              <a:rPr lang="en-GB" sz="2400" dirty="0"/>
              <a:t>scraped off </a:t>
            </a:r>
            <a:r>
              <a:rPr lang="en-GB" sz="2400" dirty="0" smtClean="0"/>
              <a:t>manuscripts and destroyed </a:t>
            </a:r>
            <a:r>
              <a:rPr lang="en-GB" sz="2400" dirty="0"/>
              <a:t>ancient </a:t>
            </a:r>
            <a:r>
              <a:rPr lang="en-GB" sz="2400" dirty="0" smtClean="0"/>
              <a:t>works (e.g. Archimedes Palimpsest)</a:t>
            </a:r>
          </a:p>
          <a:p>
            <a:endParaRPr lang="en-GB" sz="2400" dirty="0"/>
          </a:p>
          <a:p>
            <a:r>
              <a:rPr lang="en-GB" sz="2400" dirty="0" smtClean="0"/>
              <a:t>Transmission </a:t>
            </a:r>
            <a:r>
              <a:rPr lang="en-GB" sz="2400" dirty="0"/>
              <a:t>of knowledge </a:t>
            </a:r>
            <a:r>
              <a:rPr lang="en-GB" sz="2400" dirty="0" smtClean="0"/>
              <a:t>centred </a:t>
            </a:r>
            <a:r>
              <a:rPr lang="en-GB" sz="2400" dirty="0"/>
              <a:t>primarily on sacred </a:t>
            </a:r>
            <a:r>
              <a:rPr lang="en-GB" sz="2400" dirty="0" smtClean="0"/>
              <a:t>texts, but secular texts preserved in monasteries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6756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67544" y="620688"/>
            <a:ext cx="842493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12th century revival </a:t>
            </a:r>
            <a:r>
              <a:rPr lang="en-GB" sz="2800" dirty="0"/>
              <a:t>of cities in Europe </a:t>
            </a:r>
            <a:r>
              <a:rPr lang="en-GB" sz="2800" dirty="0" smtClean="0"/>
              <a:t>and </a:t>
            </a:r>
            <a:r>
              <a:rPr lang="en-GB" sz="2800" dirty="0"/>
              <a:t>intellectual </a:t>
            </a:r>
            <a:r>
              <a:rPr lang="en-GB" sz="2800" dirty="0" smtClean="0"/>
              <a:t>renaissance</a:t>
            </a:r>
          </a:p>
          <a:p>
            <a:endParaRPr lang="en-GB" sz="2800" dirty="0"/>
          </a:p>
          <a:p>
            <a:r>
              <a:rPr lang="en-GB" sz="2800" dirty="0"/>
              <a:t>F</a:t>
            </a:r>
            <a:r>
              <a:rPr lang="en-GB" sz="2800" dirty="0" smtClean="0"/>
              <a:t>irst universities, </a:t>
            </a:r>
            <a:r>
              <a:rPr lang="en-GB" sz="2800" dirty="0"/>
              <a:t>teaching theology and the liberal </a:t>
            </a:r>
            <a:r>
              <a:rPr lang="en-GB" sz="2800" dirty="0" smtClean="0"/>
              <a:t>arts</a:t>
            </a:r>
          </a:p>
          <a:p>
            <a:endParaRPr lang="en-GB" sz="2800" dirty="0"/>
          </a:p>
          <a:p>
            <a:r>
              <a:rPr lang="en-GB" sz="2800" dirty="0" smtClean="0"/>
              <a:t>The </a:t>
            </a:r>
            <a:r>
              <a:rPr lang="en-GB" sz="2800" dirty="0"/>
              <a:t>development of commerce and of the </a:t>
            </a:r>
            <a:r>
              <a:rPr lang="en-GB" sz="2800" dirty="0" smtClean="0"/>
              <a:t>bourgeoisie</a:t>
            </a:r>
          </a:p>
          <a:p>
            <a:endParaRPr lang="en-GB" sz="2800" dirty="0"/>
          </a:p>
          <a:p>
            <a:r>
              <a:rPr lang="en-GB" sz="2800" dirty="0" smtClean="0"/>
              <a:t>Writing </a:t>
            </a:r>
            <a:r>
              <a:rPr lang="en-GB" sz="2800" dirty="0"/>
              <a:t>in the </a:t>
            </a:r>
            <a:r>
              <a:rPr lang="en-GB" sz="2800" dirty="0" smtClean="0"/>
              <a:t>vernacular</a:t>
            </a:r>
          </a:p>
          <a:p>
            <a:endParaRPr lang="en-GB" sz="2800" dirty="0"/>
          </a:p>
          <a:p>
            <a:r>
              <a:rPr lang="en-GB" sz="2800" dirty="0" smtClean="0"/>
              <a:t>Commercial scriptoria, book sellers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36107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476672"/>
            <a:ext cx="849694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C</a:t>
            </a:r>
            <a:r>
              <a:rPr lang="en-GB" sz="2800" dirty="0" smtClean="0"/>
              <a:t>reation </a:t>
            </a:r>
            <a:r>
              <a:rPr lang="en-GB" sz="2800" dirty="0"/>
              <a:t>of royal </a:t>
            </a:r>
            <a:r>
              <a:rPr lang="en-GB" sz="2800" dirty="0" smtClean="0"/>
              <a:t>and private libraries in 14th </a:t>
            </a:r>
            <a:r>
              <a:rPr lang="en-GB" sz="2800" dirty="0"/>
              <a:t>and 15th </a:t>
            </a:r>
            <a:r>
              <a:rPr lang="en-GB" sz="2800" dirty="0" smtClean="0"/>
              <a:t>centuries</a:t>
            </a:r>
          </a:p>
          <a:p>
            <a:endParaRPr lang="en-GB" sz="2800" dirty="0"/>
          </a:p>
          <a:p>
            <a:r>
              <a:rPr lang="en-GB" sz="2800" dirty="0" smtClean="0"/>
              <a:t>Paper came from China via the Arabs in Spain in the 11th and 12th centuries</a:t>
            </a:r>
          </a:p>
          <a:p>
            <a:endParaRPr lang="en-GB" sz="2800" dirty="0" smtClean="0"/>
          </a:p>
          <a:p>
            <a:r>
              <a:rPr lang="en-GB" sz="2800" dirty="0" smtClean="0"/>
              <a:t>Mechanization </a:t>
            </a:r>
            <a:r>
              <a:rPr lang="en-GB" sz="2800" dirty="0"/>
              <a:t>of paper </a:t>
            </a:r>
            <a:r>
              <a:rPr lang="en-GB" sz="2800" dirty="0" smtClean="0"/>
              <a:t>manufacture in medieval period (from 1282), paper now much cheaper than parchment, leading to spread of paper in 14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century</a:t>
            </a:r>
          </a:p>
          <a:p>
            <a:endParaRPr lang="en-GB" sz="2800" dirty="0"/>
          </a:p>
          <a:p>
            <a:r>
              <a:rPr lang="en-GB" sz="2800" dirty="0" smtClean="0"/>
              <a:t>Parchment reserved </a:t>
            </a:r>
            <a:r>
              <a:rPr lang="en-GB" sz="2800" dirty="0"/>
              <a:t>for luxury </a:t>
            </a:r>
            <a:r>
              <a:rPr lang="en-GB" sz="2800" dirty="0" smtClean="0"/>
              <a:t>editions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882239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404664"/>
            <a:ext cx="8424936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I</a:t>
            </a:r>
            <a:r>
              <a:rPr lang="en-GB" sz="2800" dirty="0" smtClean="0"/>
              <a:t>nvention </a:t>
            </a:r>
            <a:r>
              <a:rPr lang="en-GB" sz="2800" dirty="0"/>
              <a:t>of </a:t>
            </a:r>
            <a:r>
              <a:rPr lang="en-GB" sz="2800" dirty="0" smtClean="0"/>
              <a:t>printing </a:t>
            </a:r>
            <a:r>
              <a:rPr lang="en-GB" sz="2800" dirty="0"/>
              <a:t>press by Johannes Gutenberg around </a:t>
            </a:r>
            <a:r>
              <a:rPr lang="en-GB" sz="2800" dirty="0" smtClean="0"/>
              <a:t>1440</a:t>
            </a:r>
          </a:p>
          <a:p>
            <a:endParaRPr lang="en-GB" sz="2800" dirty="0"/>
          </a:p>
          <a:p>
            <a:r>
              <a:rPr lang="en-GB" sz="2800" dirty="0"/>
              <a:t>P</a:t>
            </a:r>
            <a:r>
              <a:rPr lang="en-GB" sz="2800" dirty="0" smtClean="0"/>
              <a:t>ublication </a:t>
            </a:r>
            <a:r>
              <a:rPr lang="en-GB" sz="2800" dirty="0"/>
              <a:t>of a book </a:t>
            </a:r>
            <a:r>
              <a:rPr lang="en-GB" sz="2800" dirty="0" smtClean="0"/>
              <a:t>becomes commercial </a:t>
            </a:r>
            <a:r>
              <a:rPr lang="en-GB" sz="2800" dirty="0"/>
              <a:t>enterprise, requiring </a:t>
            </a:r>
            <a:r>
              <a:rPr lang="en-GB" sz="2800" dirty="0" smtClean="0"/>
              <a:t>capital </a:t>
            </a:r>
            <a:r>
              <a:rPr lang="en-GB" sz="2800" dirty="0"/>
              <a:t>and a </a:t>
            </a:r>
            <a:r>
              <a:rPr lang="en-GB" sz="2800" dirty="0" smtClean="0"/>
              <a:t>market</a:t>
            </a:r>
          </a:p>
          <a:p>
            <a:endParaRPr lang="en-GB" sz="2800" dirty="0"/>
          </a:p>
          <a:p>
            <a:r>
              <a:rPr lang="en-GB" sz="2800" dirty="0"/>
              <a:t>C</a:t>
            </a:r>
            <a:r>
              <a:rPr lang="en-GB" sz="2800" dirty="0" smtClean="0"/>
              <a:t>ost of books greatly reduced, leading to increased distribution</a:t>
            </a:r>
          </a:p>
          <a:p>
            <a:endParaRPr lang="en-GB" sz="2800" dirty="0"/>
          </a:p>
          <a:p>
            <a:r>
              <a:rPr lang="en-GB" sz="2800" dirty="0" smtClean="0"/>
              <a:t>Books </a:t>
            </a:r>
            <a:r>
              <a:rPr lang="en-GB" sz="2800" dirty="0"/>
              <a:t>printed before 1 January 1501 are called </a:t>
            </a:r>
            <a:r>
              <a:rPr lang="en-GB" sz="2800" dirty="0" err="1"/>
              <a:t>incunables</a:t>
            </a:r>
            <a:r>
              <a:rPr lang="en-GB" sz="2800" dirty="0"/>
              <a:t>/incunabula (sing. </a:t>
            </a:r>
            <a:r>
              <a:rPr lang="en-GB" sz="2800" dirty="0" smtClean="0"/>
              <a:t>incunabulum</a:t>
            </a:r>
            <a:r>
              <a:rPr lang="en-GB" sz="2800" dirty="0"/>
              <a:t>), meaning ‘swaddling clothes’ or ‘cradle</a:t>
            </a:r>
            <a:r>
              <a:rPr lang="en-GB" sz="2800" dirty="0" smtClean="0"/>
              <a:t>’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41407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197346"/>
            <a:ext cx="856895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F</a:t>
            </a:r>
            <a:r>
              <a:rPr lang="en-GB" sz="2400" dirty="0" smtClean="0"/>
              <a:t>irst </a:t>
            </a:r>
            <a:r>
              <a:rPr lang="en-GB" sz="2400" dirty="0"/>
              <a:t>recorded use </a:t>
            </a:r>
            <a:r>
              <a:rPr lang="en-GB" sz="2400" dirty="0" smtClean="0"/>
              <a:t>of term </a:t>
            </a:r>
            <a:r>
              <a:rPr lang="en-GB" sz="2400" i="1" dirty="0"/>
              <a:t>incunabula</a:t>
            </a:r>
            <a:r>
              <a:rPr lang="en-GB" sz="2400" dirty="0"/>
              <a:t> </a:t>
            </a:r>
            <a:r>
              <a:rPr lang="en-GB" sz="2400" dirty="0" smtClean="0"/>
              <a:t>in </a:t>
            </a:r>
            <a:r>
              <a:rPr lang="en-GB" sz="2400" dirty="0"/>
              <a:t>a Latin pamphlet by Bernhard von Mallinckrodt, </a:t>
            </a:r>
            <a:r>
              <a:rPr lang="en-GB" sz="2400" i="1" dirty="0"/>
              <a:t>De </a:t>
            </a:r>
            <a:r>
              <a:rPr lang="en-GB" sz="2400" i="1" dirty="0" err="1"/>
              <a:t>ortu</a:t>
            </a:r>
            <a:r>
              <a:rPr lang="en-GB" sz="2400" i="1" dirty="0"/>
              <a:t> et </a:t>
            </a:r>
            <a:r>
              <a:rPr lang="en-GB" sz="2400" i="1" dirty="0" err="1"/>
              <a:t>progressu</a:t>
            </a:r>
            <a:r>
              <a:rPr lang="en-GB" sz="2400" i="1" dirty="0"/>
              <a:t> </a:t>
            </a:r>
            <a:r>
              <a:rPr lang="en-GB" sz="2400" i="1" dirty="0" err="1"/>
              <a:t>artis</a:t>
            </a:r>
            <a:r>
              <a:rPr lang="en-GB" sz="2400" i="1" dirty="0"/>
              <a:t> </a:t>
            </a:r>
            <a:r>
              <a:rPr lang="en-GB" sz="2400" i="1" dirty="0" err="1"/>
              <a:t>typographicae</a:t>
            </a:r>
            <a:r>
              <a:rPr lang="en-GB" sz="2400" dirty="0"/>
              <a:t> (‘Of the rise and progress of the typographic </a:t>
            </a:r>
            <a:r>
              <a:rPr lang="en-GB" sz="2400" dirty="0" smtClean="0"/>
              <a:t>art’, </a:t>
            </a:r>
            <a:r>
              <a:rPr lang="en-GB" sz="2400" dirty="0"/>
              <a:t>Cologne 1639</a:t>
            </a:r>
            <a:r>
              <a:rPr lang="en-GB" sz="2400" dirty="0" smtClean="0"/>
              <a:t>): </a:t>
            </a:r>
            <a:r>
              <a:rPr lang="en-GB" sz="2400" i="1" dirty="0"/>
              <a:t>prima </a:t>
            </a:r>
            <a:r>
              <a:rPr lang="en-GB" sz="2400" i="1" dirty="0" err="1"/>
              <a:t>typographicae</a:t>
            </a:r>
            <a:r>
              <a:rPr lang="en-GB" sz="2400" i="1" dirty="0"/>
              <a:t> incunabula</a:t>
            </a:r>
            <a:r>
              <a:rPr lang="en-GB" sz="2400" dirty="0"/>
              <a:t>, ‘the first infancy of </a:t>
            </a:r>
            <a:r>
              <a:rPr lang="en-GB" sz="2400" dirty="0" smtClean="0"/>
              <a:t>printing’</a:t>
            </a:r>
          </a:p>
          <a:p>
            <a:endParaRPr lang="en-GB" sz="2400" dirty="0"/>
          </a:p>
          <a:p>
            <a:r>
              <a:rPr lang="en-GB" sz="2400" dirty="0" smtClean="0"/>
              <a:t>He </a:t>
            </a:r>
            <a:r>
              <a:rPr lang="en-GB" sz="2400" dirty="0"/>
              <a:t>arbitrarily set an end, 1500, which still stands as a </a:t>
            </a:r>
            <a:r>
              <a:rPr lang="en-GB" sz="2400" dirty="0" smtClean="0"/>
              <a:t>convention</a:t>
            </a:r>
          </a:p>
          <a:p>
            <a:endParaRPr lang="en-GB" sz="2400" dirty="0"/>
          </a:p>
          <a:p>
            <a:r>
              <a:rPr lang="en-GB" sz="2400" dirty="0" smtClean="0"/>
              <a:t>Term </a:t>
            </a:r>
            <a:r>
              <a:rPr lang="en-GB" sz="2400" dirty="0"/>
              <a:t>came to denote the printed books themselves in the late seventeenth </a:t>
            </a:r>
            <a:r>
              <a:rPr lang="en-GB" sz="2400" dirty="0" smtClean="0"/>
              <a:t>century</a:t>
            </a:r>
          </a:p>
          <a:p>
            <a:endParaRPr lang="en-GB" sz="2400" dirty="0"/>
          </a:p>
          <a:p>
            <a:r>
              <a:rPr lang="en-GB" sz="2400" dirty="0" smtClean="0"/>
              <a:t>Many </a:t>
            </a:r>
            <a:r>
              <a:rPr lang="en-GB" sz="2400" dirty="0"/>
              <a:t>books printed </a:t>
            </a:r>
            <a:r>
              <a:rPr lang="en-GB" sz="2400" dirty="0" smtClean="0"/>
              <a:t>after </a:t>
            </a:r>
            <a:r>
              <a:rPr lang="en-GB" sz="2400" dirty="0"/>
              <a:t>1500 </a:t>
            </a:r>
            <a:r>
              <a:rPr lang="en-GB" sz="2400" dirty="0" smtClean="0"/>
              <a:t>indistinguishable </a:t>
            </a:r>
            <a:r>
              <a:rPr lang="en-GB" sz="2400" dirty="0"/>
              <a:t>from </a:t>
            </a:r>
            <a:r>
              <a:rPr lang="en-GB" sz="2400" dirty="0" err="1"/>
              <a:t>incunables</a:t>
            </a:r>
            <a:r>
              <a:rPr lang="en-GB" sz="2400" dirty="0"/>
              <a:t>, </a:t>
            </a:r>
            <a:r>
              <a:rPr lang="en-GB" sz="2400" dirty="0" smtClean="0"/>
              <a:t>hence </a:t>
            </a:r>
            <a:r>
              <a:rPr lang="en-GB" sz="2400" dirty="0"/>
              <a:t>the term ‘post-</a:t>
            </a:r>
            <a:r>
              <a:rPr lang="en-GB" sz="2400" dirty="0" err="1"/>
              <a:t>incunable</a:t>
            </a:r>
            <a:r>
              <a:rPr lang="en-GB" sz="2400" dirty="0"/>
              <a:t>’ </a:t>
            </a:r>
            <a:r>
              <a:rPr lang="en-GB" sz="2400" dirty="0" smtClean="0"/>
              <a:t>refers to </a:t>
            </a:r>
            <a:r>
              <a:rPr lang="en-GB" sz="2400" dirty="0"/>
              <a:t>books printed after 1500 up to </a:t>
            </a:r>
            <a:r>
              <a:rPr lang="en-GB" sz="2400" dirty="0" smtClean="0"/>
              <a:t>1520 </a:t>
            </a:r>
            <a:r>
              <a:rPr lang="en-GB" sz="2400" dirty="0"/>
              <a:t>(books printed in England) or 1540 (the </a:t>
            </a:r>
            <a:r>
              <a:rPr lang="en-GB" sz="2400" dirty="0" smtClean="0"/>
              <a:t>Continent)</a:t>
            </a:r>
          </a:p>
          <a:p>
            <a:endParaRPr lang="en-GB" sz="2400" dirty="0"/>
          </a:p>
          <a:p>
            <a:r>
              <a:rPr lang="en-GB" sz="2400" dirty="0" smtClean="0"/>
              <a:t>28,000-30,000 </a:t>
            </a:r>
            <a:r>
              <a:rPr lang="en-GB" sz="2400" dirty="0" err="1" smtClean="0"/>
              <a:t>incunable</a:t>
            </a:r>
            <a:r>
              <a:rPr lang="en-GB" sz="2400" dirty="0" smtClean="0"/>
              <a:t> </a:t>
            </a:r>
            <a:r>
              <a:rPr lang="en-GB" sz="2400" dirty="0"/>
              <a:t>editions known to be </a:t>
            </a:r>
            <a:r>
              <a:rPr lang="en-GB" sz="2400" dirty="0" smtClean="0"/>
              <a:t>extant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89006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11560" y="1412776"/>
            <a:ext cx="799288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Two </a:t>
            </a:r>
            <a:r>
              <a:rPr lang="en-GB" sz="2800" dirty="0"/>
              <a:t>types of </a:t>
            </a:r>
            <a:r>
              <a:rPr lang="en-GB" sz="2800" i="1" dirty="0" smtClean="0"/>
              <a:t>incunabula</a:t>
            </a:r>
            <a:r>
              <a:rPr lang="en-GB" sz="2800" dirty="0" smtClean="0"/>
              <a:t>:</a:t>
            </a:r>
          </a:p>
          <a:p>
            <a:endParaRPr lang="en-GB" sz="2800" i="1" dirty="0"/>
          </a:p>
          <a:p>
            <a:r>
              <a:rPr lang="en-GB" sz="2800" i="1" dirty="0" smtClean="0"/>
              <a:t>Block </a:t>
            </a:r>
            <a:r>
              <a:rPr lang="en-GB" sz="2800" i="1" dirty="0"/>
              <a:t>book</a:t>
            </a:r>
            <a:r>
              <a:rPr lang="en-GB" sz="2800" dirty="0"/>
              <a:t> printed from a single carved or sculpted wooden block for each page </a:t>
            </a:r>
          </a:p>
          <a:p>
            <a:endParaRPr lang="en-GB" sz="2800" i="1" dirty="0" smtClean="0"/>
          </a:p>
          <a:p>
            <a:r>
              <a:rPr lang="en-GB" sz="2800" i="1" dirty="0" smtClean="0"/>
              <a:t>Typographic book</a:t>
            </a:r>
            <a:r>
              <a:rPr lang="en-GB" sz="2800" dirty="0" smtClean="0"/>
              <a:t>, individual </a:t>
            </a:r>
            <a:r>
              <a:rPr lang="en-GB" sz="2800" dirty="0"/>
              <a:t>pieces of cast metal movable type on a printing </a:t>
            </a:r>
            <a:r>
              <a:rPr lang="en-GB" sz="2800" dirty="0" smtClean="0"/>
              <a:t>press</a:t>
            </a:r>
          </a:p>
          <a:p>
            <a:endParaRPr lang="en-GB" sz="2800" dirty="0"/>
          </a:p>
          <a:p>
            <a:r>
              <a:rPr lang="en-GB" sz="2800" dirty="0" smtClean="0"/>
              <a:t>Many reserve </a:t>
            </a:r>
            <a:r>
              <a:rPr lang="en-GB" sz="2800" dirty="0"/>
              <a:t>the </a:t>
            </a:r>
            <a:r>
              <a:rPr lang="en-GB" sz="2800" dirty="0" smtClean="0"/>
              <a:t>term for </a:t>
            </a:r>
            <a:r>
              <a:rPr lang="en-GB" sz="2800" dirty="0"/>
              <a:t>the typographic </a:t>
            </a:r>
            <a:r>
              <a:rPr lang="en-GB" sz="2800" dirty="0" smtClean="0"/>
              <a:t>books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971887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1340768"/>
            <a:ext cx="8424936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S</a:t>
            </a:r>
            <a:r>
              <a:rPr lang="en-GB" sz="2800" dirty="0" smtClean="0"/>
              <a:t>pread </a:t>
            </a:r>
            <a:r>
              <a:rPr lang="en-GB" sz="2800" dirty="0"/>
              <a:t>of printing </a:t>
            </a:r>
            <a:r>
              <a:rPr lang="en-GB" sz="2800" dirty="0" smtClean="0"/>
              <a:t> led to variety of texts and printing styles</a:t>
            </a:r>
          </a:p>
          <a:p>
            <a:endParaRPr lang="en-GB" sz="2800" dirty="0"/>
          </a:p>
          <a:p>
            <a:r>
              <a:rPr lang="en-GB" sz="2800" dirty="0"/>
              <a:t>E</a:t>
            </a:r>
            <a:r>
              <a:rPr lang="en-GB" sz="2800" dirty="0" smtClean="0"/>
              <a:t>arly </a:t>
            </a:r>
            <a:r>
              <a:rPr lang="en-GB" sz="2800" dirty="0"/>
              <a:t>typefaces </a:t>
            </a:r>
            <a:r>
              <a:rPr lang="en-GB" sz="2800" dirty="0" smtClean="0"/>
              <a:t>modelled </a:t>
            </a:r>
            <a:r>
              <a:rPr lang="en-GB" sz="2800" dirty="0"/>
              <a:t>on local forms of </a:t>
            </a:r>
            <a:r>
              <a:rPr lang="en-GB" sz="2800" dirty="0" smtClean="0"/>
              <a:t>writing, European </a:t>
            </a:r>
            <a:r>
              <a:rPr lang="en-GB" sz="2800" dirty="0"/>
              <a:t>forms of Gothic script</a:t>
            </a:r>
            <a:r>
              <a:rPr lang="en-GB" sz="2800" dirty="0" smtClean="0"/>
              <a:t>, </a:t>
            </a:r>
            <a:r>
              <a:rPr lang="en-GB" sz="2800" dirty="0"/>
              <a:t>documentary scripts </a:t>
            </a:r>
            <a:r>
              <a:rPr lang="en-GB" sz="2800" dirty="0" smtClean="0"/>
              <a:t>(Caxton), and </a:t>
            </a:r>
            <a:r>
              <a:rPr lang="en-GB" sz="2800" dirty="0"/>
              <a:t>in </a:t>
            </a:r>
            <a:r>
              <a:rPr lang="en-GB" sz="2800" dirty="0" smtClean="0"/>
              <a:t>Italy handwritten </a:t>
            </a:r>
            <a:r>
              <a:rPr lang="en-GB" sz="2800" dirty="0"/>
              <a:t>scripts and calligraphy </a:t>
            </a:r>
            <a:r>
              <a:rPr lang="en-GB" sz="2800" dirty="0" smtClean="0"/>
              <a:t>of the humanists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629700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28" y="764704"/>
            <a:ext cx="835292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Printers </a:t>
            </a:r>
            <a:r>
              <a:rPr lang="en-GB" sz="2800" dirty="0" smtClean="0"/>
              <a:t>mostly in towns, with customer base of scholars, priests, lawyers, etc.</a:t>
            </a:r>
          </a:p>
          <a:p>
            <a:endParaRPr lang="en-GB" sz="2800" dirty="0" smtClean="0"/>
          </a:p>
          <a:p>
            <a:r>
              <a:rPr lang="en-GB" sz="2800" dirty="0" smtClean="0"/>
              <a:t>Standard works in Latin formed bulk of earliest printing, but cheaper books led to books in the vernacular</a:t>
            </a:r>
          </a:p>
          <a:p>
            <a:r>
              <a:rPr lang="en-GB" sz="2800" dirty="0"/>
              <a:t> </a:t>
            </a:r>
          </a:p>
          <a:p>
            <a:r>
              <a:rPr lang="en-GB" sz="2800" dirty="0"/>
              <a:t>Printers of </a:t>
            </a:r>
            <a:r>
              <a:rPr lang="en-GB" sz="2800" dirty="0" err="1"/>
              <a:t>incunables</a:t>
            </a:r>
            <a:r>
              <a:rPr lang="en-GB" sz="2800" dirty="0"/>
              <a:t> include Gutenberg and Erhard </a:t>
            </a:r>
            <a:r>
              <a:rPr lang="en-GB" sz="2800" dirty="0" err="1"/>
              <a:t>Reuwich</a:t>
            </a:r>
            <a:r>
              <a:rPr lang="en-GB" sz="2800" dirty="0"/>
              <a:t> of Mainz; Anton </a:t>
            </a:r>
            <a:r>
              <a:rPr lang="en-GB" sz="2800" dirty="0" err="1"/>
              <a:t>Koberger</a:t>
            </a:r>
            <a:r>
              <a:rPr lang="en-GB" sz="2800" dirty="0"/>
              <a:t> in Nuremberg; Aldus Manutius in Venice; William Caxton of Bruges and London.</a:t>
            </a:r>
          </a:p>
        </p:txBody>
      </p:sp>
    </p:spTree>
    <p:extLst>
      <p:ext uri="{BB962C8B-B14F-4D97-AF65-F5344CB8AC3E}">
        <p14:creationId xmlns:p14="http://schemas.microsoft.com/office/powerpoint/2010/main" val="865235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5536" y="1052737"/>
            <a:ext cx="828092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British </a:t>
            </a:r>
            <a:r>
              <a:rPr lang="en-GB" sz="2400" dirty="0"/>
              <a:t>Library’s </a:t>
            </a:r>
            <a:r>
              <a:rPr lang="en-GB" sz="2400" i="1" dirty="0"/>
              <a:t>Incunabula Short Title Catalogue</a:t>
            </a:r>
            <a:r>
              <a:rPr lang="en-GB" sz="2400" dirty="0"/>
              <a:t> </a:t>
            </a:r>
            <a:r>
              <a:rPr lang="en-GB" sz="2400" dirty="0" smtClean="0"/>
              <a:t>has </a:t>
            </a:r>
            <a:r>
              <a:rPr lang="en-GB" sz="2400" dirty="0"/>
              <a:t>over 29,000 titles, of which around 27,400 are incunabula </a:t>
            </a:r>
            <a:r>
              <a:rPr lang="en-GB" sz="2400" dirty="0" smtClean="0"/>
              <a:t>editions</a:t>
            </a:r>
          </a:p>
          <a:p>
            <a:endParaRPr lang="en-GB" sz="2400" dirty="0"/>
          </a:p>
          <a:p>
            <a:r>
              <a:rPr lang="en-GB" sz="2400" dirty="0"/>
              <a:t>L</a:t>
            </a:r>
            <a:r>
              <a:rPr lang="en-GB" sz="2400" dirty="0" smtClean="0"/>
              <a:t>argest collections: Bavarian </a:t>
            </a:r>
            <a:r>
              <a:rPr lang="en-GB" sz="2400" dirty="0"/>
              <a:t>State Library in Munich (20,000), the BL (12,500), the </a:t>
            </a:r>
            <a:r>
              <a:rPr lang="en-GB" sz="2400" dirty="0" err="1"/>
              <a:t>Bibliothèque</a:t>
            </a:r>
            <a:r>
              <a:rPr lang="en-GB" sz="2400" dirty="0"/>
              <a:t> </a:t>
            </a:r>
            <a:r>
              <a:rPr lang="en-GB" sz="2400" dirty="0" err="1"/>
              <a:t>nationale</a:t>
            </a:r>
            <a:r>
              <a:rPr lang="en-GB" sz="2400" dirty="0"/>
              <a:t> de France in Paris (12,000), and the Vatican Library and Austrian National Library in Vienna (both 8,000). The Roderick Bowen has </a:t>
            </a:r>
            <a:r>
              <a:rPr lang="en-GB" sz="2400" dirty="0" smtClean="0"/>
              <a:t>69 </a:t>
            </a:r>
            <a:r>
              <a:rPr lang="en-GB" sz="2400" dirty="0" err="1" smtClean="0"/>
              <a:t>incunables</a:t>
            </a:r>
            <a:endParaRPr lang="en-GB" sz="2400" dirty="0" smtClean="0"/>
          </a:p>
          <a:p>
            <a:endParaRPr lang="en-GB" sz="2400" dirty="0"/>
          </a:p>
          <a:p>
            <a:r>
              <a:rPr lang="en-GB" sz="2400" dirty="0" smtClean="0"/>
              <a:t>282 printing cities; main countries: </a:t>
            </a:r>
            <a:r>
              <a:rPr lang="en-GB" sz="2400" dirty="0"/>
              <a:t>Italy, Germany, France and the </a:t>
            </a:r>
            <a:r>
              <a:rPr lang="en-GB" sz="2400" dirty="0" smtClean="0"/>
              <a:t>Netherlands</a:t>
            </a:r>
          </a:p>
          <a:p>
            <a:endParaRPr lang="en-GB" sz="2400" dirty="0"/>
          </a:p>
          <a:p>
            <a:r>
              <a:rPr lang="en-GB" sz="2400" dirty="0" smtClean="0"/>
              <a:t>18 languages, most common: </a:t>
            </a:r>
            <a:r>
              <a:rPr lang="en-GB" sz="2400" dirty="0"/>
              <a:t>Latin, German, Italian, French and </a:t>
            </a:r>
            <a:r>
              <a:rPr lang="en-GB" sz="2400" dirty="0" smtClean="0"/>
              <a:t>Dutch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47974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39552" y="116632"/>
            <a:ext cx="8280920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Some important </a:t>
            </a:r>
            <a:r>
              <a:rPr lang="en-GB" dirty="0" err="1" smtClean="0"/>
              <a:t>incunables</a:t>
            </a:r>
            <a:r>
              <a:rPr lang="en-GB" dirty="0" smtClean="0"/>
              <a:t>:</a:t>
            </a:r>
          </a:p>
          <a:p>
            <a:endParaRPr lang="en-GB" dirty="0" smtClean="0"/>
          </a:p>
          <a:p>
            <a:pPr lvl="0"/>
            <a:r>
              <a:rPr lang="en-GB" dirty="0" smtClean="0"/>
              <a:t>c</a:t>
            </a:r>
            <a:r>
              <a:rPr lang="en-GB" dirty="0"/>
              <a:t>. 1455: </a:t>
            </a:r>
            <a:r>
              <a:rPr lang="en-GB" i="1" dirty="0"/>
              <a:t>The Gutenberg Bible</a:t>
            </a:r>
            <a:r>
              <a:rPr lang="en-GB" dirty="0"/>
              <a:t>, the first book printed with movable metal </a:t>
            </a:r>
            <a:r>
              <a:rPr lang="en-GB" dirty="0" smtClean="0"/>
              <a:t>type</a:t>
            </a:r>
            <a:endParaRPr lang="en-GB" dirty="0"/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1461</a:t>
            </a:r>
            <a:r>
              <a:rPr lang="en-GB" dirty="0"/>
              <a:t>: </a:t>
            </a:r>
            <a:r>
              <a:rPr lang="en-GB" i="1" dirty="0"/>
              <a:t>Der Edelstein</a:t>
            </a:r>
            <a:r>
              <a:rPr lang="en-GB" dirty="0"/>
              <a:t>, printed by Albrecht </a:t>
            </a:r>
            <a:r>
              <a:rPr lang="en-GB" dirty="0" err="1"/>
              <a:t>Pfister</a:t>
            </a:r>
            <a:r>
              <a:rPr lang="en-GB" dirty="0"/>
              <a:t> in Bamberg, the first </a:t>
            </a:r>
            <a:r>
              <a:rPr lang="en-GB" dirty="0" err="1"/>
              <a:t>incunable</a:t>
            </a:r>
            <a:r>
              <a:rPr lang="en-GB" dirty="0"/>
              <a:t> </a:t>
            </a:r>
            <a:r>
              <a:rPr lang="en-GB" dirty="0" smtClean="0"/>
              <a:t>with woodcut </a:t>
            </a:r>
            <a:r>
              <a:rPr lang="en-GB" dirty="0"/>
              <a:t>illustrations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1465</a:t>
            </a:r>
            <a:r>
              <a:rPr lang="en-GB" dirty="0"/>
              <a:t>: Cicero, </a:t>
            </a:r>
            <a:r>
              <a:rPr lang="en-GB" i="1" dirty="0"/>
              <a:t>De </a:t>
            </a:r>
            <a:r>
              <a:rPr lang="en-GB" i="1" dirty="0" err="1"/>
              <a:t>officiis</a:t>
            </a:r>
            <a:r>
              <a:rPr lang="en-GB" dirty="0"/>
              <a:t> and </a:t>
            </a:r>
            <a:r>
              <a:rPr lang="en-GB" i="1" dirty="0" err="1"/>
              <a:t>Paradoxa</a:t>
            </a:r>
            <a:r>
              <a:rPr lang="en-GB" i="1" dirty="0"/>
              <a:t> </a:t>
            </a:r>
            <a:r>
              <a:rPr lang="en-GB" i="1" dirty="0" err="1"/>
              <a:t>stoicorum</a:t>
            </a:r>
            <a:r>
              <a:rPr lang="en-GB" dirty="0"/>
              <a:t> by Johann Fust in Mainz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c</a:t>
            </a:r>
            <a:r>
              <a:rPr lang="en-GB" dirty="0"/>
              <a:t>. 1475: </a:t>
            </a:r>
            <a:r>
              <a:rPr lang="en-GB" i="1" dirty="0" err="1"/>
              <a:t>Recuyell</a:t>
            </a:r>
            <a:r>
              <a:rPr lang="en-GB" i="1" dirty="0"/>
              <a:t> of the </a:t>
            </a:r>
            <a:r>
              <a:rPr lang="en-GB" i="1" dirty="0" err="1"/>
              <a:t>Historyes</a:t>
            </a:r>
            <a:r>
              <a:rPr lang="en-GB" i="1" dirty="0"/>
              <a:t> of </a:t>
            </a:r>
            <a:r>
              <a:rPr lang="en-GB" i="1" dirty="0" err="1"/>
              <a:t>Troye</a:t>
            </a:r>
            <a:r>
              <a:rPr lang="en-GB" dirty="0"/>
              <a:t> was the first book printed in </a:t>
            </a:r>
            <a:r>
              <a:rPr lang="en-GB" dirty="0" smtClean="0"/>
              <a:t>English (Caxton)</a:t>
            </a:r>
            <a:endParaRPr lang="en-GB" dirty="0"/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1476</a:t>
            </a:r>
            <a:r>
              <a:rPr lang="en-GB" dirty="0"/>
              <a:t>: </a:t>
            </a:r>
            <a:r>
              <a:rPr lang="en-GB" i="1" dirty="0" err="1"/>
              <a:t>Grammatica</a:t>
            </a:r>
            <a:r>
              <a:rPr lang="en-GB" i="1" dirty="0"/>
              <a:t> </a:t>
            </a:r>
            <a:r>
              <a:rPr lang="en-GB" i="1" dirty="0" err="1"/>
              <a:t>Graeca</a:t>
            </a:r>
            <a:r>
              <a:rPr lang="en-GB" i="1" dirty="0"/>
              <a:t>, </a:t>
            </a:r>
            <a:r>
              <a:rPr lang="en-GB" i="1" dirty="0" err="1"/>
              <a:t>sive</a:t>
            </a:r>
            <a:r>
              <a:rPr lang="en-GB" i="1" dirty="0"/>
              <a:t> compendium </a:t>
            </a:r>
            <a:r>
              <a:rPr lang="en-GB" i="1" dirty="0" err="1"/>
              <a:t>octo</a:t>
            </a:r>
            <a:r>
              <a:rPr lang="en-GB" i="1" dirty="0"/>
              <a:t> </a:t>
            </a:r>
            <a:r>
              <a:rPr lang="en-GB" i="1" dirty="0" err="1"/>
              <a:t>orationis</a:t>
            </a:r>
            <a:r>
              <a:rPr lang="en-GB" i="1" dirty="0"/>
              <a:t> </a:t>
            </a:r>
            <a:r>
              <a:rPr lang="en-GB" i="1" dirty="0" err="1"/>
              <a:t>partium</a:t>
            </a:r>
            <a:r>
              <a:rPr lang="en-GB" dirty="0"/>
              <a:t>, probably the first book entirely in Greek by Constantine </a:t>
            </a:r>
            <a:r>
              <a:rPr lang="en-GB" dirty="0" err="1"/>
              <a:t>Lascaris</a:t>
            </a:r>
            <a:r>
              <a:rPr lang="en-GB" dirty="0"/>
              <a:t> (1434-1501)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1477/8</a:t>
            </a:r>
            <a:r>
              <a:rPr lang="en-GB" dirty="0"/>
              <a:t>: The first printed edition of Ptolemy’s </a:t>
            </a:r>
            <a:r>
              <a:rPr lang="en-GB" i="1" dirty="0" err="1"/>
              <a:t>Geographia</a:t>
            </a:r>
            <a:r>
              <a:rPr lang="en-GB" dirty="0"/>
              <a:t>, in Bologna, was also the first printed book with engraved illustrations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1488</a:t>
            </a:r>
            <a:r>
              <a:rPr lang="en-GB" dirty="0"/>
              <a:t>: the </a:t>
            </a:r>
            <a:r>
              <a:rPr lang="en-GB" i="1" dirty="0" err="1"/>
              <a:t>editio</a:t>
            </a:r>
            <a:r>
              <a:rPr lang="en-GB" i="1" dirty="0"/>
              <a:t> </a:t>
            </a:r>
            <a:r>
              <a:rPr lang="en-GB" i="1" dirty="0" err="1"/>
              <a:t>princeps</a:t>
            </a:r>
            <a:r>
              <a:rPr lang="en-GB" dirty="0"/>
              <a:t> of Homer by Demetrius </a:t>
            </a:r>
            <a:r>
              <a:rPr lang="en-GB" dirty="0" err="1"/>
              <a:t>Chalcondyles</a:t>
            </a:r>
            <a:r>
              <a:rPr lang="en-GB" dirty="0"/>
              <a:t> (1423-1511), printed by Demetrius </a:t>
            </a:r>
            <a:r>
              <a:rPr lang="en-GB" dirty="0" err="1"/>
              <a:t>Damilas</a:t>
            </a:r>
            <a:r>
              <a:rPr lang="en-GB" dirty="0"/>
              <a:t> in Florence</a:t>
            </a:r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1493</a:t>
            </a:r>
            <a:r>
              <a:rPr lang="en-GB" dirty="0"/>
              <a:t>: the </a:t>
            </a:r>
            <a:r>
              <a:rPr lang="en-GB" i="1" dirty="0"/>
              <a:t>Nuremberg Chronicle</a:t>
            </a:r>
            <a:r>
              <a:rPr lang="en-GB" dirty="0"/>
              <a:t> by Hartmann </a:t>
            </a:r>
            <a:r>
              <a:rPr lang="en-GB" dirty="0" err="1"/>
              <a:t>Schedel</a:t>
            </a:r>
            <a:r>
              <a:rPr lang="en-GB" dirty="0"/>
              <a:t>, printed by Anton </a:t>
            </a:r>
            <a:r>
              <a:rPr lang="en-GB" dirty="0" err="1"/>
              <a:t>Koberger</a:t>
            </a:r>
            <a:endParaRPr lang="en-GB" dirty="0"/>
          </a:p>
          <a:p>
            <a:pPr lvl="0"/>
            <a:endParaRPr lang="en-GB" dirty="0" smtClean="0"/>
          </a:p>
          <a:p>
            <a:pPr lvl="0"/>
            <a:r>
              <a:rPr lang="en-GB" dirty="0" smtClean="0"/>
              <a:t>1501</a:t>
            </a:r>
            <a:r>
              <a:rPr lang="en-GB" dirty="0"/>
              <a:t>: Aldus Manutius printed the first portable Octavos, also inventing and using italic type</a:t>
            </a:r>
          </a:p>
        </p:txBody>
      </p:sp>
    </p:spTree>
    <p:extLst>
      <p:ext uri="{BB962C8B-B14F-4D97-AF65-F5344CB8AC3E}">
        <p14:creationId xmlns:p14="http://schemas.microsoft.com/office/powerpoint/2010/main" val="408857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911</Words>
  <Application>Microsoft Office PowerPoint</Application>
  <PresentationFormat>On-screen Show (4:3)</PresentationFormat>
  <Paragraphs>131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Incunables: studying the classical 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Incunables: studying the classical age</dc:title>
  <dc:creator>Mike</dc:creator>
  <cp:lastModifiedBy>Mike</cp:lastModifiedBy>
  <cp:revision>8</cp:revision>
  <dcterms:created xsi:type="dcterms:W3CDTF">2013-02-03T22:31:16Z</dcterms:created>
  <dcterms:modified xsi:type="dcterms:W3CDTF">2013-02-03T23:38:29Z</dcterms:modified>
</cp:coreProperties>
</file>